
<file path=[Content_Types].xml><?xml version="1.0" encoding="utf-8"?>
<Types xmlns="http://schemas.openxmlformats.org/package/2006/content-types">
  <Default Extension="(null)"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7"/>
  </p:notesMasterIdLst>
  <p:sldIdLst>
    <p:sldId id="256" r:id="rId2"/>
    <p:sldId id="727" r:id="rId3"/>
    <p:sldId id="722" r:id="rId4"/>
    <p:sldId id="719" r:id="rId5"/>
    <p:sldId id="718" r:id="rId6"/>
    <p:sldId id="404" r:id="rId7"/>
    <p:sldId id="541" r:id="rId8"/>
    <p:sldId id="415" r:id="rId9"/>
    <p:sldId id="528" r:id="rId10"/>
    <p:sldId id="529" r:id="rId11"/>
    <p:sldId id="641" r:id="rId12"/>
    <p:sldId id="642" r:id="rId13"/>
    <p:sldId id="644" r:id="rId14"/>
    <p:sldId id="723" r:id="rId15"/>
    <p:sldId id="726" r:id="rId16"/>
    <p:sldId id="523" r:id="rId17"/>
    <p:sldId id="524" r:id="rId18"/>
    <p:sldId id="525" r:id="rId19"/>
    <p:sldId id="526" r:id="rId20"/>
    <p:sldId id="527" r:id="rId21"/>
    <p:sldId id="710" r:id="rId22"/>
    <p:sldId id="380" r:id="rId23"/>
    <p:sldId id="712" r:id="rId24"/>
    <p:sldId id="711" r:id="rId25"/>
    <p:sldId id="709" r:id="rId26"/>
    <p:sldId id="724" r:id="rId27"/>
    <p:sldId id="697" r:id="rId28"/>
    <p:sldId id="728" r:id="rId29"/>
    <p:sldId id="701" r:id="rId30"/>
    <p:sldId id="702" r:id="rId31"/>
    <p:sldId id="664" r:id="rId32"/>
    <p:sldId id="637" r:id="rId33"/>
    <p:sldId id="713" r:id="rId34"/>
    <p:sldId id="733" r:id="rId35"/>
    <p:sldId id="717" r:id="rId36"/>
    <p:sldId id="277" r:id="rId37"/>
    <p:sldId id="734" r:id="rId38"/>
    <p:sldId id="291" r:id="rId39"/>
    <p:sldId id="725" r:id="rId40"/>
    <p:sldId id="395" r:id="rId41"/>
    <p:sldId id="670" r:id="rId42"/>
    <p:sldId id="731" r:id="rId43"/>
    <p:sldId id="732" r:id="rId44"/>
    <p:sldId id="715" r:id="rId45"/>
    <p:sldId id="662" r:id="rId46"/>
    <p:sldId id="668" r:id="rId47"/>
    <p:sldId id="703" r:id="rId48"/>
    <p:sldId id="730" r:id="rId49"/>
    <p:sldId id="699" r:id="rId50"/>
    <p:sldId id="633" r:id="rId51"/>
    <p:sldId id="651" r:id="rId52"/>
    <p:sldId id="362" r:id="rId53"/>
    <p:sldId id="635" r:id="rId54"/>
    <p:sldId id="729" r:id="rId55"/>
    <p:sldId id="629"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5763"/>
  </p:normalViewPr>
  <p:slideViewPr>
    <p:cSldViewPr snapToGrid="0">
      <p:cViewPr varScale="1">
        <p:scale>
          <a:sx n="107" d="100"/>
          <a:sy n="107" d="100"/>
        </p:scale>
        <p:origin x="176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A8EF9B-21EB-7948-A39D-26216E8729F1}" type="datetimeFigureOut">
              <a:rPr lang="en-US" smtClean="0"/>
              <a:t>10/10/23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A069B1-C7D2-FE49-A9C4-34D9D6D51DF4}" type="slidenum">
              <a:rPr lang="en-US" smtClean="0"/>
              <a:t>‹#›</a:t>
            </a:fld>
            <a:endParaRPr lang="en-US"/>
          </a:p>
        </p:txBody>
      </p:sp>
    </p:spTree>
    <p:extLst>
      <p:ext uri="{BB962C8B-B14F-4D97-AF65-F5344CB8AC3E}">
        <p14:creationId xmlns:p14="http://schemas.microsoft.com/office/powerpoint/2010/main" val="594211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Steeper slope for optical clocks</a:t>
            </a:r>
          </a:p>
          <a:p>
            <a:r>
              <a:rPr lang="en-US" dirty="0"/>
              <a:t>Reason:</a:t>
            </a:r>
            <a:r>
              <a:rPr lang="en-US" baseline="0" dirty="0"/>
              <a:t> microwave clocks require much better control over their systematics.</a:t>
            </a:r>
          </a:p>
          <a:p>
            <a:r>
              <a:rPr lang="en-US" baseline="0" dirty="0"/>
              <a:t>Accuracy and potential of optical clocks</a:t>
            </a:r>
            <a:r>
              <a:rPr lang="is-IS" baseline="0" dirty="0"/>
              <a:t>…. </a:t>
            </a:r>
            <a:r>
              <a:rPr lang="en-US" baseline="0" dirty="0"/>
              <a:t>R</a:t>
            </a:r>
            <a:r>
              <a:rPr lang="is-IS" baseline="0" dirty="0"/>
              <a:t>edefinition of second.</a:t>
            </a:r>
            <a:endParaRPr lang="en-US" dirty="0"/>
          </a:p>
          <a:p>
            <a:endParaRPr lang="en-US" dirty="0"/>
          </a:p>
          <a:p>
            <a:r>
              <a:rPr lang="en-US" dirty="0"/>
              <a:t>If</a:t>
            </a:r>
            <a:r>
              <a:rPr lang="en-US" baseline="0" dirty="0"/>
              <a:t> we look at the performance of clocks over time we see a steeper slope associated with improvements in the accuracy of optical as opposed to microwave clocks. There is a reason for this. As I mentioned before, the higher the frequency of your clock the better the accuracy and stability. Said differently, the lower your clock frequency, the higher the constraint on the your systematics. </a:t>
            </a:r>
          </a:p>
          <a:p>
            <a:endParaRPr lang="en-US" baseline="0" dirty="0"/>
          </a:p>
          <a:p>
            <a:r>
              <a:rPr lang="en-US" baseline="0" dirty="0"/>
              <a:t>To achieve parts in 10-18 requires knowledge of an optical transition to 1 </a:t>
            </a:r>
            <a:r>
              <a:rPr lang="en-US" baseline="0" dirty="0" err="1"/>
              <a:t>mHz.</a:t>
            </a:r>
            <a:r>
              <a:rPr lang="en-US" baseline="0" dirty="0"/>
              <a:t> On a microwave transition 10-18 requires that you know your transition frequency to a fraction of a micro-Hz. Because the difference in constraints, microwave clocks are not likely to make significant gains in accuracy over their current performance, but optical clocks which have been demonstrated to be 100 more accurate are still improving.</a:t>
            </a:r>
          </a:p>
          <a:p>
            <a:endParaRPr lang="en-US" baseline="0" dirty="0"/>
          </a:p>
          <a:p>
            <a:r>
              <a:rPr lang="en-US" baseline="0" dirty="0"/>
              <a:t>The question that must be on everyone’s minds is</a:t>
            </a:r>
            <a:r>
              <a:rPr lang="is-IS" baseline="0" dirty="0"/>
              <a:t>…. </a:t>
            </a:r>
            <a:r>
              <a:rPr lang="en-US" baseline="0" dirty="0"/>
              <a:t>G</a:t>
            </a:r>
            <a:r>
              <a:rPr lang="is-IS" baseline="0" dirty="0"/>
              <a:t>iven the higher accuracy and potential for optical clocks…. </a:t>
            </a:r>
            <a:r>
              <a:rPr lang="en-US" baseline="0" dirty="0"/>
              <a:t>I</a:t>
            </a:r>
            <a:r>
              <a:rPr lang="is-IS" baseline="0" dirty="0"/>
              <a:t>s it the time right for optical redefinition of the SI second?</a:t>
            </a:r>
            <a:endParaRPr lang="en-US" dirty="0"/>
          </a:p>
        </p:txBody>
      </p:sp>
      <p:sp>
        <p:nvSpPr>
          <p:cNvPr id="4" name="Slide Number Placeholder 3"/>
          <p:cNvSpPr>
            <a:spLocks noGrp="1"/>
          </p:cNvSpPr>
          <p:nvPr>
            <p:ph type="sldNum" sz="quarter" idx="10"/>
          </p:nvPr>
        </p:nvSpPr>
        <p:spPr/>
        <p:txBody>
          <a:bodyPr/>
          <a:lstStyle/>
          <a:p>
            <a:fld id="{FFA71149-7D71-CF40-B929-50851035B46F}" type="slidenum">
              <a:rPr lang="en-US" smtClean="0"/>
              <a:t>7</a:t>
            </a:fld>
            <a:endParaRPr lang="en-US"/>
          </a:p>
        </p:txBody>
      </p:sp>
    </p:spTree>
    <p:extLst>
      <p:ext uri="{BB962C8B-B14F-4D97-AF65-F5344CB8AC3E}">
        <p14:creationId xmlns:p14="http://schemas.microsoft.com/office/powerpoint/2010/main" val="1452777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CDA75-B0C4-DE41-A373-F1110FB85F82}" type="slidenum">
              <a:rPr lang="en-US" smtClean="0"/>
              <a:t>32</a:t>
            </a:fld>
            <a:endParaRPr lang="en-US"/>
          </a:p>
        </p:txBody>
      </p:sp>
    </p:spTree>
    <p:extLst>
      <p:ext uri="{BB962C8B-B14F-4D97-AF65-F5344CB8AC3E}">
        <p14:creationId xmlns:p14="http://schemas.microsoft.com/office/powerpoint/2010/main" val="2006491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80C710-9BC4-9C49-9A1E-2CA0219A3B5E}" type="slidenum">
              <a:rPr lang="en-US" smtClean="0"/>
              <a:t>38</a:t>
            </a:fld>
            <a:endParaRPr lang="en-US"/>
          </a:p>
        </p:txBody>
      </p:sp>
    </p:spTree>
    <p:extLst>
      <p:ext uri="{BB962C8B-B14F-4D97-AF65-F5344CB8AC3E}">
        <p14:creationId xmlns:p14="http://schemas.microsoft.com/office/powerpoint/2010/main" val="367146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887ED5-A85E-44CC-893D-BDBED7CC92AE}" type="slidenum">
              <a:rPr lang="en-US" altLang="en-US"/>
              <a:pPr/>
              <a:t>48</a:t>
            </a:fld>
            <a:endParaRPr lang="en-US" alt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120913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so, with our photonic synthesizer, we can span all of our favorite clock transition frequencies.  And, we all say optical frequency comb but a better name might be optical frequency ruler because, much the same as a ruler has ticks to mark distance, the comb has lines to mark frequency, and these ticks span the entire spectrum and allow us to measure the difference in frequency between two or more optical clocks but with readily available microwave electronics.  And much the same as the tick marks of a ruler can be split to measure millimeters, the spacing between modes in a frequency comb can be split by 10^14 to measure as small as micro-Hz!</a:t>
            </a:r>
          </a:p>
        </p:txBody>
      </p:sp>
      <p:sp>
        <p:nvSpPr>
          <p:cNvPr id="4" name="Slide Number Placeholder 3"/>
          <p:cNvSpPr>
            <a:spLocks noGrp="1"/>
          </p:cNvSpPr>
          <p:nvPr>
            <p:ph type="sldNum" sz="quarter" idx="5"/>
          </p:nvPr>
        </p:nvSpPr>
        <p:spPr/>
        <p:txBody>
          <a:bodyPr/>
          <a:lstStyle/>
          <a:p>
            <a:fld id="{432FDF74-B28B-4099-AE37-1DB5F57EA4EC}" type="slidenum">
              <a:rPr lang="en-US" smtClean="0"/>
              <a:t>51</a:t>
            </a:fld>
            <a:endParaRPr lang="en-US"/>
          </a:p>
        </p:txBody>
      </p:sp>
    </p:spTree>
    <p:extLst>
      <p:ext uri="{BB962C8B-B14F-4D97-AF65-F5344CB8AC3E}">
        <p14:creationId xmlns:p14="http://schemas.microsoft.com/office/powerpoint/2010/main" val="1754154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FB238A-6873-A746-A8E8-DBC50ADE178D}" type="datetimeFigureOut">
              <a:rPr lang="en-US" smtClean="0"/>
              <a:t>10/10/23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1175825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FB238A-6873-A746-A8E8-DBC50ADE178D}" type="datetimeFigureOut">
              <a:rPr lang="en-US" smtClean="0"/>
              <a:t>10/10/23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1236500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FB238A-6873-A746-A8E8-DBC50ADE178D}" type="datetimeFigureOut">
              <a:rPr lang="en-US" smtClean="0"/>
              <a:t>10/10/23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68748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FB238A-6873-A746-A8E8-DBC50ADE178D}" type="datetimeFigureOut">
              <a:rPr lang="en-US" smtClean="0"/>
              <a:t>10/10/23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3609700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FB238A-6873-A746-A8E8-DBC50ADE178D}" type="datetimeFigureOut">
              <a:rPr lang="en-US" smtClean="0"/>
              <a:t>10/10/23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2924274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FB238A-6873-A746-A8E8-DBC50ADE178D}" type="datetimeFigureOut">
              <a:rPr lang="en-US" smtClean="0"/>
              <a:t>10/10/23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899357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FB238A-6873-A746-A8E8-DBC50ADE178D}" type="datetimeFigureOut">
              <a:rPr lang="en-US" smtClean="0"/>
              <a:t>10/10/23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3603069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FB238A-6873-A746-A8E8-DBC50ADE178D}" type="datetimeFigureOut">
              <a:rPr lang="en-US" smtClean="0"/>
              <a:t>10/10/23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296863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FB238A-6873-A746-A8E8-DBC50ADE178D}" type="datetimeFigureOut">
              <a:rPr lang="en-US" smtClean="0"/>
              <a:t>10/10/23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1523416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FB238A-6873-A746-A8E8-DBC50ADE178D}" type="datetimeFigureOut">
              <a:rPr lang="en-US" smtClean="0"/>
              <a:t>10/10/23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3777571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FB238A-6873-A746-A8E8-DBC50ADE178D}" type="datetimeFigureOut">
              <a:rPr lang="en-US" smtClean="0"/>
              <a:t>10/10/23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87E22-FA59-394D-BE65-3A8BF49FD857}" type="slidenum">
              <a:rPr lang="en-US" smtClean="0"/>
              <a:t>‹#›</a:t>
            </a:fld>
            <a:endParaRPr lang="en-US"/>
          </a:p>
        </p:txBody>
      </p:sp>
    </p:spTree>
    <p:extLst>
      <p:ext uri="{BB962C8B-B14F-4D97-AF65-F5344CB8AC3E}">
        <p14:creationId xmlns:p14="http://schemas.microsoft.com/office/powerpoint/2010/main" val="103842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B238A-6873-A746-A8E8-DBC50ADE178D}" type="datetimeFigureOut">
              <a:rPr lang="en-US" smtClean="0"/>
              <a:t>10/10/23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87E22-FA59-394D-BE65-3A8BF49FD857}" type="slidenum">
              <a:rPr lang="en-US" smtClean="0"/>
              <a:t>‹#›</a:t>
            </a:fld>
            <a:endParaRPr lang="en-US"/>
          </a:p>
        </p:txBody>
      </p:sp>
    </p:spTree>
    <p:extLst>
      <p:ext uri="{BB962C8B-B14F-4D97-AF65-F5344CB8AC3E}">
        <p14:creationId xmlns:p14="http://schemas.microsoft.com/office/powerpoint/2010/main" val="25538648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3.tiff"/><Relationship Id="rId1" Type="http://schemas.openxmlformats.org/officeDocument/2006/relationships/slideLayout" Target="../slideLayouts/slideLayout2.xml"/><Relationship Id="rId5" Type="http://schemas.openxmlformats.org/officeDocument/2006/relationships/image" Target="../media/image26.tiff"/><Relationship Id="rId4" Type="http://schemas.openxmlformats.org/officeDocument/2006/relationships/image" Target="../media/image25.tiff"/></Relationships>
</file>

<file path=ppt/slides/_rels/slide37.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3.tiff"/><Relationship Id="rId1" Type="http://schemas.openxmlformats.org/officeDocument/2006/relationships/slideLayout" Target="../slideLayouts/slideLayout2.xml"/><Relationship Id="rId5" Type="http://schemas.openxmlformats.org/officeDocument/2006/relationships/image" Target="../media/image26.tiff"/><Relationship Id="rId4" Type="http://schemas.openxmlformats.org/officeDocument/2006/relationships/image" Target="../media/image25.tiff"/></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19.png"/></Relationships>
</file>

<file path=ppt/slides/_rels/slide52.xml.rels><?xml version="1.0" encoding="UTF-8" standalone="yes"?>
<Relationships xmlns="http://schemas.openxmlformats.org/package/2006/relationships"><Relationship Id="rId3" Type="http://schemas.openxmlformats.org/officeDocument/2006/relationships/image" Target="../media/image36.(null)"/><Relationship Id="rId7" Type="http://schemas.openxmlformats.org/officeDocument/2006/relationships/image" Target="../media/image40.png"/><Relationship Id="rId2" Type="http://schemas.openxmlformats.org/officeDocument/2006/relationships/image" Target="../media/image35.tiff"/><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7" Type="http://schemas.openxmlformats.org/officeDocument/2006/relationships/image" Target="../media/image12.tiff"/><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tiff"/><Relationship Id="rId5" Type="http://schemas.openxmlformats.org/officeDocument/2006/relationships/image" Target="../media/image10.pn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E6B4CD-CE76-2F48-C37F-2B1C48FCB54B}"/>
              </a:ext>
            </a:extLst>
          </p:cNvPr>
          <p:cNvSpPr txBox="1"/>
          <p:nvPr/>
        </p:nvSpPr>
        <p:spPr>
          <a:xfrm>
            <a:off x="646900" y="1831473"/>
            <a:ext cx="7850199" cy="1323439"/>
          </a:xfrm>
          <a:prstGeom prst="rect">
            <a:avLst/>
          </a:prstGeom>
          <a:noFill/>
        </p:spPr>
        <p:txBody>
          <a:bodyPr wrap="square" rtlCol="0">
            <a:spAutoFit/>
          </a:bodyPr>
          <a:lstStyle/>
          <a:p>
            <a:pPr algn="ctr"/>
            <a:r>
              <a:rPr lang="en-US" sz="4000" dirty="0"/>
              <a:t>Optical and microwave metrology with frequency combs</a:t>
            </a:r>
          </a:p>
        </p:txBody>
      </p:sp>
      <p:sp>
        <p:nvSpPr>
          <p:cNvPr id="5" name="TextBox 4">
            <a:extLst>
              <a:ext uri="{FF2B5EF4-FFF2-40B4-BE49-F238E27FC236}">
                <a16:creationId xmlns:a16="http://schemas.microsoft.com/office/drawing/2014/main" id="{DBF0766D-1DBC-44F7-3F11-1C19CD26F3E7}"/>
              </a:ext>
            </a:extLst>
          </p:cNvPr>
          <p:cNvSpPr txBox="1"/>
          <p:nvPr/>
        </p:nvSpPr>
        <p:spPr>
          <a:xfrm>
            <a:off x="2015433" y="3811573"/>
            <a:ext cx="5113131" cy="1384995"/>
          </a:xfrm>
          <a:prstGeom prst="rect">
            <a:avLst/>
          </a:prstGeom>
          <a:noFill/>
        </p:spPr>
        <p:txBody>
          <a:bodyPr wrap="none" rtlCol="0">
            <a:spAutoFit/>
          </a:bodyPr>
          <a:lstStyle/>
          <a:p>
            <a:pPr algn="ctr"/>
            <a:r>
              <a:rPr lang="en-US" sz="2800" i="1" dirty="0"/>
              <a:t>Tara Fortier</a:t>
            </a:r>
          </a:p>
          <a:p>
            <a:pPr algn="ctr"/>
            <a:r>
              <a:rPr lang="en-US" sz="2800" dirty="0"/>
              <a:t>NIST Time and Frequency Division</a:t>
            </a:r>
          </a:p>
          <a:p>
            <a:pPr algn="ctr"/>
            <a:r>
              <a:rPr lang="en-US" sz="2800" dirty="0"/>
              <a:t>Oct 10, 2023</a:t>
            </a:r>
          </a:p>
        </p:txBody>
      </p:sp>
    </p:spTree>
    <p:extLst>
      <p:ext uri="{BB962C8B-B14F-4D97-AF65-F5344CB8AC3E}">
        <p14:creationId xmlns:p14="http://schemas.microsoft.com/office/powerpoint/2010/main" val="3143448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4"/>
          <p:cNvGrpSpPr>
            <a:grpSpLocks/>
          </p:cNvGrpSpPr>
          <p:nvPr/>
        </p:nvGrpSpPr>
        <p:grpSpPr bwMode="auto">
          <a:xfrm>
            <a:off x="139527" y="1866310"/>
            <a:ext cx="5861223" cy="1061513"/>
            <a:chOff x="0" y="6"/>
            <a:chExt cx="5250" cy="1271"/>
          </a:xfrm>
        </p:grpSpPr>
        <p:sp>
          <p:nvSpPr>
            <p:cNvPr id="40995" name="Freeform 1"/>
            <p:cNvSpPr>
              <a:spLocks/>
            </p:cNvSpPr>
            <p:nvPr/>
          </p:nvSpPr>
          <p:spPr bwMode="auto">
            <a:xfrm>
              <a:off x="770" y="389"/>
              <a:ext cx="4480" cy="888"/>
            </a:xfrm>
            <a:custGeom>
              <a:avLst/>
              <a:gdLst>
                <a:gd name="T0" fmla="*/ 76 w 21600"/>
                <a:gd name="T1" fmla="*/ 122 h 21600"/>
                <a:gd name="T2" fmla="*/ 143 w 21600"/>
                <a:gd name="T3" fmla="*/ 572 h 21600"/>
                <a:gd name="T4" fmla="*/ 211 w 21600"/>
                <a:gd name="T5" fmla="*/ 714 h 21600"/>
                <a:gd name="T6" fmla="*/ 286 w 21600"/>
                <a:gd name="T7" fmla="*/ 888 h 21600"/>
                <a:gd name="T8" fmla="*/ 362 w 21600"/>
                <a:gd name="T9" fmla="*/ 809 h 21600"/>
                <a:gd name="T10" fmla="*/ 438 w 21600"/>
                <a:gd name="T11" fmla="*/ 237 h 21600"/>
                <a:gd name="T12" fmla="*/ 514 w 21600"/>
                <a:gd name="T13" fmla="*/ 8 h 21600"/>
                <a:gd name="T14" fmla="*/ 581 w 21600"/>
                <a:gd name="T15" fmla="*/ 174 h 21600"/>
                <a:gd name="T16" fmla="*/ 648 w 21600"/>
                <a:gd name="T17" fmla="*/ 296 h 21600"/>
                <a:gd name="T18" fmla="*/ 724 w 21600"/>
                <a:gd name="T19" fmla="*/ 454 h 21600"/>
                <a:gd name="T20" fmla="*/ 792 w 21600"/>
                <a:gd name="T21" fmla="*/ 852 h 21600"/>
                <a:gd name="T22" fmla="*/ 867 w 21600"/>
                <a:gd name="T23" fmla="*/ 766 h 21600"/>
                <a:gd name="T24" fmla="*/ 943 w 21600"/>
                <a:gd name="T25" fmla="*/ 639 h 21600"/>
                <a:gd name="T26" fmla="*/ 1010 w 21600"/>
                <a:gd name="T27" fmla="*/ 174 h 21600"/>
                <a:gd name="T28" fmla="*/ 1095 w 21600"/>
                <a:gd name="T29" fmla="*/ 16 h 21600"/>
                <a:gd name="T30" fmla="*/ 1162 w 21600"/>
                <a:gd name="T31" fmla="*/ 87 h 21600"/>
                <a:gd name="T32" fmla="*/ 1238 w 21600"/>
                <a:gd name="T33" fmla="*/ 545 h 21600"/>
                <a:gd name="T34" fmla="*/ 1314 w 21600"/>
                <a:gd name="T35" fmla="*/ 880 h 21600"/>
                <a:gd name="T36" fmla="*/ 1381 w 21600"/>
                <a:gd name="T37" fmla="*/ 880 h 21600"/>
                <a:gd name="T38" fmla="*/ 1448 w 21600"/>
                <a:gd name="T39" fmla="*/ 837 h 21600"/>
                <a:gd name="T40" fmla="*/ 1516 w 21600"/>
                <a:gd name="T41" fmla="*/ 434 h 21600"/>
                <a:gd name="T42" fmla="*/ 1583 w 21600"/>
                <a:gd name="T43" fmla="*/ 296 h 21600"/>
                <a:gd name="T44" fmla="*/ 1659 w 21600"/>
                <a:gd name="T45" fmla="*/ 32 h 21600"/>
                <a:gd name="T46" fmla="*/ 1726 w 21600"/>
                <a:gd name="T47" fmla="*/ 16 h 21600"/>
                <a:gd name="T48" fmla="*/ 1802 w 21600"/>
                <a:gd name="T49" fmla="*/ 383 h 21600"/>
                <a:gd name="T50" fmla="*/ 1878 w 21600"/>
                <a:gd name="T51" fmla="*/ 545 h 21600"/>
                <a:gd name="T52" fmla="*/ 1945 w 21600"/>
                <a:gd name="T53" fmla="*/ 691 h 21600"/>
                <a:gd name="T54" fmla="*/ 2013 w 21600"/>
                <a:gd name="T55" fmla="*/ 888 h 21600"/>
                <a:gd name="T56" fmla="*/ 2088 w 21600"/>
                <a:gd name="T57" fmla="*/ 837 h 21600"/>
                <a:gd name="T58" fmla="*/ 2156 w 21600"/>
                <a:gd name="T59" fmla="*/ 434 h 21600"/>
                <a:gd name="T60" fmla="*/ 2223 w 21600"/>
                <a:gd name="T61" fmla="*/ 276 h 21600"/>
                <a:gd name="T62" fmla="*/ 2299 w 21600"/>
                <a:gd name="T63" fmla="*/ 142 h 21600"/>
                <a:gd name="T64" fmla="*/ 2366 w 21600"/>
                <a:gd name="T65" fmla="*/ 0 h 21600"/>
                <a:gd name="T66" fmla="*/ 2442 w 21600"/>
                <a:gd name="T67" fmla="*/ 103 h 21600"/>
                <a:gd name="T68" fmla="*/ 2518 w 21600"/>
                <a:gd name="T69" fmla="*/ 833 h 21600"/>
                <a:gd name="T70" fmla="*/ 2585 w 21600"/>
                <a:gd name="T71" fmla="*/ 880 h 21600"/>
                <a:gd name="T72" fmla="*/ 2653 w 21600"/>
                <a:gd name="T73" fmla="*/ 884 h 21600"/>
                <a:gd name="T74" fmla="*/ 2720 w 21600"/>
                <a:gd name="T75" fmla="*/ 837 h 21600"/>
                <a:gd name="T76" fmla="*/ 2796 w 21600"/>
                <a:gd name="T77" fmla="*/ 588 h 21600"/>
                <a:gd name="T78" fmla="*/ 2872 w 21600"/>
                <a:gd name="T79" fmla="*/ 260 h 21600"/>
                <a:gd name="T80" fmla="*/ 2939 w 21600"/>
                <a:gd name="T81" fmla="*/ 130 h 21600"/>
                <a:gd name="T82" fmla="*/ 3006 w 21600"/>
                <a:gd name="T83" fmla="*/ 0 h 21600"/>
                <a:gd name="T84" fmla="*/ 3074 w 21600"/>
                <a:gd name="T85" fmla="*/ 0 h 21600"/>
                <a:gd name="T86" fmla="*/ 3149 w 21600"/>
                <a:gd name="T87" fmla="*/ 545 h 21600"/>
                <a:gd name="T88" fmla="*/ 3225 w 21600"/>
                <a:gd name="T89" fmla="*/ 880 h 21600"/>
                <a:gd name="T90" fmla="*/ 3293 w 21600"/>
                <a:gd name="T91" fmla="*/ 880 h 21600"/>
                <a:gd name="T92" fmla="*/ 3360 w 21600"/>
                <a:gd name="T93" fmla="*/ 837 h 21600"/>
                <a:gd name="T94" fmla="*/ 3436 w 21600"/>
                <a:gd name="T95" fmla="*/ 722 h 21600"/>
                <a:gd name="T96" fmla="*/ 3503 w 21600"/>
                <a:gd name="T97" fmla="*/ 604 h 21600"/>
                <a:gd name="T98" fmla="*/ 3579 w 21600"/>
                <a:gd name="T99" fmla="*/ 130 h 21600"/>
                <a:gd name="T100" fmla="*/ 3646 w 21600"/>
                <a:gd name="T101" fmla="*/ 24 h 21600"/>
                <a:gd name="T102" fmla="*/ 3714 w 21600"/>
                <a:gd name="T103" fmla="*/ 103 h 21600"/>
                <a:gd name="T104" fmla="*/ 3790 w 21600"/>
                <a:gd name="T105" fmla="*/ 221 h 21600"/>
                <a:gd name="T106" fmla="*/ 3865 w 21600"/>
                <a:gd name="T107" fmla="*/ 706 h 21600"/>
                <a:gd name="T108" fmla="*/ 3933 w 21600"/>
                <a:gd name="T109" fmla="*/ 888 h 21600"/>
                <a:gd name="T110" fmla="*/ 4008 w 21600"/>
                <a:gd name="T111" fmla="*/ 817 h 21600"/>
                <a:gd name="T112" fmla="*/ 4076 w 21600"/>
                <a:gd name="T113" fmla="*/ 395 h 21600"/>
                <a:gd name="T114" fmla="*/ 4143 w 21600"/>
                <a:gd name="T115" fmla="*/ 260 h 21600"/>
                <a:gd name="T116" fmla="*/ 4211 w 21600"/>
                <a:gd name="T117" fmla="*/ 142 h 21600"/>
                <a:gd name="T118" fmla="*/ 4286 w 21600"/>
                <a:gd name="T119" fmla="*/ 39 h 21600"/>
                <a:gd name="T120" fmla="*/ 4354 w 21600"/>
                <a:gd name="T121" fmla="*/ 103 h 21600"/>
                <a:gd name="T122" fmla="*/ 4429 w 21600"/>
                <a:gd name="T123" fmla="*/ 221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00" h="21600">
                  <a:moveTo>
                    <a:pt x="0" y="0"/>
                  </a:moveTo>
                  <a:lnTo>
                    <a:pt x="0" y="864"/>
                  </a:lnTo>
                  <a:lnTo>
                    <a:pt x="41" y="1056"/>
                  </a:lnTo>
                  <a:lnTo>
                    <a:pt x="41" y="7200"/>
                  </a:lnTo>
                  <a:lnTo>
                    <a:pt x="81" y="7680"/>
                  </a:lnTo>
                  <a:lnTo>
                    <a:pt x="81" y="15552"/>
                  </a:lnTo>
                  <a:lnTo>
                    <a:pt x="122" y="15936"/>
                  </a:lnTo>
                  <a:lnTo>
                    <a:pt x="122" y="21216"/>
                  </a:lnTo>
                  <a:lnTo>
                    <a:pt x="162" y="21312"/>
                  </a:lnTo>
                  <a:lnTo>
                    <a:pt x="162" y="21600"/>
                  </a:lnTo>
                  <a:lnTo>
                    <a:pt x="162" y="19968"/>
                  </a:lnTo>
                  <a:lnTo>
                    <a:pt x="203" y="19680"/>
                  </a:lnTo>
                  <a:lnTo>
                    <a:pt x="203" y="12768"/>
                  </a:lnTo>
                  <a:lnTo>
                    <a:pt x="244" y="12288"/>
                  </a:lnTo>
                  <a:lnTo>
                    <a:pt x="244" y="4224"/>
                  </a:lnTo>
                  <a:lnTo>
                    <a:pt x="284" y="3840"/>
                  </a:lnTo>
                  <a:lnTo>
                    <a:pt x="284" y="96"/>
                  </a:lnTo>
                  <a:lnTo>
                    <a:pt x="325" y="0"/>
                  </a:lnTo>
                  <a:lnTo>
                    <a:pt x="325" y="2592"/>
                  </a:lnTo>
                  <a:lnTo>
                    <a:pt x="365" y="2976"/>
                  </a:lnTo>
                  <a:lnTo>
                    <a:pt x="365" y="10560"/>
                  </a:lnTo>
                  <a:lnTo>
                    <a:pt x="406" y="11040"/>
                  </a:lnTo>
                  <a:lnTo>
                    <a:pt x="406" y="17568"/>
                  </a:lnTo>
                  <a:lnTo>
                    <a:pt x="406" y="17952"/>
                  </a:lnTo>
                  <a:lnTo>
                    <a:pt x="406" y="18624"/>
                  </a:lnTo>
                  <a:lnTo>
                    <a:pt x="447" y="19008"/>
                  </a:lnTo>
                  <a:lnTo>
                    <a:pt x="447" y="21600"/>
                  </a:lnTo>
                  <a:lnTo>
                    <a:pt x="487" y="21504"/>
                  </a:lnTo>
                  <a:lnTo>
                    <a:pt x="487" y="17760"/>
                  </a:lnTo>
                  <a:lnTo>
                    <a:pt x="528" y="17376"/>
                  </a:lnTo>
                  <a:lnTo>
                    <a:pt x="528" y="9312"/>
                  </a:lnTo>
                  <a:lnTo>
                    <a:pt x="568" y="8832"/>
                  </a:lnTo>
                  <a:lnTo>
                    <a:pt x="568" y="1920"/>
                  </a:lnTo>
                  <a:lnTo>
                    <a:pt x="609" y="1632"/>
                  </a:lnTo>
                  <a:lnTo>
                    <a:pt x="609" y="0"/>
                  </a:lnTo>
                  <a:lnTo>
                    <a:pt x="609" y="288"/>
                  </a:lnTo>
                  <a:lnTo>
                    <a:pt x="650" y="384"/>
                  </a:lnTo>
                  <a:lnTo>
                    <a:pt x="650" y="5664"/>
                  </a:lnTo>
                  <a:lnTo>
                    <a:pt x="690" y="6048"/>
                  </a:lnTo>
                  <a:lnTo>
                    <a:pt x="690" y="13920"/>
                  </a:lnTo>
                  <a:lnTo>
                    <a:pt x="731" y="14400"/>
                  </a:lnTo>
                  <a:lnTo>
                    <a:pt x="731" y="20544"/>
                  </a:lnTo>
                  <a:lnTo>
                    <a:pt x="771" y="20736"/>
                  </a:lnTo>
                  <a:lnTo>
                    <a:pt x="771" y="21600"/>
                  </a:lnTo>
                  <a:lnTo>
                    <a:pt x="771" y="20736"/>
                  </a:lnTo>
                  <a:lnTo>
                    <a:pt x="812" y="20544"/>
                  </a:lnTo>
                  <a:lnTo>
                    <a:pt x="812" y="14400"/>
                  </a:lnTo>
                  <a:lnTo>
                    <a:pt x="853" y="13920"/>
                  </a:lnTo>
                  <a:lnTo>
                    <a:pt x="853" y="12576"/>
                  </a:lnTo>
                  <a:lnTo>
                    <a:pt x="853" y="12096"/>
                  </a:lnTo>
                  <a:lnTo>
                    <a:pt x="853" y="5664"/>
                  </a:lnTo>
                  <a:lnTo>
                    <a:pt x="893" y="5280"/>
                  </a:lnTo>
                  <a:lnTo>
                    <a:pt x="893" y="384"/>
                  </a:lnTo>
                  <a:lnTo>
                    <a:pt x="934" y="288"/>
                  </a:lnTo>
                  <a:lnTo>
                    <a:pt x="934" y="0"/>
                  </a:lnTo>
                  <a:lnTo>
                    <a:pt x="934" y="1632"/>
                  </a:lnTo>
                  <a:lnTo>
                    <a:pt x="974" y="1920"/>
                  </a:lnTo>
                  <a:lnTo>
                    <a:pt x="974" y="8832"/>
                  </a:lnTo>
                  <a:lnTo>
                    <a:pt x="1015" y="9312"/>
                  </a:lnTo>
                  <a:lnTo>
                    <a:pt x="1015" y="17376"/>
                  </a:lnTo>
                  <a:lnTo>
                    <a:pt x="1056" y="17760"/>
                  </a:lnTo>
                  <a:lnTo>
                    <a:pt x="1056" y="21600"/>
                  </a:lnTo>
                  <a:lnTo>
                    <a:pt x="1096" y="21600"/>
                  </a:lnTo>
                  <a:lnTo>
                    <a:pt x="1096" y="19008"/>
                  </a:lnTo>
                  <a:lnTo>
                    <a:pt x="1137" y="18624"/>
                  </a:lnTo>
                  <a:lnTo>
                    <a:pt x="1137" y="11040"/>
                  </a:lnTo>
                  <a:lnTo>
                    <a:pt x="1177" y="10560"/>
                  </a:lnTo>
                  <a:lnTo>
                    <a:pt x="1177" y="2976"/>
                  </a:lnTo>
                  <a:lnTo>
                    <a:pt x="1218" y="2592"/>
                  </a:lnTo>
                  <a:lnTo>
                    <a:pt x="1218" y="0"/>
                  </a:lnTo>
                  <a:lnTo>
                    <a:pt x="1259" y="96"/>
                  </a:lnTo>
                  <a:lnTo>
                    <a:pt x="1259" y="1632"/>
                  </a:lnTo>
                  <a:lnTo>
                    <a:pt x="1259" y="1920"/>
                  </a:lnTo>
                  <a:lnTo>
                    <a:pt x="1259" y="4224"/>
                  </a:lnTo>
                  <a:lnTo>
                    <a:pt x="1299" y="4608"/>
                  </a:lnTo>
                  <a:lnTo>
                    <a:pt x="1299" y="12288"/>
                  </a:lnTo>
                  <a:lnTo>
                    <a:pt x="1340" y="12768"/>
                  </a:lnTo>
                  <a:lnTo>
                    <a:pt x="1340" y="19680"/>
                  </a:lnTo>
                  <a:lnTo>
                    <a:pt x="1380" y="19968"/>
                  </a:lnTo>
                  <a:lnTo>
                    <a:pt x="1380" y="21600"/>
                  </a:lnTo>
                  <a:lnTo>
                    <a:pt x="1380" y="21312"/>
                  </a:lnTo>
                  <a:lnTo>
                    <a:pt x="1421" y="21216"/>
                  </a:lnTo>
                  <a:lnTo>
                    <a:pt x="1421" y="15936"/>
                  </a:lnTo>
                  <a:lnTo>
                    <a:pt x="1462" y="15552"/>
                  </a:lnTo>
                  <a:lnTo>
                    <a:pt x="1462" y="7200"/>
                  </a:lnTo>
                  <a:lnTo>
                    <a:pt x="1502" y="6720"/>
                  </a:lnTo>
                  <a:lnTo>
                    <a:pt x="1502" y="1056"/>
                  </a:lnTo>
                  <a:lnTo>
                    <a:pt x="1543" y="864"/>
                  </a:lnTo>
                  <a:lnTo>
                    <a:pt x="1543" y="0"/>
                  </a:lnTo>
                  <a:lnTo>
                    <a:pt x="1543" y="864"/>
                  </a:lnTo>
                  <a:lnTo>
                    <a:pt x="1583" y="1056"/>
                  </a:lnTo>
                  <a:lnTo>
                    <a:pt x="1583" y="7200"/>
                  </a:lnTo>
                  <a:lnTo>
                    <a:pt x="1624" y="7680"/>
                  </a:lnTo>
                  <a:lnTo>
                    <a:pt x="1624" y="15936"/>
                  </a:lnTo>
                  <a:lnTo>
                    <a:pt x="1665" y="16320"/>
                  </a:lnTo>
                  <a:lnTo>
                    <a:pt x="1665" y="21216"/>
                  </a:lnTo>
                  <a:lnTo>
                    <a:pt x="1705" y="21312"/>
                  </a:lnTo>
                  <a:lnTo>
                    <a:pt x="1705" y="21600"/>
                  </a:lnTo>
                  <a:lnTo>
                    <a:pt x="1705" y="19968"/>
                  </a:lnTo>
                  <a:lnTo>
                    <a:pt x="1746" y="19680"/>
                  </a:lnTo>
                  <a:lnTo>
                    <a:pt x="1746" y="12768"/>
                  </a:lnTo>
                  <a:lnTo>
                    <a:pt x="1786" y="12288"/>
                  </a:lnTo>
                  <a:lnTo>
                    <a:pt x="1786" y="4224"/>
                  </a:lnTo>
                  <a:lnTo>
                    <a:pt x="1827" y="3840"/>
                  </a:lnTo>
                  <a:lnTo>
                    <a:pt x="1827" y="0"/>
                  </a:lnTo>
                  <a:lnTo>
                    <a:pt x="1868" y="0"/>
                  </a:lnTo>
                  <a:lnTo>
                    <a:pt x="1868" y="2592"/>
                  </a:lnTo>
                  <a:lnTo>
                    <a:pt x="1908" y="2976"/>
                  </a:lnTo>
                  <a:lnTo>
                    <a:pt x="1908" y="10560"/>
                  </a:lnTo>
                  <a:lnTo>
                    <a:pt x="1949" y="11040"/>
                  </a:lnTo>
                  <a:lnTo>
                    <a:pt x="1949" y="18624"/>
                  </a:lnTo>
                  <a:lnTo>
                    <a:pt x="1989" y="19008"/>
                  </a:lnTo>
                  <a:lnTo>
                    <a:pt x="1989" y="21600"/>
                  </a:lnTo>
                  <a:lnTo>
                    <a:pt x="2030" y="21504"/>
                  </a:lnTo>
                  <a:lnTo>
                    <a:pt x="2030" y="17376"/>
                  </a:lnTo>
                  <a:lnTo>
                    <a:pt x="2071" y="16992"/>
                  </a:lnTo>
                  <a:lnTo>
                    <a:pt x="2071" y="9312"/>
                  </a:lnTo>
                  <a:lnTo>
                    <a:pt x="2111" y="8832"/>
                  </a:lnTo>
                  <a:lnTo>
                    <a:pt x="2111" y="6144"/>
                  </a:lnTo>
                  <a:lnTo>
                    <a:pt x="2111" y="5760"/>
                  </a:lnTo>
                  <a:lnTo>
                    <a:pt x="2111" y="1920"/>
                  </a:lnTo>
                  <a:lnTo>
                    <a:pt x="2152" y="1632"/>
                  </a:lnTo>
                  <a:lnTo>
                    <a:pt x="2152" y="0"/>
                  </a:lnTo>
                  <a:lnTo>
                    <a:pt x="2152" y="288"/>
                  </a:lnTo>
                  <a:lnTo>
                    <a:pt x="2192" y="384"/>
                  </a:lnTo>
                  <a:lnTo>
                    <a:pt x="2192" y="5664"/>
                  </a:lnTo>
                  <a:lnTo>
                    <a:pt x="2233" y="6048"/>
                  </a:lnTo>
                  <a:lnTo>
                    <a:pt x="2233" y="14400"/>
                  </a:lnTo>
                  <a:lnTo>
                    <a:pt x="2274" y="14880"/>
                  </a:lnTo>
                  <a:lnTo>
                    <a:pt x="2274" y="20544"/>
                  </a:lnTo>
                  <a:lnTo>
                    <a:pt x="2314" y="20736"/>
                  </a:lnTo>
                  <a:lnTo>
                    <a:pt x="2314" y="21600"/>
                  </a:lnTo>
                  <a:lnTo>
                    <a:pt x="2314" y="20736"/>
                  </a:lnTo>
                  <a:lnTo>
                    <a:pt x="2355" y="20544"/>
                  </a:lnTo>
                  <a:lnTo>
                    <a:pt x="2355" y="14400"/>
                  </a:lnTo>
                  <a:lnTo>
                    <a:pt x="2395" y="13920"/>
                  </a:lnTo>
                  <a:lnTo>
                    <a:pt x="2395" y="5664"/>
                  </a:lnTo>
                  <a:lnTo>
                    <a:pt x="2436" y="5280"/>
                  </a:lnTo>
                  <a:lnTo>
                    <a:pt x="2436" y="288"/>
                  </a:lnTo>
                  <a:lnTo>
                    <a:pt x="2477" y="192"/>
                  </a:lnTo>
                  <a:lnTo>
                    <a:pt x="2477" y="0"/>
                  </a:lnTo>
                  <a:lnTo>
                    <a:pt x="2477" y="1632"/>
                  </a:lnTo>
                  <a:lnTo>
                    <a:pt x="2517" y="1920"/>
                  </a:lnTo>
                  <a:lnTo>
                    <a:pt x="2517" y="6624"/>
                  </a:lnTo>
                  <a:lnTo>
                    <a:pt x="2517" y="7008"/>
                  </a:lnTo>
                  <a:lnTo>
                    <a:pt x="2517" y="8832"/>
                  </a:lnTo>
                  <a:lnTo>
                    <a:pt x="2558" y="9312"/>
                  </a:lnTo>
                  <a:lnTo>
                    <a:pt x="2558" y="17376"/>
                  </a:lnTo>
                  <a:lnTo>
                    <a:pt x="2598" y="17760"/>
                  </a:lnTo>
                  <a:lnTo>
                    <a:pt x="2598" y="21600"/>
                  </a:lnTo>
                  <a:lnTo>
                    <a:pt x="2639" y="21600"/>
                  </a:lnTo>
                  <a:lnTo>
                    <a:pt x="2639" y="18624"/>
                  </a:lnTo>
                  <a:lnTo>
                    <a:pt x="2680" y="18336"/>
                  </a:lnTo>
                  <a:lnTo>
                    <a:pt x="2680" y="11040"/>
                  </a:lnTo>
                  <a:lnTo>
                    <a:pt x="2720" y="10560"/>
                  </a:lnTo>
                  <a:lnTo>
                    <a:pt x="2720" y="2976"/>
                  </a:lnTo>
                  <a:lnTo>
                    <a:pt x="2761" y="2592"/>
                  </a:lnTo>
                  <a:lnTo>
                    <a:pt x="2761" y="0"/>
                  </a:lnTo>
                  <a:lnTo>
                    <a:pt x="2802" y="96"/>
                  </a:lnTo>
                  <a:lnTo>
                    <a:pt x="2802" y="4224"/>
                  </a:lnTo>
                  <a:lnTo>
                    <a:pt x="2842" y="4608"/>
                  </a:lnTo>
                  <a:lnTo>
                    <a:pt x="2842" y="12768"/>
                  </a:lnTo>
                  <a:lnTo>
                    <a:pt x="2883" y="13248"/>
                  </a:lnTo>
                  <a:lnTo>
                    <a:pt x="2883" y="19680"/>
                  </a:lnTo>
                  <a:lnTo>
                    <a:pt x="2923" y="19968"/>
                  </a:lnTo>
                  <a:lnTo>
                    <a:pt x="2923" y="21600"/>
                  </a:lnTo>
                  <a:lnTo>
                    <a:pt x="2923" y="21312"/>
                  </a:lnTo>
                  <a:lnTo>
                    <a:pt x="2964" y="21216"/>
                  </a:lnTo>
                  <a:lnTo>
                    <a:pt x="2964" y="21024"/>
                  </a:lnTo>
                  <a:lnTo>
                    <a:pt x="2964" y="20832"/>
                  </a:lnTo>
                  <a:lnTo>
                    <a:pt x="2964" y="15936"/>
                  </a:lnTo>
                  <a:lnTo>
                    <a:pt x="3005" y="15552"/>
                  </a:lnTo>
                  <a:lnTo>
                    <a:pt x="3005" y="7200"/>
                  </a:lnTo>
                  <a:lnTo>
                    <a:pt x="3045" y="6720"/>
                  </a:lnTo>
                  <a:lnTo>
                    <a:pt x="3045" y="864"/>
                  </a:lnTo>
                  <a:lnTo>
                    <a:pt x="3086" y="672"/>
                  </a:lnTo>
                  <a:lnTo>
                    <a:pt x="3086" y="0"/>
                  </a:lnTo>
                  <a:lnTo>
                    <a:pt x="3086" y="864"/>
                  </a:lnTo>
                  <a:lnTo>
                    <a:pt x="3126" y="1056"/>
                  </a:lnTo>
                  <a:lnTo>
                    <a:pt x="3126" y="7200"/>
                  </a:lnTo>
                  <a:lnTo>
                    <a:pt x="3167" y="7680"/>
                  </a:lnTo>
                  <a:lnTo>
                    <a:pt x="3167" y="15936"/>
                  </a:lnTo>
                  <a:lnTo>
                    <a:pt x="3208" y="16320"/>
                  </a:lnTo>
                  <a:lnTo>
                    <a:pt x="3208" y="21312"/>
                  </a:lnTo>
                  <a:lnTo>
                    <a:pt x="3248" y="21408"/>
                  </a:lnTo>
                  <a:lnTo>
                    <a:pt x="3248" y="21600"/>
                  </a:lnTo>
                  <a:lnTo>
                    <a:pt x="3248" y="19680"/>
                  </a:lnTo>
                  <a:lnTo>
                    <a:pt x="3289" y="19488"/>
                  </a:lnTo>
                  <a:lnTo>
                    <a:pt x="3289" y="12768"/>
                  </a:lnTo>
                  <a:lnTo>
                    <a:pt x="3329" y="12288"/>
                  </a:lnTo>
                  <a:lnTo>
                    <a:pt x="3329" y="4224"/>
                  </a:lnTo>
                  <a:lnTo>
                    <a:pt x="3370" y="3840"/>
                  </a:lnTo>
                  <a:lnTo>
                    <a:pt x="3370" y="1440"/>
                  </a:lnTo>
                  <a:lnTo>
                    <a:pt x="3370" y="1152"/>
                  </a:lnTo>
                  <a:lnTo>
                    <a:pt x="3370" y="0"/>
                  </a:lnTo>
                  <a:lnTo>
                    <a:pt x="3411" y="0"/>
                  </a:lnTo>
                  <a:lnTo>
                    <a:pt x="3411" y="2976"/>
                  </a:lnTo>
                  <a:lnTo>
                    <a:pt x="3451" y="3264"/>
                  </a:lnTo>
                  <a:lnTo>
                    <a:pt x="3451" y="10560"/>
                  </a:lnTo>
                  <a:lnTo>
                    <a:pt x="3492" y="11040"/>
                  </a:lnTo>
                  <a:lnTo>
                    <a:pt x="3492" y="18624"/>
                  </a:lnTo>
                  <a:lnTo>
                    <a:pt x="3532" y="19008"/>
                  </a:lnTo>
                  <a:lnTo>
                    <a:pt x="3532" y="21600"/>
                  </a:lnTo>
                  <a:lnTo>
                    <a:pt x="3573" y="21504"/>
                  </a:lnTo>
                  <a:lnTo>
                    <a:pt x="3573" y="17376"/>
                  </a:lnTo>
                  <a:lnTo>
                    <a:pt x="3614" y="16992"/>
                  </a:lnTo>
                  <a:lnTo>
                    <a:pt x="3614" y="8832"/>
                  </a:lnTo>
                  <a:lnTo>
                    <a:pt x="3654" y="8352"/>
                  </a:lnTo>
                  <a:lnTo>
                    <a:pt x="3654" y="1920"/>
                  </a:lnTo>
                  <a:lnTo>
                    <a:pt x="3695" y="1632"/>
                  </a:lnTo>
                  <a:lnTo>
                    <a:pt x="3695" y="0"/>
                  </a:lnTo>
                  <a:lnTo>
                    <a:pt x="3695" y="288"/>
                  </a:lnTo>
                  <a:lnTo>
                    <a:pt x="3735" y="384"/>
                  </a:lnTo>
                  <a:lnTo>
                    <a:pt x="3735" y="5664"/>
                  </a:lnTo>
                  <a:lnTo>
                    <a:pt x="3776" y="6048"/>
                  </a:lnTo>
                  <a:lnTo>
                    <a:pt x="3776" y="13056"/>
                  </a:lnTo>
                  <a:lnTo>
                    <a:pt x="3776" y="13440"/>
                  </a:lnTo>
                  <a:lnTo>
                    <a:pt x="3776" y="14400"/>
                  </a:lnTo>
                  <a:lnTo>
                    <a:pt x="3817" y="14880"/>
                  </a:lnTo>
                  <a:lnTo>
                    <a:pt x="3817" y="20736"/>
                  </a:lnTo>
                  <a:lnTo>
                    <a:pt x="3857" y="20928"/>
                  </a:lnTo>
                  <a:lnTo>
                    <a:pt x="3857" y="21600"/>
                  </a:lnTo>
                  <a:lnTo>
                    <a:pt x="3857" y="20736"/>
                  </a:lnTo>
                  <a:lnTo>
                    <a:pt x="3898" y="20544"/>
                  </a:lnTo>
                  <a:lnTo>
                    <a:pt x="3898" y="14400"/>
                  </a:lnTo>
                  <a:lnTo>
                    <a:pt x="3938" y="13920"/>
                  </a:lnTo>
                  <a:lnTo>
                    <a:pt x="3938" y="5664"/>
                  </a:lnTo>
                  <a:lnTo>
                    <a:pt x="3979" y="5280"/>
                  </a:lnTo>
                  <a:lnTo>
                    <a:pt x="3979" y="288"/>
                  </a:lnTo>
                  <a:lnTo>
                    <a:pt x="4020" y="192"/>
                  </a:lnTo>
                  <a:lnTo>
                    <a:pt x="4020" y="0"/>
                  </a:lnTo>
                  <a:lnTo>
                    <a:pt x="4020" y="1920"/>
                  </a:lnTo>
                  <a:lnTo>
                    <a:pt x="4060" y="2112"/>
                  </a:lnTo>
                  <a:lnTo>
                    <a:pt x="4060" y="8832"/>
                  </a:lnTo>
                  <a:lnTo>
                    <a:pt x="4101" y="9312"/>
                  </a:lnTo>
                  <a:lnTo>
                    <a:pt x="4101" y="17376"/>
                  </a:lnTo>
                  <a:lnTo>
                    <a:pt x="4141" y="17760"/>
                  </a:lnTo>
                  <a:lnTo>
                    <a:pt x="4141" y="21600"/>
                  </a:lnTo>
                  <a:lnTo>
                    <a:pt x="4182" y="21600"/>
                  </a:lnTo>
                  <a:lnTo>
                    <a:pt x="4182" y="18624"/>
                  </a:lnTo>
                  <a:lnTo>
                    <a:pt x="4223" y="18336"/>
                  </a:lnTo>
                  <a:lnTo>
                    <a:pt x="4223" y="17184"/>
                  </a:lnTo>
                  <a:lnTo>
                    <a:pt x="4223" y="16800"/>
                  </a:lnTo>
                  <a:lnTo>
                    <a:pt x="4223" y="10560"/>
                  </a:lnTo>
                  <a:lnTo>
                    <a:pt x="4263" y="10080"/>
                  </a:lnTo>
                  <a:lnTo>
                    <a:pt x="4263" y="2976"/>
                  </a:lnTo>
                  <a:lnTo>
                    <a:pt x="4304" y="2592"/>
                  </a:lnTo>
                  <a:lnTo>
                    <a:pt x="4304" y="0"/>
                  </a:lnTo>
                  <a:lnTo>
                    <a:pt x="4344" y="96"/>
                  </a:lnTo>
                  <a:lnTo>
                    <a:pt x="4344" y="4224"/>
                  </a:lnTo>
                  <a:lnTo>
                    <a:pt x="4385" y="4608"/>
                  </a:lnTo>
                  <a:lnTo>
                    <a:pt x="4385" y="12768"/>
                  </a:lnTo>
                  <a:lnTo>
                    <a:pt x="4426" y="13248"/>
                  </a:lnTo>
                  <a:lnTo>
                    <a:pt x="4426" y="19968"/>
                  </a:lnTo>
                  <a:lnTo>
                    <a:pt x="4466" y="20256"/>
                  </a:lnTo>
                  <a:lnTo>
                    <a:pt x="4466" y="21600"/>
                  </a:lnTo>
                  <a:lnTo>
                    <a:pt x="4466" y="21312"/>
                  </a:lnTo>
                  <a:lnTo>
                    <a:pt x="4507" y="21216"/>
                  </a:lnTo>
                  <a:lnTo>
                    <a:pt x="4507" y="15936"/>
                  </a:lnTo>
                  <a:lnTo>
                    <a:pt x="4547" y="15552"/>
                  </a:lnTo>
                  <a:lnTo>
                    <a:pt x="4547" y="7200"/>
                  </a:lnTo>
                  <a:lnTo>
                    <a:pt x="4588" y="6720"/>
                  </a:lnTo>
                  <a:lnTo>
                    <a:pt x="4588" y="864"/>
                  </a:lnTo>
                  <a:lnTo>
                    <a:pt x="4629" y="672"/>
                  </a:lnTo>
                  <a:lnTo>
                    <a:pt x="4629" y="0"/>
                  </a:lnTo>
                  <a:lnTo>
                    <a:pt x="4629" y="96"/>
                  </a:lnTo>
                  <a:lnTo>
                    <a:pt x="4629" y="1056"/>
                  </a:lnTo>
                  <a:lnTo>
                    <a:pt x="4669" y="1248"/>
                  </a:lnTo>
                  <a:lnTo>
                    <a:pt x="4669" y="7200"/>
                  </a:lnTo>
                  <a:lnTo>
                    <a:pt x="4710" y="7680"/>
                  </a:lnTo>
                  <a:lnTo>
                    <a:pt x="4710" y="15936"/>
                  </a:lnTo>
                  <a:lnTo>
                    <a:pt x="4750" y="16320"/>
                  </a:lnTo>
                  <a:lnTo>
                    <a:pt x="4750" y="21312"/>
                  </a:lnTo>
                  <a:lnTo>
                    <a:pt x="4791" y="21408"/>
                  </a:lnTo>
                  <a:lnTo>
                    <a:pt x="4791" y="21600"/>
                  </a:lnTo>
                  <a:lnTo>
                    <a:pt x="4791" y="19680"/>
                  </a:lnTo>
                  <a:lnTo>
                    <a:pt x="4832" y="19488"/>
                  </a:lnTo>
                  <a:lnTo>
                    <a:pt x="4832" y="12288"/>
                  </a:lnTo>
                  <a:lnTo>
                    <a:pt x="4872" y="11808"/>
                  </a:lnTo>
                  <a:lnTo>
                    <a:pt x="4872" y="4224"/>
                  </a:lnTo>
                  <a:lnTo>
                    <a:pt x="4913" y="3840"/>
                  </a:lnTo>
                  <a:lnTo>
                    <a:pt x="4913" y="0"/>
                  </a:lnTo>
                  <a:lnTo>
                    <a:pt x="4953" y="0"/>
                  </a:lnTo>
                  <a:lnTo>
                    <a:pt x="4953" y="2976"/>
                  </a:lnTo>
                  <a:lnTo>
                    <a:pt x="4994" y="3264"/>
                  </a:lnTo>
                  <a:lnTo>
                    <a:pt x="4994" y="11040"/>
                  </a:lnTo>
                  <a:lnTo>
                    <a:pt x="5035" y="11520"/>
                  </a:lnTo>
                  <a:lnTo>
                    <a:pt x="5035" y="18624"/>
                  </a:lnTo>
                  <a:lnTo>
                    <a:pt x="5075" y="19008"/>
                  </a:lnTo>
                  <a:lnTo>
                    <a:pt x="5075" y="21600"/>
                  </a:lnTo>
                  <a:lnTo>
                    <a:pt x="5116" y="21504"/>
                  </a:lnTo>
                  <a:lnTo>
                    <a:pt x="5116" y="17376"/>
                  </a:lnTo>
                  <a:lnTo>
                    <a:pt x="5156" y="16992"/>
                  </a:lnTo>
                  <a:lnTo>
                    <a:pt x="5156" y="8832"/>
                  </a:lnTo>
                  <a:lnTo>
                    <a:pt x="5197" y="8352"/>
                  </a:lnTo>
                  <a:lnTo>
                    <a:pt x="5197" y="1632"/>
                  </a:lnTo>
                  <a:lnTo>
                    <a:pt x="5238" y="1344"/>
                  </a:lnTo>
                  <a:lnTo>
                    <a:pt x="5238" y="0"/>
                  </a:lnTo>
                  <a:lnTo>
                    <a:pt x="5238" y="288"/>
                  </a:lnTo>
                  <a:lnTo>
                    <a:pt x="5278" y="384"/>
                  </a:lnTo>
                  <a:lnTo>
                    <a:pt x="5278" y="5664"/>
                  </a:lnTo>
                  <a:lnTo>
                    <a:pt x="5319" y="6048"/>
                  </a:lnTo>
                  <a:lnTo>
                    <a:pt x="5319" y="14400"/>
                  </a:lnTo>
                  <a:lnTo>
                    <a:pt x="5359" y="14880"/>
                  </a:lnTo>
                  <a:lnTo>
                    <a:pt x="5359" y="20736"/>
                  </a:lnTo>
                  <a:lnTo>
                    <a:pt x="5400" y="20928"/>
                  </a:lnTo>
                  <a:lnTo>
                    <a:pt x="5400" y="21600"/>
                  </a:lnTo>
                  <a:lnTo>
                    <a:pt x="5400" y="20544"/>
                  </a:lnTo>
                  <a:lnTo>
                    <a:pt x="5441" y="20352"/>
                  </a:lnTo>
                  <a:lnTo>
                    <a:pt x="5441" y="14400"/>
                  </a:lnTo>
                  <a:lnTo>
                    <a:pt x="5481" y="13920"/>
                  </a:lnTo>
                  <a:lnTo>
                    <a:pt x="5481" y="11136"/>
                  </a:lnTo>
                  <a:lnTo>
                    <a:pt x="5481" y="10656"/>
                  </a:lnTo>
                  <a:lnTo>
                    <a:pt x="5481" y="5664"/>
                  </a:lnTo>
                  <a:lnTo>
                    <a:pt x="5522" y="5280"/>
                  </a:lnTo>
                  <a:lnTo>
                    <a:pt x="5522" y="288"/>
                  </a:lnTo>
                  <a:lnTo>
                    <a:pt x="5562" y="192"/>
                  </a:lnTo>
                  <a:lnTo>
                    <a:pt x="5562" y="0"/>
                  </a:lnTo>
                  <a:lnTo>
                    <a:pt x="5562" y="1920"/>
                  </a:lnTo>
                  <a:lnTo>
                    <a:pt x="5603" y="2112"/>
                  </a:lnTo>
                  <a:lnTo>
                    <a:pt x="5603" y="9312"/>
                  </a:lnTo>
                  <a:lnTo>
                    <a:pt x="5644" y="9792"/>
                  </a:lnTo>
                  <a:lnTo>
                    <a:pt x="5644" y="17376"/>
                  </a:lnTo>
                  <a:lnTo>
                    <a:pt x="5684" y="17760"/>
                  </a:lnTo>
                  <a:lnTo>
                    <a:pt x="5684" y="21600"/>
                  </a:lnTo>
                  <a:lnTo>
                    <a:pt x="5725" y="21600"/>
                  </a:lnTo>
                  <a:lnTo>
                    <a:pt x="5725" y="18624"/>
                  </a:lnTo>
                  <a:lnTo>
                    <a:pt x="5765" y="18336"/>
                  </a:lnTo>
                  <a:lnTo>
                    <a:pt x="5765" y="10560"/>
                  </a:lnTo>
                  <a:lnTo>
                    <a:pt x="5806" y="10080"/>
                  </a:lnTo>
                  <a:lnTo>
                    <a:pt x="5806" y="2592"/>
                  </a:lnTo>
                  <a:lnTo>
                    <a:pt x="5847" y="2304"/>
                  </a:lnTo>
                  <a:lnTo>
                    <a:pt x="5847" y="0"/>
                  </a:lnTo>
                  <a:lnTo>
                    <a:pt x="5887" y="96"/>
                  </a:lnTo>
                  <a:lnTo>
                    <a:pt x="5887" y="2496"/>
                  </a:lnTo>
                  <a:lnTo>
                    <a:pt x="5887" y="2784"/>
                  </a:lnTo>
                  <a:lnTo>
                    <a:pt x="5887" y="4224"/>
                  </a:lnTo>
                  <a:lnTo>
                    <a:pt x="5928" y="4608"/>
                  </a:lnTo>
                  <a:lnTo>
                    <a:pt x="5928" y="12768"/>
                  </a:lnTo>
                  <a:lnTo>
                    <a:pt x="5968" y="13248"/>
                  </a:lnTo>
                  <a:lnTo>
                    <a:pt x="5968" y="19968"/>
                  </a:lnTo>
                  <a:lnTo>
                    <a:pt x="6009" y="20256"/>
                  </a:lnTo>
                  <a:lnTo>
                    <a:pt x="6009" y="21600"/>
                  </a:lnTo>
                  <a:lnTo>
                    <a:pt x="6009" y="21216"/>
                  </a:lnTo>
                  <a:lnTo>
                    <a:pt x="6050" y="21024"/>
                  </a:lnTo>
                  <a:lnTo>
                    <a:pt x="6050" y="15936"/>
                  </a:lnTo>
                  <a:lnTo>
                    <a:pt x="6090" y="15552"/>
                  </a:lnTo>
                  <a:lnTo>
                    <a:pt x="6090" y="7200"/>
                  </a:lnTo>
                  <a:lnTo>
                    <a:pt x="6131" y="6720"/>
                  </a:lnTo>
                  <a:lnTo>
                    <a:pt x="6131" y="864"/>
                  </a:lnTo>
                  <a:lnTo>
                    <a:pt x="6171" y="672"/>
                  </a:lnTo>
                  <a:lnTo>
                    <a:pt x="6171" y="0"/>
                  </a:lnTo>
                  <a:lnTo>
                    <a:pt x="6171" y="1056"/>
                  </a:lnTo>
                  <a:lnTo>
                    <a:pt x="6212" y="1248"/>
                  </a:lnTo>
                  <a:lnTo>
                    <a:pt x="6212" y="7680"/>
                  </a:lnTo>
                  <a:lnTo>
                    <a:pt x="6253" y="8160"/>
                  </a:lnTo>
                  <a:lnTo>
                    <a:pt x="6253" y="15936"/>
                  </a:lnTo>
                  <a:lnTo>
                    <a:pt x="6293" y="16320"/>
                  </a:lnTo>
                  <a:lnTo>
                    <a:pt x="6293" y="21312"/>
                  </a:lnTo>
                  <a:lnTo>
                    <a:pt x="6334" y="21408"/>
                  </a:lnTo>
                  <a:lnTo>
                    <a:pt x="6334" y="21504"/>
                  </a:lnTo>
                  <a:lnTo>
                    <a:pt x="6334" y="21600"/>
                  </a:lnTo>
                  <a:lnTo>
                    <a:pt x="6334" y="19680"/>
                  </a:lnTo>
                  <a:lnTo>
                    <a:pt x="6374" y="19488"/>
                  </a:lnTo>
                  <a:lnTo>
                    <a:pt x="6374" y="12288"/>
                  </a:lnTo>
                  <a:lnTo>
                    <a:pt x="6415" y="11808"/>
                  </a:lnTo>
                  <a:lnTo>
                    <a:pt x="6415" y="3840"/>
                  </a:lnTo>
                  <a:lnTo>
                    <a:pt x="6456" y="3456"/>
                  </a:lnTo>
                  <a:lnTo>
                    <a:pt x="6456" y="0"/>
                  </a:lnTo>
                  <a:lnTo>
                    <a:pt x="6496" y="0"/>
                  </a:lnTo>
                  <a:lnTo>
                    <a:pt x="6496" y="2976"/>
                  </a:lnTo>
                  <a:lnTo>
                    <a:pt x="6537" y="3264"/>
                  </a:lnTo>
                  <a:lnTo>
                    <a:pt x="6537" y="11040"/>
                  </a:lnTo>
                  <a:lnTo>
                    <a:pt x="6577" y="11520"/>
                  </a:lnTo>
                  <a:lnTo>
                    <a:pt x="6577" y="19008"/>
                  </a:lnTo>
                  <a:lnTo>
                    <a:pt x="6618" y="19296"/>
                  </a:lnTo>
                  <a:lnTo>
                    <a:pt x="6618" y="21600"/>
                  </a:lnTo>
                  <a:lnTo>
                    <a:pt x="6618" y="21504"/>
                  </a:lnTo>
                  <a:lnTo>
                    <a:pt x="6659" y="21408"/>
                  </a:lnTo>
                  <a:lnTo>
                    <a:pt x="6659" y="17376"/>
                  </a:lnTo>
                  <a:lnTo>
                    <a:pt x="6699" y="16992"/>
                  </a:lnTo>
                  <a:lnTo>
                    <a:pt x="6699" y="8832"/>
                  </a:lnTo>
                  <a:lnTo>
                    <a:pt x="6740" y="8352"/>
                  </a:lnTo>
                  <a:lnTo>
                    <a:pt x="6740" y="4896"/>
                  </a:lnTo>
                  <a:lnTo>
                    <a:pt x="6740" y="4512"/>
                  </a:lnTo>
                  <a:lnTo>
                    <a:pt x="6740" y="1632"/>
                  </a:lnTo>
                  <a:lnTo>
                    <a:pt x="6780" y="1344"/>
                  </a:lnTo>
                  <a:lnTo>
                    <a:pt x="6780" y="0"/>
                  </a:lnTo>
                  <a:lnTo>
                    <a:pt x="6780" y="384"/>
                  </a:lnTo>
                  <a:lnTo>
                    <a:pt x="6821" y="576"/>
                  </a:lnTo>
                  <a:lnTo>
                    <a:pt x="6821" y="5664"/>
                  </a:lnTo>
                  <a:lnTo>
                    <a:pt x="6862" y="6048"/>
                  </a:lnTo>
                  <a:lnTo>
                    <a:pt x="6862" y="14400"/>
                  </a:lnTo>
                  <a:lnTo>
                    <a:pt x="6902" y="14880"/>
                  </a:lnTo>
                  <a:lnTo>
                    <a:pt x="6902" y="20736"/>
                  </a:lnTo>
                  <a:lnTo>
                    <a:pt x="6943" y="20928"/>
                  </a:lnTo>
                  <a:lnTo>
                    <a:pt x="6943" y="21600"/>
                  </a:lnTo>
                  <a:lnTo>
                    <a:pt x="6943" y="20544"/>
                  </a:lnTo>
                  <a:lnTo>
                    <a:pt x="6983" y="20352"/>
                  </a:lnTo>
                  <a:lnTo>
                    <a:pt x="6983" y="13920"/>
                  </a:lnTo>
                  <a:lnTo>
                    <a:pt x="7024" y="13440"/>
                  </a:lnTo>
                  <a:lnTo>
                    <a:pt x="7024" y="5664"/>
                  </a:lnTo>
                  <a:lnTo>
                    <a:pt x="7065" y="5280"/>
                  </a:lnTo>
                  <a:lnTo>
                    <a:pt x="7065" y="288"/>
                  </a:lnTo>
                  <a:lnTo>
                    <a:pt x="7105" y="192"/>
                  </a:lnTo>
                  <a:lnTo>
                    <a:pt x="7105" y="0"/>
                  </a:lnTo>
                  <a:lnTo>
                    <a:pt x="7105" y="1920"/>
                  </a:lnTo>
                  <a:lnTo>
                    <a:pt x="7146" y="2112"/>
                  </a:lnTo>
                  <a:lnTo>
                    <a:pt x="7146" y="7968"/>
                  </a:lnTo>
                  <a:lnTo>
                    <a:pt x="7146" y="8448"/>
                  </a:lnTo>
                  <a:lnTo>
                    <a:pt x="7146" y="9312"/>
                  </a:lnTo>
                  <a:lnTo>
                    <a:pt x="7186" y="9792"/>
                  </a:lnTo>
                  <a:lnTo>
                    <a:pt x="7186" y="17760"/>
                  </a:lnTo>
                  <a:lnTo>
                    <a:pt x="7227" y="18144"/>
                  </a:lnTo>
                  <a:lnTo>
                    <a:pt x="7227" y="21600"/>
                  </a:lnTo>
                  <a:lnTo>
                    <a:pt x="7268" y="21600"/>
                  </a:lnTo>
                  <a:lnTo>
                    <a:pt x="7268" y="18624"/>
                  </a:lnTo>
                  <a:lnTo>
                    <a:pt x="7308" y="18336"/>
                  </a:lnTo>
                  <a:lnTo>
                    <a:pt x="7308" y="10560"/>
                  </a:lnTo>
                  <a:lnTo>
                    <a:pt x="7349" y="10080"/>
                  </a:lnTo>
                  <a:lnTo>
                    <a:pt x="7349" y="2592"/>
                  </a:lnTo>
                  <a:lnTo>
                    <a:pt x="7389" y="2304"/>
                  </a:lnTo>
                  <a:lnTo>
                    <a:pt x="7389" y="0"/>
                  </a:lnTo>
                  <a:lnTo>
                    <a:pt x="7389" y="96"/>
                  </a:lnTo>
                  <a:lnTo>
                    <a:pt x="7430" y="192"/>
                  </a:lnTo>
                  <a:lnTo>
                    <a:pt x="7430" y="4224"/>
                  </a:lnTo>
                  <a:lnTo>
                    <a:pt x="7471" y="4608"/>
                  </a:lnTo>
                  <a:lnTo>
                    <a:pt x="7471" y="12768"/>
                  </a:lnTo>
                  <a:lnTo>
                    <a:pt x="7511" y="13248"/>
                  </a:lnTo>
                  <a:lnTo>
                    <a:pt x="7511" y="19968"/>
                  </a:lnTo>
                  <a:lnTo>
                    <a:pt x="7552" y="20256"/>
                  </a:lnTo>
                  <a:lnTo>
                    <a:pt x="7552" y="21600"/>
                  </a:lnTo>
                  <a:lnTo>
                    <a:pt x="7552" y="21216"/>
                  </a:lnTo>
                  <a:lnTo>
                    <a:pt x="7592" y="21024"/>
                  </a:lnTo>
                  <a:lnTo>
                    <a:pt x="7592" y="20448"/>
                  </a:lnTo>
                  <a:lnTo>
                    <a:pt x="7592" y="20256"/>
                  </a:lnTo>
                  <a:lnTo>
                    <a:pt x="7592" y="15552"/>
                  </a:lnTo>
                  <a:lnTo>
                    <a:pt x="7633" y="15072"/>
                  </a:lnTo>
                  <a:lnTo>
                    <a:pt x="7633" y="7200"/>
                  </a:lnTo>
                  <a:lnTo>
                    <a:pt x="7674" y="6720"/>
                  </a:lnTo>
                  <a:lnTo>
                    <a:pt x="7674" y="864"/>
                  </a:lnTo>
                  <a:lnTo>
                    <a:pt x="7714" y="672"/>
                  </a:lnTo>
                  <a:lnTo>
                    <a:pt x="7714" y="0"/>
                  </a:lnTo>
                  <a:lnTo>
                    <a:pt x="7714" y="1056"/>
                  </a:lnTo>
                  <a:lnTo>
                    <a:pt x="7755" y="1248"/>
                  </a:lnTo>
                  <a:lnTo>
                    <a:pt x="7755" y="7680"/>
                  </a:lnTo>
                  <a:lnTo>
                    <a:pt x="7795" y="8160"/>
                  </a:lnTo>
                  <a:lnTo>
                    <a:pt x="7795" y="16320"/>
                  </a:lnTo>
                  <a:lnTo>
                    <a:pt x="7836" y="16800"/>
                  </a:lnTo>
                  <a:lnTo>
                    <a:pt x="7836" y="21312"/>
                  </a:lnTo>
                  <a:lnTo>
                    <a:pt x="7877" y="21408"/>
                  </a:lnTo>
                  <a:lnTo>
                    <a:pt x="7877" y="21600"/>
                  </a:lnTo>
                  <a:lnTo>
                    <a:pt x="7877" y="19680"/>
                  </a:lnTo>
                  <a:lnTo>
                    <a:pt x="7917" y="19488"/>
                  </a:lnTo>
                  <a:lnTo>
                    <a:pt x="7917" y="12288"/>
                  </a:lnTo>
                  <a:lnTo>
                    <a:pt x="7958" y="11808"/>
                  </a:lnTo>
                  <a:lnTo>
                    <a:pt x="7958" y="3840"/>
                  </a:lnTo>
                  <a:lnTo>
                    <a:pt x="7998" y="3456"/>
                  </a:lnTo>
                  <a:lnTo>
                    <a:pt x="7998" y="768"/>
                  </a:lnTo>
                  <a:lnTo>
                    <a:pt x="7998" y="672"/>
                  </a:lnTo>
                  <a:lnTo>
                    <a:pt x="7998" y="0"/>
                  </a:lnTo>
                  <a:lnTo>
                    <a:pt x="8039" y="0"/>
                  </a:lnTo>
                  <a:lnTo>
                    <a:pt x="8039" y="2976"/>
                  </a:lnTo>
                  <a:lnTo>
                    <a:pt x="8080" y="3264"/>
                  </a:lnTo>
                  <a:lnTo>
                    <a:pt x="8080" y="11040"/>
                  </a:lnTo>
                  <a:lnTo>
                    <a:pt x="8120" y="11520"/>
                  </a:lnTo>
                  <a:lnTo>
                    <a:pt x="8120" y="19008"/>
                  </a:lnTo>
                  <a:lnTo>
                    <a:pt x="8161" y="19296"/>
                  </a:lnTo>
                  <a:lnTo>
                    <a:pt x="8161" y="21600"/>
                  </a:lnTo>
                  <a:lnTo>
                    <a:pt x="8161" y="21504"/>
                  </a:lnTo>
                  <a:lnTo>
                    <a:pt x="8202" y="21408"/>
                  </a:lnTo>
                  <a:lnTo>
                    <a:pt x="8202" y="16992"/>
                  </a:lnTo>
                  <a:lnTo>
                    <a:pt x="8242" y="16608"/>
                  </a:lnTo>
                  <a:lnTo>
                    <a:pt x="8242" y="8832"/>
                  </a:lnTo>
                  <a:lnTo>
                    <a:pt x="8283" y="8352"/>
                  </a:lnTo>
                  <a:lnTo>
                    <a:pt x="8283" y="1632"/>
                  </a:lnTo>
                  <a:lnTo>
                    <a:pt x="8323" y="1344"/>
                  </a:lnTo>
                  <a:lnTo>
                    <a:pt x="8323" y="0"/>
                  </a:lnTo>
                  <a:lnTo>
                    <a:pt x="8323" y="384"/>
                  </a:lnTo>
                  <a:lnTo>
                    <a:pt x="8364" y="576"/>
                  </a:lnTo>
                  <a:lnTo>
                    <a:pt x="8364" y="6048"/>
                  </a:lnTo>
                  <a:lnTo>
                    <a:pt x="8405" y="6528"/>
                  </a:lnTo>
                  <a:lnTo>
                    <a:pt x="8405" y="14400"/>
                  </a:lnTo>
                  <a:lnTo>
                    <a:pt x="8445" y="14880"/>
                  </a:lnTo>
                  <a:lnTo>
                    <a:pt x="8445" y="20736"/>
                  </a:lnTo>
                  <a:lnTo>
                    <a:pt x="8486" y="20928"/>
                  </a:lnTo>
                  <a:lnTo>
                    <a:pt x="8486" y="21600"/>
                  </a:lnTo>
                  <a:lnTo>
                    <a:pt x="8486" y="20544"/>
                  </a:lnTo>
                  <a:lnTo>
                    <a:pt x="8526" y="20352"/>
                  </a:lnTo>
                  <a:lnTo>
                    <a:pt x="8526" y="13920"/>
                  </a:lnTo>
                  <a:lnTo>
                    <a:pt x="8567" y="13440"/>
                  </a:lnTo>
                  <a:lnTo>
                    <a:pt x="8567" y="5280"/>
                  </a:lnTo>
                  <a:lnTo>
                    <a:pt x="8608" y="4800"/>
                  </a:lnTo>
                  <a:lnTo>
                    <a:pt x="8608" y="288"/>
                  </a:lnTo>
                  <a:lnTo>
                    <a:pt x="8648" y="192"/>
                  </a:lnTo>
                  <a:lnTo>
                    <a:pt x="8648" y="0"/>
                  </a:lnTo>
                  <a:lnTo>
                    <a:pt x="8648" y="1920"/>
                  </a:lnTo>
                  <a:lnTo>
                    <a:pt x="8689" y="2112"/>
                  </a:lnTo>
                  <a:lnTo>
                    <a:pt x="8689" y="9312"/>
                  </a:lnTo>
                  <a:lnTo>
                    <a:pt x="8729" y="9792"/>
                  </a:lnTo>
                  <a:lnTo>
                    <a:pt x="8729" y="17760"/>
                  </a:lnTo>
                  <a:lnTo>
                    <a:pt x="8770" y="18144"/>
                  </a:lnTo>
                  <a:lnTo>
                    <a:pt x="8770" y="21600"/>
                  </a:lnTo>
                  <a:lnTo>
                    <a:pt x="8811" y="21600"/>
                  </a:lnTo>
                  <a:lnTo>
                    <a:pt x="8811" y="18624"/>
                  </a:lnTo>
                  <a:lnTo>
                    <a:pt x="8851" y="18336"/>
                  </a:lnTo>
                  <a:lnTo>
                    <a:pt x="8851" y="16032"/>
                  </a:lnTo>
                  <a:lnTo>
                    <a:pt x="8851" y="15648"/>
                  </a:lnTo>
                  <a:lnTo>
                    <a:pt x="8851" y="10560"/>
                  </a:lnTo>
                  <a:lnTo>
                    <a:pt x="8892" y="10080"/>
                  </a:lnTo>
                  <a:lnTo>
                    <a:pt x="8892" y="2592"/>
                  </a:lnTo>
                  <a:lnTo>
                    <a:pt x="8932" y="2304"/>
                  </a:lnTo>
                  <a:lnTo>
                    <a:pt x="8932" y="0"/>
                  </a:lnTo>
                  <a:lnTo>
                    <a:pt x="8932" y="96"/>
                  </a:lnTo>
                  <a:lnTo>
                    <a:pt x="8973" y="192"/>
                  </a:lnTo>
                  <a:lnTo>
                    <a:pt x="8973" y="4608"/>
                  </a:lnTo>
                  <a:lnTo>
                    <a:pt x="9014" y="4992"/>
                  </a:lnTo>
                  <a:lnTo>
                    <a:pt x="9014" y="12768"/>
                  </a:lnTo>
                  <a:lnTo>
                    <a:pt x="9054" y="13248"/>
                  </a:lnTo>
                  <a:lnTo>
                    <a:pt x="9054" y="19968"/>
                  </a:lnTo>
                  <a:lnTo>
                    <a:pt x="9095" y="20256"/>
                  </a:lnTo>
                  <a:lnTo>
                    <a:pt x="9095" y="21600"/>
                  </a:lnTo>
                  <a:lnTo>
                    <a:pt x="9095" y="21216"/>
                  </a:lnTo>
                  <a:lnTo>
                    <a:pt x="9135" y="21024"/>
                  </a:lnTo>
                  <a:lnTo>
                    <a:pt x="9135" y="15552"/>
                  </a:lnTo>
                  <a:lnTo>
                    <a:pt x="9176" y="15072"/>
                  </a:lnTo>
                  <a:lnTo>
                    <a:pt x="9176" y="6720"/>
                  </a:lnTo>
                  <a:lnTo>
                    <a:pt x="9217" y="6336"/>
                  </a:lnTo>
                  <a:lnTo>
                    <a:pt x="9217" y="864"/>
                  </a:lnTo>
                  <a:lnTo>
                    <a:pt x="9257" y="672"/>
                  </a:lnTo>
                  <a:lnTo>
                    <a:pt x="9257" y="0"/>
                  </a:lnTo>
                  <a:lnTo>
                    <a:pt x="9257" y="288"/>
                  </a:lnTo>
                  <a:lnTo>
                    <a:pt x="9257" y="384"/>
                  </a:lnTo>
                  <a:lnTo>
                    <a:pt x="9257" y="1056"/>
                  </a:lnTo>
                  <a:lnTo>
                    <a:pt x="9298" y="1248"/>
                  </a:lnTo>
                  <a:lnTo>
                    <a:pt x="9298" y="7680"/>
                  </a:lnTo>
                  <a:lnTo>
                    <a:pt x="9338" y="8160"/>
                  </a:lnTo>
                  <a:lnTo>
                    <a:pt x="9338" y="16320"/>
                  </a:lnTo>
                  <a:lnTo>
                    <a:pt x="9379" y="16800"/>
                  </a:lnTo>
                  <a:lnTo>
                    <a:pt x="9379" y="21408"/>
                  </a:lnTo>
                  <a:lnTo>
                    <a:pt x="9420" y="21504"/>
                  </a:lnTo>
                  <a:lnTo>
                    <a:pt x="9420" y="21600"/>
                  </a:lnTo>
                  <a:lnTo>
                    <a:pt x="9420" y="19680"/>
                  </a:lnTo>
                  <a:lnTo>
                    <a:pt x="9460" y="19488"/>
                  </a:lnTo>
                  <a:lnTo>
                    <a:pt x="9460" y="12288"/>
                  </a:lnTo>
                  <a:lnTo>
                    <a:pt x="9501" y="11808"/>
                  </a:lnTo>
                  <a:lnTo>
                    <a:pt x="9501" y="3840"/>
                  </a:lnTo>
                  <a:lnTo>
                    <a:pt x="9541" y="3456"/>
                  </a:lnTo>
                  <a:lnTo>
                    <a:pt x="9541" y="0"/>
                  </a:lnTo>
                  <a:lnTo>
                    <a:pt x="9582" y="0"/>
                  </a:lnTo>
                  <a:lnTo>
                    <a:pt x="9582" y="3264"/>
                  </a:lnTo>
                  <a:lnTo>
                    <a:pt x="9623" y="3648"/>
                  </a:lnTo>
                  <a:lnTo>
                    <a:pt x="9623" y="11040"/>
                  </a:lnTo>
                  <a:lnTo>
                    <a:pt x="9663" y="11520"/>
                  </a:lnTo>
                  <a:lnTo>
                    <a:pt x="9663" y="19008"/>
                  </a:lnTo>
                  <a:lnTo>
                    <a:pt x="9704" y="19296"/>
                  </a:lnTo>
                  <a:lnTo>
                    <a:pt x="9704" y="19584"/>
                  </a:lnTo>
                  <a:lnTo>
                    <a:pt x="9704" y="19872"/>
                  </a:lnTo>
                  <a:lnTo>
                    <a:pt x="9704" y="21600"/>
                  </a:lnTo>
                  <a:lnTo>
                    <a:pt x="9704" y="21504"/>
                  </a:lnTo>
                  <a:lnTo>
                    <a:pt x="9744" y="21408"/>
                  </a:lnTo>
                  <a:lnTo>
                    <a:pt x="9744" y="16992"/>
                  </a:lnTo>
                  <a:lnTo>
                    <a:pt x="9785" y="16608"/>
                  </a:lnTo>
                  <a:lnTo>
                    <a:pt x="9785" y="8352"/>
                  </a:lnTo>
                  <a:lnTo>
                    <a:pt x="9826" y="7968"/>
                  </a:lnTo>
                  <a:lnTo>
                    <a:pt x="9826" y="1632"/>
                  </a:lnTo>
                  <a:lnTo>
                    <a:pt x="9866" y="1344"/>
                  </a:lnTo>
                  <a:lnTo>
                    <a:pt x="9866" y="0"/>
                  </a:lnTo>
                  <a:lnTo>
                    <a:pt x="9866" y="384"/>
                  </a:lnTo>
                  <a:lnTo>
                    <a:pt x="9907" y="576"/>
                  </a:lnTo>
                  <a:lnTo>
                    <a:pt x="9907" y="6048"/>
                  </a:lnTo>
                  <a:lnTo>
                    <a:pt x="9947" y="6528"/>
                  </a:lnTo>
                  <a:lnTo>
                    <a:pt x="9947" y="14880"/>
                  </a:lnTo>
                  <a:lnTo>
                    <a:pt x="9988" y="15264"/>
                  </a:lnTo>
                  <a:lnTo>
                    <a:pt x="9988" y="20736"/>
                  </a:lnTo>
                  <a:lnTo>
                    <a:pt x="10029" y="20928"/>
                  </a:lnTo>
                  <a:lnTo>
                    <a:pt x="10029" y="21600"/>
                  </a:lnTo>
                  <a:lnTo>
                    <a:pt x="10029" y="20544"/>
                  </a:lnTo>
                  <a:lnTo>
                    <a:pt x="10069" y="20352"/>
                  </a:lnTo>
                  <a:lnTo>
                    <a:pt x="10069" y="13920"/>
                  </a:lnTo>
                  <a:lnTo>
                    <a:pt x="10110" y="13440"/>
                  </a:lnTo>
                  <a:lnTo>
                    <a:pt x="10110" y="9696"/>
                  </a:lnTo>
                  <a:lnTo>
                    <a:pt x="10110" y="9216"/>
                  </a:lnTo>
                  <a:lnTo>
                    <a:pt x="10110" y="5184"/>
                  </a:lnTo>
                  <a:lnTo>
                    <a:pt x="10150" y="4800"/>
                  </a:lnTo>
                  <a:lnTo>
                    <a:pt x="10150" y="192"/>
                  </a:lnTo>
                  <a:lnTo>
                    <a:pt x="10191" y="96"/>
                  </a:lnTo>
                  <a:lnTo>
                    <a:pt x="10191" y="0"/>
                  </a:lnTo>
                  <a:lnTo>
                    <a:pt x="10191" y="1920"/>
                  </a:lnTo>
                  <a:lnTo>
                    <a:pt x="10232" y="2112"/>
                  </a:lnTo>
                  <a:lnTo>
                    <a:pt x="10232" y="9312"/>
                  </a:lnTo>
                  <a:lnTo>
                    <a:pt x="10272" y="9792"/>
                  </a:lnTo>
                  <a:lnTo>
                    <a:pt x="10272" y="17760"/>
                  </a:lnTo>
                  <a:lnTo>
                    <a:pt x="10313" y="18144"/>
                  </a:lnTo>
                  <a:lnTo>
                    <a:pt x="10313" y="21600"/>
                  </a:lnTo>
                  <a:lnTo>
                    <a:pt x="10353" y="21600"/>
                  </a:lnTo>
                  <a:lnTo>
                    <a:pt x="10353" y="18336"/>
                  </a:lnTo>
                  <a:lnTo>
                    <a:pt x="10394" y="17952"/>
                  </a:lnTo>
                  <a:lnTo>
                    <a:pt x="10394" y="10560"/>
                  </a:lnTo>
                  <a:lnTo>
                    <a:pt x="10435" y="10080"/>
                  </a:lnTo>
                  <a:lnTo>
                    <a:pt x="10435" y="2592"/>
                  </a:lnTo>
                  <a:lnTo>
                    <a:pt x="10475" y="2304"/>
                  </a:lnTo>
                  <a:lnTo>
                    <a:pt x="10475" y="0"/>
                  </a:lnTo>
                  <a:lnTo>
                    <a:pt x="10475" y="96"/>
                  </a:lnTo>
                  <a:lnTo>
                    <a:pt x="10516" y="192"/>
                  </a:lnTo>
                  <a:lnTo>
                    <a:pt x="10516" y="3456"/>
                  </a:lnTo>
                  <a:lnTo>
                    <a:pt x="10516" y="3840"/>
                  </a:lnTo>
                  <a:lnTo>
                    <a:pt x="10516" y="4608"/>
                  </a:lnTo>
                  <a:lnTo>
                    <a:pt x="10556" y="4992"/>
                  </a:lnTo>
                  <a:lnTo>
                    <a:pt x="10556" y="13248"/>
                  </a:lnTo>
                  <a:lnTo>
                    <a:pt x="10597" y="13632"/>
                  </a:lnTo>
                  <a:lnTo>
                    <a:pt x="10597" y="19968"/>
                  </a:lnTo>
                  <a:lnTo>
                    <a:pt x="10638" y="20256"/>
                  </a:lnTo>
                  <a:lnTo>
                    <a:pt x="10638" y="21600"/>
                  </a:lnTo>
                  <a:lnTo>
                    <a:pt x="10638" y="21216"/>
                  </a:lnTo>
                  <a:lnTo>
                    <a:pt x="10678" y="21024"/>
                  </a:lnTo>
                  <a:lnTo>
                    <a:pt x="10678" y="15552"/>
                  </a:lnTo>
                  <a:lnTo>
                    <a:pt x="10719" y="15072"/>
                  </a:lnTo>
                  <a:lnTo>
                    <a:pt x="10719" y="6720"/>
                  </a:lnTo>
                  <a:lnTo>
                    <a:pt x="10759" y="6336"/>
                  </a:lnTo>
                  <a:lnTo>
                    <a:pt x="10759" y="672"/>
                  </a:lnTo>
                  <a:lnTo>
                    <a:pt x="10800" y="480"/>
                  </a:lnTo>
                  <a:lnTo>
                    <a:pt x="10800" y="0"/>
                  </a:lnTo>
                  <a:lnTo>
                    <a:pt x="10800" y="1056"/>
                  </a:lnTo>
                  <a:lnTo>
                    <a:pt x="10841" y="1248"/>
                  </a:lnTo>
                  <a:lnTo>
                    <a:pt x="10841" y="7680"/>
                  </a:lnTo>
                  <a:lnTo>
                    <a:pt x="10881" y="8160"/>
                  </a:lnTo>
                  <a:lnTo>
                    <a:pt x="10881" y="16416"/>
                  </a:lnTo>
                  <a:lnTo>
                    <a:pt x="10922" y="16800"/>
                  </a:lnTo>
                  <a:lnTo>
                    <a:pt x="10922" y="21408"/>
                  </a:lnTo>
                  <a:lnTo>
                    <a:pt x="10962" y="21504"/>
                  </a:lnTo>
                  <a:lnTo>
                    <a:pt x="10962" y="21600"/>
                  </a:lnTo>
                  <a:lnTo>
                    <a:pt x="10962" y="19488"/>
                  </a:lnTo>
                  <a:lnTo>
                    <a:pt x="11003" y="19104"/>
                  </a:lnTo>
                  <a:lnTo>
                    <a:pt x="11003" y="12288"/>
                  </a:lnTo>
                  <a:lnTo>
                    <a:pt x="11044" y="11808"/>
                  </a:lnTo>
                  <a:lnTo>
                    <a:pt x="11044" y="3840"/>
                  </a:lnTo>
                  <a:lnTo>
                    <a:pt x="11084" y="3456"/>
                  </a:lnTo>
                  <a:lnTo>
                    <a:pt x="11084" y="0"/>
                  </a:lnTo>
                  <a:lnTo>
                    <a:pt x="11125" y="0"/>
                  </a:lnTo>
                  <a:lnTo>
                    <a:pt x="11125" y="3264"/>
                  </a:lnTo>
                  <a:lnTo>
                    <a:pt x="11165" y="3648"/>
                  </a:lnTo>
                  <a:lnTo>
                    <a:pt x="11165" y="11520"/>
                  </a:lnTo>
                  <a:lnTo>
                    <a:pt x="11206" y="12000"/>
                  </a:lnTo>
                  <a:lnTo>
                    <a:pt x="11206" y="19008"/>
                  </a:lnTo>
                  <a:lnTo>
                    <a:pt x="11247" y="19296"/>
                  </a:lnTo>
                  <a:lnTo>
                    <a:pt x="11247" y="21600"/>
                  </a:lnTo>
                  <a:lnTo>
                    <a:pt x="11247" y="21504"/>
                  </a:lnTo>
                  <a:lnTo>
                    <a:pt x="11287" y="21408"/>
                  </a:lnTo>
                  <a:lnTo>
                    <a:pt x="11287" y="16992"/>
                  </a:lnTo>
                  <a:lnTo>
                    <a:pt x="11328" y="16608"/>
                  </a:lnTo>
                  <a:lnTo>
                    <a:pt x="11328" y="8352"/>
                  </a:lnTo>
                  <a:lnTo>
                    <a:pt x="11368" y="7968"/>
                  </a:lnTo>
                  <a:lnTo>
                    <a:pt x="11368" y="3744"/>
                  </a:lnTo>
                  <a:lnTo>
                    <a:pt x="11368" y="3456"/>
                  </a:lnTo>
                  <a:lnTo>
                    <a:pt x="11368" y="1344"/>
                  </a:lnTo>
                  <a:lnTo>
                    <a:pt x="11409" y="1152"/>
                  </a:lnTo>
                  <a:lnTo>
                    <a:pt x="11409" y="0"/>
                  </a:lnTo>
                  <a:lnTo>
                    <a:pt x="11409" y="384"/>
                  </a:lnTo>
                  <a:lnTo>
                    <a:pt x="11450" y="576"/>
                  </a:lnTo>
                  <a:lnTo>
                    <a:pt x="11450" y="6048"/>
                  </a:lnTo>
                  <a:lnTo>
                    <a:pt x="11490" y="6528"/>
                  </a:lnTo>
                  <a:lnTo>
                    <a:pt x="11490" y="14880"/>
                  </a:lnTo>
                  <a:lnTo>
                    <a:pt x="11531" y="15264"/>
                  </a:lnTo>
                  <a:lnTo>
                    <a:pt x="11531" y="20928"/>
                  </a:lnTo>
                  <a:lnTo>
                    <a:pt x="11571" y="21120"/>
                  </a:lnTo>
                  <a:lnTo>
                    <a:pt x="11571" y="21600"/>
                  </a:lnTo>
                  <a:lnTo>
                    <a:pt x="11571" y="20352"/>
                  </a:lnTo>
                  <a:lnTo>
                    <a:pt x="11612" y="20160"/>
                  </a:lnTo>
                  <a:lnTo>
                    <a:pt x="11612" y="13920"/>
                  </a:lnTo>
                  <a:lnTo>
                    <a:pt x="11653" y="13440"/>
                  </a:lnTo>
                  <a:lnTo>
                    <a:pt x="11653" y="5184"/>
                  </a:lnTo>
                  <a:lnTo>
                    <a:pt x="11693" y="4800"/>
                  </a:lnTo>
                  <a:lnTo>
                    <a:pt x="11693" y="192"/>
                  </a:lnTo>
                  <a:lnTo>
                    <a:pt x="11734" y="96"/>
                  </a:lnTo>
                  <a:lnTo>
                    <a:pt x="11734" y="0"/>
                  </a:lnTo>
                  <a:lnTo>
                    <a:pt x="11734" y="2112"/>
                  </a:lnTo>
                  <a:lnTo>
                    <a:pt x="11774" y="2496"/>
                  </a:lnTo>
                  <a:lnTo>
                    <a:pt x="11774" y="9312"/>
                  </a:lnTo>
                  <a:lnTo>
                    <a:pt x="11815" y="9792"/>
                  </a:lnTo>
                  <a:lnTo>
                    <a:pt x="11815" y="17760"/>
                  </a:lnTo>
                  <a:lnTo>
                    <a:pt x="11856" y="18144"/>
                  </a:lnTo>
                  <a:lnTo>
                    <a:pt x="11856" y="21600"/>
                  </a:lnTo>
                  <a:lnTo>
                    <a:pt x="11896" y="21600"/>
                  </a:lnTo>
                  <a:lnTo>
                    <a:pt x="11896" y="18336"/>
                  </a:lnTo>
                  <a:lnTo>
                    <a:pt x="11937" y="17952"/>
                  </a:lnTo>
                  <a:lnTo>
                    <a:pt x="11937" y="10080"/>
                  </a:lnTo>
                  <a:lnTo>
                    <a:pt x="11977" y="9600"/>
                  </a:lnTo>
                  <a:lnTo>
                    <a:pt x="11977" y="2592"/>
                  </a:lnTo>
                  <a:lnTo>
                    <a:pt x="12018" y="2304"/>
                  </a:lnTo>
                  <a:lnTo>
                    <a:pt x="12018" y="0"/>
                  </a:lnTo>
                  <a:lnTo>
                    <a:pt x="12018" y="96"/>
                  </a:lnTo>
                  <a:lnTo>
                    <a:pt x="12059" y="192"/>
                  </a:lnTo>
                  <a:lnTo>
                    <a:pt x="12059" y="4608"/>
                  </a:lnTo>
                  <a:lnTo>
                    <a:pt x="12099" y="4992"/>
                  </a:lnTo>
                  <a:lnTo>
                    <a:pt x="12099" y="13248"/>
                  </a:lnTo>
                  <a:lnTo>
                    <a:pt x="12140" y="13632"/>
                  </a:lnTo>
                  <a:lnTo>
                    <a:pt x="12140" y="20256"/>
                  </a:lnTo>
                  <a:lnTo>
                    <a:pt x="12180" y="20448"/>
                  </a:lnTo>
                  <a:lnTo>
                    <a:pt x="12180" y="21600"/>
                  </a:lnTo>
                  <a:lnTo>
                    <a:pt x="12180" y="21216"/>
                  </a:lnTo>
                  <a:lnTo>
                    <a:pt x="12221" y="21024"/>
                  </a:lnTo>
                  <a:lnTo>
                    <a:pt x="12221" y="19776"/>
                  </a:lnTo>
                  <a:lnTo>
                    <a:pt x="12221" y="19488"/>
                  </a:lnTo>
                  <a:lnTo>
                    <a:pt x="12221" y="15552"/>
                  </a:lnTo>
                  <a:lnTo>
                    <a:pt x="12262" y="15072"/>
                  </a:lnTo>
                  <a:lnTo>
                    <a:pt x="12262" y="6720"/>
                  </a:lnTo>
                  <a:lnTo>
                    <a:pt x="12302" y="6336"/>
                  </a:lnTo>
                  <a:lnTo>
                    <a:pt x="12302" y="672"/>
                  </a:lnTo>
                  <a:lnTo>
                    <a:pt x="12343" y="480"/>
                  </a:lnTo>
                  <a:lnTo>
                    <a:pt x="12343" y="0"/>
                  </a:lnTo>
                  <a:lnTo>
                    <a:pt x="12343" y="1248"/>
                  </a:lnTo>
                  <a:lnTo>
                    <a:pt x="12383" y="1440"/>
                  </a:lnTo>
                  <a:lnTo>
                    <a:pt x="12383" y="7680"/>
                  </a:lnTo>
                  <a:lnTo>
                    <a:pt x="12424" y="8160"/>
                  </a:lnTo>
                  <a:lnTo>
                    <a:pt x="12424" y="16416"/>
                  </a:lnTo>
                  <a:lnTo>
                    <a:pt x="12465" y="16800"/>
                  </a:lnTo>
                  <a:lnTo>
                    <a:pt x="12465" y="21408"/>
                  </a:lnTo>
                  <a:lnTo>
                    <a:pt x="12505" y="21504"/>
                  </a:lnTo>
                  <a:lnTo>
                    <a:pt x="12505" y="21600"/>
                  </a:lnTo>
                  <a:lnTo>
                    <a:pt x="12505" y="19488"/>
                  </a:lnTo>
                  <a:lnTo>
                    <a:pt x="12546" y="19104"/>
                  </a:lnTo>
                  <a:lnTo>
                    <a:pt x="12546" y="11808"/>
                  </a:lnTo>
                  <a:lnTo>
                    <a:pt x="12586" y="11328"/>
                  </a:lnTo>
                  <a:lnTo>
                    <a:pt x="12586" y="3840"/>
                  </a:lnTo>
                  <a:lnTo>
                    <a:pt x="12627" y="3456"/>
                  </a:lnTo>
                  <a:lnTo>
                    <a:pt x="12627" y="384"/>
                  </a:lnTo>
                  <a:lnTo>
                    <a:pt x="12627" y="192"/>
                  </a:lnTo>
                  <a:lnTo>
                    <a:pt x="12627" y="0"/>
                  </a:lnTo>
                  <a:lnTo>
                    <a:pt x="12668" y="0"/>
                  </a:lnTo>
                  <a:lnTo>
                    <a:pt x="12668" y="3264"/>
                  </a:lnTo>
                  <a:lnTo>
                    <a:pt x="12708" y="3648"/>
                  </a:lnTo>
                  <a:lnTo>
                    <a:pt x="12708" y="11520"/>
                  </a:lnTo>
                  <a:lnTo>
                    <a:pt x="12749" y="12000"/>
                  </a:lnTo>
                  <a:lnTo>
                    <a:pt x="12749" y="19296"/>
                  </a:lnTo>
                  <a:lnTo>
                    <a:pt x="12789" y="19584"/>
                  </a:lnTo>
                  <a:lnTo>
                    <a:pt x="12789" y="21600"/>
                  </a:lnTo>
                  <a:lnTo>
                    <a:pt x="12789" y="21504"/>
                  </a:lnTo>
                  <a:lnTo>
                    <a:pt x="12830" y="21408"/>
                  </a:lnTo>
                  <a:lnTo>
                    <a:pt x="12830" y="16992"/>
                  </a:lnTo>
                  <a:lnTo>
                    <a:pt x="12871" y="16608"/>
                  </a:lnTo>
                  <a:lnTo>
                    <a:pt x="12871" y="8352"/>
                  </a:lnTo>
                  <a:lnTo>
                    <a:pt x="12911" y="7968"/>
                  </a:lnTo>
                  <a:lnTo>
                    <a:pt x="12911" y="1344"/>
                  </a:lnTo>
                  <a:lnTo>
                    <a:pt x="12952" y="1152"/>
                  </a:lnTo>
                  <a:lnTo>
                    <a:pt x="12952" y="0"/>
                  </a:lnTo>
                  <a:lnTo>
                    <a:pt x="12952" y="576"/>
                  </a:lnTo>
                  <a:lnTo>
                    <a:pt x="12992" y="768"/>
                  </a:lnTo>
                  <a:lnTo>
                    <a:pt x="12992" y="6048"/>
                  </a:lnTo>
                  <a:lnTo>
                    <a:pt x="13033" y="6528"/>
                  </a:lnTo>
                  <a:lnTo>
                    <a:pt x="13033" y="14880"/>
                  </a:lnTo>
                  <a:lnTo>
                    <a:pt x="13074" y="15264"/>
                  </a:lnTo>
                  <a:lnTo>
                    <a:pt x="13074" y="15744"/>
                  </a:lnTo>
                  <a:lnTo>
                    <a:pt x="13074" y="16128"/>
                  </a:lnTo>
                  <a:lnTo>
                    <a:pt x="13074" y="20928"/>
                  </a:lnTo>
                  <a:lnTo>
                    <a:pt x="13114" y="21120"/>
                  </a:lnTo>
                  <a:lnTo>
                    <a:pt x="13114" y="21600"/>
                  </a:lnTo>
                  <a:lnTo>
                    <a:pt x="13114" y="20352"/>
                  </a:lnTo>
                  <a:lnTo>
                    <a:pt x="13155" y="20160"/>
                  </a:lnTo>
                  <a:lnTo>
                    <a:pt x="13155" y="13440"/>
                  </a:lnTo>
                  <a:lnTo>
                    <a:pt x="13195" y="13056"/>
                  </a:lnTo>
                  <a:lnTo>
                    <a:pt x="13195" y="5184"/>
                  </a:lnTo>
                  <a:lnTo>
                    <a:pt x="13236" y="4800"/>
                  </a:lnTo>
                  <a:lnTo>
                    <a:pt x="13236" y="192"/>
                  </a:lnTo>
                  <a:lnTo>
                    <a:pt x="13277" y="96"/>
                  </a:lnTo>
                  <a:lnTo>
                    <a:pt x="13277" y="0"/>
                  </a:lnTo>
                  <a:lnTo>
                    <a:pt x="13277" y="2112"/>
                  </a:lnTo>
                  <a:lnTo>
                    <a:pt x="13317" y="2496"/>
                  </a:lnTo>
                  <a:lnTo>
                    <a:pt x="13317" y="9792"/>
                  </a:lnTo>
                  <a:lnTo>
                    <a:pt x="13358" y="10272"/>
                  </a:lnTo>
                  <a:lnTo>
                    <a:pt x="13358" y="17760"/>
                  </a:lnTo>
                  <a:lnTo>
                    <a:pt x="13398" y="18144"/>
                  </a:lnTo>
                  <a:lnTo>
                    <a:pt x="13398" y="21600"/>
                  </a:lnTo>
                  <a:lnTo>
                    <a:pt x="13439" y="21600"/>
                  </a:lnTo>
                  <a:lnTo>
                    <a:pt x="13439" y="18336"/>
                  </a:lnTo>
                  <a:lnTo>
                    <a:pt x="13480" y="17952"/>
                  </a:lnTo>
                  <a:lnTo>
                    <a:pt x="13480" y="14784"/>
                  </a:lnTo>
                  <a:lnTo>
                    <a:pt x="13480" y="14304"/>
                  </a:lnTo>
                  <a:lnTo>
                    <a:pt x="13480" y="10080"/>
                  </a:lnTo>
                  <a:lnTo>
                    <a:pt x="13520" y="9600"/>
                  </a:lnTo>
                  <a:lnTo>
                    <a:pt x="13520" y="2304"/>
                  </a:lnTo>
                  <a:lnTo>
                    <a:pt x="13561" y="2016"/>
                  </a:lnTo>
                  <a:lnTo>
                    <a:pt x="13561" y="0"/>
                  </a:lnTo>
                  <a:lnTo>
                    <a:pt x="13561" y="96"/>
                  </a:lnTo>
                  <a:lnTo>
                    <a:pt x="13602" y="192"/>
                  </a:lnTo>
                  <a:lnTo>
                    <a:pt x="13602" y="4608"/>
                  </a:lnTo>
                  <a:lnTo>
                    <a:pt x="13642" y="4992"/>
                  </a:lnTo>
                  <a:lnTo>
                    <a:pt x="13642" y="13248"/>
                  </a:lnTo>
                  <a:lnTo>
                    <a:pt x="13683" y="13632"/>
                  </a:lnTo>
                  <a:lnTo>
                    <a:pt x="13683" y="20256"/>
                  </a:lnTo>
                  <a:lnTo>
                    <a:pt x="13723" y="20448"/>
                  </a:lnTo>
                  <a:lnTo>
                    <a:pt x="13723" y="21600"/>
                  </a:lnTo>
                  <a:lnTo>
                    <a:pt x="13723" y="21024"/>
                  </a:lnTo>
                  <a:lnTo>
                    <a:pt x="13764" y="20832"/>
                  </a:lnTo>
                  <a:lnTo>
                    <a:pt x="13764" y="15552"/>
                  </a:lnTo>
                  <a:lnTo>
                    <a:pt x="13805" y="15072"/>
                  </a:lnTo>
                  <a:lnTo>
                    <a:pt x="13805" y="6720"/>
                  </a:lnTo>
                  <a:lnTo>
                    <a:pt x="13845" y="6336"/>
                  </a:lnTo>
                  <a:lnTo>
                    <a:pt x="13845" y="672"/>
                  </a:lnTo>
                  <a:lnTo>
                    <a:pt x="13886" y="480"/>
                  </a:lnTo>
                  <a:lnTo>
                    <a:pt x="13886" y="0"/>
                  </a:lnTo>
                  <a:lnTo>
                    <a:pt x="13886" y="672"/>
                  </a:lnTo>
                  <a:lnTo>
                    <a:pt x="13886" y="864"/>
                  </a:lnTo>
                  <a:lnTo>
                    <a:pt x="13886" y="1248"/>
                  </a:lnTo>
                  <a:lnTo>
                    <a:pt x="13926" y="1440"/>
                  </a:lnTo>
                  <a:lnTo>
                    <a:pt x="13926" y="8160"/>
                  </a:lnTo>
                  <a:lnTo>
                    <a:pt x="13967" y="8544"/>
                  </a:lnTo>
                  <a:lnTo>
                    <a:pt x="13967" y="16416"/>
                  </a:lnTo>
                  <a:lnTo>
                    <a:pt x="14008" y="16800"/>
                  </a:lnTo>
                  <a:lnTo>
                    <a:pt x="14008" y="21408"/>
                  </a:lnTo>
                  <a:lnTo>
                    <a:pt x="14048" y="21504"/>
                  </a:lnTo>
                  <a:lnTo>
                    <a:pt x="14048" y="21600"/>
                  </a:lnTo>
                  <a:lnTo>
                    <a:pt x="14048" y="19488"/>
                  </a:lnTo>
                  <a:lnTo>
                    <a:pt x="14089" y="19104"/>
                  </a:lnTo>
                  <a:lnTo>
                    <a:pt x="14089" y="11808"/>
                  </a:lnTo>
                  <a:lnTo>
                    <a:pt x="14129" y="11328"/>
                  </a:lnTo>
                  <a:lnTo>
                    <a:pt x="14129" y="3456"/>
                  </a:lnTo>
                  <a:lnTo>
                    <a:pt x="14170" y="3168"/>
                  </a:lnTo>
                  <a:lnTo>
                    <a:pt x="14170" y="0"/>
                  </a:lnTo>
                  <a:lnTo>
                    <a:pt x="14211" y="0"/>
                  </a:lnTo>
                  <a:lnTo>
                    <a:pt x="14211" y="3264"/>
                  </a:lnTo>
                  <a:lnTo>
                    <a:pt x="14251" y="3648"/>
                  </a:lnTo>
                  <a:lnTo>
                    <a:pt x="14251" y="11520"/>
                  </a:lnTo>
                  <a:lnTo>
                    <a:pt x="14292" y="12000"/>
                  </a:lnTo>
                  <a:lnTo>
                    <a:pt x="14292" y="19296"/>
                  </a:lnTo>
                  <a:lnTo>
                    <a:pt x="14332" y="19584"/>
                  </a:lnTo>
                  <a:lnTo>
                    <a:pt x="14332" y="20352"/>
                  </a:lnTo>
                  <a:lnTo>
                    <a:pt x="14332" y="20544"/>
                  </a:lnTo>
                  <a:lnTo>
                    <a:pt x="14332" y="21600"/>
                  </a:lnTo>
                  <a:lnTo>
                    <a:pt x="14332" y="21408"/>
                  </a:lnTo>
                  <a:lnTo>
                    <a:pt x="14373" y="21312"/>
                  </a:lnTo>
                  <a:lnTo>
                    <a:pt x="14373" y="16992"/>
                  </a:lnTo>
                  <a:lnTo>
                    <a:pt x="14414" y="16608"/>
                  </a:lnTo>
                  <a:lnTo>
                    <a:pt x="14414" y="8352"/>
                  </a:lnTo>
                  <a:lnTo>
                    <a:pt x="14454" y="7968"/>
                  </a:lnTo>
                  <a:lnTo>
                    <a:pt x="14454" y="1344"/>
                  </a:lnTo>
                  <a:lnTo>
                    <a:pt x="14495" y="1152"/>
                  </a:lnTo>
                  <a:lnTo>
                    <a:pt x="14495" y="0"/>
                  </a:lnTo>
                  <a:lnTo>
                    <a:pt x="14495" y="576"/>
                  </a:lnTo>
                  <a:lnTo>
                    <a:pt x="14535" y="768"/>
                  </a:lnTo>
                  <a:lnTo>
                    <a:pt x="14535" y="6528"/>
                  </a:lnTo>
                  <a:lnTo>
                    <a:pt x="14576" y="6912"/>
                  </a:lnTo>
                  <a:lnTo>
                    <a:pt x="14576" y="14880"/>
                  </a:lnTo>
                  <a:lnTo>
                    <a:pt x="14617" y="15264"/>
                  </a:lnTo>
                  <a:lnTo>
                    <a:pt x="14617" y="20928"/>
                  </a:lnTo>
                  <a:lnTo>
                    <a:pt x="14657" y="21120"/>
                  </a:lnTo>
                  <a:lnTo>
                    <a:pt x="14657" y="21600"/>
                  </a:lnTo>
                  <a:lnTo>
                    <a:pt x="14657" y="20352"/>
                  </a:lnTo>
                  <a:lnTo>
                    <a:pt x="14698" y="20160"/>
                  </a:lnTo>
                  <a:lnTo>
                    <a:pt x="14698" y="13440"/>
                  </a:lnTo>
                  <a:lnTo>
                    <a:pt x="14738" y="13056"/>
                  </a:lnTo>
                  <a:lnTo>
                    <a:pt x="14738" y="8256"/>
                  </a:lnTo>
                  <a:lnTo>
                    <a:pt x="14738" y="7872"/>
                  </a:lnTo>
                  <a:lnTo>
                    <a:pt x="14738" y="4800"/>
                  </a:lnTo>
                  <a:lnTo>
                    <a:pt x="14779" y="4416"/>
                  </a:lnTo>
                  <a:lnTo>
                    <a:pt x="14779" y="192"/>
                  </a:lnTo>
                  <a:lnTo>
                    <a:pt x="14820" y="96"/>
                  </a:lnTo>
                  <a:lnTo>
                    <a:pt x="14820" y="0"/>
                  </a:lnTo>
                  <a:lnTo>
                    <a:pt x="14820" y="2112"/>
                  </a:lnTo>
                  <a:lnTo>
                    <a:pt x="14860" y="2496"/>
                  </a:lnTo>
                  <a:lnTo>
                    <a:pt x="14860" y="9792"/>
                  </a:lnTo>
                  <a:lnTo>
                    <a:pt x="14901" y="10272"/>
                  </a:lnTo>
                  <a:lnTo>
                    <a:pt x="14901" y="18144"/>
                  </a:lnTo>
                  <a:lnTo>
                    <a:pt x="14941" y="18432"/>
                  </a:lnTo>
                  <a:lnTo>
                    <a:pt x="14941" y="21600"/>
                  </a:lnTo>
                  <a:lnTo>
                    <a:pt x="14982" y="21600"/>
                  </a:lnTo>
                  <a:lnTo>
                    <a:pt x="14982" y="18336"/>
                  </a:lnTo>
                  <a:lnTo>
                    <a:pt x="15023" y="17952"/>
                  </a:lnTo>
                  <a:lnTo>
                    <a:pt x="15023" y="10080"/>
                  </a:lnTo>
                  <a:lnTo>
                    <a:pt x="15063" y="9600"/>
                  </a:lnTo>
                  <a:lnTo>
                    <a:pt x="15063" y="2304"/>
                  </a:lnTo>
                  <a:lnTo>
                    <a:pt x="15104" y="2016"/>
                  </a:lnTo>
                  <a:lnTo>
                    <a:pt x="15104" y="0"/>
                  </a:lnTo>
                  <a:lnTo>
                    <a:pt x="15104" y="192"/>
                  </a:lnTo>
                  <a:lnTo>
                    <a:pt x="15144" y="288"/>
                  </a:lnTo>
                  <a:lnTo>
                    <a:pt x="15144" y="4608"/>
                  </a:lnTo>
                  <a:lnTo>
                    <a:pt x="15185" y="4992"/>
                  </a:lnTo>
                  <a:lnTo>
                    <a:pt x="15185" y="13248"/>
                  </a:lnTo>
                  <a:lnTo>
                    <a:pt x="15226" y="13632"/>
                  </a:lnTo>
                  <a:lnTo>
                    <a:pt x="15226" y="20256"/>
                  </a:lnTo>
                  <a:lnTo>
                    <a:pt x="15266" y="20448"/>
                  </a:lnTo>
                  <a:lnTo>
                    <a:pt x="15266" y="21600"/>
                  </a:lnTo>
                  <a:lnTo>
                    <a:pt x="15266" y="21024"/>
                  </a:lnTo>
                  <a:lnTo>
                    <a:pt x="15307" y="20832"/>
                  </a:lnTo>
                  <a:lnTo>
                    <a:pt x="15307" y="15072"/>
                  </a:lnTo>
                  <a:lnTo>
                    <a:pt x="15347" y="14688"/>
                  </a:lnTo>
                  <a:lnTo>
                    <a:pt x="15347" y="6720"/>
                  </a:lnTo>
                  <a:lnTo>
                    <a:pt x="15388" y="6336"/>
                  </a:lnTo>
                  <a:lnTo>
                    <a:pt x="15388" y="672"/>
                  </a:lnTo>
                  <a:lnTo>
                    <a:pt x="15429" y="480"/>
                  </a:lnTo>
                  <a:lnTo>
                    <a:pt x="15429" y="0"/>
                  </a:lnTo>
                  <a:lnTo>
                    <a:pt x="15429" y="1248"/>
                  </a:lnTo>
                  <a:lnTo>
                    <a:pt x="15469" y="1440"/>
                  </a:lnTo>
                  <a:lnTo>
                    <a:pt x="15469" y="8160"/>
                  </a:lnTo>
                  <a:lnTo>
                    <a:pt x="15510" y="8544"/>
                  </a:lnTo>
                  <a:lnTo>
                    <a:pt x="15510" y="16800"/>
                  </a:lnTo>
                  <a:lnTo>
                    <a:pt x="15550" y="17184"/>
                  </a:lnTo>
                  <a:lnTo>
                    <a:pt x="15550" y="21408"/>
                  </a:lnTo>
                  <a:lnTo>
                    <a:pt x="15591" y="21504"/>
                  </a:lnTo>
                  <a:lnTo>
                    <a:pt x="15591" y="21600"/>
                  </a:lnTo>
                  <a:lnTo>
                    <a:pt x="15591" y="21504"/>
                  </a:lnTo>
                  <a:lnTo>
                    <a:pt x="15591" y="19488"/>
                  </a:lnTo>
                  <a:lnTo>
                    <a:pt x="15632" y="19104"/>
                  </a:lnTo>
                  <a:lnTo>
                    <a:pt x="15632" y="11808"/>
                  </a:lnTo>
                  <a:lnTo>
                    <a:pt x="15672" y="11328"/>
                  </a:lnTo>
                  <a:lnTo>
                    <a:pt x="15672" y="3456"/>
                  </a:lnTo>
                  <a:lnTo>
                    <a:pt x="15713" y="3168"/>
                  </a:lnTo>
                  <a:lnTo>
                    <a:pt x="15713" y="0"/>
                  </a:lnTo>
                  <a:lnTo>
                    <a:pt x="15753" y="0"/>
                  </a:lnTo>
                  <a:lnTo>
                    <a:pt x="15753" y="3264"/>
                  </a:lnTo>
                  <a:lnTo>
                    <a:pt x="15794" y="3648"/>
                  </a:lnTo>
                  <a:lnTo>
                    <a:pt x="15794" y="11520"/>
                  </a:lnTo>
                  <a:lnTo>
                    <a:pt x="15835" y="12000"/>
                  </a:lnTo>
                  <a:lnTo>
                    <a:pt x="15835" y="19296"/>
                  </a:lnTo>
                  <a:lnTo>
                    <a:pt x="15875" y="19584"/>
                  </a:lnTo>
                  <a:lnTo>
                    <a:pt x="15875" y="21600"/>
                  </a:lnTo>
                  <a:lnTo>
                    <a:pt x="15875" y="21408"/>
                  </a:lnTo>
                  <a:lnTo>
                    <a:pt x="15916" y="21312"/>
                  </a:lnTo>
                  <a:lnTo>
                    <a:pt x="15916" y="16608"/>
                  </a:lnTo>
                  <a:lnTo>
                    <a:pt x="15956" y="16224"/>
                  </a:lnTo>
                  <a:lnTo>
                    <a:pt x="15956" y="8352"/>
                  </a:lnTo>
                  <a:lnTo>
                    <a:pt x="15997" y="7968"/>
                  </a:lnTo>
                  <a:lnTo>
                    <a:pt x="15997" y="2784"/>
                  </a:lnTo>
                  <a:lnTo>
                    <a:pt x="15997" y="2400"/>
                  </a:lnTo>
                  <a:lnTo>
                    <a:pt x="15997" y="1344"/>
                  </a:lnTo>
                  <a:lnTo>
                    <a:pt x="16038" y="1152"/>
                  </a:lnTo>
                  <a:lnTo>
                    <a:pt x="16038" y="0"/>
                  </a:lnTo>
                  <a:lnTo>
                    <a:pt x="16038" y="576"/>
                  </a:lnTo>
                  <a:lnTo>
                    <a:pt x="16078" y="768"/>
                  </a:lnTo>
                  <a:lnTo>
                    <a:pt x="16078" y="6528"/>
                  </a:lnTo>
                  <a:lnTo>
                    <a:pt x="16119" y="6912"/>
                  </a:lnTo>
                  <a:lnTo>
                    <a:pt x="16119" y="15264"/>
                  </a:lnTo>
                  <a:lnTo>
                    <a:pt x="16159" y="15744"/>
                  </a:lnTo>
                  <a:lnTo>
                    <a:pt x="16159" y="20928"/>
                  </a:lnTo>
                  <a:lnTo>
                    <a:pt x="16200" y="21120"/>
                  </a:lnTo>
                  <a:lnTo>
                    <a:pt x="16200" y="21600"/>
                  </a:lnTo>
                  <a:lnTo>
                    <a:pt x="16200" y="20352"/>
                  </a:lnTo>
                  <a:lnTo>
                    <a:pt x="16241" y="20160"/>
                  </a:lnTo>
                  <a:lnTo>
                    <a:pt x="16241" y="13440"/>
                  </a:lnTo>
                  <a:lnTo>
                    <a:pt x="16281" y="13056"/>
                  </a:lnTo>
                  <a:lnTo>
                    <a:pt x="16281" y="4800"/>
                  </a:lnTo>
                  <a:lnTo>
                    <a:pt x="16322" y="4416"/>
                  </a:lnTo>
                  <a:lnTo>
                    <a:pt x="16322" y="96"/>
                  </a:lnTo>
                  <a:lnTo>
                    <a:pt x="16362" y="96"/>
                  </a:lnTo>
                  <a:lnTo>
                    <a:pt x="16362" y="0"/>
                  </a:lnTo>
                  <a:lnTo>
                    <a:pt x="16362" y="2112"/>
                  </a:lnTo>
                  <a:lnTo>
                    <a:pt x="16403" y="2496"/>
                  </a:lnTo>
                  <a:lnTo>
                    <a:pt x="16403" y="9792"/>
                  </a:lnTo>
                  <a:lnTo>
                    <a:pt x="16444" y="10272"/>
                  </a:lnTo>
                  <a:lnTo>
                    <a:pt x="16444" y="10752"/>
                  </a:lnTo>
                  <a:lnTo>
                    <a:pt x="16444" y="11232"/>
                  </a:lnTo>
                  <a:lnTo>
                    <a:pt x="16444" y="18144"/>
                  </a:lnTo>
                  <a:lnTo>
                    <a:pt x="16484" y="18432"/>
                  </a:lnTo>
                  <a:lnTo>
                    <a:pt x="16484" y="21600"/>
                  </a:lnTo>
                  <a:lnTo>
                    <a:pt x="16525" y="21600"/>
                  </a:lnTo>
                  <a:lnTo>
                    <a:pt x="16525" y="17952"/>
                  </a:lnTo>
                  <a:lnTo>
                    <a:pt x="16565" y="17568"/>
                  </a:lnTo>
                  <a:lnTo>
                    <a:pt x="16565" y="10080"/>
                  </a:lnTo>
                  <a:lnTo>
                    <a:pt x="16606" y="9600"/>
                  </a:lnTo>
                  <a:lnTo>
                    <a:pt x="16606" y="2304"/>
                  </a:lnTo>
                  <a:lnTo>
                    <a:pt x="16647" y="2016"/>
                  </a:lnTo>
                  <a:lnTo>
                    <a:pt x="16647" y="0"/>
                  </a:lnTo>
                  <a:lnTo>
                    <a:pt x="16647" y="192"/>
                  </a:lnTo>
                  <a:lnTo>
                    <a:pt x="16687" y="288"/>
                  </a:lnTo>
                  <a:lnTo>
                    <a:pt x="16687" y="4992"/>
                  </a:lnTo>
                  <a:lnTo>
                    <a:pt x="16728" y="5376"/>
                  </a:lnTo>
                  <a:lnTo>
                    <a:pt x="16728" y="13248"/>
                  </a:lnTo>
                  <a:lnTo>
                    <a:pt x="16768" y="13632"/>
                  </a:lnTo>
                  <a:lnTo>
                    <a:pt x="16768" y="20256"/>
                  </a:lnTo>
                  <a:lnTo>
                    <a:pt x="16809" y="20448"/>
                  </a:lnTo>
                  <a:lnTo>
                    <a:pt x="16809" y="21600"/>
                  </a:lnTo>
                  <a:lnTo>
                    <a:pt x="16809" y="21024"/>
                  </a:lnTo>
                  <a:lnTo>
                    <a:pt x="16850" y="20832"/>
                  </a:lnTo>
                  <a:lnTo>
                    <a:pt x="16850" y="18912"/>
                  </a:lnTo>
                  <a:lnTo>
                    <a:pt x="16850" y="18624"/>
                  </a:lnTo>
                  <a:lnTo>
                    <a:pt x="16850" y="15072"/>
                  </a:lnTo>
                  <a:lnTo>
                    <a:pt x="16890" y="14688"/>
                  </a:lnTo>
                  <a:lnTo>
                    <a:pt x="16890" y="6336"/>
                  </a:lnTo>
                  <a:lnTo>
                    <a:pt x="16931" y="5856"/>
                  </a:lnTo>
                  <a:lnTo>
                    <a:pt x="16931" y="672"/>
                  </a:lnTo>
                  <a:lnTo>
                    <a:pt x="16971" y="480"/>
                  </a:lnTo>
                  <a:lnTo>
                    <a:pt x="16971" y="0"/>
                  </a:lnTo>
                  <a:lnTo>
                    <a:pt x="16971" y="1248"/>
                  </a:lnTo>
                  <a:lnTo>
                    <a:pt x="17012" y="1440"/>
                  </a:lnTo>
                  <a:lnTo>
                    <a:pt x="17012" y="8160"/>
                  </a:lnTo>
                  <a:lnTo>
                    <a:pt x="17053" y="8544"/>
                  </a:lnTo>
                  <a:lnTo>
                    <a:pt x="17053" y="16800"/>
                  </a:lnTo>
                  <a:lnTo>
                    <a:pt x="17093" y="17184"/>
                  </a:lnTo>
                  <a:lnTo>
                    <a:pt x="17093" y="21504"/>
                  </a:lnTo>
                  <a:lnTo>
                    <a:pt x="17134" y="21504"/>
                  </a:lnTo>
                  <a:lnTo>
                    <a:pt x="17134" y="21600"/>
                  </a:lnTo>
                  <a:lnTo>
                    <a:pt x="17134" y="19488"/>
                  </a:lnTo>
                  <a:lnTo>
                    <a:pt x="17174" y="19104"/>
                  </a:lnTo>
                  <a:lnTo>
                    <a:pt x="17174" y="11808"/>
                  </a:lnTo>
                  <a:lnTo>
                    <a:pt x="17215" y="11328"/>
                  </a:lnTo>
                  <a:lnTo>
                    <a:pt x="17215" y="3456"/>
                  </a:lnTo>
                  <a:lnTo>
                    <a:pt x="17256" y="3168"/>
                  </a:lnTo>
                  <a:lnTo>
                    <a:pt x="17256" y="96"/>
                  </a:lnTo>
                  <a:lnTo>
                    <a:pt x="17256" y="0"/>
                  </a:lnTo>
                  <a:lnTo>
                    <a:pt x="17296" y="0"/>
                  </a:lnTo>
                  <a:lnTo>
                    <a:pt x="17296" y="3648"/>
                  </a:lnTo>
                  <a:lnTo>
                    <a:pt x="17337" y="4032"/>
                  </a:lnTo>
                  <a:lnTo>
                    <a:pt x="17337" y="11520"/>
                  </a:lnTo>
                  <a:lnTo>
                    <a:pt x="17377" y="12000"/>
                  </a:lnTo>
                  <a:lnTo>
                    <a:pt x="17377" y="19296"/>
                  </a:lnTo>
                  <a:lnTo>
                    <a:pt x="17418" y="19584"/>
                  </a:lnTo>
                  <a:lnTo>
                    <a:pt x="17418" y="21600"/>
                  </a:lnTo>
                  <a:lnTo>
                    <a:pt x="17418" y="21408"/>
                  </a:lnTo>
                  <a:lnTo>
                    <a:pt x="17459" y="21312"/>
                  </a:lnTo>
                  <a:lnTo>
                    <a:pt x="17459" y="16608"/>
                  </a:lnTo>
                  <a:lnTo>
                    <a:pt x="17499" y="16224"/>
                  </a:lnTo>
                  <a:lnTo>
                    <a:pt x="17499" y="7968"/>
                  </a:lnTo>
                  <a:lnTo>
                    <a:pt x="17540" y="7488"/>
                  </a:lnTo>
                  <a:lnTo>
                    <a:pt x="17540" y="1344"/>
                  </a:lnTo>
                  <a:lnTo>
                    <a:pt x="17580" y="1152"/>
                  </a:lnTo>
                  <a:lnTo>
                    <a:pt x="17580" y="0"/>
                  </a:lnTo>
                  <a:lnTo>
                    <a:pt x="17580" y="576"/>
                  </a:lnTo>
                  <a:lnTo>
                    <a:pt x="17621" y="768"/>
                  </a:lnTo>
                  <a:lnTo>
                    <a:pt x="17621" y="6528"/>
                  </a:lnTo>
                  <a:lnTo>
                    <a:pt x="17662" y="6912"/>
                  </a:lnTo>
                  <a:lnTo>
                    <a:pt x="17662" y="15264"/>
                  </a:lnTo>
                  <a:lnTo>
                    <a:pt x="17702" y="15744"/>
                  </a:lnTo>
                  <a:lnTo>
                    <a:pt x="17702" y="16896"/>
                  </a:lnTo>
                  <a:lnTo>
                    <a:pt x="17702" y="17280"/>
                  </a:lnTo>
                  <a:lnTo>
                    <a:pt x="17702" y="21120"/>
                  </a:lnTo>
                  <a:lnTo>
                    <a:pt x="17743" y="21216"/>
                  </a:lnTo>
                  <a:lnTo>
                    <a:pt x="17743" y="21600"/>
                  </a:lnTo>
                  <a:lnTo>
                    <a:pt x="17743" y="20352"/>
                  </a:lnTo>
                  <a:lnTo>
                    <a:pt x="17783" y="20160"/>
                  </a:lnTo>
                  <a:lnTo>
                    <a:pt x="17783" y="13440"/>
                  </a:lnTo>
                  <a:lnTo>
                    <a:pt x="17824" y="13056"/>
                  </a:lnTo>
                  <a:lnTo>
                    <a:pt x="17824" y="4800"/>
                  </a:lnTo>
                  <a:lnTo>
                    <a:pt x="17865" y="4416"/>
                  </a:lnTo>
                  <a:lnTo>
                    <a:pt x="17865" y="96"/>
                  </a:lnTo>
                  <a:lnTo>
                    <a:pt x="17905" y="96"/>
                  </a:lnTo>
                  <a:lnTo>
                    <a:pt x="17905" y="0"/>
                  </a:lnTo>
                  <a:lnTo>
                    <a:pt x="17905" y="2496"/>
                  </a:lnTo>
                  <a:lnTo>
                    <a:pt x="17946" y="2784"/>
                  </a:lnTo>
                  <a:lnTo>
                    <a:pt x="17946" y="9792"/>
                  </a:lnTo>
                  <a:lnTo>
                    <a:pt x="17986" y="10272"/>
                  </a:lnTo>
                  <a:lnTo>
                    <a:pt x="17986" y="18144"/>
                  </a:lnTo>
                  <a:lnTo>
                    <a:pt x="18027" y="18432"/>
                  </a:lnTo>
                  <a:lnTo>
                    <a:pt x="18027" y="21600"/>
                  </a:lnTo>
                  <a:lnTo>
                    <a:pt x="18068" y="21600"/>
                  </a:lnTo>
                  <a:lnTo>
                    <a:pt x="18068" y="17952"/>
                  </a:lnTo>
                  <a:lnTo>
                    <a:pt x="18108" y="17568"/>
                  </a:lnTo>
                  <a:lnTo>
                    <a:pt x="18108" y="13344"/>
                  </a:lnTo>
                  <a:lnTo>
                    <a:pt x="18108" y="12960"/>
                  </a:lnTo>
                  <a:lnTo>
                    <a:pt x="18108" y="9600"/>
                  </a:lnTo>
                  <a:lnTo>
                    <a:pt x="18149" y="9120"/>
                  </a:lnTo>
                  <a:lnTo>
                    <a:pt x="18149" y="2304"/>
                  </a:lnTo>
                  <a:lnTo>
                    <a:pt x="18189" y="2016"/>
                  </a:lnTo>
                  <a:lnTo>
                    <a:pt x="18189" y="0"/>
                  </a:lnTo>
                  <a:lnTo>
                    <a:pt x="18189" y="192"/>
                  </a:lnTo>
                  <a:lnTo>
                    <a:pt x="18230" y="288"/>
                  </a:lnTo>
                  <a:lnTo>
                    <a:pt x="18230" y="4992"/>
                  </a:lnTo>
                  <a:lnTo>
                    <a:pt x="18271" y="5376"/>
                  </a:lnTo>
                  <a:lnTo>
                    <a:pt x="18271" y="13632"/>
                  </a:lnTo>
                  <a:lnTo>
                    <a:pt x="18311" y="14112"/>
                  </a:lnTo>
                  <a:lnTo>
                    <a:pt x="18311" y="20256"/>
                  </a:lnTo>
                  <a:lnTo>
                    <a:pt x="18352" y="20448"/>
                  </a:lnTo>
                  <a:lnTo>
                    <a:pt x="18352" y="21600"/>
                  </a:lnTo>
                  <a:lnTo>
                    <a:pt x="18352" y="21024"/>
                  </a:lnTo>
                  <a:lnTo>
                    <a:pt x="18392" y="20832"/>
                  </a:lnTo>
                  <a:lnTo>
                    <a:pt x="18392" y="15072"/>
                  </a:lnTo>
                  <a:lnTo>
                    <a:pt x="18433" y="14688"/>
                  </a:lnTo>
                  <a:lnTo>
                    <a:pt x="18433" y="6336"/>
                  </a:lnTo>
                  <a:lnTo>
                    <a:pt x="18474" y="5856"/>
                  </a:lnTo>
                  <a:lnTo>
                    <a:pt x="18474" y="480"/>
                  </a:lnTo>
                  <a:lnTo>
                    <a:pt x="18514" y="384"/>
                  </a:lnTo>
                  <a:lnTo>
                    <a:pt x="18514" y="0"/>
                  </a:lnTo>
                  <a:lnTo>
                    <a:pt x="18514" y="1248"/>
                  </a:lnTo>
                  <a:lnTo>
                    <a:pt x="18555" y="1440"/>
                  </a:lnTo>
                  <a:lnTo>
                    <a:pt x="18555" y="8160"/>
                  </a:lnTo>
                  <a:lnTo>
                    <a:pt x="18595" y="8544"/>
                  </a:lnTo>
                  <a:lnTo>
                    <a:pt x="18595" y="16800"/>
                  </a:lnTo>
                  <a:lnTo>
                    <a:pt x="18636" y="17184"/>
                  </a:lnTo>
                  <a:lnTo>
                    <a:pt x="18636" y="21504"/>
                  </a:lnTo>
                  <a:lnTo>
                    <a:pt x="18677" y="21504"/>
                  </a:lnTo>
                  <a:lnTo>
                    <a:pt x="18677" y="21600"/>
                  </a:lnTo>
                  <a:lnTo>
                    <a:pt x="18677" y="19104"/>
                  </a:lnTo>
                  <a:lnTo>
                    <a:pt x="18717" y="18816"/>
                  </a:lnTo>
                  <a:lnTo>
                    <a:pt x="18717" y="11808"/>
                  </a:lnTo>
                  <a:lnTo>
                    <a:pt x="18758" y="11328"/>
                  </a:lnTo>
                  <a:lnTo>
                    <a:pt x="18758" y="3456"/>
                  </a:lnTo>
                  <a:lnTo>
                    <a:pt x="18798" y="3168"/>
                  </a:lnTo>
                  <a:lnTo>
                    <a:pt x="18798" y="0"/>
                  </a:lnTo>
                  <a:lnTo>
                    <a:pt x="18839" y="0"/>
                  </a:lnTo>
                  <a:lnTo>
                    <a:pt x="18839" y="3648"/>
                  </a:lnTo>
                  <a:lnTo>
                    <a:pt x="18880" y="4032"/>
                  </a:lnTo>
                  <a:lnTo>
                    <a:pt x="18880" y="12000"/>
                  </a:lnTo>
                  <a:lnTo>
                    <a:pt x="18920" y="12480"/>
                  </a:lnTo>
                  <a:lnTo>
                    <a:pt x="18920" y="19296"/>
                  </a:lnTo>
                  <a:lnTo>
                    <a:pt x="18961" y="19584"/>
                  </a:lnTo>
                  <a:lnTo>
                    <a:pt x="18961" y="20928"/>
                  </a:lnTo>
                  <a:lnTo>
                    <a:pt x="18961" y="21024"/>
                  </a:lnTo>
                  <a:lnTo>
                    <a:pt x="18961" y="21600"/>
                  </a:lnTo>
                  <a:lnTo>
                    <a:pt x="18961" y="21408"/>
                  </a:lnTo>
                  <a:lnTo>
                    <a:pt x="19002" y="21312"/>
                  </a:lnTo>
                  <a:lnTo>
                    <a:pt x="19002" y="16608"/>
                  </a:lnTo>
                  <a:lnTo>
                    <a:pt x="19042" y="16224"/>
                  </a:lnTo>
                  <a:lnTo>
                    <a:pt x="19042" y="7968"/>
                  </a:lnTo>
                  <a:lnTo>
                    <a:pt x="19083" y="7488"/>
                  </a:lnTo>
                  <a:lnTo>
                    <a:pt x="19083" y="1152"/>
                  </a:lnTo>
                  <a:lnTo>
                    <a:pt x="19123" y="960"/>
                  </a:lnTo>
                  <a:lnTo>
                    <a:pt x="19123" y="0"/>
                  </a:lnTo>
                  <a:lnTo>
                    <a:pt x="19123" y="576"/>
                  </a:lnTo>
                  <a:lnTo>
                    <a:pt x="19164" y="768"/>
                  </a:lnTo>
                  <a:lnTo>
                    <a:pt x="19164" y="6528"/>
                  </a:lnTo>
                  <a:lnTo>
                    <a:pt x="19205" y="6912"/>
                  </a:lnTo>
                  <a:lnTo>
                    <a:pt x="19205" y="15264"/>
                  </a:lnTo>
                  <a:lnTo>
                    <a:pt x="19245" y="15744"/>
                  </a:lnTo>
                  <a:lnTo>
                    <a:pt x="19245" y="21120"/>
                  </a:lnTo>
                  <a:lnTo>
                    <a:pt x="19286" y="21216"/>
                  </a:lnTo>
                  <a:lnTo>
                    <a:pt x="19286" y="21600"/>
                  </a:lnTo>
                  <a:lnTo>
                    <a:pt x="19286" y="20160"/>
                  </a:lnTo>
                  <a:lnTo>
                    <a:pt x="19326" y="19872"/>
                  </a:lnTo>
                  <a:lnTo>
                    <a:pt x="19326" y="13440"/>
                  </a:lnTo>
                  <a:lnTo>
                    <a:pt x="19367" y="12960"/>
                  </a:lnTo>
                  <a:lnTo>
                    <a:pt x="19367" y="6912"/>
                  </a:lnTo>
                  <a:lnTo>
                    <a:pt x="19367" y="6528"/>
                  </a:lnTo>
                  <a:lnTo>
                    <a:pt x="19367" y="4800"/>
                  </a:lnTo>
                  <a:lnTo>
                    <a:pt x="19408" y="4416"/>
                  </a:lnTo>
                  <a:lnTo>
                    <a:pt x="19408" y="96"/>
                  </a:lnTo>
                  <a:lnTo>
                    <a:pt x="19448" y="96"/>
                  </a:lnTo>
                  <a:lnTo>
                    <a:pt x="19448" y="0"/>
                  </a:lnTo>
                  <a:lnTo>
                    <a:pt x="19448" y="2496"/>
                  </a:lnTo>
                  <a:lnTo>
                    <a:pt x="19489" y="2784"/>
                  </a:lnTo>
                  <a:lnTo>
                    <a:pt x="19489" y="10272"/>
                  </a:lnTo>
                  <a:lnTo>
                    <a:pt x="19529" y="10752"/>
                  </a:lnTo>
                  <a:lnTo>
                    <a:pt x="19529" y="18144"/>
                  </a:lnTo>
                  <a:lnTo>
                    <a:pt x="19570" y="18432"/>
                  </a:lnTo>
                  <a:lnTo>
                    <a:pt x="19570" y="21600"/>
                  </a:lnTo>
                  <a:lnTo>
                    <a:pt x="19611" y="21600"/>
                  </a:lnTo>
                  <a:lnTo>
                    <a:pt x="19611" y="17952"/>
                  </a:lnTo>
                  <a:lnTo>
                    <a:pt x="19651" y="17568"/>
                  </a:lnTo>
                  <a:lnTo>
                    <a:pt x="19651" y="9600"/>
                  </a:lnTo>
                  <a:lnTo>
                    <a:pt x="19692" y="9120"/>
                  </a:lnTo>
                  <a:lnTo>
                    <a:pt x="19692" y="2016"/>
                  </a:lnTo>
                  <a:lnTo>
                    <a:pt x="19732" y="1728"/>
                  </a:lnTo>
                  <a:lnTo>
                    <a:pt x="19732" y="0"/>
                  </a:lnTo>
                  <a:lnTo>
                    <a:pt x="19732" y="192"/>
                  </a:lnTo>
                  <a:lnTo>
                    <a:pt x="19773" y="288"/>
                  </a:lnTo>
                  <a:lnTo>
                    <a:pt x="19773" y="4992"/>
                  </a:lnTo>
                  <a:lnTo>
                    <a:pt x="19814" y="5376"/>
                  </a:lnTo>
                  <a:lnTo>
                    <a:pt x="19814" y="5856"/>
                  </a:lnTo>
                  <a:lnTo>
                    <a:pt x="19814" y="6240"/>
                  </a:lnTo>
                  <a:lnTo>
                    <a:pt x="19814" y="13632"/>
                  </a:lnTo>
                  <a:lnTo>
                    <a:pt x="19854" y="14112"/>
                  </a:lnTo>
                  <a:lnTo>
                    <a:pt x="19854" y="20448"/>
                  </a:lnTo>
                  <a:lnTo>
                    <a:pt x="19895" y="20640"/>
                  </a:lnTo>
                  <a:lnTo>
                    <a:pt x="19895" y="21600"/>
                  </a:lnTo>
                  <a:lnTo>
                    <a:pt x="19895" y="20832"/>
                  </a:lnTo>
                  <a:lnTo>
                    <a:pt x="19935" y="20640"/>
                  </a:lnTo>
                  <a:lnTo>
                    <a:pt x="19935" y="15072"/>
                  </a:lnTo>
                  <a:lnTo>
                    <a:pt x="19976" y="14688"/>
                  </a:lnTo>
                  <a:lnTo>
                    <a:pt x="19976" y="6336"/>
                  </a:lnTo>
                  <a:lnTo>
                    <a:pt x="20017" y="5856"/>
                  </a:lnTo>
                  <a:lnTo>
                    <a:pt x="20017" y="480"/>
                  </a:lnTo>
                  <a:lnTo>
                    <a:pt x="20057" y="384"/>
                  </a:lnTo>
                  <a:lnTo>
                    <a:pt x="20057" y="0"/>
                  </a:lnTo>
                  <a:lnTo>
                    <a:pt x="20057" y="1440"/>
                  </a:lnTo>
                  <a:lnTo>
                    <a:pt x="20098" y="1728"/>
                  </a:lnTo>
                  <a:lnTo>
                    <a:pt x="20098" y="8160"/>
                  </a:lnTo>
                  <a:lnTo>
                    <a:pt x="20138" y="8640"/>
                  </a:lnTo>
                  <a:lnTo>
                    <a:pt x="20138" y="16800"/>
                  </a:lnTo>
                  <a:lnTo>
                    <a:pt x="20179" y="17184"/>
                  </a:lnTo>
                  <a:lnTo>
                    <a:pt x="20179" y="21504"/>
                  </a:lnTo>
                  <a:lnTo>
                    <a:pt x="20220" y="21504"/>
                  </a:lnTo>
                  <a:lnTo>
                    <a:pt x="20220" y="21600"/>
                  </a:lnTo>
                  <a:lnTo>
                    <a:pt x="20220" y="21312"/>
                  </a:lnTo>
                  <a:lnTo>
                    <a:pt x="20220" y="21120"/>
                  </a:lnTo>
                  <a:lnTo>
                    <a:pt x="20220" y="19104"/>
                  </a:lnTo>
                  <a:lnTo>
                    <a:pt x="20260" y="18816"/>
                  </a:lnTo>
                  <a:lnTo>
                    <a:pt x="20260" y="11328"/>
                  </a:lnTo>
                  <a:lnTo>
                    <a:pt x="20301" y="10848"/>
                  </a:lnTo>
                  <a:lnTo>
                    <a:pt x="20301" y="3456"/>
                  </a:lnTo>
                  <a:lnTo>
                    <a:pt x="20341" y="3168"/>
                  </a:lnTo>
                  <a:lnTo>
                    <a:pt x="20341" y="0"/>
                  </a:lnTo>
                  <a:lnTo>
                    <a:pt x="20382" y="0"/>
                  </a:lnTo>
                  <a:lnTo>
                    <a:pt x="20382" y="3648"/>
                  </a:lnTo>
                  <a:lnTo>
                    <a:pt x="20423" y="4032"/>
                  </a:lnTo>
                  <a:lnTo>
                    <a:pt x="20423" y="12000"/>
                  </a:lnTo>
                  <a:lnTo>
                    <a:pt x="20463" y="12480"/>
                  </a:lnTo>
                  <a:lnTo>
                    <a:pt x="20463" y="19584"/>
                  </a:lnTo>
                  <a:lnTo>
                    <a:pt x="20504" y="19872"/>
                  </a:lnTo>
                  <a:lnTo>
                    <a:pt x="20504" y="21600"/>
                  </a:lnTo>
                  <a:lnTo>
                    <a:pt x="20504" y="21408"/>
                  </a:lnTo>
                  <a:lnTo>
                    <a:pt x="20544" y="21312"/>
                  </a:lnTo>
                  <a:lnTo>
                    <a:pt x="20544" y="16608"/>
                  </a:lnTo>
                  <a:lnTo>
                    <a:pt x="20585" y="16224"/>
                  </a:lnTo>
                  <a:lnTo>
                    <a:pt x="20585" y="7968"/>
                  </a:lnTo>
                  <a:lnTo>
                    <a:pt x="20626" y="7488"/>
                  </a:lnTo>
                  <a:lnTo>
                    <a:pt x="20626" y="1824"/>
                  </a:lnTo>
                  <a:lnTo>
                    <a:pt x="20626" y="1632"/>
                  </a:lnTo>
                  <a:lnTo>
                    <a:pt x="20626" y="1152"/>
                  </a:lnTo>
                  <a:lnTo>
                    <a:pt x="20666" y="960"/>
                  </a:lnTo>
                  <a:lnTo>
                    <a:pt x="20666" y="0"/>
                  </a:lnTo>
                  <a:lnTo>
                    <a:pt x="20666" y="768"/>
                  </a:lnTo>
                  <a:lnTo>
                    <a:pt x="20707" y="960"/>
                  </a:lnTo>
                  <a:lnTo>
                    <a:pt x="20707" y="6528"/>
                  </a:lnTo>
                  <a:lnTo>
                    <a:pt x="20747" y="6912"/>
                  </a:lnTo>
                  <a:lnTo>
                    <a:pt x="20747" y="15264"/>
                  </a:lnTo>
                  <a:lnTo>
                    <a:pt x="20788" y="15744"/>
                  </a:lnTo>
                  <a:lnTo>
                    <a:pt x="20788" y="21120"/>
                  </a:lnTo>
                  <a:lnTo>
                    <a:pt x="20829" y="21216"/>
                  </a:lnTo>
                  <a:lnTo>
                    <a:pt x="20829" y="21600"/>
                  </a:lnTo>
                  <a:lnTo>
                    <a:pt x="20829" y="20160"/>
                  </a:lnTo>
                  <a:lnTo>
                    <a:pt x="20869" y="19872"/>
                  </a:lnTo>
                  <a:lnTo>
                    <a:pt x="20869" y="12960"/>
                  </a:lnTo>
                  <a:lnTo>
                    <a:pt x="20910" y="12576"/>
                  </a:lnTo>
                  <a:lnTo>
                    <a:pt x="20910" y="4800"/>
                  </a:lnTo>
                  <a:lnTo>
                    <a:pt x="20950" y="4416"/>
                  </a:lnTo>
                  <a:lnTo>
                    <a:pt x="20950" y="96"/>
                  </a:lnTo>
                  <a:lnTo>
                    <a:pt x="20991" y="96"/>
                  </a:lnTo>
                  <a:lnTo>
                    <a:pt x="20991" y="0"/>
                  </a:lnTo>
                  <a:lnTo>
                    <a:pt x="20991" y="2496"/>
                  </a:lnTo>
                  <a:lnTo>
                    <a:pt x="21032" y="2784"/>
                  </a:lnTo>
                  <a:lnTo>
                    <a:pt x="21032" y="10272"/>
                  </a:lnTo>
                  <a:lnTo>
                    <a:pt x="21072" y="10752"/>
                  </a:lnTo>
                  <a:lnTo>
                    <a:pt x="21072" y="12192"/>
                  </a:lnTo>
                  <a:lnTo>
                    <a:pt x="21072" y="12672"/>
                  </a:lnTo>
                  <a:lnTo>
                    <a:pt x="21072" y="18432"/>
                  </a:lnTo>
                  <a:lnTo>
                    <a:pt x="21113" y="18816"/>
                  </a:lnTo>
                  <a:lnTo>
                    <a:pt x="21113" y="21600"/>
                  </a:lnTo>
                  <a:lnTo>
                    <a:pt x="21153" y="21600"/>
                  </a:lnTo>
                  <a:lnTo>
                    <a:pt x="21153" y="17952"/>
                  </a:lnTo>
                  <a:lnTo>
                    <a:pt x="21194" y="17568"/>
                  </a:lnTo>
                  <a:lnTo>
                    <a:pt x="21194" y="9600"/>
                  </a:lnTo>
                  <a:lnTo>
                    <a:pt x="21235" y="9120"/>
                  </a:lnTo>
                  <a:lnTo>
                    <a:pt x="21235" y="2016"/>
                  </a:lnTo>
                  <a:lnTo>
                    <a:pt x="21275" y="1728"/>
                  </a:lnTo>
                  <a:lnTo>
                    <a:pt x="21275" y="0"/>
                  </a:lnTo>
                  <a:lnTo>
                    <a:pt x="21275" y="288"/>
                  </a:lnTo>
                  <a:lnTo>
                    <a:pt x="21316" y="384"/>
                  </a:lnTo>
                  <a:lnTo>
                    <a:pt x="21316" y="4992"/>
                  </a:lnTo>
                  <a:lnTo>
                    <a:pt x="21356" y="5376"/>
                  </a:lnTo>
                  <a:lnTo>
                    <a:pt x="21356" y="13632"/>
                  </a:lnTo>
                  <a:lnTo>
                    <a:pt x="21397" y="14112"/>
                  </a:lnTo>
                  <a:lnTo>
                    <a:pt x="21397" y="20448"/>
                  </a:lnTo>
                  <a:lnTo>
                    <a:pt x="21438" y="20640"/>
                  </a:lnTo>
                  <a:lnTo>
                    <a:pt x="21438" y="21600"/>
                  </a:lnTo>
                  <a:lnTo>
                    <a:pt x="21438" y="20832"/>
                  </a:lnTo>
                  <a:lnTo>
                    <a:pt x="21478" y="20640"/>
                  </a:lnTo>
                  <a:lnTo>
                    <a:pt x="21478" y="17856"/>
                  </a:lnTo>
                  <a:lnTo>
                    <a:pt x="21478" y="17568"/>
                  </a:lnTo>
                  <a:lnTo>
                    <a:pt x="21478" y="14688"/>
                  </a:lnTo>
                  <a:lnTo>
                    <a:pt x="21519" y="14208"/>
                  </a:lnTo>
                  <a:lnTo>
                    <a:pt x="21519" y="6336"/>
                  </a:lnTo>
                  <a:lnTo>
                    <a:pt x="21559" y="5856"/>
                  </a:lnTo>
                  <a:lnTo>
                    <a:pt x="21559" y="480"/>
                  </a:lnTo>
                  <a:lnTo>
                    <a:pt x="21600" y="384"/>
                  </a:lnTo>
                  <a:lnTo>
                    <a:pt x="21600" y="0"/>
                  </a:lnTo>
                  <a:lnTo>
                    <a:pt x="21600" y="96"/>
                  </a:lnTo>
                </a:path>
              </a:pathLst>
            </a:custGeom>
            <a:noFill/>
            <a:ln w="15875" cap="flat">
              <a:solidFill>
                <a:srgbClr val="FDA53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a:endParaRPr lang="en-US" sz="1266"/>
            </a:p>
          </p:txBody>
        </p:sp>
        <p:sp>
          <p:nvSpPr>
            <p:cNvPr id="40996" name="Rectangle 2"/>
            <p:cNvSpPr>
              <a:spLocks/>
            </p:cNvSpPr>
            <p:nvPr/>
          </p:nvSpPr>
          <p:spPr bwMode="auto">
            <a:xfrm>
              <a:off x="2611" y="6"/>
              <a:ext cx="235" cy="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BBE0E3"/>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3516">
                  <a:latin typeface="Arial" charset="0"/>
                  <a:ea typeface="ＭＳ Ｐゴシック" charset="-128"/>
                  <a:sym typeface="Arial" charset="0"/>
                </a:rPr>
                <a:t>+</a:t>
              </a:r>
            </a:p>
          </p:txBody>
        </p:sp>
        <p:sp>
          <p:nvSpPr>
            <p:cNvPr id="40997" name="Rectangle 3"/>
            <p:cNvSpPr>
              <a:spLocks/>
            </p:cNvSpPr>
            <p:nvPr/>
          </p:nvSpPr>
          <p:spPr bwMode="auto">
            <a:xfrm>
              <a:off x="0" y="422"/>
              <a:ext cx="648" cy="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BBE0E3"/>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1687" dirty="0">
                  <a:solidFill>
                    <a:schemeClr val="tx1"/>
                  </a:solidFill>
                  <a:latin typeface="Arial" charset="0"/>
                  <a:ea typeface="ＭＳ Ｐゴシック" charset="-128"/>
                  <a:sym typeface="Arial" charset="0"/>
                </a:rPr>
                <a:t>Wave 2</a:t>
              </a:r>
            </a:p>
            <a:p>
              <a:pPr algn="ctr" eaLnBrk="1" hangingPunct="1"/>
              <a:r>
                <a:rPr lang="en-US" altLang="en-US" sz="1687" dirty="0">
                  <a:solidFill>
                    <a:schemeClr val="tx1"/>
                  </a:solidFill>
                  <a:latin typeface="Arial" charset="0"/>
                  <a:ea typeface="ＭＳ Ｐゴシック" charset="-128"/>
                  <a:sym typeface="Arial" charset="0"/>
                </a:rPr>
                <a:t>(</a:t>
              </a:r>
              <a:r>
                <a:rPr lang="en-US" altLang="en-US" sz="1687" dirty="0">
                  <a:solidFill>
                    <a:schemeClr val="tx1"/>
                  </a:solidFill>
                  <a:latin typeface="Symbol" charset="2"/>
                  <a:ea typeface="ＭＳ Ｐゴシック" charset="-128"/>
                  <a:sym typeface="Symbol" charset="2"/>
                </a:rPr>
                <a:t>n</a:t>
              </a:r>
              <a:r>
                <a:rPr lang="en-US" altLang="en-US" sz="1687" baseline="-25000" dirty="0">
                  <a:solidFill>
                    <a:schemeClr val="tx1"/>
                  </a:solidFill>
                  <a:latin typeface="Calibri" charset="0"/>
                  <a:ea typeface="Calibri" charset="0"/>
                  <a:cs typeface="Calibri" charset="0"/>
                  <a:sym typeface="Symbol" charset="2"/>
                </a:rPr>
                <a:t>opt</a:t>
              </a:r>
              <a:r>
                <a:rPr lang="en-US" altLang="en-US" sz="1687" baseline="-20000" dirty="0">
                  <a:solidFill>
                    <a:schemeClr val="tx1"/>
                  </a:solidFill>
                  <a:latin typeface="Arial" charset="0"/>
                  <a:ea typeface="ＭＳ Ｐゴシック" charset="-128"/>
                  <a:sym typeface="Arial" charset="0"/>
                </a:rPr>
                <a:t>2</a:t>
              </a:r>
              <a:r>
                <a:rPr lang="en-US" altLang="en-US" sz="1687" dirty="0">
                  <a:solidFill>
                    <a:schemeClr val="tx1"/>
                  </a:solidFill>
                  <a:latin typeface="Arial" charset="0"/>
                  <a:ea typeface="ＭＳ Ｐゴシック" charset="-128"/>
                  <a:sym typeface="Arial" charset="0"/>
                </a:rPr>
                <a:t>)</a:t>
              </a:r>
            </a:p>
          </p:txBody>
        </p:sp>
      </p:grpSp>
      <p:grpSp>
        <p:nvGrpSpPr>
          <p:cNvPr id="40983" name="Group 9"/>
          <p:cNvGrpSpPr>
            <a:grpSpLocks/>
          </p:cNvGrpSpPr>
          <p:nvPr/>
        </p:nvGrpSpPr>
        <p:grpSpPr bwMode="auto">
          <a:xfrm>
            <a:off x="6215523" y="3585771"/>
            <a:ext cx="669929" cy="634008"/>
            <a:chOff x="0" y="0"/>
            <a:chExt cx="600" cy="568"/>
          </a:xfrm>
        </p:grpSpPr>
        <p:sp>
          <p:nvSpPr>
            <p:cNvPr id="40991" name="Oval 5"/>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40992" name="AutoShape 6"/>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40993" name="Line 7"/>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40994" name="Line 8"/>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45066" name="Rectangle 10"/>
          <p:cNvSpPr>
            <a:spLocks/>
          </p:cNvSpPr>
          <p:nvPr/>
        </p:nvSpPr>
        <p:spPr bwMode="auto">
          <a:xfrm>
            <a:off x="4695900" y="4840392"/>
            <a:ext cx="3403240" cy="1625203"/>
          </a:xfrm>
          <a:prstGeom prst="rect">
            <a:avLst/>
          </a:prstGeom>
          <a:solidFill>
            <a:srgbClr val="FFFFFF"/>
          </a:solidFill>
          <a:ln w="12700" cap="flat">
            <a:solidFill>
              <a:schemeClr val="tx1"/>
            </a:solidFill>
            <a:prstDash val="solid"/>
            <a:miter lim="800000"/>
            <a:headEnd type="none" w="med" len="med"/>
            <a:tailEnd type="none" w="med" len="med"/>
          </a:ln>
          <a:effectLst>
            <a:outerShdw blurRad="38100" dist="63500" dir="3179999" algn="ctr" rotWithShape="0">
              <a:schemeClr val="bg2">
                <a:alpha val="50000"/>
              </a:schemeClr>
            </a:outerShdw>
          </a:effectLst>
        </p:spPr>
        <p:txBody>
          <a:bodyPr lIns="0" tIns="0" rIns="0" bIns="0"/>
          <a:lstStyle/>
          <a:p>
            <a:pPr>
              <a:defRPr/>
            </a:pPr>
            <a:endParaRPr lang="en-US" sz="1266">
              <a:ea typeface="ヒラギノ角ゴシック W3" charset="0"/>
            </a:endParaRPr>
          </a:p>
        </p:txBody>
      </p:sp>
      <p:sp>
        <p:nvSpPr>
          <p:cNvPr id="40985" name="Line 11"/>
          <p:cNvSpPr>
            <a:spLocks noChangeShapeType="1"/>
          </p:cNvSpPr>
          <p:nvPr/>
        </p:nvSpPr>
        <p:spPr bwMode="auto">
          <a:xfrm>
            <a:off x="5079993" y="6166450"/>
            <a:ext cx="2836033" cy="11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40986" name="Rectangle 12"/>
          <p:cNvSpPr>
            <a:spLocks/>
          </p:cNvSpPr>
          <p:nvPr/>
        </p:nvSpPr>
        <p:spPr bwMode="auto">
          <a:xfrm>
            <a:off x="7898161" y="6022459"/>
            <a:ext cx="70343" cy="302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969">
                <a:solidFill>
                  <a:schemeClr val="tx1"/>
                </a:solidFill>
                <a:latin typeface="Arial" charset="0"/>
                <a:ea typeface="ＭＳ Ｐゴシック" charset="-128"/>
                <a:sym typeface="Arial" charset="0"/>
              </a:rPr>
              <a:t>t</a:t>
            </a:r>
          </a:p>
        </p:txBody>
      </p:sp>
      <p:sp>
        <p:nvSpPr>
          <p:cNvPr id="40987" name="Rectangle 13"/>
          <p:cNvSpPr>
            <a:spLocks/>
          </p:cNvSpPr>
          <p:nvPr/>
        </p:nvSpPr>
        <p:spPr bwMode="auto">
          <a:xfrm>
            <a:off x="5488649" y="4986616"/>
            <a:ext cx="1787594" cy="260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687">
                <a:solidFill>
                  <a:schemeClr val="tx1"/>
                </a:solidFill>
                <a:latin typeface="Arial" charset="0"/>
                <a:ea typeface="ＭＳ Ｐゴシック" charset="-128"/>
                <a:sym typeface="Arial" charset="0"/>
              </a:rPr>
              <a:t>Photodector signal</a:t>
            </a:r>
          </a:p>
        </p:txBody>
      </p:sp>
      <p:sp>
        <p:nvSpPr>
          <p:cNvPr id="40988" name="Freeform 14"/>
          <p:cNvSpPr>
            <a:spLocks/>
          </p:cNvSpPr>
          <p:nvPr/>
        </p:nvSpPr>
        <p:spPr bwMode="auto">
          <a:xfrm>
            <a:off x="5090042" y="5514583"/>
            <a:ext cx="2580344" cy="508992"/>
          </a:xfrm>
          <a:custGeom>
            <a:avLst/>
            <a:gdLst>
              <a:gd name="T0" fmla="*/ 48 w 21600"/>
              <a:gd name="T1" fmla="*/ 8 h 21600"/>
              <a:gd name="T2" fmla="*/ 85 w 21600"/>
              <a:gd name="T3" fmla="*/ 26 h 21600"/>
              <a:gd name="T4" fmla="*/ 119 w 21600"/>
              <a:gd name="T5" fmla="*/ 50 h 21600"/>
              <a:gd name="T6" fmla="*/ 155 w 21600"/>
              <a:gd name="T7" fmla="*/ 84 h 21600"/>
              <a:gd name="T8" fmla="*/ 189 w 21600"/>
              <a:gd name="T9" fmla="*/ 124 h 21600"/>
              <a:gd name="T10" fmla="*/ 226 w 21600"/>
              <a:gd name="T11" fmla="*/ 167 h 21600"/>
              <a:gd name="T12" fmla="*/ 263 w 21600"/>
              <a:gd name="T13" fmla="*/ 214 h 21600"/>
              <a:gd name="T14" fmla="*/ 296 w 21600"/>
              <a:gd name="T15" fmla="*/ 257 h 21600"/>
              <a:gd name="T16" fmla="*/ 329 w 21600"/>
              <a:gd name="T17" fmla="*/ 300 h 21600"/>
              <a:gd name="T18" fmla="*/ 363 w 21600"/>
              <a:gd name="T19" fmla="*/ 344 h 21600"/>
              <a:gd name="T20" fmla="*/ 400 w 21600"/>
              <a:gd name="T21" fmla="*/ 383 h 21600"/>
              <a:gd name="T22" fmla="*/ 437 w 21600"/>
              <a:gd name="T23" fmla="*/ 414 h 21600"/>
              <a:gd name="T24" fmla="*/ 474 w 21600"/>
              <a:gd name="T25" fmla="*/ 436 h 21600"/>
              <a:gd name="T26" fmla="*/ 511 w 21600"/>
              <a:gd name="T27" fmla="*/ 452 h 21600"/>
              <a:gd name="T28" fmla="*/ 567 w 21600"/>
              <a:gd name="T29" fmla="*/ 454 h 21600"/>
              <a:gd name="T30" fmla="*/ 607 w 21600"/>
              <a:gd name="T31" fmla="*/ 442 h 21600"/>
              <a:gd name="T32" fmla="*/ 641 w 21600"/>
              <a:gd name="T33" fmla="*/ 420 h 21600"/>
              <a:gd name="T34" fmla="*/ 678 w 21600"/>
              <a:gd name="T35" fmla="*/ 391 h 21600"/>
              <a:gd name="T36" fmla="*/ 714 w 21600"/>
              <a:gd name="T37" fmla="*/ 352 h 21600"/>
              <a:gd name="T38" fmla="*/ 748 w 21600"/>
              <a:gd name="T39" fmla="*/ 313 h 21600"/>
              <a:gd name="T40" fmla="*/ 785 w 21600"/>
              <a:gd name="T41" fmla="*/ 272 h 21600"/>
              <a:gd name="T42" fmla="*/ 818 w 21600"/>
              <a:gd name="T43" fmla="*/ 228 h 21600"/>
              <a:gd name="T44" fmla="*/ 855 w 21600"/>
              <a:gd name="T45" fmla="*/ 180 h 21600"/>
              <a:gd name="T46" fmla="*/ 889 w 21600"/>
              <a:gd name="T47" fmla="*/ 138 h 21600"/>
              <a:gd name="T48" fmla="*/ 922 w 21600"/>
              <a:gd name="T49" fmla="*/ 96 h 21600"/>
              <a:gd name="T50" fmla="*/ 959 w 21600"/>
              <a:gd name="T51" fmla="*/ 59 h 21600"/>
              <a:gd name="T52" fmla="*/ 996 w 21600"/>
              <a:gd name="T53" fmla="*/ 32 h 21600"/>
              <a:gd name="T54" fmla="*/ 1033 w 21600"/>
              <a:gd name="T55" fmla="*/ 12 h 21600"/>
              <a:gd name="T56" fmla="*/ 1078 w 21600"/>
              <a:gd name="T57" fmla="*/ 0 h 21600"/>
              <a:gd name="T58" fmla="*/ 1130 w 21600"/>
              <a:gd name="T59" fmla="*/ 6 h 21600"/>
              <a:gd name="T60" fmla="*/ 1166 w 21600"/>
              <a:gd name="T61" fmla="*/ 23 h 21600"/>
              <a:gd name="T62" fmla="*/ 1204 w 21600"/>
              <a:gd name="T63" fmla="*/ 46 h 21600"/>
              <a:gd name="T64" fmla="*/ 1237 w 21600"/>
              <a:gd name="T65" fmla="*/ 79 h 21600"/>
              <a:gd name="T66" fmla="*/ 1274 w 21600"/>
              <a:gd name="T67" fmla="*/ 116 h 21600"/>
              <a:gd name="T68" fmla="*/ 1307 w 21600"/>
              <a:gd name="T69" fmla="*/ 158 h 21600"/>
              <a:gd name="T70" fmla="*/ 1344 w 21600"/>
              <a:gd name="T71" fmla="*/ 203 h 21600"/>
              <a:gd name="T72" fmla="*/ 1378 w 21600"/>
              <a:gd name="T73" fmla="*/ 247 h 21600"/>
              <a:gd name="T74" fmla="*/ 1411 w 21600"/>
              <a:gd name="T75" fmla="*/ 290 h 21600"/>
              <a:gd name="T76" fmla="*/ 1444 w 21600"/>
              <a:gd name="T77" fmla="*/ 335 h 21600"/>
              <a:gd name="T78" fmla="*/ 1482 w 21600"/>
              <a:gd name="T79" fmla="*/ 376 h 21600"/>
              <a:gd name="T80" fmla="*/ 1518 w 21600"/>
              <a:gd name="T81" fmla="*/ 406 h 21600"/>
              <a:gd name="T82" fmla="*/ 1552 w 21600"/>
              <a:gd name="T83" fmla="*/ 433 h 21600"/>
              <a:gd name="T84" fmla="*/ 1589 w 21600"/>
              <a:gd name="T85" fmla="*/ 448 h 21600"/>
              <a:gd name="T86" fmla="*/ 1648 w 21600"/>
              <a:gd name="T87" fmla="*/ 456 h 21600"/>
              <a:gd name="T88" fmla="*/ 1688 w 21600"/>
              <a:gd name="T89" fmla="*/ 444 h 21600"/>
              <a:gd name="T90" fmla="*/ 1726 w 21600"/>
              <a:gd name="T91" fmla="*/ 425 h 21600"/>
              <a:gd name="T92" fmla="*/ 1759 w 21600"/>
              <a:gd name="T93" fmla="*/ 397 h 21600"/>
              <a:gd name="T94" fmla="*/ 1796 w 21600"/>
              <a:gd name="T95" fmla="*/ 361 h 21600"/>
              <a:gd name="T96" fmla="*/ 1833 w 21600"/>
              <a:gd name="T97" fmla="*/ 323 h 21600"/>
              <a:gd name="T98" fmla="*/ 1867 w 21600"/>
              <a:gd name="T99" fmla="*/ 283 h 21600"/>
              <a:gd name="T100" fmla="*/ 1900 w 21600"/>
              <a:gd name="T101" fmla="*/ 239 h 21600"/>
              <a:gd name="T102" fmla="*/ 1937 w 21600"/>
              <a:gd name="T103" fmla="*/ 189 h 21600"/>
              <a:gd name="T104" fmla="*/ 1970 w 21600"/>
              <a:gd name="T105" fmla="*/ 147 h 21600"/>
              <a:gd name="T106" fmla="*/ 2004 w 21600"/>
              <a:gd name="T107" fmla="*/ 104 h 21600"/>
              <a:gd name="T108" fmla="*/ 2040 w 21600"/>
              <a:gd name="T109" fmla="*/ 70 h 21600"/>
              <a:gd name="T110" fmla="*/ 2074 w 21600"/>
              <a:gd name="T111" fmla="*/ 40 h 21600"/>
              <a:gd name="T112" fmla="*/ 2111 w 21600"/>
              <a:gd name="T113" fmla="*/ 19 h 21600"/>
              <a:gd name="T114" fmla="*/ 2148 w 21600"/>
              <a:gd name="T115" fmla="*/ 3 h 21600"/>
              <a:gd name="T116" fmla="*/ 2207 w 21600"/>
              <a:gd name="T117" fmla="*/ 3 h 21600"/>
              <a:gd name="T118" fmla="*/ 2244 w 21600"/>
              <a:gd name="T119" fmla="*/ 17 h 21600"/>
              <a:gd name="T120" fmla="*/ 2281 w 21600"/>
              <a:gd name="T121" fmla="*/ 37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600" h="21600">
                <a:moveTo>
                  <a:pt x="0" y="0"/>
                </a:moveTo>
                <a:lnTo>
                  <a:pt x="34" y="0"/>
                </a:lnTo>
                <a:lnTo>
                  <a:pt x="69" y="0"/>
                </a:lnTo>
                <a:lnTo>
                  <a:pt x="103" y="0"/>
                </a:lnTo>
                <a:lnTo>
                  <a:pt x="137" y="0"/>
                </a:lnTo>
                <a:lnTo>
                  <a:pt x="137" y="78"/>
                </a:lnTo>
                <a:lnTo>
                  <a:pt x="172" y="78"/>
                </a:lnTo>
                <a:lnTo>
                  <a:pt x="206" y="78"/>
                </a:lnTo>
                <a:lnTo>
                  <a:pt x="241" y="78"/>
                </a:lnTo>
                <a:lnTo>
                  <a:pt x="241" y="130"/>
                </a:lnTo>
                <a:lnTo>
                  <a:pt x="275" y="130"/>
                </a:lnTo>
                <a:lnTo>
                  <a:pt x="309" y="130"/>
                </a:lnTo>
                <a:lnTo>
                  <a:pt x="309" y="209"/>
                </a:lnTo>
                <a:lnTo>
                  <a:pt x="349" y="209"/>
                </a:lnTo>
                <a:lnTo>
                  <a:pt x="349" y="287"/>
                </a:lnTo>
                <a:lnTo>
                  <a:pt x="383" y="287"/>
                </a:lnTo>
                <a:lnTo>
                  <a:pt x="417" y="287"/>
                </a:lnTo>
                <a:lnTo>
                  <a:pt x="417" y="365"/>
                </a:lnTo>
                <a:lnTo>
                  <a:pt x="452" y="365"/>
                </a:lnTo>
                <a:lnTo>
                  <a:pt x="452" y="443"/>
                </a:lnTo>
                <a:lnTo>
                  <a:pt x="486" y="443"/>
                </a:lnTo>
                <a:lnTo>
                  <a:pt x="486" y="522"/>
                </a:lnTo>
                <a:lnTo>
                  <a:pt x="520" y="522"/>
                </a:lnTo>
                <a:lnTo>
                  <a:pt x="520" y="574"/>
                </a:lnTo>
                <a:lnTo>
                  <a:pt x="555" y="574"/>
                </a:lnTo>
                <a:lnTo>
                  <a:pt x="555" y="652"/>
                </a:lnTo>
                <a:lnTo>
                  <a:pt x="589" y="652"/>
                </a:lnTo>
                <a:lnTo>
                  <a:pt x="589" y="730"/>
                </a:lnTo>
                <a:lnTo>
                  <a:pt x="624" y="730"/>
                </a:lnTo>
                <a:lnTo>
                  <a:pt x="624" y="809"/>
                </a:lnTo>
                <a:lnTo>
                  <a:pt x="658" y="809"/>
                </a:lnTo>
                <a:lnTo>
                  <a:pt x="658" y="939"/>
                </a:lnTo>
                <a:lnTo>
                  <a:pt x="692" y="939"/>
                </a:lnTo>
                <a:lnTo>
                  <a:pt x="692" y="1017"/>
                </a:lnTo>
                <a:lnTo>
                  <a:pt x="727" y="1017"/>
                </a:lnTo>
                <a:lnTo>
                  <a:pt x="727" y="1096"/>
                </a:lnTo>
                <a:lnTo>
                  <a:pt x="761" y="1096"/>
                </a:lnTo>
                <a:lnTo>
                  <a:pt x="761" y="1252"/>
                </a:lnTo>
                <a:lnTo>
                  <a:pt x="795" y="1252"/>
                </a:lnTo>
                <a:lnTo>
                  <a:pt x="795" y="1330"/>
                </a:lnTo>
                <a:lnTo>
                  <a:pt x="830" y="1330"/>
                </a:lnTo>
                <a:lnTo>
                  <a:pt x="830" y="1383"/>
                </a:lnTo>
                <a:lnTo>
                  <a:pt x="830" y="1461"/>
                </a:lnTo>
                <a:lnTo>
                  <a:pt x="864" y="1461"/>
                </a:lnTo>
                <a:lnTo>
                  <a:pt x="864" y="1539"/>
                </a:lnTo>
                <a:lnTo>
                  <a:pt x="899" y="1539"/>
                </a:lnTo>
                <a:lnTo>
                  <a:pt x="899" y="1696"/>
                </a:lnTo>
                <a:lnTo>
                  <a:pt x="933" y="1696"/>
                </a:lnTo>
                <a:lnTo>
                  <a:pt x="933" y="1826"/>
                </a:lnTo>
                <a:lnTo>
                  <a:pt x="967" y="1826"/>
                </a:lnTo>
                <a:lnTo>
                  <a:pt x="967" y="1904"/>
                </a:lnTo>
                <a:lnTo>
                  <a:pt x="1002" y="1904"/>
                </a:lnTo>
                <a:lnTo>
                  <a:pt x="1002" y="2061"/>
                </a:lnTo>
                <a:lnTo>
                  <a:pt x="1041" y="2061"/>
                </a:lnTo>
                <a:lnTo>
                  <a:pt x="1041" y="2191"/>
                </a:lnTo>
                <a:lnTo>
                  <a:pt x="1075" y="2191"/>
                </a:lnTo>
                <a:lnTo>
                  <a:pt x="1075" y="2348"/>
                </a:lnTo>
                <a:lnTo>
                  <a:pt x="1110" y="2348"/>
                </a:lnTo>
                <a:lnTo>
                  <a:pt x="1110" y="2504"/>
                </a:lnTo>
                <a:lnTo>
                  <a:pt x="1144" y="2504"/>
                </a:lnTo>
                <a:lnTo>
                  <a:pt x="1144" y="2635"/>
                </a:lnTo>
                <a:lnTo>
                  <a:pt x="1178" y="2635"/>
                </a:lnTo>
                <a:lnTo>
                  <a:pt x="1178" y="2791"/>
                </a:lnTo>
                <a:lnTo>
                  <a:pt x="1213" y="2791"/>
                </a:lnTo>
                <a:lnTo>
                  <a:pt x="1213" y="2948"/>
                </a:lnTo>
                <a:lnTo>
                  <a:pt x="1247" y="2948"/>
                </a:lnTo>
                <a:lnTo>
                  <a:pt x="1247" y="3078"/>
                </a:lnTo>
                <a:lnTo>
                  <a:pt x="1282" y="3078"/>
                </a:lnTo>
                <a:lnTo>
                  <a:pt x="1282" y="3313"/>
                </a:lnTo>
                <a:lnTo>
                  <a:pt x="1316" y="3313"/>
                </a:lnTo>
                <a:lnTo>
                  <a:pt x="1316" y="3443"/>
                </a:lnTo>
                <a:lnTo>
                  <a:pt x="1350" y="3443"/>
                </a:lnTo>
                <a:lnTo>
                  <a:pt x="1350" y="3600"/>
                </a:lnTo>
                <a:lnTo>
                  <a:pt x="1385" y="3600"/>
                </a:lnTo>
                <a:lnTo>
                  <a:pt x="1385" y="3809"/>
                </a:lnTo>
                <a:lnTo>
                  <a:pt x="1419" y="3809"/>
                </a:lnTo>
                <a:lnTo>
                  <a:pt x="1419" y="3965"/>
                </a:lnTo>
                <a:lnTo>
                  <a:pt x="1453" y="3965"/>
                </a:lnTo>
                <a:lnTo>
                  <a:pt x="1453" y="4174"/>
                </a:lnTo>
                <a:lnTo>
                  <a:pt x="1488" y="4174"/>
                </a:lnTo>
                <a:lnTo>
                  <a:pt x="1488" y="4330"/>
                </a:lnTo>
                <a:lnTo>
                  <a:pt x="1522" y="4330"/>
                </a:lnTo>
                <a:lnTo>
                  <a:pt x="1522" y="4539"/>
                </a:lnTo>
                <a:lnTo>
                  <a:pt x="1557" y="4539"/>
                </a:lnTo>
                <a:lnTo>
                  <a:pt x="1557" y="4696"/>
                </a:lnTo>
                <a:lnTo>
                  <a:pt x="1591" y="4696"/>
                </a:lnTo>
                <a:lnTo>
                  <a:pt x="1591" y="4930"/>
                </a:lnTo>
                <a:lnTo>
                  <a:pt x="1625" y="4930"/>
                </a:lnTo>
                <a:lnTo>
                  <a:pt x="1625" y="5061"/>
                </a:lnTo>
                <a:lnTo>
                  <a:pt x="1660" y="5139"/>
                </a:lnTo>
                <a:lnTo>
                  <a:pt x="1660" y="5296"/>
                </a:lnTo>
                <a:lnTo>
                  <a:pt x="1694" y="5296"/>
                </a:lnTo>
                <a:lnTo>
                  <a:pt x="1694" y="5348"/>
                </a:lnTo>
                <a:lnTo>
                  <a:pt x="1694" y="5504"/>
                </a:lnTo>
                <a:lnTo>
                  <a:pt x="1728" y="5504"/>
                </a:lnTo>
                <a:lnTo>
                  <a:pt x="1728" y="5739"/>
                </a:lnTo>
                <a:lnTo>
                  <a:pt x="1768" y="5739"/>
                </a:lnTo>
                <a:lnTo>
                  <a:pt x="1768" y="5870"/>
                </a:lnTo>
                <a:lnTo>
                  <a:pt x="1802" y="5870"/>
                </a:lnTo>
                <a:lnTo>
                  <a:pt x="1802" y="6104"/>
                </a:lnTo>
                <a:lnTo>
                  <a:pt x="1836" y="6104"/>
                </a:lnTo>
                <a:lnTo>
                  <a:pt x="1836" y="6313"/>
                </a:lnTo>
                <a:lnTo>
                  <a:pt x="1871" y="6313"/>
                </a:lnTo>
                <a:lnTo>
                  <a:pt x="1871" y="6548"/>
                </a:lnTo>
                <a:lnTo>
                  <a:pt x="1905" y="6548"/>
                </a:lnTo>
                <a:lnTo>
                  <a:pt x="1905" y="6757"/>
                </a:lnTo>
                <a:lnTo>
                  <a:pt x="1940" y="6757"/>
                </a:lnTo>
                <a:lnTo>
                  <a:pt x="1940" y="6965"/>
                </a:lnTo>
                <a:lnTo>
                  <a:pt x="1974" y="6965"/>
                </a:lnTo>
                <a:lnTo>
                  <a:pt x="1974" y="7200"/>
                </a:lnTo>
                <a:lnTo>
                  <a:pt x="2008" y="7200"/>
                </a:lnTo>
                <a:lnTo>
                  <a:pt x="2008" y="7409"/>
                </a:lnTo>
                <a:lnTo>
                  <a:pt x="2043" y="7409"/>
                </a:lnTo>
                <a:lnTo>
                  <a:pt x="2043" y="7643"/>
                </a:lnTo>
                <a:lnTo>
                  <a:pt x="2077" y="7643"/>
                </a:lnTo>
                <a:lnTo>
                  <a:pt x="2077" y="7852"/>
                </a:lnTo>
                <a:lnTo>
                  <a:pt x="2111" y="7852"/>
                </a:lnTo>
                <a:lnTo>
                  <a:pt x="2111" y="7930"/>
                </a:lnTo>
                <a:lnTo>
                  <a:pt x="2111" y="8087"/>
                </a:lnTo>
                <a:lnTo>
                  <a:pt x="2146" y="8087"/>
                </a:lnTo>
                <a:lnTo>
                  <a:pt x="2146" y="8296"/>
                </a:lnTo>
                <a:lnTo>
                  <a:pt x="2180" y="8296"/>
                </a:lnTo>
                <a:lnTo>
                  <a:pt x="2180" y="8530"/>
                </a:lnTo>
                <a:lnTo>
                  <a:pt x="2215" y="8530"/>
                </a:lnTo>
                <a:lnTo>
                  <a:pt x="2215" y="8739"/>
                </a:lnTo>
                <a:lnTo>
                  <a:pt x="2249" y="8739"/>
                </a:lnTo>
                <a:lnTo>
                  <a:pt x="2249" y="8974"/>
                </a:lnTo>
                <a:lnTo>
                  <a:pt x="2283" y="8974"/>
                </a:lnTo>
                <a:lnTo>
                  <a:pt x="2283" y="9183"/>
                </a:lnTo>
                <a:lnTo>
                  <a:pt x="2318" y="9183"/>
                </a:lnTo>
                <a:lnTo>
                  <a:pt x="2318" y="9391"/>
                </a:lnTo>
                <a:lnTo>
                  <a:pt x="2352" y="9391"/>
                </a:lnTo>
                <a:lnTo>
                  <a:pt x="2352" y="9626"/>
                </a:lnTo>
                <a:lnTo>
                  <a:pt x="2386" y="9626"/>
                </a:lnTo>
                <a:lnTo>
                  <a:pt x="2386" y="9835"/>
                </a:lnTo>
                <a:lnTo>
                  <a:pt x="2421" y="9835"/>
                </a:lnTo>
                <a:lnTo>
                  <a:pt x="2421" y="10070"/>
                </a:lnTo>
                <a:lnTo>
                  <a:pt x="2460" y="10148"/>
                </a:lnTo>
                <a:lnTo>
                  <a:pt x="2460" y="10357"/>
                </a:lnTo>
                <a:lnTo>
                  <a:pt x="2494" y="10357"/>
                </a:lnTo>
                <a:lnTo>
                  <a:pt x="2494" y="10591"/>
                </a:lnTo>
                <a:lnTo>
                  <a:pt x="2529" y="10591"/>
                </a:lnTo>
                <a:lnTo>
                  <a:pt x="2529" y="10643"/>
                </a:lnTo>
                <a:lnTo>
                  <a:pt x="2529" y="10800"/>
                </a:lnTo>
                <a:lnTo>
                  <a:pt x="2563" y="10800"/>
                </a:lnTo>
                <a:lnTo>
                  <a:pt x="2563" y="11009"/>
                </a:lnTo>
                <a:lnTo>
                  <a:pt x="2597" y="11009"/>
                </a:lnTo>
                <a:lnTo>
                  <a:pt x="2597" y="11243"/>
                </a:lnTo>
                <a:lnTo>
                  <a:pt x="2632" y="11243"/>
                </a:lnTo>
                <a:lnTo>
                  <a:pt x="2632" y="11452"/>
                </a:lnTo>
                <a:lnTo>
                  <a:pt x="2666" y="11452"/>
                </a:lnTo>
                <a:lnTo>
                  <a:pt x="2666" y="11687"/>
                </a:lnTo>
                <a:lnTo>
                  <a:pt x="2701" y="11765"/>
                </a:lnTo>
                <a:lnTo>
                  <a:pt x="2701" y="11896"/>
                </a:lnTo>
                <a:lnTo>
                  <a:pt x="2735" y="11974"/>
                </a:lnTo>
                <a:lnTo>
                  <a:pt x="2735" y="12183"/>
                </a:lnTo>
                <a:lnTo>
                  <a:pt x="2769" y="12183"/>
                </a:lnTo>
                <a:lnTo>
                  <a:pt x="2769" y="12417"/>
                </a:lnTo>
                <a:lnTo>
                  <a:pt x="2804" y="12417"/>
                </a:lnTo>
                <a:lnTo>
                  <a:pt x="2804" y="12626"/>
                </a:lnTo>
                <a:lnTo>
                  <a:pt x="2838" y="12626"/>
                </a:lnTo>
                <a:lnTo>
                  <a:pt x="2838" y="12861"/>
                </a:lnTo>
                <a:lnTo>
                  <a:pt x="2872" y="12861"/>
                </a:lnTo>
                <a:lnTo>
                  <a:pt x="2872" y="13070"/>
                </a:lnTo>
                <a:lnTo>
                  <a:pt x="2907" y="13070"/>
                </a:lnTo>
                <a:lnTo>
                  <a:pt x="2907" y="13304"/>
                </a:lnTo>
                <a:lnTo>
                  <a:pt x="2941" y="13304"/>
                </a:lnTo>
                <a:lnTo>
                  <a:pt x="2941" y="13435"/>
                </a:lnTo>
                <a:lnTo>
                  <a:pt x="2941" y="13513"/>
                </a:lnTo>
                <a:lnTo>
                  <a:pt x="2976" y="13513"/>
                </a:lnTo>
                <a:lnTo>
                  <a:pt x="2976" y="13748"/>
                </a:lnTo>
                <a:lnTo>
                  <a:pt x="3010" y="13748"/>
                </a:lnTo>
                <a:lnTo>
                  <a:pt x="3010" y="13957"/>
                </a:lnTo>
                <a:lnTo>
                  <a:pt x="3044" y="13957"/>
                </a:lnTo>
                <a:lnTo>
                  <a:pt x="3044" y="14191"/>
                </a:lnTo>
                <a:lnTo>
                  <a:pt x="3079" y="14191"/>
                </a:lnTo>
                <a:lnTo>
                  <a:pt x="3079" y="14400"/>
                </a:lnTo>
                <a:lnTo>
                  <a:pt x="3113" y="14400"/>
                </a:lnTo>
                <a:lnTo>
                  <a:pt x="3113" y="14609"/>
                </a:lnTo>
                <a:lnTo>
                  <a:pt x="3147" y="14609"/>
                </a:lnTo>
                <a:lnTo>
                  <a:pt x="3147" y="14843"/>
                </a:lnTo>
                <a:lnTo>
                  <a:pt x="3187" y="14843"/>
                </a:lnTo>
                <a:lnTo>
                  <a:pt x="3187" y="15052"/>
                </a:lnTo>
                <a:lnTo>
                  <a:pt x="3221" y="15052"/>
                </a:lnTo>
                <a:lnTo>
                  <a:pt x="3221" y="15287"/>
                </a:lnTo>
                <a:lnTo>
                  <a:pt x="3255" y="15287"/>
                </a:lnTo>
                <a:lnTo>
                  <a:pt x="3255" y="15496"/>
                </a:lnTo>
                <a:lnTo>
                  <a:pt x="3290" y="15496"/>
                </a:lnTo>
                <a:lnTo>
                  <a:pt x="3290" y="15652"/>
                </a:lnTo>
                <a:lnTo>
                  <a:pt x="3324" y="15730"/>
                </a:lnTo>
                <a:lnTo>
                  <a:pt x="3324" y="15861"/>
                </a:lnTo>
                <a:lnTo>
                  <a:pt x="3359" y="15861"/>
                </a:lnTo>
                <a:lnTo>
                  <a:pt x="3359" y="16017"/>
                </a:lnTo>
                <a:lnTo>
                  <a:pt x="3359" y="16096"/>
                </a:lnTo>
                <a:lnTo>
                  <a:pt x="3393" y="16096"/>
                </a:lnTo>
                <a:lnTo>
                  <a:pt x="3393" y="16304"/>
                </a:lnTo>
                <a:lnTo>
                  <a:pt x="3427" y="16304"/>
                </a:lnTo>
                <a:lnTo>
                  <a:pt x="3427" y="16461"/>
                </a:lnTo>
                <a:lnTo>
                  <a:pt x="3462" y="16539"/>
                </a:lnTo>
                <a:lnTo>
                  <a:pt x="3462" y="16670"/>
                </a:lnTo>
                <a:lnTo>
                  <a:pt x="3496" y="16670"/>
                </a:lnTo>
                <a:lnTo>
                  <a:pt x="3496" y="16904"/>
                </a:lnTo>
                <a:lnTo>
                  <a:pt x="3530" y="16904"/>
                </a:lnTo>
                <a:lnTo>
                  <a:pt x="3530" y="17035"/>
                </a:lnTo>
                <a:lnTo>
                  <a:pt x="3565" y="17035"/>
                </a:lnTo>
                <a:lnTo>
                  <a:pt x="3565" y="17270"/>
                </a:lnTo>
                <a:lnTo>
                  <a:pt x="3599" y="17270"/>
                </a:lnTo>
                <a:lnTo>
                  <a:pt x="3599" y="17426"/>
                </a:lnTo>
                <a:lnTo>
                  <a:pt x="3634" y="17426"/>
                </a:lnTo>
                <a:lnTo>
                  <a:pt x="3634" y="17635"/>
                </a:lnTo>
                <a:lnTo>
                  <a:pt x="3668" y="17635"/>
                </a:lnTo>
                <a:lnTo>
                  <a:pt x="3668" y="17791"/>
                </a:lnTo>
                <a:lnTo>
                  <a:pt x="3702" y="17791"/>
                </a:lnTo>
                <a:lnTo>
                  <a:pt x="3702" y="18000"/>
                </a:lnTo>
                <a:lnTo>
                  <a:pt x="3737" y="18000"/>
                </a:lnTo>
                <a:lnTo>
                  <a:pt x="3737" y="18157"/>
                </a:lnTo>
                <a:lnTo>
                  <a:pt x="3771" y="18157"/>
                </a:lnTo>
                <a:lnTo>
                  <a:pt x="3771" y="18287"/>
                </a:lnTo>
                <a:lnTo>
                  <a:pt x="3805" y="18287"/>
                </a:lnTo>
                <a:lnTo>
                  <a:pt x="3805" y="18443"/>
                </a:lnTo>
                <a:lnTo>
                  <a:pt x="3840" y="18443"/>
                </a:lnTo>
                <a:lnTo>
                  <a:pt x="3840" y="18652"/>
                </a:lnTo>
                <a:lnTo>
                  <a:pt x="3879" y="18652"/>
                </a:lnTo>
                <a:lnTo>
                  <a:pt x="3879" y="18809"/>
                </a:lnTo>
                <a:lnTo>
                  <a:pt x="3913" y="18809"/>
                </a:lnTo>
                <a:lnTo>
                  <a:pt x="3913" y="18965"/>
                </a:lnTo>
                <a:lnTo>
                  <a:pt x="3948" y="18965"/>
                </a:lnTo>
                <a:lnTo>
                  <a:pt x="3948" y="19096"/>
                </a:lnTo>
                <a:lnTo>
                  <a:pt x="3982" y="19096"/>
                </a:lnTo>
                <a:lnTo>
                  <a:pt x="3982" y="19252"/>
                </a:lnTo>
                <a:lnTo>
                  <a:pt x="4017" y="19252"/>
                </a:lnTo>
                <a:lnTo>
                  <a:pt x="4017" y="19409"/>
                </a:lnTo>
                <a:lnTo>
                  <a:pt x="4051" y="19409"/>
                </a:lnTo>
                <a:lnTo>
                  <a:pt x="4051" y="19539"/>
                </a:lnTo>
                <a:lnTo>
                  <a:pt x="4085" y="19539"/>
                </a:lnTo>
                <a:lnTo>
                  <a:pt x="4085" y="19617"/>
                </a:lnTo>
                <a:lnTo>
                  <a:pt x="4120" y="19696"/>
                </a:lnTo>
                <a:lnTo>
                  <a:pt x="4120" y="19774"/>
                </a:lnTo>
                <a:lnTo>
                  <a:pt x="4154" y="19774"/>
                </a:lnTo>
                <a:lnTo>
                  <a:pt x="4154" y="19904"/>
                </a:lnTo>
                <a:lnTo>
                  <a:pt x="4188" y="19904"/>
                </a:lnTo>
                <a:lnTo>
                  <a:pt x="4188" y="20061"/>
                </a:lnTo>
                <a:lnTo>
                  <a:pt x="4223" y="20061"/>
                </a:lnTo>
                <a:lnTo>
                  <a:pt x="4223" y="20139"/>
                </a:lnTo>
                <a:lnTo>
                  <a:pt x="4257" y="20139"/>
                </a:lnTo>
                <a:lnTo>
                  <a:pt x="4257" y="20270"/>
                </a:lnTo>
                <a:lnTo>
                  <a:pt x="4292" y="20270"/>
                </a:lnTo>
                <a:lnTo>
                  <a:pt x="4292" y="20348"/>
                </a:lnTo>
                <a:lnTo>
                  <a:pt x="4326" y="20348"/>
                </a:lnTo>
                <a:lnTo>
                  <a:pt x="4326" y="20504"/>
                </a:lnTo>
                <a:lnTo>
                  <a:pt x="4360" y="20504"/>
                </a:lnTo>
                <a:lnTo>
                  <a:pt x="4360" y="20583"/>
                </a:lnTo>
                <a:lnTo>
                  <a:pt x="4395" y="20583"/>
                </a:lnTo>
                <a:lnTo>
                  <a:pt x="4395" y="20635"/>
                </a:lnTo>
                <a:lnTo>
                  <a:pt x="4429" y="20635"/>
                </a:lnTo>
                <a:lnTo>
                  <a:pt x="4429" y="20791"/>
                </a:lnTo>
                <a:lnTo>
                  <a:pt x="4463" y="20791"/>
                </a:lnTo>
                <a:lnTo>
                  <a:pt x="4463" y="20870"/>
                </a:lnTo>
                <a:lnTo>
                  <a:pt x="4498" y="20870"/>
                </a:lnTo>
                <a:lnTo>
                  <a:pt x="4498" y="20948"/>
                </a:lnTo>
                <a:lnTo>
                  <a:pt x="4532" y="20948"/>
                </a:lnTo>
                <a:lnTo>
                  <a:pt x="4532" y="21026"/>
                </a:lnTo>
                <a:lnTo>
                  <a:pt x="4566" y="21026"/>
                </a:lnTo>
                <a:lnTo>
                  <a:pt x="4566" y="21078"/>
                </a:lnTo>
                <a:lnTo>
                  <a:pt x="4606" y="21078"/>
                </a:lnTo>
                <a:lnTo>
                  <a:pt x="4606" y="21157"/>
                </a:lnTo>
                <a:lnTo>
                  <a:pt x="4640" y="21157"/>
                </a:lnTo>
                <a:lnTo>
                  <a:pt x="4640" y="21235"/>
                </a:lnTo>
                <a:lnTo>
                  <a:pt x="4675" y="21235"/>
                </a:lnTo>
                <a:lnTo>
                  <a:pt x="4675" y="21313"/>
                </a:lnTo>
                <a:lnTo>
                  <a:pt x="4709" y="21313"/>
                </a:lnTo>
                <a:lnTo>
                  <a:pt x="4743" y="21313"/>
                </a:lnTo>
                <a:lnTo>
                  <a:pt x="4743" y="21391"/>
                </a:lnTo>
                <a:lnTo>
                  <a:pt x="4778" y="21391"/>
                </a:lnTo>
                <a:lnTo>
                  <a:pt x="4778" y="21443"/>
                </a:lnTo>
                <a:lnTo>
                  <a:pt x="4812" y="21443"/>
                </a:lnTo>
                <a:lnTo>
                  <a:pt x="4846" y="21443"/>
                </a:lnTo>
                <a:lnTo>
                  <a:pt x="4846" y="21522"/>
                </a:lnTo>
                <a:lnTo>
                  <a:pt x="4881" y="21522"/>
                </a:lnTo>
                <a:lnTo>
                  <a:pt x="4915" y="21522"/>
                </a:lnTo>
                <a:lnTo>
                  <a:pt x="4949" y="21522"/>
                </a:lnTo>
                <a:lnTo>
                  <a:pt x="4949" y="21600"/>
                </a:lnTo>
                <a:lnTo>
                  <a:pt x="4984" y="21600"/>
                </a:lnTo>
                <a:lnTo>
                  <a:pt x="5018" y="21600"/>
                </a:lnTo>
                <a:lnTo>
                  <a:pt x="5053" y="21600"/>
                </a:lnTo>
                <a:lnTo>
                  <a:pt x="5087" y="21600"/>
                </a:lnTo>
                <a:lnTo>
                  <a:pt x="5121" y="21600"/>
                </a:lnTo>
                <a:lnTo>
                  <a:pt x="5156" y="21600"/>
                </a:lnTo>
                <a:lnTo>
                  <a:pt x="5190" y="21600"/>
                </a:lnTo>
                <a:lnTo>
                  <a:pt x="5224" y="21600"/>
                </a:lnTo>
                <a:lnTo>
                  <a:pt x="5224" y="21522"/>
                </a:lnTo>
                <a:lnTo>
                  <a:pt x="5259" y="21522"/>
                </a:lnTo>
                <a:lnTo>
                  <a:pt x="5298" y="21522"/>
                </a:lnTo>
                <a:lnTo>
                  <a:pt x="5332" y="21522"/>
                </a:lnTo>
                <a:lnTo>
                  <a:pt x="5332" y="21443"/>
                </a:lnTo>
                <a:lnTo>
                  <a:pt x="5367" y="21443"/>
                </a:lnTo>
                <a:lnTo>
                  <a:pt x="5401" y="21443"/>
                </a:lnTo>
                <a:lnTo>
                  <a:pt x="5401" y="21391"/>
                </a:lnTo>
                <a:lnTo>
                  <a:pt x="5436" y="21391"/>
                </a:lnTo>
                <a:lnTo>
                  <a:pt x="5436" y="21313"/>
                </a:lnTo>
                <a:lnTo>
                  <a:pt x="5470" y="21313"/>
                </a:lnTo>
                <a:lnTo>
                  <a:pt x="5504" y="21313"/>
                </a:lnTo>
                <a:lnTo>
                  <a:pt x="5504" y="21235"/>
                </a:lnTo>
                <a:lnTo>
                  <a:pt x="5539" y="21235"/>
                </a:lnTo>
                <a:lnTo>
                  <a:pt x="5539" y="21157"/>
                </a:lnTo>
                <a:lnTo>
                  <a:pt x="5573" y="21157"/>
                </a:lnTo>
                <a:lnTo>
                  <a:pt x="5573" y="21078"/>
                </a:lnTo>
                <a:lnTo>
                  <a:pt x="5607" y="21078"/>
                </a:lnTo>
                <a:lnTo>
                  <a:pt x="5607" y="21026"/>
                </a:lnTo>
                <a:lnTo>
                  <a:pt x="5642" y="21026"/>
                </a:lnTo>
                <a:lnTo>
                  <a:pt x="5642" y="20948"/>
                </a:lnTo>
                <a:lnTo>
                  <a:pt x="5676" y="20948"/>
                </a:lnTo>
                <a:lnTo>
                  <a:pt x="5676" y="20870"/>
                </a:lnTo>
                <a:lnTo>
                  <a:pt x="5711" y="20870"/>
                </a:lnTo>
                <a:lnTo>
                  <a:pt x="5711" y="20791"/>
                </a:lnTo>
                <a:lnTo>
                  <a:pt x="5745" y="20791"/>
                </a:lnTo>
                <a:lnTo>
                  <a:pt x="5745" y="20635"/>
                </a:lnTo>
                <a:lnTo>
                  <a:pt x="5779" y="20635"/>
                </a:lnTo>
                <a:lnTo>
                  <a:pt x="5779" y="20583"/>
                </a:lnTo>
                <a:lnTo>
                  <a:pt x="5814" y="20583"/>
                </a:lnTo>
                <a:lnTo>
                  <a:pt x="5814" y="20504"/>
                </a:lnTo>
                <a:lnTo>
                  <a:pt x="5848" y="20504"/>
                </a:lnTo>
                <a:lnTo>
                  <a:pt x="5848" y="20348"/>
                </a:lnTo>
                <a:lnTo>
                  <a:pt x="5882" y="20348"/>
                </a:lnTo>
                <a:lnTo>
                  <a:pt x="5882" y="20270"/>
                </a:lnTo>
                <a:lnTo>
                  <a:pt x="5917" y="20270"/>
                </a:lnTo>
                <a:lnTo>
                  <a:pt x="5917" y="20139"/>
                </a:lnTo>
                <a:lnTo>
                  <a:pt x="5951" y="20139"/>
                </a:lnTo>
                <a:lnTo>
                  <a:pt x="5951" y="20061"/>
                </a:lnTo>
                <a:lnTo>
                  <a:pt x="5990" y="20061"/>
                </a:lnTo>
                <a:lnTo>
                  <a:pt x="5990" y="19904"/>
                </a:lnTo>
                <a:lnTo>
                  <a:pt x="6025" y="19904"/>
                </a:lnTo>
                <a:lnTo>
                  <a:pt x="6025" y="19774"/>
                </a:lnTo>
                <a:lnTo>
                  <a:pt x="6059" y="19774"/>
                </a:lnTo>
                <a:lnTo>
                  <a:pt x="6059" y="19696"/>
                </a:lnTo>
                <a:lnTo>
                  <a:pt x="6094" y="19696"/>
                </a:lnTo>
                <a:lnTo>
                  <a:pt x="6094" y="19539"/>
                </a:lnTo>
                <a:lnTo>
                  <a:pt x="6128" y="19539"/>
                </a:lnTo>
                <a:lnTo>
                  <a:pt x="6128" y="19409"/>
                </a:lnTo>
                <a:lnTo>
                  <a:pt x="6162" y="19409"/>
                </a:lnTo>
                <a:lnTo>
                  <a:pt x="6162" y="19252"/>
                </a:lnTo>
                <a:lnTo>
                  <a:pt x="6197" y="19252"/>
                </a:lnTo>
                <a:lnTo>
                  <a:pt x="6197" y="19096"/>
                </a:lnTo>
                <a:lnTo>
                  <a:pt x="6231" y="19096"/>
                </a:lnTo>
                <a:lnTo>
                  <a:pt x="6231" y="18965"/>
                </a:lnTo>
                <a:lnTo>
                  <a:pt x="6265" y="18965"/>
                </a:lnTo>
                <a:lnTo>
                  <a:pt x="6265" y="18809"/>
                </a:lnTo>
                <a:lnTo>
                  <a:pt x="6300" y="18809"/>
                </a:lnTo>
                <a:lnTo>
                  <a:pt x="6300" y="18652"/>
                </a:lnTo>
                <a:lnTo>
                  <a:pt x="6334" y="18652"/>
                </a:lnTo>
                <a:lnTo>
                  <a:pt x="6334" y="18522"/>
                </a:lnTo>
                <a:lnTo>
                  <a:pt x="6369" y="18522"/>
                </a:lnTo>
                <a:lnTo>
                  <a:pt x="6369" y="18287"/>
                </a:lnTo>
                <a:lnTo>
                  <a:pt x="6403" y="18287"/>
                </a:lnTo>
                <a:lnTo>
                  <a:pt x="6403" y="18157"/>
                </a:lnTo>
                <a:lnTo>
                  <a:pt x="6437" y="18157"/>
                </a:lnTo>
                <a:lnTo>
                  <a:pt x="6437" y="18000"/>
                </a:lnTo>
                <a:lnTo>
                  <a:pt x="6472" y="18000"/>
                </a:lnTo>
                <a:lnTo>
                  <a:pt x="6472" y="17791"/>
                </a:lnTo>
                <a:lnTo>
                  <a:pt x="6506" y="17791"/>
                </a:lnTo>
                <a:lnTo>
                  <a:pt x="6506" y="17635"/>
                </a:lnTo>
                <a:lnTo>
                  <a:pt x="6540" y="17635"/>
                </a:lnTo>
                <a:lnTo>
                  <a:pt x="6540" y="17478"/>
                </a:lnTo>
                <a:lnTo>
                  <a:pt x="6575" y="17426"/>
                </a:lnTo>
                <a:lnTo>
                  <a:pt x="6575" y="17270"/>
                </a:lnTo>
                <a:lnTo>
                  <a:pt x="6609" y="17270"/>
                </a:lnTo>
                <a:lnTo>
                  <a:pt x="6609" y="17113"/>
                </a:lnTo>
                <a:lnTo>
                  <a:pt x="6644" y="17035"/>
                </a:lnTo>
                <a:lnTo>
                  <a:pt x="6644" y="16904"/>
                </a:lnTo>
                <a:lnTo>
                  <a:pt x="6678" y="16904"/>
                </a:lnTo>
                <a:lnTo>
                  <a:pt x="6678" y="16670"/>
                </a:lnTo>
                <a:lnTo>
                  <a:pt x="6717" y="16670"/>
                </a:lnTo>
                <a:lnTo>
                  <a:pt x="6717" y="16539"/>
                </a:lnTo>
                <a:lnTo>
                  <a:pt x="6752" y="16539"/>
                </a:lnTo>
                <a:lnTo>
                  <a:pt x="6752" y="16461"/>
                </a:lnTo>
                <a:lnTo>
                  <a:pt x="6752" y="16304"/>
                </a:lnTo>
                <a:lnTo>
                  <a:pt x="6786" y="16304"/>
                </a:lnTo>
                <a:lnTo>
                  <a:pt x="6786" y="16096"/>
                </a:lnTo>
                <a:lnTo>
                  <a:pt x="6820" y="16096"/>
                </a:lnTo>
                <a:lnTo>
                  <a:pt x="6820" y="15939"/>
                </a:lnTo>
                <a:lnTo>
                  <a:pt x="6855" y="15861"/>
                </a:lnTo>
                <a:lnTo>
                  <a:pt x="6855" y="15730"/>
                </a:lnTo>
                <a:lnTo>
                  <a:pt x="6889" y="15730"/>
                </a:lnTo>
                <a:lnTo>
                  <a:pt x="6889" y="15496"/>
                </a:lnTo>
                <a:lnTo>
                  <a:pt x="6923" y="15496"/>
                </a:lnTo>
                <a:lnTo>
                  <a:pt x="6923" y="15287"/>
                </a:lnTo>
                <a:lnTo>
                  <a:pt x="6958" y="15287"/>
                </a:lnTo>
                <a:lnTo>
                  <a:pt x="6958" y="15052"/>
                </a:lnTo>
                <a:lnTo>
                  <a:pt x="6992" y="15052"/>
                </a:lnTo>
                <a:lnTo>
                  <a:pt x="6992" y="14843"/>
                </a:lnTo>
                <a:lnTo>
                  <a:pt x="7027" y="14843"/>
                </a:lnTo>
                <a:lnTo>
                  <a:pt x="7027" y="14687"/>
                </a:lnTo>
                <a:lnTo>
                  <a:pt x="7061" y="14609"/>
                </a:lnTo>
                <a:lnTo>
                  <a:pt x="7061" y="14478"/>
                </a:lnTo>
                <a:lnTo>
                  <a:pt x="7095" y="14400"/>
                </a:lnTo>
                <a:lnTo>
                  <a:pt x="7095" y="14243"/>
                </a:lnTo>
                <a:lnTo>
                  <a:pt x="7130" y="14191"/>
                </a:lnTo>
                <a:lnTo>
                  <a:pt x="7130" y="14035"/>
                </a:lnTo>
                <a:lnTo>
                  <a:pt x="7164" y="13957"/>
                </a:lnTo>
                <a:lnTo>
                  <a:pt x="7164" y="13878"/>
                </a:lnTo>
                <a:lnTo>
                  <a:pt x="7164" y="13800"/>
                </a:lnTo>
                <a:lnTo>
                  <a:pt x="7198" y="13748"/>
                </a:lnTo>
                <a:lnTo>
                  <a:pt x="7198" y="13513"/>
                </a:lnTo>
                <a:lnTo>
                  <a:pt x="7233" y="13513"/>
                </a:lnTo>
                <a:lnTo>
                  <a:pt x="7233" y="13304"/>
                </a:lnTo>
                <a:lnTo>
                  <a:pt x="7267" y="13304"/>
                </a:lnTo>
                <a:lnTo>
                  <a:pt x="7267" y="13070"/>
                </a:lnTo>
                <a:lnTo>
                  <a:pt x="7301" y="13070"/>
                </a:lnTo>
                <a:lnTo>
                  <a:pt x="7301" y="12861"/>
                </a:lnTo>
                <a:lnTo>
                  <a:pt x="7336" y="12861"/>
                </a:lnTo>
                <a:lnTo>
                  <a:pt x="7336" y="12626"/>
                </a:lnTo>
                <a:lnTo>
                  <a:pt x="7370" y="12626"/>
                </a:lnTo>
                <a:lnTo>
                  <a:pt x="7370" y="12417"/>
                </a:lnTo>
                <a:lnTo>
                  <a:pt x="7410" y="12417"/>
                </a:lnTo>
                <a:lnTo>
                  <a:pt x="7410" y="12183"/>
                </a:lnTo>
                <a:lnTo>
                  <a:pt x="7444" y="12183"/>
                </a:lnTo>
                <a:lnTo>
                  <a:pt x="7444" y="11974"/>
                </a:lnTo>
                <a:lnTo>
                  <a:pt x="7478" y="11974"/>
                </a:lnTo>
                <a:lnTo>
                  <a:pt x="7478" y="11765"/>
                </a:lnTo>
                <a:lnTo>
                  <a:pt x="7513" y="11765"/>
                </a:lnTo>
                <a:lnTo>
                  <a:pt x="7513" y="11530"/>
                </a:lnTo>
                <a:lnTo>
                  <a:pt x="7547" y="11452"/>
                </a:lnTo>
                <a:lnTo>
                  <a:pt x="7547" y="11322"/>
                </a:lnTo>
                <a:lnTo>
                  <a:pt x="7581" y="11243"/>
                </a:lnTo>
                <a:lnTo>
                  <a:pt x="7581" y="11165"/>
                </a:lnTo>
                <a:lnTo>
                  <a:pt x="7581" y="11009"/>
                </a:lnTo>
                <a:lnTo>
                  <a:pt x="7616" y="11009"/>
                </a:lnTo>
                <a:lnTo>
                  <a:pt x="7616" y="10800"/>
                </a:lnTo>
                <a:lnTo>
                  <a:pt x="7650" y="10800"/>
                </a:lnTo>
                <a:lnTo>
                  <a:pt x="7650" y="10591"/>
                </a:lnTo>
                <a:lnTo>
                  <a:pt x="7684" y="10591"/>
                </a:lnTo>
                <a:lnTo>
                  <a:pt x="7684" y="10357"/>
                </a:lnTo>
                <a:lnTo>
                  <a:pt x="7719" y="10357"/>
                </a:lnTo>
                <a:lnTo>
                  <a:pt x="7719" y="10148"/>
                </a:lnTo>
                <a:lnTo>
                  <a:pt x="7753" y="10148"/>
                </a:lnTo>
                <a:lnTo>
                  <a:pt x="7753" y="9913"/>
                </a:lnTo>
                <a:lnTo>
                  <a:pt x="7788" y="9913"/>
                </a:lnTo>
                <a:lnTo>
                  <a:pt x="7788" y="9704"/>
                </a:lnTo>
                <a:lnTo>
                  <a:pt x="7822" y="9626"/>
                </a:lnTo>
                <a:lnTo>
                  <a:pt x="7822" y="9391"/>
                </a:lnTo>
                <a:lnTo>
                  <a:pt x="7856" y="9391"/>
                </a:lnTo>
                <a:lnTo>
                  <a:pt x="7856" y="9183"/>
                </a:lnTo>
                <a:lnTo>
                  <a:pt x="7891" y="9183"/>
                </a:lnTo>
                <a:lnTo>
                  <a:pt x="7891" y="8974"/>
                </a:lnTo>
                <a:lnTo>
                  <a:pt x="7925" y="8974"/>
                </a:lnTo>
                <a:lnTo>
                  <a:pt x="7925" y="8739"/>
                </a:lnTo>
                <a:lnTo>
                  <a:pt x="7959" y="8739"/>
                </a:lnTo>
                <a:lnTo>
                  <a:pt x="7959" y="8530"/>
                </a:lnTo>
                <a:lnTo>
                  <a:pt x="7994" y="8530"/>
                </a:lnTo>
                <a:lnTo>
                  <a:pt x="7994" y="8374"/>
                </a:lnTo>
                <a:lnTo>
                  <a:pt x="7994" y="8296"/>
                </a:lnTo>
                <a:lnTo>
                  <a:pt x="8028" y="8296"/>
                </a:lnTo>
                <a:lnTo>
                  <a:pt x="8028" y="8087"/>
                </a:lnTo>
                <a:lnTo>
                  <a:pt x="8063" y="8087"/>
                </a:lnTo>
                <a:lnTo>
                  <a:pt x="8063" y="7852"/>
                </a:lnTo>
                <a:lnTo>
                  <a:pt x="8097" y="7852"/>
                </a:lnTo>
                <a:lnTo>
                  <a:pt x="8097" y="7643"/>
                </a:lnTo>
                <a:lnTo>
                  <a:pt x="8136" y="7643"/>
                </a:lnTo>
                <a:lnTo>
                  <a:pt x="8136" y="7409"/>
                </a:lnTo>
                <a:lnTo>
                  <a:pt x="8171" y="7409"/>
                </a:lnTo>
                <a:lnTo>
                  <a:pt x="8171" y="7200"/>
                </a:lnTo>
                <a:lnTo>
                  <a:pt x="8205" y="7200"/>
                </a:lnTo>
                <a:lnTo>
                  <a:pt x="8205" y="6965"/>
                </a:lnTo>
                <a:lnTo>
                  <a:pt x="8239" y="6965"/>
                </a:lnTo>
                <a:lnTo>
                  <a:pt x="8239" y="6757"/>
                </a:lnTo>
                <a:lnTo>
                  <a:pt x="8274" y="6757"/>
                </a:lnTo>
                <a:lnTo>
                  <a:pt x="8274" y="6548"/>
                </a:lnTo>
                <a:lnTo>
                  <a:pt x="8308" y="6548"/>
                </a:lnTo>
                <a:lnTo>
                  <a:pt x="8308" y="6313"/>
                </a:lnTo>
                <a:lnTo>
                  <a:pt x="8342" y="6313"/>
                </a:lnTo>
                <a:lnTo>
                  <a:pt x="8342" y="6157"/>
                </a:lnTo>
                <a:lnTo>
                  <a:pt x="8377" y="6104"/>
                </a:lnTo>
                <a:lnTo>
                  <a:pt x="8377" y="5948"/>
                </a:lnTo>
                <a:lnTo>
                  <a:pt x="8411" y="5948"/>
                </a:lnTo>
                <a:lnTo>
                  <a:pt x="8411" y="5739"/>
                </a:lnTo>
                <a:lnTo>
                  <a:pt x="8446" y="5739"/>
                </a:lnTo>
                <a:lnTo>
                  <a:pt x="8446" y="5504"/>
                </a:lnTo>
                <a:lnTo>
                  <a:pt x="8480" y="5504"/>
                </a:lnTo>
                <a:lnTo>
                  <a:pt x="8480" y="5296"/>
                </a:lnTo>
                <a:lnTo>
                  <a:pt x="8514" y="5296"/>
                </a:lnTo>
                <a:lnTo>
                  <a:pt x="8514" y="5139"/>
                </a:lnTo>
                <a:lnTo>
                  <a:pt x="8549" y="5139"/>
                </a:lnTo>
                <a:lnTo>
                  <a:pt x="8549" y="4930"/>
                </a:lnTo>
                <a:lnTo>
                  <a:pt x="8583" y="4930"/>
                </a:lnTo>
                <a:lnTo>
                  <a:pt x="8583" y="4774"/>
                </a:lnTo>
                <a:lnTo>
                  <a:pt x="8617" y="4696"/>
                </a:lnTo>
                <a:lnTo>
                  <a:pt x="8617" y="4539"/>
                </a:lnTo>
                <a:lnTo>
                  <a:pt x="8652" y="4539"/>
                </a:lnTo>
                <a:lnTo>
                  <a:pt x="8652" y="4330"/>
                </a:lnTo>
                <a:lnTo>
                  <a:pt x="8686" y="4330"/>
                </a:lnTo>
                <a:lnTo>
                  <a:pt x="8686" y="4174"/>
                </a:lnTo>
                <a:lnTo>
                  <a:pt x="8721" y="4174"/>
                </a:lnTo>
                <a:lnTo>
                  <a:pt x="8721" y="3965"/>
                </a:lnTo>
                <a:lnTo>
                  <a:pt x="8755" y="3965"/>
                </a:lnTo>
                <a:lnTo>
                  <a:pt x="8755" y="3809"/>
                </a:lnTo>
                <a:lnTo>
                  <a:pt x="8789" y="3809"/>
                </a:lnTo>
                <a:lnTo>
                  <a:pt x="8789" y="3678"/>
                </a:lnTo>
                <a:lnTo>
                  <a:pt x="8829" y="3600"/>
                </a:lnTo>
                <a:lnTo>
                  <a:pt x="8829" y="3443"/>
                </a:lnTo>
                <a:lnTo>
                  <a:pt x="8863" y="3443"/>
                </a:lnTo>
                <a:lnTo>
                  <a:pt x="8863" y="3313"/>
                </a:lnTo>
                <a:lnTo>
                  <a:pt x="8897" y="3313"/>
                </a:lnTo>
                <a:lnTo>
                  <a:pt x="8897" y="3157"/>
                </a:lnTo>
                <a:lnTo>
                  <a:pt x="8932" y="3157"/>
                </a:lnTo>
                <a:lnTo>
                  <a:pt x="8932" y="3000"/>
                </a:lnTo>
                <a:lnTo>
                  <a:pt x="8966" y="2948"/>
                </a:lnTo>
                <a:lnTo>
                  <a:pt x="8966" y="2791"/>
                </a:lnTo>
                <a:lnTo>
                  <a:pt x="9000" y="2791"/>
                </a:lnTo>
                <a:lnTo>
                  <a:pt x="9000" y="2635"/>
                </a:lnTo>
                <a:lnTo>
                  <a:pt x="9035" y="2635"/>
                </a:lnTo>
                <a:lnTo>
                  <a:pt x="9035" y="2504"/>
                </a:lnTo>
                <a:lnTo>
                  <a:pt x="9069" y="2504"/>
                </a:lnTo>
                <a:lnTo>
                  <a:pt x="9069" y="2348"/>
                </a:lnTo>
                <a:lnTo>
                  <a:pt x="9104" y="2348"/>
                </a:lnTo>
                <a:lnTo>
                  <a:pt x="9104" y="2191"/>
                </a:lnTo>
                <a:lnTo>
                  <a:pt x="9138" y="2191"/>
                </a:lnTo>
                <a:lnTo>
                  <a:pt x="9138" y="2061"/>
                </a:lnTo>
                <a:lnTo>
                  <a:pt x="9172" y="2061"/>
                </a:lnTo>
                <a:lnTo>
                  <a:pt x="9172" y="1983"/>
                </a:lnTo>
                <a:lnTo>
                  <a:pt x="9207" y="1904"/>
                </a:lnTo>
                <a:lnTo>
                  <a:pt x="9207" y="1826"/>
                </a:lnTo>
                <a:lnTo>
                  <a:pt x="9241" y="1826"/>
                </a:lnTo>
                <a:lnTo>
                  <a:pt x="9241" y="1696"/>
                </a:lnTo>
                <a:lnTo>
                  <a:pt x="9275" y="1696"/>
                </a:lnTo>
                <a:lnTo>
                  <a:pt x="9275" y="1539"/>
                </a:lnTo>
                <a:lnTo>
                  <a:pt x="9310" y="1539"/>
                </a:lnTo>
                <a:lnTo>
                  <a:pt x="9310" y="1461"/>
                </a:lnTo>
                <a:lnTo>
                  <a:pt x="9344" y="1461"/>
                </a:lnTo>
                <a:lnTo>
                  <a:pt x="9344" y="1330"/>
                </a:lnTo>
                <a:lnTo>
                  <a:pt x="9379" y="1330"/>
                </a:lnTo>
                <a:lnTo>
                  <a:pt x="9379" y="1252"/>
                </a:lnTo>
                <a:lnTo>
                  <a:pt x="9413" y="1252"/>
                </a:lnTo>
                <a:lnTo>
                  <a:pt x="9413" y="1096"/>
                </a:lnTo>
                <a:lnTo>
                  <a:pt x="9447" y="1096"/>
                </a:lnTo>
                <a:lnTo>
                  <a:pt x="9447" y="1017"/>
                </a:lnTo>
                <a:lnTo>
                  <a:pt x="9482" y="1017"/>
                </a:lnTo>
                <a:lnTo>
                  <a:pt x="9482" y="939"/>
                </a:lnTo>
                <a:lnTo>
                  <a:pt x="9516" y="939"/>
                </a:lnTo>
                <a:lnTo>
                  <a:pt x="9516" y="809"/>
                </a:lnTo>
                <a:lnTo>
                  <a:pt x="9555" y="809"/>
                </a:lnTo>
                <a:lnTo>
                  <a:pt x="9555" y="730"/>
                </a:lnTo>
                <a:lnTo>
                  <a:pt x="9590" y="730"/>
                </a:lnTo>
                <a:lnTo>
                  <a:pt x="9590" y="652"/>
                </a:lnTo>
                <a:lnTo>
                  <a:pt x="9624" y="652"/>
                </a:lnTo>
                <a:lnTo>
                  <a:pt x="9624" y="574"/>
                </a:lnTo>
                <a:lnTo>
                  <a:pt x="9658" y="574"/>
                </a:lnTo>
                <a:lnTo>
                  <a:pt x="9658" y="522"/>
                </a:lnTo>
                <a:lnTo>
                  <a:pt x="9693" y="522"/>
                </a:lnTo>
                <a:lnTo>
                  <a:pt x="9693" y="443"/>
                </a:lnTo>
                <a:lnTo>
                  <a:pt x="9727" y="443"/>
                </a:lnTo>
                <a:lnTo>
                  <a:pt x="9727" y="365"/>
                </a:lnTo>
                <a:lnTo>
                  <a:pt x="9761" y="365"/>
                </a:lnTo>
                <a:lnTo>
                  <a:pt x="9796" y="287"/>
                </a:lnTo>
                <a:lnTo>
                  <a:pt x="9830" y="287"/>
                </a:lnTo>
                <a:lnTo>
                  <a:pt x="9830" y="209"/>
                </a:lnTo>
                <a:lnTo>
                  <a:pt x="9865" y="209"/>
                </a:lnTo>
                <a:lnTo>
                  <a:pt x="9865" y="130"/>
                </a:lnTo>
                <a:lnTo>
                  <a:pt x="9899" y="130"/>
                </a:lnTo>
                <a:lnTo>
                  <a:pt x="9933" y="130"/>
                </a:lnTo>
                <a:lnTo>
                  <a:pt x="9933" y="78"/>
                </a:lnTo>
                <a:lnTo>
                  <a:pt x="9968" y="78"/>
                </a:lnTo>
                <a:lnTo>
                  <a:pt x="10002" y="78"/>
                </a:lnTo>
                <a:lnTo>
                  <a:pt x="10036" y="78"/>
                </a:lnTo>
                <a:lnTo>
                  <a:pt x="10036" y="0"/>
                </a:lnTo>
                <a:lnTo>
                  <a:pt x="10071" y="0"/>
                </a:lnTo>
                <a:lnTo>
                  <a:pt x="10105" y="0"/>
                </a:lnTo>
                <a:lnTo>
                  <a:pt x="10140" y="0"/>
                </a:lnTo>
                <a:lnTo>
                  <a:pt x="10174" y="0"/>
                </a:lnTo>
                <a:lnTo>
                  <a:pt x="10208" y="0"/>
                </a:lnTo>
                <a:lnTo>
                  <a:pt x="10248" y="0"/>
                </a:lnTo>
                <a:lnTo>
                  <a:pt x="10282" y="0"/>
                </a:lnTo>
                <a:lnTo>
                  <a:pt x="10316" y="0"/>
                </a:lnTo>
                <a:lnTo>
                  <a:pt x="10316" y="78"/>
                </a:lnTo>
                <a:lnTo>
                  <a:pt x="10351" y="78"/>
                </a:lnTo>
                <a:lnTo>
                  <a:pt x="10385" y="78"/>
                </a:lnTo>
                <a:lnTo>
                  <a:pt x="10419" y="78"/>
                </a:lnTo>
                <a:lnTo>
                  <a:pt x="10419" y="130"/>
                </a:lnTo>
                <a:lnTo>
                  <a:pt x="10454" y="130"/>
                </a:lnTo>
                <a:lnTo>
                  <a:pt x="10488" y="130"/>
                </a:lnTo>
                <a:lnTo>
                  <a:pt x="10488" y="209"/>
                </a:lnTo>
                <a:lnTo>
                  <a:pt x="10523" y="209"/>
                </a:lnTo>
                <a:lnTo>
                  <a:pt x="10523" y="287"/>
                </a:lnTo>
                <a:lnTo>
                  <a:pt x="10557" y="287"/>
                </a:lnTo>
                <a:lnTo>
                  <a:pt x="10591" y="287"/>
                </a:lnTo>
                <a:lnTo>
                  <a:pt x="10591" y="365"/>
                </a:lnTo>
                <a:lnTo>
                  <a:pt x="10626" y="365"/>
                </a:lnTo>
                <a:lnTo>
                  <a:pt x="10626" y="443"/>
                </a:lnTo>
                <a:lnTo>
                  <a:pt x="10660" y="443"/>
                </a:lnTo>
                <a:lnTo>
                  <a:pt x="10660" y="522"/>
                </a:lnTo>
                <a:lnTo>
                  <a:pt x="10694" y="522"/>
                </a:lnTo>
                <a:lnTo>
                  <a:pt x="10694" y="574"/>
                </a:lnTo>
                <a:lnTo>
                  <a:pt x="10729" y="574"/>
                </a:lnTo>
                <a:lnTo>
                  <a:pt x="10729" y="652"/>
                </a:lnTo>
                <a:lnTo>
                  <a:pt x="10763" y="652"/>
                </a:lnTo>
                <a:lnTo>
                  <a:pt x="10763" y="730"/>
                </a:lnTo>
                <a:lnTo>
                  <a:pt x="10798" y="730"/>
                </a:lnTo>
                <a:lnTo>
                  <a:pt x="10798" y="809"/>
                </a:lnTo>
                <a:lnTo>
                  <a:pt x="10832" y="809"/>
                </a:lnTo>
                <a:lnTo>
                  <a:pt x="10832" y="887"/>
                </a:lnTo>
                <a:lnTo>
                  <a:pt x="10866" y="939"/>
                </a:lnTo>
                <a:lnTo>
                  <a:pt x="10866" y="1017"/>
                </a:lnTo>
                <a:lnTo>
                  <a:pt x="10901" y="1017"/>
                </a:lnTo>
                <a:lnTo>
                  <a:pt x="10901" y="1096"/>
                </a:lnTo>
                <a:lnTo>
                  <a:pt x="10940" y="1096"/>
                </a:lnTo>
                <a:lnTo>
                  <a:pt x="10940" y="1174"/>
                </a:lnTo>
                <a:lnTo>
                  <a:pt x="10974" y="1252"/>
                </a:lnTo>
                <a:lnTo>
                  <a:pt x="10974" y="1330"/>
                </a:lnTo>
                <a:lnTo>
                  <a:pt x="11009" y="1330"/>
                </a:lnTo>
                <a:lnTo>
                  <a:pt x="11009" y="1383"/>
                </a:lnTo>
                <a:lnTo>
                  <a:pt x="11043" y="1461"/>
                </a:lnTo>
                <a:lnTo>
                  <a:pt x="11043" y="1539"/>
                </a:lnTo>
                <a:lnTo>
                  <a:pt x="11077" y="1539"/>
                </a:lnTo>
                <a:lnTo>
                  <a:pt x="11077" y="1696"/>
                </a:lnTo>
                <a:lnTo>
                  <a:pt x="11112" y="1696"/>
                </a:lnTo>
                <a:lnTo>
                  <a:pt x="11112" y="1748"/>
                </a:lnTo>
                <a:lnTo>
                  <a:pt x="11146" y="1826"/>
                </a:lnTo>
                <a:lnTo>
                  <a:pt x="11146" y="1904"/>
                </a:lnTo>
                <a:lnTo>
                  <a:pt x="11181" y="1904"/>
                </a:lnTo>
                <a:lnTo>
                  <a:pt x="11181" y="2061"/>
                </a:lnTo>
                <a:lnTo>
                  <a:pt x="11215" y="2061"/>
                </a:lnTo>
                <a:lnTo>
                  <a:pt x="11215" y="2191"/>
                </a:lnTo>
                <a:lnTo>
                  <a:pt x="11249" y="2191"/>
                </a:lnTo>
                <a:lnTo>
                  <a:pt x="11249" y="2348"/>
                </a:lnTo>
                <a:lnTo>
                  <a:pt x="11284" y="2348"/>
                </a:lnTo>
                <a:lnTo>
                  <a:pt x="11284" y="2504"/>
                </a:lnTo>
                <a:lnTo>
                  <a:pt x="11318" y="2504"/>
                </a:lnTo>
                <a:lnTo>
                  <a:pt x="11318" y="2635"/>
                </a:lnTo>
                <a:lnTo>
                  <a:pt x="11352" y="2635"/>
                </a:lnTo>
                <a:lnTo>
                  <a:pt x="11352" y="2791"/>
                </a:lnTo>
                <a:lnTo>
                  <a:pt x="11387" y="2791"/>
                </a:lnTo>
                <a:lnTo>
                  <a:pt x="11387" y="2948"/>
                </a:lnTo>
                <a:lnTo>
                  <a:pt x="11421" y="2948"/>
                </a:lnTo>
                <a:lnTo>
                  <a:pt x="11421" y="3078"/>
                </a:lnTo>
                <a:lnTo>
                  <a:pt x="11456" y="3078"/>
                </a:lnTo>
                <a:lnTo>
                  <a:pt x="11456" y="3235"/>
                </a:lnTo>
                <a:lnTo>
                  <a:pt x="11490" y="3313"/>
                </a:lnTo>
                <a:lnTo>
                  <a:pt x="11490" y="3443"/>
                </a:lnTo>
                <a:lnTo>
                  <a:pt x="11524" y="3443"/>
                </a:lnTo>
                <a:lnTo>
                  <a:pt x="11524" y="3600"/>
                </a:lnTo>
                <a:lnTo>
                  <a:pt x="11559" y="3600"/>
                </a:lnTo>
                <a:lnTo>
                  <a:pt x="11559" y="3730"/>
                </a:lnTo>
                <a:lnTo>
                  <a:pt x="11593" y="3809"/>
                </a:lnTo>
                <a:lnTo>
                  <a:pt x="11593" y="3965"/>
                </a:lnTo>
                <a:lnTo>
                  <a:pt x="11627" y="3965"/>
                </a:lnTo>
                <a:lnTo>
                  <a:pt x="11627" y="4122"/>
                </a:lnTo>
                <a:lnTo>
                  <a:pt x="11667" y="4122"/>
                </a:lnTo>
                <a:lnTo>
                  <a:pt x="11667" y="4330"/>
                </a:lnTo>
                <a:lnTo>
                  <a:pt x="11701" y="4330"/>
                </a:lnTo>
                <a:lnTo>
                  <a:pt x="11701" y="4487"/>
                </a:lnTo>
                <a:lnTo>
                  <a:pt x="11735" y="4539"/>
                </a:lnTo>
                <a:lnTo>
                  <a:pt x="11735" y="4696"/>
                </a:lnTo>
                <a:lnTo>
                  <a:pt x="11770" y="4696"/>
                </a:lnTo>
                <a:lnTo>
                  <a:pt x="11770" y="4930"/>
                </a:lnTo>
                <a:lnTo>
                  <a:pt x="11804" y="4930"/>
                </a:lnTo>
                <a:lnTo>
                  <a:pt x="11804" y="5061"/>
                </a:lnTo>
                <a:lnTo>
                  <a:pt x="11839" y="5061"/>
                </a:lnTo>
                <a:lnTo>
                  <a:pt x="11839" y="5296"/>
                </a:lnTo>
                <a:lnTo>
                  <a:pt x="11873" y="5296"/>
                </a:lnTo>
                <a:lnTo>
                  <a:pt x="11873" y="5504"/>
                </a:lnTo>
                <a:lnTo>
                  <a:pt x="11907" y="5504"/>
                </a:lnTo>
                <a:lnTo>
                  <a:pt x="11907" y="5661"/>
                </a:lnTo>
                <a:lnTo>
                  <a:pt x="11942" y="5661"/>
                </a:lnTo>
                <a:lnTo>
                  <a:pt x="11942" y="5870"/>
                </a:lnTo>
                <a:lnTo>
                  <a:pt x="11976" y="5870"/>
                </a:lnTo>
                <a:lnTo>
                  <a:pt x="11976" y="6104"/>
                </a:lnTo>
                <a:lnTo>
                  <a:pt x="12010" y="6104"/>
                </a:lnTo>
                <a:lnTo>
                  <a:pt x="12010" y="6313"/>
                </a:lnTo>
                <a:lnTo>
                  <a:pt x="12045" y="6313"/>
                </a:lnTo>
                <a:lnTo>
                  <a:pt x="12045" y="6548"/>
                </a:lnTo>
                <a:lnTo>
                  <a:pt x="12079" y="6548"/>
                </a:lnTo>
                <a:lnTo>
                  <a:pt x="12079" y="6678"/>
                </a:lnTo>
                <a:lnTo>
                  <a:pt x="12113" y="6757"/>
                </a:lnTo>
                <a:lnTo>
                  <a:pt x="12113" y="6913"/>
                </a:lnTo>
                <a:lnTo>
                  <a:pt x="12148" y="6965"/>
                </a:lnTo>
                <a:lnTo>
                  <a:pt x="12148" y="7122"/>
                </a:lnTo>
                <a:lnTo>
                  <a:pt x="12182" y="7200"/>
                </a:lnTo>
                <a:lnTo>
                  <a:pt x="12182" y="7357"/>
                </a:lnTo>
                <a:lnTo>
                  <a:pt x="12217" y="7357"/>
                </a:lnTo>
                <a:lnTo>
                  <a:pt x="12217" y="7409"/>
                </a:lnTo>
                <a:lnTo>
                  <a:pt x="12217" y="7487"/>
                </a:lnTo>
                <a:lnTo>
                  <a:pt x="12217" y="7565"/>
                </a:lnTo>
                <a:lnTo>
                  <a:pt x="12251" y="7565"/>
                </a:lnTo>
                <a:lnTo>
                  <a:pt x="12251" y="7774"/>
                </a:lnTo>
                <a:lnTo>
                  <a:pt x="12285" y="7774"/>
                </a:lnTo>
                <a:lnTo>
                  <a:pt x="12285" y="8009"/>
                </a:lnTo>
                <a:lnTo>
                  <a:pt x="12320" y="8009"/>
                </a:lnTo>
                <a:lnTo>
                  <a:pt x="12320" y="8217"/>
                </a:lnTo>
                <a:lnTo>
                  <a:pt x="12359" y="8296"/>
                </a:lnTo>
                <a:lnTo>
                  <a:pt x="12359" y="8452"/>
                </a:lnTo>
                <a:lnTo>
                  <a:pt x="12393" y="8530"/>
                </a:lnTo>
                <a:lnTo>
                  <a:pt x="12393" y="8661"/>
                </a:lnTo>
                <a:lnTo>
                  <a:pt x="12428" y="8739"/>
                </a:lnTo>
                <a:lnTo>
                  <a:pt x="12428" y="8974"/>
                </a:lnTo>
                <a:lnTo>
                  <a:pt x="12462" y="8974"/>
                </a:lnTo>
                <a:lnTo>
                  <a:pt x="12462" y="9183"/>
                </a:lnTo>
                <a:lnTo>
                  <a:pt x="12496" y="9183"/>
                </a:lnTo>
                <a:lnTo>
                  <a:pt x="12496" y="9391"/>
                </a:lnTo>
                <a:lnTo>
                  <a:pt x="12531" y="9391"/>
                </a:lnTo>
                <a:lnTo>
                  <a:pt x="12531" y="9626"/>
                </a:lnTo>
                <a:lnTo>
                  <a:pt x="12565" y="9626"/>
                </a:lnTo>
                <a:lnTo>
                  <a:pt x="12565" y="9835"/>
                </a:lnTo>
                <a:lnTo>
                  <a:pt x="12600" y="9835"/>
                </a:lnTo>
                <a:lnTo>
                  <a:pt x="12600" y="10070"/>
                </a:lnTo>
                <a:lnTo>
                  <a:pt x="12634" y="10070"/>
                </a:lnTo>
                <a:lnTo>
                  <a:pt x="12634" y="10200"/>
                </a:lnTo>
                <a:lnTo>
                  <a:pt x="12634" y="10278"/>
                </a:lnTo>
                <a:lnTo>
                  <a:pt x="12668" y="10278"/>
                </a:lnTo>
                <a:lnTo>
                  <a:pt x="12668" y="10513"/>
                </a:lnTo>
                <a:lnTo>
                  <a:pt x="12703" y="10591"/>
                </a:lnTo>
                <a:lnTo>
                  <a:pt x="12703" y="10800"/>
                </a:lnTo>
                <a:lnTo>
                  <a:pt x="12737" y="10800"/>
                </a:lnTo>
                <a:lnTo>
                  <a:pt x="12737" y="11009"/>
                </a:lnTo>
                <a:lnTo>
                  <a:pt x="12771" y="11009"/>
                </a:lnTo>
                <a:lnTo>
                  <a:pt x="12771" y="11243"/>
                </a:lnTo>
                <a:lnTo>
                  <a:pt x="12806" y="11243"/>
                </a:lnTo>
                <a:lnTo>
                  <a:pt x="12806" y="11452"/>
                </a:lnTo>
                <a:lnTo>
                  <a:pt x="12840" y="11452"/>
                </a:lnTo>
                <a:lnTo>
                  <a:pt x="12840" y="11687"/>
                </a:lnTo>
                <a:lnTo>
                  <a:pt x="12875" y="11687"/>
                </a:lnTo>
                <a:lnTo>
                  <a:pt x="12875" y="11896"/>
                </a:lnTo>
                <a:lnTo>
                  <a:pt x="12909" y="11896"/>
                </a:lnTo>
                <a:lnTo>
                  <a:pt x="12909" y="12130"/>
                </a:lnTo>
                <a:lnTo>
                  <a:pt x="12943" y="12130"/>
                </a:lnTo>
                <a:lnTo>
                  <a:pt x="12943" y="12417"/>
                </a:lnTo>
                <a:lnTo>
                  <a:pt x="12978" y="12417"/>
                </a:lnTo>
                <a:lnTo>
                  <a:pt x="12978" y="12626"/>
                </a:lnTo>
                <a:lnTo>
                  <a:pt x="13012" y="12626"/>
                </a:lnTo>
                <a:lnTo>
                  <a:pt x="13012" y="12861"/>
                </a:lnTo>
                <a:lnTo>
                  <a:pt x="13046" y="12861"/>
                </a:lnTo>
                <a:lnTo>
                  <a:pt x="13046" y="12991"/>
                </a:lnTo>
                <a:lnTo>
                  <a:pt x="13046" y="13070"/>
                </a:lnTo>
                <a:lnTo>
                  <a:pt x="13086" y="13070"/>
                </a:lnTo>
                <a:lnTo>
                  <a:pt x="13086" y="13304"/>
                </a:lnTo>
                <a:lnTo>
                  <a:pt x="13120" y="13304"/>
                </a:lnTo>
                <a:lnTo>
                  <a:pt x="13120" y="13513"/>
                </a:lnTo>
                <a:lnTo>
                  <a:pt x="13154" y="13513"/>
                </a:lnTo>
                <a:lnTo>
                  <a:pt x="13154" y="13748"/>
                </a:lnTo>
                <a:lnTo>
                  <a:pt x="13189" y="13748"/>
                </a:lnTo>
                <a:lnTo>
                  <a:pt x="13189" y="13957"/>
                </a:lnTo>
                <a:lnTo>
                  <a:pt x="13223" y="13957"/>
                </a:lnTo>
                <a:lnTo>
                  <a:pt x="13223" y="14191"/>
                </a:lnTo>
                <a:lnTo>
                  <a:pt x="13258" y="14191"/>
                </a:lnTo>
                <a:lnTo>
                  <a:pt x="13258" y="14400"/>
                </a:lnTo>
                <a:lnTo>
                  <a:pt x="13292" y="14400"/>
                </a:lnTo>
                <a:lnTo>
                  <a:pt x="13292" y="14609"/>
                </a:lnTo>
                <a:lnTo>
                  <a:pt x="13326" y="14609"/>
                </a:lnTo>
                <a:lnTo>
                  <a:pt x="13326" y="14843"/>
                </a:lnTo>
                <a:lnTo>
                  <a:pt x="13361" y="14843"/>
                </a:lnTo>
                <a:lnTo>
                  <a:pt x="13361" y="15052"/>
                </a:lnTo>
                <a:lnTo>
                  <a:pt x="13395" y="15052"/>
                </a:lnTo>
                <a:lnTo>
                  <a:pt x="13395" y="15287"/>
                </a:lnTo>
                <a:lnTo>
                  <a:pt x="13429" y="15287"/>
                </a:lnTo>
                <a:lnTo>
                  <a:pt x="13429" y="15417"/>
                </a:lnTo>
                <a:lnTo>
                  <a:pt x="13464" y="15496"/>
                </a:lnTo>
                <a:lnTo>
                  <a:pt x="13464" y="15652"/>
                </a:lnTo>
                <a:lnTo>
                  <a:pt x="13498" y="15652"/>
                </a:lnTo>
                <a:lnTo>
                  <a:pt x="13498" y="15861"/>
                </a:lnTo>
                <a:lnTo>
                  <a:pt x="13533" y="15861"/>
                </a:lnTo>
                <a:lnTo>
                  <a:pt x="13533" y="16096"/>
                </a:lnTo>
                <a:lnTo>
                  <a:pt x="13567" y="16096"/>
                </a:lnTo>
                <a:lnTo>
                  <a:pt x="13567" y="16226"/>
                </a:lnTo>
                <a:lnTo>
                  <a:pt x="13601" y="16304"/>
                </a:lnTo>
                <a:lnTo>
                  <a:pt x="13601" y="16461"/>
                </a:lnTo>
                <a:lnTo>
                  <a:pt x="13636" y="16461"/>
                </a:lnTo>
                <a:lnTo>
                  <a:pt x="13636" y="16670"/>
                </a:lnTo>
                <a:lnTo>
                  <a:pt x="13670" y="16670"/>
                </a:lnTo>
                <a:lnTo>
                  <a:pt x="13670" y="16826"/>
                </a:lnTo>
                <a:lnTo>
                  <a:pt x="13704" y="16904"/>
                </a:lnTo>
                <a:lnTo>
                  <a:pt x="13704" y="17035"/>
                </a:lnTo>
                <a:lnTo>
                  <a:pt x="13739" y="17035"/>
                </a:lnTo>
                <a:lnTo>
                  <a:pt x="13739" y="17270"/>
                </a:lnTo>
                <a:lnTo>
                  <a:pt x="13778" y="17270"/>
                </a:lnTo>
                <a:lnTo>
                  <a:pt x="13778" y="17426"/>
                </a:lnTo>
                <a:lnTo>
                  <a:pt x="13812" y="17426"/>
                </a:lnTo>
                <a:lnTo>
                  <a:pt x="13812" y="17635"/>
                </a:lnTo>
                <a:lnTo>
                  <a:pt x="13847" y="17635"/>
                </a:lnTo>
                <a:lnTo>
                  <a:pt x="13847" y="17791"/>
                </a:lnTo>
                <a:lnTo>
                  <a:pt x="13881" y="17791"/>
                </a:lnTo>
                <a:lnTo>
                  <a:pt x="13881" y="17922"/>
                </a:lnTo>
                <a:lnTo>
                  <a:pt x="13916" y="17922"/>
                </a:lnTo>
                <a:lnTo>
                  <a:pt x="13916" y="18000"/>
                </a:lnTo>
                <a:lnTo>
                  <a:pt x="13916" y="18157"/>
                </a:lnTo>
                <a:lnTo>
                  <a:pt x="13950" y="18157"/>
                </a:lnTo>
                <a:lnTo>
                  <a:pt x="13950" y="18287"/>
                </a:lnTo>
                <a:lnTo>
                  <a:pt x="13984" y="18287"/>
                </a:lnTo>
                <a:lnTo>
                  <a:pt x="13984" y="18443"/>
                </a:lnTo>
                <a:lnTo>
                  <a:pt x="14019" y="18443"/>
                </a:lnTo>
                <a:lnTo>
                  <a:pt x="14019" y="18600"/>
                </a:lnTo>
                <a:lnTo>
                  <a:pt x="14053" y="18600"/>
                </a:lnTo>
                <a:lnTo>
                  <a:pt x="14053" y="18730"/>
                </a:lnTo>
                <a:lnTo>
                  <a:pt x="14087" y="18809"/>
                </a:lnTo>
                <a:lnTo>
                  <a:pt x="14087" y="18965"/>
                </a:lnTo>
                <a:lnTo>
                  <a:pt x="14122" y="18965"/>
                </a:lnTo>
                <a:lnTo>
                  <a:pt x="14122" y="19096"/>
                </a:lnTo>
                <a:lnTo>
                  <a:pt x="14156" y="19096"/>
                </a:lnTo>
                <a:lnTo>
                  <a:pt x="14156" y="19252"/>
                </a:lnTo>
                <a:lnTo>
                  <a:pt x="14190" y="19252"/>
                </a:lnTo>
                <a:lnTo>
                  <a:pt x="14190" y="19409"/>
                </a:lnTo>
                <a:lnTo>
                  <a:pt x="14225" y="19409"/>
                </a:lnTo>
                <a:lnTo>
                  <a:pt x="14225" y="19461"/>
                </a:lnTo>
                <a:lnTo>
                  <a:pt x="14259" y="19539"/>
                </a:lnTo>
                <a:lnTo>
                  <a:pt x="14259" y="19617"/>
                </a:lnTo>
                <a:lnTo>
                  <a:pt x="14294" y="19617"/>
                </a:lnTo>
                <a:lnTo>
                  <a:pt x="14294" y="19774"/>
                </a:lnTo>
                <a:lnTo>
                  <a:pt x="14328" y="19774"/>
                </a:lnTo>
                <a:lnTo>
                  <a:pt x="14328" y="19852"/>
                </a:lnTo>
                <a:lnTo>
                  <a:pt x="14328" y="19904"/>
                </a:lnTo>
                <a:lnTo>
                  <a:pt x="14362" y="19904"/>
                </a:lnTo>
                <a:lnTo>
                  <a:pt x="14362" y="19983"/>
                </a:lnTo>
                <a:lnTo>
                  <a:pt x="14397" y="20061"/>
                </a:lnTo>
                <a:lnTo>
                  <a:pt x="14397" y="20139"/>
                </a:lnTo>
                <a:lnTo>
                  <a:pt x="14431" y="20139"/>
                </a:lnTo>
                <a:lnTo>
                  <a:pt x="14431" y="20270"/>
                </a:lnTo>
                <a:lnTo>
                  <a:pt x="14465" y="20270"/>
                </a:lnTo>
                <a:lnTo>
                  <a:pt x="14465" y="20348"/>
                </a:lnTo>
                <a:lnTo>
                  <a:pt x="14505" y="20348"/>
                </a:lnTo>
                <a:lnTo>
                  <a:pt x="14505" y="20504"/>
                </a:lnTo>
                <a:lnTo>
                  <a:pt x="14539" y="20504"/>
                </a:lnTo>
                <a:lnTo>
                  <a:pt x="14539" y="20583"/>
                </a:lnTo>
                <a:lnTo>
                  <a:pt x="14573" y="20583"/>
                </a:lnTo>
                <a:lnTo>
                  <a:pt x="14573" y="20635"/>
                </a:lnTo>
                <a:lnTo>
                  <a:pt x="14608" y="20635"/>
                </a:lnTo>
                <a:lnTo>
                  <a:pt x="14608" y="20791"/>
                </a:lnTo>
                <a:lnTo>
                  <a:pt x="14642" y="20791"/>
                </a:lnTo>
                <a:lnTo>
                  <a:pt x="14642" y="20870"/>
                </a:lnTo>
                <a:lnTo>
                  <a:pt x="14677" y="20870"/>
                </a:lnTo>
                <a:lnTo>
                  <a:pt x="14677" y="20948"/>
                </a:lnTo>
                <a:lnTo>
                  <a:pt x="14711" y="20948"/>
                </a:lnTo>
                <a:lnTo>
                  <a:pt x="14711" y="21026"/>
                </a:lnTo>
                <a:lnTo>
                  <a:pt x="14745" y="21026"/>
                </a:lnTo>
                <a:lnTo>
                  <a:pt x="14745" y="21078"/>
                </a:lnTo>
                <a:lnTo>
                  <a:pt x="14780" y="21078"/>
                </a:lnTo>
                <a:lnTo>
                  <a:pt x="14780" y="21157"/>
                </a:lnTo>
                <a:lnTo>
                  <a:pt x="14814" y="21157"/>
                </a:lnTo>
                <a:lnTo>
                  <a:pt x="14814" y="21235"/>
                </a:lnTo>
                <a:lnTo>
                  <a:pt x="14848" y="21235"/>
                </a:lnTo>
                <a:lnTo>
                  <a:pt x="14883" y="21313"/>
                </a:lnTo>
                <a:lnTo>
                  <a:pt x="14917" y="21313"/>
                </a:lnTo>
                <a:lnTo>
                  <a:pt x="14917" y="21391"/>
                </a:lnTo>
                <a:lnTo>
                  <a:pt x="14952" y="21391"/>
                </a:lnTo>
                <a:lnTo>
                  <a:pt x="14986" y="21443"/>
                </a:lnTo>
                <a:lnTo>
                  <a:pt x="15020" y="21443"/>
                </a:lnTo>
                <a:lnTo>
                  <a:pt x="15020" y="21522"/>
                </a:lnTo>
                <a:lnTo>
                  <a:pt x="15055" y="21522"/>
                </a:lnTo>
                <a:lnTo>
                  <a:pt x="15089" y="21522"/>
                </a:lnTo>
                <a:lnTo>
                  <a:pt x="15123" y="21522"/>
                </a:lnTo>
                <a:lnTo>
                  <a:pt x="15123" y="21600"/>
                </a:lnTo>
                <a:lnTo>
                  <a:pt x="15158" y="21600"/>
                </a:lnTo>
                <a:lnTo>
                  <a:pt x="15197" y="21600"/>
                </a:lnTo>
                <a:lnTo>
                  <a:pt x="15231" y="21600"/>
                </a:lnTo>
                <a:lnTo>
                  <a:pt x="15266" y="21600"/>
                </a:lnTo>
                <a:lnTo>
                  <a:pt x="15300" y="21600"/>
                </a:lnTo>
                <a:lnTo>
                  <a:pt x="15335" y="21600"/>
                </a:lnTo>
                <a:lnTo>
                  <a:pt x="15369" y="21600"/>
                </a:lnTo>
                <a:lnTo>
                  <a:pt x="15403" y="21600"/>
                </a:lnTo>
                <a:lnTo>
                  <a:pt x="15403" y="21522"/>
                </a:lnTo>
                <a:lnTo>
                  <a:pt x="15438" y="21522"/>
                </a:lnTo>
                <a:lnTo>
                  <a:pt x="15472" y="21522"/>
                </a:lnTo>
                <a:lnTo>
                  <a:pt x="15506" y="21522"/>
                </a:lnTo>
                <a:lnTo>
                  <a:pt x="15506" y="21443"/>
                </a:lnTo>
                <a:lnTo>
                  <a:pt x="15541" y="21443"/>
                </a:lnTo>
                <a:lnTo>
                  <a:pt x="15575" y="21443"/>
                </a:lnTo>
                <a:lnTo>
                  <a:pt x="15575" y="21391"/>
                </a:lnTo>
                <a:lnTo>
                  <a:pt x="15610" y="21391"/>
                </a:lnTo>
                <a:lnTo>
                  <a:pt x="15610" y="21313"/>
                </a:lnTo>
                <a:lnTo>
                  <a:pt x="15644" y="21313"/>
                </a:lnTo>
                <a:lnTo>
                  <a:pt x="15678" y="21313"/>
                </a:lnTo>
                <a:lnTo>
                  <a:pt x="15678" y="21235"/>
                </a:lnTo>
                <a:lnTo>
                  <a:pt x="15713" y="21235"/>
                </a:lnTo>
                <a:lnTo>
                  <a:pt x="15713" y="21157"/>
                </a:lnTo>
                <a:lnTo>
                  <a:pt x="15747" y="21157"/>
                </a:lnTo>
                <a:lnTo>
                  <a:pt x="15747" y="21078"/>
                </a:lnTo>
                <a:lnTo>
                  <a:pt x="15781" y="21078"/>
                </a:lnTo>
                <a:lnTo>
                  <a:pt x="15781" y="21026"/>
                </a:lnTo>
                <a:lnTo>
                  <a:pt x="15816" y="21026"/>
                </a:lnTo>
                <a:lnTo>
                  <a:pt x="15816" y="20948"/>
                </a:lnTo>
                <a:lnTo>
                  <a:pt x="15850" y="20948"/>
                </a:lnTo>
                <a:lnTo>
                  <a:pt x="15850" y="20870"/>
                </a:lnTo>
                <a:lnTo>
                  <a:pt x="15889" y="20870"/>
                </a:lnTo>
                <a:lnTo>
                  <a:pt x="15889" y="20791"/>
                </a:lnTo>
                <a:lnTo>
                  <a:pt x="15924" y="20791"/>
                </a:lnTo>
                <a:lnTo>
                  <a:pt x="15924" y="20713"/>
                </a:lnTo>
                <a:lnTo>
                  <a:pt x="15958" y="20713"/>
                </a:lnTo>
                <a:lnTo>
                  <a:pt x="15958" y="20583"/>
                </a:lnTo>
                <a:lnTo>
                  <a:pt x="15993" y="20583"/>
                </a:lnTo>
                <a:lnTo>
                  <a:pt x="15993" y="20504"/>
                </a:lnTo>
                <a:lnTo>
                  <a:pt x="16027" y="20504"/>
                </a:lnTo>
                <a:lnTo>
                  <a:pt x="16027" y="20426"/>
                </a:lnTo>
                <a:lnTo>
                  <a:pt x="16061" y="20348"/>
                </a:lnTo>
                <a:lnTo>
                  <a:pt x="16061" y="20270"/>
                </a:lnTo>
                <a:lnTo>
                  <a:pt x="16096" y="20270"/>
                </a:lnTo>
                <a:lnTo>
                  <a:pt x="16096" y="20217"/>
                </a:lnTo>
                <a:lnTo>
                  <a:pt x="16130" y="20139"/>
                </a:lnTo>
                <a:lnTo>
                  <a:pt x="16130" y="20061"/>
                </a:lnTo>
                <a:lnTo>
                  <a:pt x="16164" y="20061"/>
                </a:lnTo>
                <a:lnTo>
                  <a:pt x="16164" y="19904"/>
                </a:lnTo>
                <a:lnTo>
                  <a:pt x="16199" y="19904"/>
                </a:lnTo>
                <a:lnTo>
                  <a:pt x="16199" y="19852"/>
                </a:lnTo>
                <a:lnTo>
                  <a:pt x="16233" y="19774"/>
                </a:lnTo>
                <a:lnTo>
                  <a:pt x="16233" y="19696"/>
                </a:lnTo>
                <a:lnTo>
                  <a:pt x="16268" y="19696"/>
                </a:lnTo>
                <a:lnTo>
                  <a:pt x="16268" y="19539"/>
                </a:lnTo>
                <a:lnTo>
                  <a:pt x="16302" y="19539"/>
                </a:lnTo>
                <a:lnTo>
                  <a:pt x="16302" y="19409"/>
                </a:lnTo>
                <a:lnTo>
                  <a:pt x="16336" y="19409"/>
                </a:lnTo>
                <a:lnTo>
                  <a:pt x="16336" y="19252"/>
                </a:lnTo>
                <a:lnTo>
                  <a:pt x="16371" y="19252"/>
                </a:lnTo>
                <a:lnTo>
                  <a:pt x="16371" y="19096"/>
                </a:lnTo>
                <a:lnTo>
                  <a:pt x="16405" y="19096"/>
                </a:lnTo>
                <a:lnTo>
                  <a:pt x="16405" y="18965"/>
                </a:lnTo>
                <a:lnTo>
                  <a:pt x="16439" y="18965"/>
                </a:lnTo>
                <a:lnTo>
                  <a:pt x="16439" y="18809"/>
                </a:lnTo>
                <a:lnTo>
                  <a:pt x="16474" y="18809"/>
                </a:lnTo>
                <a:lnTo>
                  <a:pt x="16474" y="18652"/>
                </a:lnTo>
                <a:lnTo>
                  <a:pt x="16508" y="18652"/>
                </a:lnTo>
                <a:lnTo>
                  <a:pt x="16508" y="18522"/>
                </a:lnTo>
                <a:lnTo>
                  <a:pt x="16542" y="18522"/>
                </a:lnTo>
                <a:lnTo>
                  <a:pt x="16542" y="18365"/>
                </a:lnTo>
                <a:lnTo>
                  <a:pt x="16577" y="18287"/>
                </a:lnTo>
                <a:lnTo>
                  <a:pt x="16577" y="18157"/>
                </a:lnTo>
                <a:lnTo>
                  <a:pt x="16616" y="18157"/>
                </a:lnTo>
                <a:lnTo>
                  <a:pt x="16616" y="18000"/>
                </a:lnTo>
                <a:lnTo>
                  <a:pt x="16651" y="18000"/>
                </a:lnTo>
                <a:lnTo>
                  <a:pt x="16651" y="17843"/>
                </a:lnTo>
                <a:lnTo>
                  <a:pt x="16685" y="17843"/>
                </a:lnTo>
                <a:lnTo>
                  <a:pt x="16685" y="17635"/>
                </a:lnTo>
                <a:lnTo>
                  <a:pt x="16719" y="17635"/>
                </a:lnTo>
                <a:lnTo>
                  <a:pt x="16719" y="17478"/>
                </a:lnTo>
                <a:lnTo>
                  <a:pt x="16754" y="17478"/>
                </a:lnTo>
                <a:lnTo>
                  <a:pt x="16754" y="17270"/>
                </a:lnTo>
                <a:lnTo>
                  <a:pt x="16788" y="17270"/>
                </a:lnTo>
                <a:lnTo>
                  <a:pt x="16788" y="17113"/>
                </a:lnTo>
                <a:lnTo>
                  <a:pt x="16822" y="17113"/>
                </a:lnTo>
                <a:lnTo>
                  <a:pt x="16822" y="16904"/>
                </a:lnTo>
                <a:lnTo>
                  <a:pt x="16857" y="16904"/>
                </a:lnTo>
                <a:lnTo>
                  <a:pt x="16857" y="16826"/>
                </a:lnTo>
                <a:lnTo>
                  <a:pt x="16857" y="16748"/>
                </a:lnTo>
                <a:lnTo>
                  <a:pt x="16891" y="16748"/>
                </a:lnTo>
                <a:lnTo>
                  <a:pt x="16891" y="16539"/>
                </a:lnTo>
                <a:lnTo>
                  <a:pt x="16925" y="16539"/>
                </a:lnTo>
                <a:lnTo>
                  <a:pt x="16925" y="16304"/>
                </a:lnTo>
                <a:lnTo>
                  <a:pt x="16960" y="16304"/>
                </a:lnTo>
                <a:lnTo>
                  <a:pt x="16960" y="16174"/>
                </a:lnTo>
                <a:lnTo>
                  <a:pt x="16994" y="16096"/>
                </a:lnTo>
                <a:lnTo>
                  <a:pt x="16994" y="15939"/>
                </a:lnTo>
                <a:lnTo>
                  <a:pt x="17029" y="15939"/>
                </a:lnTo>
                <a:lnTo>
                  <a:pt x="17029" y="15730"/>
                </a:lnTo>
                <a:lnTo>
                  <a:pt x="17063" y="15730"/>
                </a:lnTo>
                <a:lnTo>
                  <a:pt x="17063" y="15496"/>
                </a:lnTo>
                <a:lnTo>
                  <a:pt x="17097" y="15496"/>
                </a:lnTo>
                <a:lnTo>
                  <a:pt x="17097" y="15287"/>
                </a:lnTo>
                <a:lnTo>
                  <a:pt x="17132" y="15287"/>
                </a:lnTo>
                <a:lnTo>
                  <a:pt x="17132" y="15130"/>
                </a:lnTo>
                <a:lnTo>
                  <a:pt x="17166" y="15052"/>
                </a:lnTo>
                <a:lnTo>
                  <a:pt x="17166" y="14922"/>
                </a:lnTo>
                <a:lnTo>
                  <a:pt x="17200" y="14922"/>
                </a:lnTo>
                <a:lnTo>
                  <a:pt x="17200" y="14687"/>
                </a:lnTo>
                <a:lnTo>
                  <a:pt x="17235" y="14687"/>
                </a:lnTo>
                <a:lnTo>
                  <a:pt x="17235" y="14478"/>
                </a:lnTo>
                <a:lnTo>
                  <a:pt x="17269" y="14478"/>
                </a:lnTo>
                <a:lnTo>
                  <a:pt x="17269" y="14400"/>
                </a:lnTo>
                <a:lnTo>
                  <a:pt x="17269" y="14322"/>
                </a:lnTo>
                <a:lnTo>
                  <a:pt x="17269" y="14243"/>
                </a:lnTo>
                <a:lnTo>
                  <a:pt x="17308" y="14243"/>
                </a:lnTo>
                <a:lnTo>
                  <a:pt x="17308" y="14035"/>
                </a:lnTo>
                <a:lnTo>
                  <a:pt x="17343" y="14035"/>
                </a:lnTo>
                <a:lnTo>
                  <a:pt x="17343" y="13800"/>
                </a:lnTo>
                <a:lnTo>
                  <a:pt x="17377" y="13800"/>
                </a:lnTo>
                <a:lnTo>
                  <a:pt x="17377" y="13591"/>
                </a:lnTo>
                <a:lnTo>
                  <a:pt x="17412" y="13591"/>
                </a:lnTo>
                <a:lnTo>
                  <a:pt x="17412" y="13383"/>
                </a:lnTo>
                <a:lnTo>
                  <a:pt x="17446" y="13383"/>
                </a:lnTo>
                <a:lnTo>
                  <a:pt x="17446" y="13148"/>
                </a:lnTo>
                <a:lnTo>
                  <a:pt x="17480" y="13070"/>
                </a:lnTo>
                <a:lnTo>
                  <a:pt x="17480" y="12939"/>
                </a:lnTo>
                <a:lnTo>
                  <a:pt x="17515" y="12861"/>
                </a:lnTo>
                <a:lnTo>
                  <a:pt x="17515" y="12626"/>
                </a:lnTo>
                <a:lnTo>
                  <a:pt x="17549" y="12626"/>
                </a:lnTo>
                <a:lnTo>
                  <a:pt x="17549" y="12417"/>
                </a:lnTo>
                <a:lnTo>
                  <a:pt x="17583" y="12417"/>
                </a:lnTo>
                <a:lnTo>
                  <a:pt x="17583" y="12183"/>
                </a:lnTo>
                <a:lnTo>
                  <a:pt x="17618" y="12183"/>
                </a:lnTo>
                <a:lnTo>
                  <a:pt x="17618" y="11974"/>
                </a:lnTo>
                <a:lnTo>
                  <a:pt x="17652" y="11974"/>
                </a:lnTo>
                <a:lnTo>
                  <a:pt x="17652" y="11765"/>
                </a:lnTo>
                <a:lnTo>
                  <a:pt x="17687" y="11765"/>
                </a:lnTo>
                <a:lnTo>
                  <a:pt x="17687" y="11609"/>
                </a:lnTo>
                <a:lnTo>
                  <a:pt x="17687" y="11530"/>
                </a:lnTo>
                <a:lnTo>
                  <a:pt x="17721" y="11530"/>
                </a:lnTo>
                <a:lnTo>
                  <a:pt x="17721" y="11322"/>
                </a:lnTo>
                <a:lnTo>
                  <a:pt x="17755" y="11322"/>
                </a:lnTo>
                <a:lnTo>
                  <a:pt x="17755" y="11087"/>
                </a:lnTo>
                <a:lnTo>
                  <a:pt x="17790" y="11009"/>
                </a:lnTo>
                <a:lnTo>
                  <a:pt x="17790" y="10878"/>
                </a:lnTo>
                <a:lnTo>
                  <a:pt x="17824" y="10800"/>
                </a:lnTo>
                <a:lnTo>
                  <a:pt x="17824" y="10591"/>
                </a:lnTo>
                <a:lnTo>
                  <a:pt x="17858" y="10591"/>
                </a:lnTo>
                <a:lnTo>
                  <a:pt x="17858" y="10357"/>
                </a:lnTo>
                <a:lnTo>
                  <a:pt x="17893" y="10357"/>
                </a:lnTo>
                <a:lnTo>
                  <a:pt x="17893" y="10148"/>
                </a:lnTo>
                <a:lnTo>
                  <a:pt x="17927" y="10148"/>
                </a:lnTo>
                <a:lnTo>
                  <a:pt x="17927" y="9913"/>
                </a:lnTo>
                <a:lnTo>
                  <a:pt x="17962" y="9913"/>
                </a:lnTo>
                <a:lnTo>
                  <a:pt x="17962" y="9704"/>
                </a:lnTo>
                <a:lnTo>
                  <a:pt x="17996" y="9704"/>
                </a:lnTo>
                <a:lnTo>
                  <a:pt x="17996" y="9470"/>
                </a:lnTo>
                <a:lnTo>
                  <a:pt x="18035" y="9470"/>
                </a:lnTo>
                <a:lnTo>
                  <a:pt x="18035" y="9261"/>
                </a:lnTo>
                <a:lnTo>
                  <a:pt x="18070" y="9183"/>
                </a:lnTo>
                <a:lnTo>
                  <a:pt x="18070" y="9026"/>
                </a:lnTo>
                <a:lnTo>
                  <a:pt x="18104" y="8974"/>
                </a:lnTo>
                <a:lnTo>
                  <a:pt x="18104" y="8817"/>
                </a:lnTo>
                <a:lnTo>
                  <a:pt x="18104" y="8739"/>
                </a:lnTo>
                <a:lnTo>
                  <a:pt x="18138" y="8739"/>
                </a:lnTo>
                <a:lnTo>
                  <a:pt x="18138" y="8530"/>
                </a:lnTo>
                <a:lnTo>
                  <a:pt x="18173" y="8530"/>
                </a:lnTo>
                <a:lnTo>
                  <a:pt x="18173" y="8296"/>
                </a:lnTo>
                <a:lnTo>
                  <a:pt x="18207" y="8296"/>
                </a:lnTo>
                <a:lnTo>
                  <a:pt x="18207" y="8087"/>
                </a:lnTo>
                <a:lnTo>
                  <a:pt x="18241" y="8087"/>
                </a:lnTo>
                <a:lnTo>
                  <a:pt x="18241" y="7852"/>
                </a:lnTo>
                <a:lnTo>
                  <a:pt x="18276" y="7852"/>
                </a:lnTo>
                <a:lnTo>
                  <a:pt x="18276" y="7643"/>
                </a:lnTo>
                <a:lnTo>
                  <a:pt x="18310" y="7643"/>
                </a:lnTo>
                <a:lnTo>
                  <a:pt x="18310" y="7409"/>
                </a:lnTo>
                <a:lnTo>
                  <a:pt x="18345" y="7409"/>
                </a:lnTo>
                <a:lnTo>
                  <a:pt x="18345" y="7200"/>
                </a:lnTo>
                <a:lnTo>
                  <a:pt x="18379" y="7200"/>
                </a:lnTo>
                <a:lnTo>
                  <a:pt x="18379" y="6965"/>
                </a:lnTo>
                <a:lnTo>
                  <a:pt x="18413" y="6965"/>
                </a:lnTo>
                <a:lnTo>
                  <a:pt x="18413" y="6757"/>
                </a:lnTo>
                <a:lnTo>
                  <a:pt x="18448" y="6757"/>
                </a:lnTo>
                <a:lnTo>
                  <a:pt x="18448" y="6600"/>
                </a:lnTo>
                <a:lnTo>
                  <a:pt x="18482" y="6548"/>
                </a:lnTo>
                <a:lnTo>
                  <a:pt x="18482" y="6391"/>
                </a:lnTo>
                <a:lnTo>
                  <a:pt x="18516" y="6313"/>
                </a:lnTo>
                <a:lnTo>
                  <a:pt x="18516" y="6157"/>
                </a:lnTo>
                <a:lnTo>
                  <a:pt x="18551" y="6157"/>
                </a:lnTo>
                <a:lnTo>
                  <a:pt x="18551" y="5948"/>
                </a:lnTo>
                <a:lnTo>
                  <a:pt x="18585" y="5948"/>
                </a:lnTo>
                <a:lnTo>
                  <a:pt x="18585" y="5739"/>
                </a:lnTo>
                <a:lnTo>
                  <a:pt x="18620" y="5739"/>
                </a:lnTo>
                <a:lnTo>
                  <a:pt x="18620" y="5504"/>
                </a:lnTo>
                <a:lnTo>
                  <a:pt x="18654" y="5504"/>
                </a:lnTo>
                <a:lnTo>
                  <a:pt x="18654" y="5348"/>
                </a:lnTo>
                <a:lnTo>
                  <a:pt x="18688" y="5348"/>
                </a:lnTo>
                <a:lnTo>
                  <a:pt x="18688" y="5139"/>
                </a:lnTo>
                <a:lnTo>
                  <a:pt x="18728" y="5139"/>
                </a:lnTo>
                <a:lnTo>
                  <a:pt x="18728" y="4930"/>
                </a:lnTo>
                <a:lnTo>
                  <a:pt x="18762" y="4930"/>
                </a:lnTo>
                <a:lnTo>
                  <a:pt x="18762" y="4774"/>
                </a:lnTo>
                <a:lnTo>
                  <a:pt x="18796" y="4696"/>
                </a:lnTo>
                <a:lnTo>
                  <a:pt x="18796" y="4539"/>
                </a:lnTo>
                <a:lnTo>
                  <a:pt x="18831" y="4539"/>
                </a:lnTo>
                <a:lnTo>
                  <a:pt x="18831" y="4330"/>
                </a:lnTo>
                <a:lnTo>
                  <a:pt x="18865" y="4330"/>
                </a:lnTo>
                <a:lnTo>
                  <a:pt x="18865" y="4174"/>
                </a:lnTo>
                <a:lnTo>
                  <a:pt x="18899" y="4174"/>
                </a:lnTo>
                <a:lnTo>
                  <a:pt x="18899" y="4043"/>
                </a:lnTo>
                <a:lnTo>
                  <a:pt x="18934" y="3965"/>
                </a:lnTo>
                <a:lnTo>
                  <a:pt x="18934" y="3809"/>
                </a:lnTo>
                <a:lnTo>
                  <a:pt x="18968" y="3809"/>
                </a:lnTo>
                <a:lnTo>
                  <a:pt x="18968" y="3678"/>
                </a:lnTo>
                <a:lnTo>
                  <a:pt x="19003" y="3678"/>
                </a:lnTo>
                <a:lnTo>
                  <a:pt x="19003" y="3443"/>
                </a:lnTo>
                <a:lnTo>
                  <a:pt x="19037" y="3443"/>
                </a:lnTo>
                <a:lnTo>
                  <a:pt x="19037" y="3313"/>
                </a:lnTo>
                <a:lnTo>
                  <a:pt x="19071" y="3313"/>
                </a:lnTo>
                <a:lnTo>
                  <a:pt x="19071" y="3157"/>
                </a:lnTo>
                <a:lnTo>
                  <a:pt x="19106" y="3157"/>
                </a:lnTo>
                <a:lnTo>
                  <a:pt x="19106" y="3000"/>
                </a:lnTo>
                <a:lnTo>
                  <a:pt x="19140" y="3000"/>
                </a:lnTo>
                <a:lnTo>
                  <a:pt x="19140" y="2870"/>
                </a:lnTo>
                <a:lnTo>
                  <a:pt x="19174" y="2791"/>
                </a:lnTo>
                <a:lnTo>
                  <a:pt x="19174" y="2635"/>
                </a:lnTo>
                <a:lnTo>
                  <a:pt x="19209" y="2635"/>
                </a:lnTo>
                <a:lnTo>
                  <a:pt x="19209" y="2504"/>
                </a:lnTo>
                <a:lnTo>
                  <a:pt x="19243" y="2504"/>
                </a:lnTo>
                <a:lnTo>
                  <a:pt x="19243" y="2348"/>
                </a:lnTo>
                <a:lnTo>
                  <a:pt x="19277" y="2348"/>
                </a:lnTo>
                <a:lnTo>
                  <a:pt x="19277" y="2191"/>
                </a:lnTo>
                <a:lnTo>
                  <a:pt x="19312" y="2191"/>
                </a:lnTo>
                <a:lnTo>
                  <a:pt x="19312" y="2139"/>
                </a:lnTo>
                <a:lnTo>
                  <a:pt x="19346" y="2061"/>
                </a:lnTo>
                <a:lnTo>
                  <a:pt x="19346" y="1983"/>
                </a:lnTo>
                <a:lnTo>
                  <a:pt x="19381" y="1983"/>
                </a:lnTo>
                <a:lnTo>
                  <a:pt x="19381" y="1904"/>
                </a:lnTo>
                <a:lnTo>
                  <a:pt x="19381" y="1826"/>
                </a:lnTo>
                <a:lnTo>
                  <a:pt x="19415" y="1826"/>
                </a:lnTo>
                <a:lnTo>
                  <a:pt x="19415" y="1696"/>
                </a:lnTo>
                <a:lnTo>
                  <a:pt x="19454" y="1696"/>
                </a:lnTo>
                <a:lnTo>
                  <a:pt x="19454" y="1617"/>
                </a:lnTo>
                <a:lnTo>
                  <a:pt x="19489" y="1617"/>
                </a:lnTo>
                <a:lnTo>
                  <a:pt x="19489" y="1461"/>
                </a:lnTo>
                <a:lnTo>
                  <a:pt x="19523" y="1461"/>
                </a:lnTo>
                <a:lnTo>
                  <a:pt x="19523" y="1330"/>
                </a:lnTo>
                <a:lnTo>
                  <a:pt x="19557" y="1330"/>
                </a:lnTo>
                <a:lnTo>
                  <a:pt x="19557" y="1252"/>
                </a:lnTo>
                <a:lnTo>
                  <a:pt x="19592" y="1252"/>
                </a:lnTo>
                <a:lnTo>
                  <a:pt x="19592" y="1174"/>
                </a:lnTo>
                <a:lnTo>
                  <a:pt x="19626" y="1096"/>
                </a:lnTo>
                <a:lnTo>
                  <a:pt x="19626" y="1017"/>
                </a:lnTo>
                <a:lnTo>
                  <a:pt x="19660" y="1017"/>
                </a:lnTo>
                <a:lnTo>
                  <a:pt x="19660" y="939"/>
                </a:lnTo>
                <a:lnTo>
                  <a:pt x="19695" y="939"/>
                </a:lnTo>
                <a:lnTo>
                  <a:pt x="19695" y="887"/>
                </a:lnTo>
                <a:lnTo>
                  <a:pt x="19729" y="887"/>
                </a:lnTo>
                <a:lnTo>
                  <a:pt x="19729" y="730"/>
                </a:lnTo>
                <a:lnTo>
                  <a:pt x="19764" y="730"/>
                </a:lnTo>
                <a:lnTo>
                  <a:pt x="19764" y="652"/>
                </a:lnTo>
                <a:lnTo>
                  <a:pt x="19798" y="652"/>
                </a:lnTo>
                <a:lnTo>
                  <a:pt x="19798" y="574"/>
                </a:lnTo>
                <a:lnTo>
                  <a:pt x="19832" y="574"/>
                </a:lnTo>
                <a:lnTo>
                  <a:pt x="19832" y="522"/>
                </a:lnTo>
                <a:lnTo>
                  <a:pt x="19867" y="522"/>
                </a:lnTo>
                <a:lnTo>
                  <a:pt x="19867" y="443"/>
                </a:lnTo>
                <a:lnTo>
                  <a:pt x="19901" y="443"/>
                </a:lnTo>
                <a:lnTo>
                  <a:pt x="19901" y="365"/>
                </a:lnTo>
                <a:lnTo>
                  <a:pt x="19935" y="365"/>
                </a:lnTo>
                <a:lnTo>
                  <a:pt x="19970" y="365"/>
                </a:lnTo>
                <a:lnTo>
                  <a:pt x="19970" y="287"/>
                </a:lnTo>
                <a:lnTo>
                  <a:pt x="20004" y="287"/>
                </a:lnTo>
                <a:lnTo>
                  <a:pt x="20004" y="209"/>
                </a:lnTo>
                <a:lnTo>
                  <a:pt x="20039" y="209"/>
                </a:lnTo>
                <a:lnTo>
                  <a:pt x="20073" y="209"/>
                </a:lnTo>
                <a:lnTo>
                  <a:pt x="20073" y="130"/>
                </a:lnTo>
                <a:lnTo>
                  <a:pt x="20107" y="130"/>
                </a:lnTo>
                <a:lnTo>
                  <a:pt x="20147" y="78"/>
                </a:lnTo>
                <a:lnTo>
                  <a:pt x="20181" y="78"/>
                </a:lnTo>
                <a:lnTo>
                  <a:pt x="20215" y="78"/>
                </a:lnTo>
                <a:lnTo>
                  <a:pt x="20215" y="0"/>
                </a:lnTo>
                <a:lnTo>
                  <a:pt x="20250" y="0"/>
                </a:lnTo>
                <a:lnTo>
                  <a:pt x="20284" y="0"/>
                </a:lnTo>
                <a:lnTo>
                  <a:pt x="20318" y="0"/>
                </a:lnTo>
                <a:lnTo>
                  <a:pt x="20353" y="0"/>
                </a:lnTo>
                <a:lnTo>
                  <a:pt x="20387" y="0"/>
                </a:lnTo>
                <a:lnTo>
                  <a:pt x="20422" y="0"/>
                </a:lnTo>
                <a:lnTo>
                  <a:pt x="20456" y="0"/>
                </a:lnTo>
                <a:lnTo>
                  <a:pt x="20490" y="0"/>
                </a:lnTo>
                <a:lnTo>
                  <a:pt x="20490" y="78"/>
                </a:lnTo>
                <a:lnTo>
                  <a:pt x="20525" y="78"/>
                </a:lnTo>
                <a:lnTo>
                  <a:pt x="20559" y="78"/>
                </a:lnTo>
                <a:lnTo>
                  <a:pt x="20593" y="78"/>
                </a:lnTo>
                <a:lnTo>
                  <a:pt x="20593" y="130"/>
                </a:lnTo>
                <a:lnTo>
                  <a:pt x="20628" y="130"/>
                </a:lnTo>
                <a:lnTo>
                  <a:pt x="20662" y="130"/>
                </a:lnTo>
                <a:lnTo>
                  <a:pt x="20662" y="209"/>
                </a:lnTo>
                <a:lnTo>
                  <a:pt x="20697" y="209"/>
                </a:lnTo>
                <a:lnTo>
                  <a:pt x="20697" y="287"/>
                </a:lnTo>
                <a:lnTo>
                  <a:pt x="20731" y="287"/>
                </a:lnTo>
                <a:lnTo>
                  <a:pt x="20765" y="287"/>
                </a:lnTo>
                <a:lnTo>
                  <a:pt x="20765" y="365"/>
                </a:lnTo>
                <a:lnTo>
                  <a:pt x="20800" y="365"/>
                </a:lnTo>
                <a:lnTo>
                  <a:pt x="20800" y="443"/>
                </a:lnTo>
                <a:lnTo>
                  <a:pt x="20839" y="443"/>
                </a:lnTo>
                <a:lnTo>
                  <a:pt x="20839" y="522"/>
                </a:lnTo>
                <a:lnTo>
                  <a:pt x="20873" y="522"/>
                </a:lnTo>
                <a:lnTo>
                  <a:pt x="20873" y="574"/>
                </a:lnTo>
                <a:lnTo>
                  <a:pt x="20908" y="574"/>
                </a:lnTo>
                <a:lnTo>
                  <a:pt x="20908" y="652"/>
                </a:lnTo>
                <a:lnTo>
                  <a:pt x="20942" y="652"/>
                </a:lnTo>
                <a:lnTo>
                  <a:pt x="20942" y="730"/>
                </a:lnTo>
                <a:lnTo>
                  <a:pt x="20976" y="730"/>
                </a:lnTo>
                <a:lnTo>
                  <a:pt x="20976" y="809"/>
                </a:lnTo>
                <a:lnTo>
                  <a:pt x="21011" y="809"/>
                </a:lnTo>
                <a:lnTo>
                  <a:pt x="21011" y="887"/>
                </a:lnTo>
                <a:lnTo>
                  <a:pt x="21045" y="887"/>
                </a:lnTo>
                <a:lnTo>
                  <a:pt x="21045" y="1017"/>
                </a:lnTo>
                <a:lnTo>
                  <a:pt x="21080" y="1017"/>
                </a:lnTo>
                <a:lnTo>
                  <a:pt x="21080" y="1096"/>
                </a:lnTo>
                <a:lnTo>
                  <a:pt x="21114" y="1096"/>
                </a:lnTo>
                <a:lnTo>
                  <a:pt x="21114" y="1174"/>
                </a:lnTo>
                <a:lnTo>
                  <a:pt x="21148" y="1174"/>
                </a:lnTo>
                <a:lnTo>
                  <a:pt x="21148" y="1330"/>
                </a:lnTo>
                <a:lnTo>
                  <a:pt x="21183" y="1330"/>
                </a:lnTo>
                <a:lnTo>
                  <a:pt x="21183" y="1383"/>
                </a:lnTo>
                <a:lnTo>
                  <a:pt x="21217" y="1383"/>
                </a:lnTo>
                <a:lnTo>
                  <a:pt x="21217" y="1539"/>
                </a:lnTo>
                <a:lnTo>
                  <a:pt x="21251" y="1539"/>
                </a:lnTo>
                <a:lnTo>
                  <a:pt x="21251" y="1696"/>
                </a:lnTo>
                <a:lnTo>
                  <a:pt x="21286" y="1696"/>
                </a:lnTo>
                <a:lnTo>
                  <a:pt x="21286" y="1748"/>
                </a:lnTo>
                <a:lnTo>
                  <a:pt x="21320" y="1748"/>
                </a:lnTo>
                <a:lnTo>
                  <a:pt x="21320" y="1904"/>
                </a:lnTo>
                <a:lnTo>
                  <a:pt x="21354" y="1904"/>
                </a:lnTo>
                <a:lnTo>
                  <a:pt x="21354" y="2061"/>
                </a:lnTo>
                <a:lnTo>
                  <a:pt x="21389" y="2061"/>
                </a:lnTo>
                <a:lnTo>
                  <a:pt x="21389" y="2191"/>
                </a:lnTo>
                <a:lnTo>
                  <a:pt x="21423" y="2191"/>
                </a:lnTo>
                <a:lnTo>
                  <a:pt x="21423" y="2348"/>
                </a:lnTo>
                <a:lnTo>
                  <a:pt x="21458" y="2348"/>
                </a:lnTo>
                <a:lnTo>
                  <a:pt x="21458" y="2504"/>
                </a:lnTo>
                <a:lnTo>
                  <a:pt x="21492" y="2504"/>
                </a:lnTo>
                <a:lnTo>
                  <a:pt x="21492" y="2635"/>
                </a:lnTo>
                <a:lnTo>
                  <a:pt x="21526" y="2635"/>
                </a:lnTo>
                <a:lnTo>
                  <a:pt x="21526" y="2791"/>
                </a:lnTo>
                <a:lnTo>
                  <a:pt x="21566" y="2791"/>
                </a:lnTo>
                <a:lnTo>
                  <a:pt x="21566" y="2948"/>
                </a:lnTo>
                <a:lnTo>
                  <a:pt x="21600" y="2948"/>
                </a:lnTo>
                <a:lnTo>
                  <a:pt x="21600" y="3000"/>
                </a:lnTo>
              </a:path>
            </a:pathLst>
          </a:custGeom>
          <a:noFill/>
          <a:ln w="38100" cap="flat">
            <a:solidFill>
              <a:srgbClr val="0044FE"/>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40989" name="Rectangle 15"/>
          <p:cNvSpPr>
            <a:spLocks/>
          </p:cNvSpPr>
          <p:nvPr/>
        </p:nvSpPr>
        <p:spPr bwMode="auto">
          <a:xfrm>
            <a:off x="4764009" y="5015637"/>
            <a:ext cx="168599" cy="302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969">
                <a:solidFill>
                  <a:schemeClr val="tx1"/>
                </a:solidFill>
                <a:latin typeface="Arial" charset="0"/>
                <a:ea typeface="ＭＳ Ｐゴシック" charset="-128"/>
                <a:sym typeface="Arial" charset="0"/>
              </a:rPr>
              <a:t>V</a:t>
            </a:r>
          </a:p>
        </p:txBody>
      </p:sp>
      <p:sp>
        <p:nvSpPr>
          <p:cNvPr id="40990" name="Freeform 16"/>
          <p:cNvSpPr>
            <a:spLocks/>
          </p:cNvSpPr>
          <p:nvPr/>
        </p:nvSpPr>
        <p:spPr bwMode="auto">
          <a:xfrm>
            <a:off x="6903317" y="3864824"/>
            <a:ext cx="1482776" cy="1232297"/>
          </a:xfrm>
          <a:custGeom>
            <a:avLst/>
            <a:gdLst>
              <a:gd name="T0" fmla="*/ 0 w 21040"/>
              <a:gd name="T1" fmla="*/ 20 h 21222"/>
              <a:gd name="T2" fmla="*/ 1069 w 21040"/>
              <a:gd name="T3" fmla="*/ 251 h 21222"/>
              <a:gd name="T4" fmla="*/ 1326 w 21040"/>
              <a:gd name="T5" fmla="*/ 762 h 21222"/>
              <a:gd name="T6" fmla="*/ 884 w 21040"/>
              <a:gd name="T7" fmla="*/ 1124 h 212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40" h="21222">
                <a:moveTo>
                  <a:pt x="0" y="8"/>
                </a:moveTo>
                <a:cubicBezTo>
                  <a:pt x="0" y="8"/>
                  <a:pt x="12260" y="-378"/>
                  <a:pt x="16930" y="4443"/>
                </a:cubicBezTo>
                <a:cubicBezTo>
                  <a:pt x="21600" y="9265"/>
                  <a:pt x="21016" y="14279"/>
                  <a:pt x="21016" y="14279"/>
                </a:cubicBezTo>
                <a:cubicBezTo>
                  <a:pt x="21016" y="14279"/>
                  <a:pt x="19849" y="19679"/>
                  <a:pt x="14011" y="21222"/>
                </a:cubicBezTo>
              </a:path>
            </a:pathLst>
          </a:custGeom>
          <a:noFill/>
          <a:ln w="25400" cap="flat">
            <a:solidFill>
              <a:schemeClr val="tx1"/>
            </a:solidFill>
            <a:prstDash val="sysDot"/>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40982" name="Line 18"/>
          <p:cNvSpPr>
            <a:spLocks noChangeShapeType="1"/>
          </p:cNvSpPr>
          <p:nvPr/>
        </p:nvSpPr>
        <p:spPr bwMode="auto">
          <a:xfrm rot="10800000" flipH="1">
            <a:off x="5079993" y="5059169"/>
            <a:ext cx="1117" cy="11028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grpSp>
        <p:nvGrpSpPr>
          <p:cNvPr id="40977" name="Group 23"/>
          <p:cNvGrpSpPr>
            <a:grpSpLocks/>
          </p:cNvGrpSpPr>
          <p:nvPr/>
        </p:nvGrpSpPr>
        <p:grpSpPr bwMode="auto">
          <a:xfrm>
            <a:off x="2587377" y="4472042"/>
            <a:ext cx="1983507" cy="1433215"/>
            <a:chOff x="0" y="0"/>
            <a:chExt cx="1777" cy="1283"/>
          </a:xfrm>
        </p:grpSpPr>
        <p:sp>
          <p:nvSpPr>
            <p:cNvPr id="40978" name="Rectangle 20"/>
            <p:cNvSpPr>
              <a:spLocks/>
            </p:cNvSpPr>
            <p:nvPr/>
          </p:nvSpPr>
          <p:spPr bwMode="auto">
            <a:xfrm>
              <a:off x="0" y="818"/>
              <a:ext cx="1300" cy="465"/>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687" dirty="0">
                  <a:solidFill>
                    <a:schemeClr val="tx1"/>
                  </a:solidFill>
                  <a:latin typeface="Arial" charset="0"/>
                  <a:ea typeface="ＭＳ Ｐゴシック" charset="-128"/>
                  <a:sym typeface="Arial" charset="0"/>
                </a:rPr>
                <a:t>Beat frequency</a:t>
              </a:r>
            </a:p>
            <a:p>
              <a:pPr eaLnBrk="1" hangingPunct="1"/>
              <a:r>
                <a:rPr lang="en-US" altLang="en-US" sz="1687" dirty="0" err="1">
                  <a:solidFill>
                    <a:schemeClr val="tx1"/>
                  </a:solidFill>
                  <a:latin typeface="Symbol" charset="2"/>
                  <a:ea typeface="Symbol" charset="2"/>
                  <a:cs typeface="Symbol" charset="2"/>
                  <a:sym typeface="Arial" charset="0"/>
                </a:rPr>
                <a:t>D</a:t>
              </a:r>
              <a:r>
                <a:rPr lang="en-US" altLang="en-US" sz="1687" dirty="0" err="1">
                  <a:solidFill>
                    <a:schemeClr val="tx1"/>
                  </a:solidFill>
                  <a:latin typeface="Arial" charset="0"/>
                  <a:ea typeface="ＭＳ Ｐゴシック" charset="-128"/>
                  <a:sym typeface="Arial" charset="0"/>
                </a:rPr>
                <a:t>f</a:t>
              </a:r>
              <a:r>
                <a:rPr lang="en-US" altLang="en-US" sz="1687" dirty="0">
                  <a:solidFill>
                    <a:schemeClr val="tx1"/>
                  </a:solidFill>
                  <a:latin typeface="Arial" charset="0"/>
                  <a:ea typeface="ＭＳ Ｐゴシック" charset="-128"/>
                  <a:sym typeface="Arial" charset="0"/>
                </a:rPr>
                <a:t> =(</a:t>
              </a:r>
              <a:r>
                <a:rPr lang="en-US" altLang="en-US" sz="1687" dirty="0">
                  <a:solidFill>
                    <a:schemeClr val="tx1"/>
                  </a:solidFill>
                  <a:latin typeface="Symbol" charset="2"/>
                  <a:ea typeface="ＭＳ Ｐゴシック" charset="-128"/>
                  <a:sym typeface="Symbol" charset="2"/>
                </a:rPr>
                <a:t>n</a:t>
              </a:r>
              <a:r>
                <a:rPr lang="en-US" altLang="en-US" sz="1687" baseline="-20000" dirty="0">
                  <a:solidFill>
                    <a:schemeClr val="tx1"/>
                  </a:solidFill>
                  <a:latin typeface="Arial" charset="0"/>
                  <a:ea typeface="ＭＳ Ｐゴシック" charset="-128"/>
                  <a:sym typeface="Arial" charset="0"/>
                </a:rPr>
                <a:t>2</a:t>
              </a:r>
              <a:r>
                <a:rPr lang="en-US" altLang="en-US" sz="1687" dirty="0">
                  <a:solidFill>
                    <a:schemeClr val="tx1"/>
                  </a:solidFill>
                  <a:latin typeface="Arial" charset="0"/>
                  <a:ea typeface="ＭＳ Ｐゴシック" charset="-128"/>
                  <a:sym typeface="Arial" charset="0"/>
                </a:rPr>
                <a:t> - </a:t>
              </a:r>
              <a:r>
                <a:rPr lang="en-US" altLang="en-US" sz="1687" dirty="0">
                  <a:solidFill>
                    <a:schemeClr val="tx1"/>
                  </a:solidFill>
                  <a:latin typeface="Symbol" charset="2"/>
                  <a:ea typeface="ＭＳ Ｐゴシック" charset="-128"/>
                  <a:sym typeface="Symbol" charset="2"/>
                </a:rPr>
                <a:t>n</a:t>
              </a:r>
              <a:r>
                <a:rPr lang="en-US" altLang="en-US" sz="1687" baseline="-20000" dirty="0">
                  <a:solidFill>
                    <a:schemeClr val="tx1"/>
                  </a:solidFill>
                  <a:latin typeface="Arial" charset="0"/>
                  <a:ea typeface="ＭＳ Ｐゴシック" charset="-128"/>
                  <a:sym typeface="Arial" charset="0"/>
                </a:rPr>
                <a:t>1</a:t>
              </a:r>
              <a:r>
                <a:rPr lang="en-US" altLang="en-US" sz="1687" dirty="0">
                  <a:solidFill>
                    <a:schemeClr val="tx1"/>
                  </a:solidFill>
                  <a:latin typeface="Arial" charset="0"/>
                  <a:ea typeface="ＭＳ Ｐゴシック" charset="-128"/>
                  <a:sym typeface="Arial" charset="0"/>
                </a:rPr>
                <a:t>)</a:t>
              </a:r>
            </a:p>
          </p:txBody>
        </p:sp>
        <p:sp>
          <p:nvSpPr>
            <p:cNvPr id="40979" name="Line 21"/>
            <p:cNvSpPr>
              <a:spLocks noChangeShapeType="1"/>
            </p:cNvSpPr>
            <p:nvPr/>
          </p:nvSpPr>
          <p:spPr bwMode="auto">
            <a:xfrm>
              <a:off x="160" y="0"/>
              <a:ext cx="434" cy="740"/>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40980" name="Line 22"/>
            <p:cNvSpPr>
              <a:spLocks noChangeShapeType="1"/>
            </p:cNvSpPr>
            <p:nvPr/>
          </p:nvSpPr>
          <p:spPr bwMode="auto">
            <a:xfrm>
              <a:off x="1425" y="1069"/>
              <a:ext cx="35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40970" name="AutoShape 25"/>
          <p:cNvSpPr>
            <a:spLocks/>
          </p:cNvSpPr>
          <p:nvPr/>
        </p:nvSpPr>
        <p:spPr bwMode="auto">
          <a:xfrm>
            <a:off x="6287248" y="1410891"/>
            <a:ext cx="2589975" cy="1589484"/>
          </a:xfrm>
          <a:prstGeom prst="roundRect">
            <a:avLst>
              <a:gd name="adj" fmla="val 8426"/>
            </a:avLst>
          </a:prstGeom>
          <a:no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40972" name="Rectangle 26"/>
          <p:cNvSpPr>
            <a:spLocks/>
          </p:cNvSpPr>
          <p:nvPr/>
        </p:nvSpPr>
        <p:spPr bwMode="auto">
          <a:xfrm>
            <a:off x="3350082" y="2923859"/>
            <a:ext cx="299187" cy="50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BBE0E3"/>
                </a:solidFill>
                <a:miter lim="800000"/>
                <a:headEnd/>
                <a:tailEnd/>
              </a14:hiddenLine>
            </a:ext>
          </a:extLst>
        </p:spPr>
        <p:txBody>
          <a:bodyPr lIns="0" tIns="0" rIns="0" bIns="0" anchor="ct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3516" dirty="0">
                <a:solidFill>
                  <a:schemeClr val="tx1"/>
                </a:solidFill>
                <a:latin typeface="Arial" charset="0"/>
                <a:ea typeface="ＭＳ Ｐゴシック" charset="-128"/>
                <a:sym typeface="Arial" charset="0"/>
              </a:rPr>
              <a:t>=</a:t>
            </a:r>
          </a:p>
        </p:txBody>
      </p:sp>
      <p:sp>
        <p:nvSpPr>
          <p:cNvPr id="40973" name="Freeform 27"/>
          <p:cNvSpPr>
            <a:spLocks/>
          </p:cNvSpPr>
          <p:nvPr/>
        </p:nvSpPr>
        <p:spPr bwMode="auto">
          <a:xfrm>
            <a:off x="1001242" y="3489778"/>
            <a:ext cx="5043754" cy="958825"/>
          </a:xfrm>
          <a:custGeom>
            <a:avLst/>
            <a:gdLst>
              <a:gd name="T0" fmla="*/ 73 w 21600"/>
              <a:gd name="T1" fmla="*/ 129 h 21600"/>
              <a:gd name="T2" fmla="*/ 145 w 21600"/>
              <a:gd name="T3" fmla="*/ 293 h 21600"/>
              <a:gd name="T4" fmla="*/ 218 w 21600"/>
              <a:gd name="T5" fmla="*/ 248 h 21600"/>
              <a:gd name="T6" fmla="*/ 290 w 21600"/>
              <a:gd name="T7" fmla="*/ 566 h 21600"/>
              <a:gd name="T8" fmla="*/ 361 w 21600"/>
              <a:gd name="T9" fmla="*/ 599 h 21600"/>
              <a:gd name="T10" fmla="*/ 442 w 21600"/>
              <a:gd name="T11" fmla="*/ 547 h 21600"/>
              <a:gd name="T12" fmla="*/ 515 w 21600"/>
              <a:gd name="T13" fmla="*/ 455 h 21600"/>
              <a:gd name="T14" fmla="*/ 587 w 21600"/>
              <a:gd name="T15" fmla="*/ 418 h 21600"/>
              <a:gd name="T16" fmla="*/ 658 w 21600"/>
              <a:gd name="T17" fmla="*/ 383 h 21600"/>
              <a:gd name="T18" fmla="*/ 731 w 21600"/>
              <a:gd name="T19" fmla="*/ 455 h 21600"/>
              <a:gd name="T20" fmla="*/ 811 w 21600"/>
              <a:gd name="T21" fmla="*/ 722 h 21600"/>
              <a:gd name="T22" fmla="*/ 883 w 21600"/>
              <a:gd name="T23" fmla="*/ 792 h 21600"/>
              <a:gd name="T24" fmla="*/ 955 w 21600"/>
              <a:gd name="T25" fmla="*/ 772 h 21600"/>
              <a:gd name="T26" fmla="*/ 1028 w 21600"/>
              <a:gd name="T27" fmla="*/ 658 h 21600"/>
              <a:gd name="T28" fmla="*/ 1100 w 21600"/>
              <a:gd name="T29" fmla="*/ 482 h 21600"/>
              <a:gd name="T30" fmla="*/ 1166 w 21600"/>
              <a:gd name="T31" fmla="*/ 322 h 21600"/>
              <a:gd name="T32" fmla="*/ 1238 w 21600"/>
              <a:gd name="T33" fmla="*/ 175 h 21600"/>
              <a:gd name="T34" fmla="*/ 1318 w 21600"/>
              <a:gd name="T35" fmla="*/ 129 h 21600"/>
              <a:gd name="T36" fmla="*/ 1405 w 21600"/>
              <a:gd name="T37" fmla="*/ 397 h 21600"/>
              <a:gd name="T38" fmla="*/ 1470 w 21600"/>
              <a:gd name="T39" fmla="*/ 470 h 21600"/>
              <a:gd name="T40" fmla="*/ 1542 w 21600"/>
              <a:gd name="T41" fmla="*/ 473 h 21600"/>
              <a:gd name="T42" fmla="*/ 1622 w 21600"/>
              <a:gd name="T43" fmla="*/ 404 h 21600"/>
              <a:gd name="T44" fmla="*/ 1694 w 21600"/>
              <a:gd name="T45" fmla="*/ 312 h 21600"/>
              <a:gd name="T46" fmla="*/ 1759 w 21600"/>
              <a:gd name="T47" fmla="*/ 251 h 21600"/>
              <a:gd name="T48" fmla="*/ 1838 w 21600"/>
              <a:gd name="T49" fmla="*/ 447 h 21600"/>
              <a:gd name="T50" fmla="*/ 1918 w 21600"/>
              <a:gd name="T51" fmla="*/ 754 h 21600"/>
              <a:gd name="T52" fmla="*/ 1990 w 21600"/>
              <a:gd name="T53" fmla="*/ 754 h 21600"/>
              <a:gd name="T54" fmla="*/ 2063 w 21600"/>
              <a:gd name="T55" fmla="*/ 844 h 21600"/>
              <a:gd name="T56" fmla="*/ 2128 w 21600"/>
              <a:gd name="T57" fmla="*/ 841 h 21600"/>
              <a:gd name="T58" fmla="*/ 2201 w 21600"/>
              <a:gd name="T59" fmla="*/ 745 h 21600"/>
              <a:gd name="T60" fmla="*/ 2280 w 21600"/>
              <a:gd name="T61" fmla="*/ 573 h 21600"/>
              <a:gd name="T62" fmla="*/ 2353 w 21600"/>
              <a:gd name="T63" fmla="*/ 409 h 21600"/>
              <a:gd name="T64" fmla="*/ 2425 w 21600"/>
              <a:gd name="T65" fmla="*/ 178 h 21600"/>
              <a:gd name="T66" fmla="*/ 2498 w 21600"/>
              <a:gd name="T67" fmla="*/ 233 h 21600"/>
              <a:gd name="T68" fmla="*/ 2570 w 21600"/>
              <a:gd name="T69" fmla="*/ 330 h 21600"/>
              <a:gd name="T70" fmla="*/ 2643 w 21600"/>
              <a:gd name="T71" fmla="*/ 418 h 21600"/>
              <a:gd name="T72" fmla="*/ 2722 w 21600"/>
              <a:gd name="T73" fmla="*/ 441 h 21600"/>
              <a:gd name="T74" fmla="*/ 2795 w 21600"/>
              <a:gd name="T75" fmla="*/ 383 h 21600"/>
              <a:gd name="T76" fmla="*/ 2866 w 21600"/>
              <a:gd name="T77" fmla="*/ 269 h 21600"/>
              <a:gd name="T78" fmla="*/ 2939 w 21600"/>
              <a:gd name="T79" fmla="*/ 114 h 21600"/>
              <a:gd name="T80" fmla="*/ 3011 w 21600"/>
              <a:gd name="T81" fmla="*/ 64 h 21600"/>
              <a:gd name="T82" fmla="*/ 3084 w 21600"/>
              <a:gd name="T83" fmla="*/ 126 h 21600"/>
              <a:gd name="T84" fmla="*/ 3156 w 21600"/>
              <a:gd name="T85" fmla="*/ 433 h 21600"/>
              <a:gd name="T86" fmla="*/ 3229 w 21600"/>
              <a:gd name="T87" fmla="*/ 613 h 21600"/>
              <a:gd name="T88" fmla="*/ 3301 w 21600"/>
              <a:gd name="T89" fmla="*/ 532 h 21600"/>
              <a:gd name="T90" fmla="*/ 3374 w 21600"/>
              <a:gd name="T91" fmla="*/ 677 h 21600"/>
              <a:gd name="T92" fmla="*/ 3446 w 21600"/>
              <a:gd name="T93" fmla="*/ 745 h 21600"/>
              <a:gd name="T94" fmla="*/ 3526 w 21600"/>
              <a:gd name="T95" fmla="*/ 613 h 21600"/>
              <a:gd name="T96" fmla="*/ 3591 w 21600"/>
              <a:gd name="T97" fmla="*/ 502 h 21600"/>
              <a:gd name="T98" fmla="*/ 3664 w 21600"/>
              <a:gd name="T99" fmla="*/ 429 h 21600"/>
              <a:gd name="T100" fmla="*/ 3743 w 21600"/>
              <a:gd name="T101" fmla="*/ 438 h 21600"/>
              <a:gd name="T102" fmla="*/ 3815 w 21600"/>
              <a:gd name="T103" fmla="*/ 547 h 21600"/>
              <a:gd name="T104" fmla="*/ 3887 w 21600"/>
              <a:gd name="T105" fmla="*/ 613 h 21600"/>
              <a:gd name="T106" fmla="*/ 3967 w 21600"/>
              <a:gd name="T107" fmla="*/ 584 h 21600"/>
              <a:gd name="T108" fmla="*/ 4047 w 21600"/>
              <a:gd name="T109" fmla="*/ 269 h 21600"/>
              <a:gd name="T110" fmla="*/ 4112 w 21600"/>
              <a:gd name="T111" fmla="*/ 129 h 21600"/>
              <a:gd name="T112" fmla="*/ 4184 w 21600"/>
              <a:gd name="T113" fmla="*/ 23 h 21600"/>
              <a:gd name="T114" fmla="*/ 4257 w 21600"/>
              <a:gd name="T115" fmla="*/ 0 h 21600"/>
              <a:gd name="T116" fmla="*/ 4329 w 21600"/>
              <a:gd name="T117" fmla="*/ 8 h 21600"/>
              <a:gd name="T118" fmla="*/ 4402 w 21600"/>
              <a:gd name="T119" fmla="*/ 237 h 21600"/>
              <a:gd name="T120" fmla="*/ 4481 w 21600"/>
              <a:gd name="T121" fmla="*/ 429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600" h="21600">
                <a:moveTo>
                  <a:pt x="0" y="0"/>
                </a:moveTo>
                <a:lnTo>
                  <a:pt x="0" y="574"/>
                </a:lnTo>
                <a:lnTo>
                  <a:pt x="34" y="730"/>
                </a:lnTo>
                <a:lnTo>
                  <a:pt x="34" y="5061"/>
                </a:lnTo>
                <a:lnTo>
                  <a:pt x="69" y="5426"/>
                </a:lnTo>
                <a:lnTo>
                  <a:pt x="69" y="11974"/>
                </a:lnTo>
                <a:lnTo>
                  <a:pt x="103" y="12417"/>
                </a:lnTo>
                <a:lnTo>
                  <a:pt x="103" y="18365"/>
                </a:lnTo>
                <a:lnTo>
                  <a:pt x="137" y="18652"/>
                </a:lnTo>
                <a:lnTo>
                  <a:pt x="137" y="21443"/>
                </a:lnTo>
                <a:lnTo>
                  <a:pt x="172" y="21522"/>
                </a:lnTo>
                <a:lnTo>
                  <a:pt x="172" y="19904"/>
                </a:lnTo>
                <a:lnTo>
                  <a:pt x="206" y="19696"/>
                </a:lnTo>
                <a:lnTo>
                  <a:pt x="206" y="14400"/>
                </a:lnTo>
                <a:lnTo>
                  <a:pt x="241" y="13957"/>
                </a:lnTo>
                <a:lnTo>
                  <a:pt x="241" y="7357"/>
                </a:lnTo>
                <a:lnTo>
                  <a:pt x="275" y="6965"/>
                </a:lnTo>
                <a:lnTo>
                  <a:pt x="275" y="1826"/>
                </a:lnTo>
                <a:lnTo>
                  <a:pt x="309" y="1617"/>
                </a:lnTo>
                <a:lnTo>
                  <a:pt x="309" y="209"/>
                </a:lnTo>
                <a:lnTo>
                  <a:pt x="309" y="287"/>
                </a:lnTo>
                <a:lnTo>
                  <a:pt x="349" y="365"/>
                </a:lnTo>
                <a:lnTo>
                  <a:pt x="349" y="3235"/>
                </a:lnTo>
                <a:lnTo>
                  <a:pt x="383" y="3600"/>
                </a:lnTo>
                <a:lnTo>
                  <a:pt x="383" y="9470"/>
                </a:lnTo>
                <a:lnTo>
                  <a:pt x="417" y="9913"/>
                </a:lnTo>
                <a:lnTo>
                  <a:pt x="417" y="13800"/>
                </a:lnTo>
                <a:lnTo>
                  <a:pt x="417" y="14243"/>
                </a:lnTo>
                <a:lnTo>
                  <a:pt x="417" y="16226"/>
                </a:lnTo>
                <a:lnTo>
                  <a:pt x="452" y="16617"/>
                </a:lnTo>
                <a:lnTo>
                  <a:pt x="452" y="20504"/>
                </a:lnTo>
                <a:lnTo>
                  <a:pt x="486" y="20635"/>
                </a:lnTo>
                <a:lnTo>
                  <a:pt x="486" y="21078"/>
                </a:lnTo>
                <a:lnTo>
                  <a:pt x="486" y="20583"/>
                </a:lnTo>
                <a:lnTo>
                  <a:pt x="520" y="20426"/>
                </a:lnTo>
                <a:lnTo>
                  <a:pt x="520" y="16383"/>
                </a:lnTo>
                <a:lnTo>
                  <a:pt x="555" y="16017"/>
                </a:lnTo>
                <a:lnTo>
                  <a:pt x="555" y="9835"/>
                </a:lnTo>
                <a:lnTo>
                  <a:pt x="589" y="9470"/>
                </a:lnTo>
                <a:lnTo>
                  <a:pt x="589" y="3809"/>
                </a:lnTo>
                <a:lnTo>
                  <a:pt x="624" y="3522"/>
                </a:lnTo>
                <a:lnTo>
                  <a:pt x="624" y="939"/>
                </a:lnTo>
                <a:lnTo>
                  <a:pt x="658" y="887"/>
                </a:lnTo>
                <a:lnTo>
                  <a:pt x="658" y="2348"/>
                </a:lnTo>
                <a:lnTo>
                  <a:pt x="692" y="2557"/>
                </a:lnTo>
                <a:lnTo>
                  <a:pt x="692" y="7357"/>
                </a:lnTo>
                <a:lnTo>
                  <a:pt x="727" y="7722"/>
                </a:lnTo>
                <a:lnTo>
                  <a:pt x="727" y="13748"/>
                </a:lnTo>
                <a:lnTo>
                  <a:pt x="761" y="14191"/>
                </a:lnTo>
                <a:lnTo>
                  <a:pt x="761" y="18730"/>
                </a:lnTo>
                <a:lnTo>
                  <a:pt x="795" y="18965"/>
                </a:lnTo>
                <a:lnTo>
                  <a:pt x="795" y="20270"/>
                </a:lnTo>
                <a:lnTo>
                  <a:pt x="795" y="20217"/>
                </a:lnTo>
                <a:lnTo>
                  <a:pt x="830" y="20217"/>
                </a:lnTo>
                <a:lnTo>
                  <a:pt x="830" y="18365"/>
                </a:lnTo>
                <a:lnTo>
                  <a:pt x="830" y="18157"/>
                </a:lnTo>
                <a:lnTo>
                  <a:pt x="830" y="17635"/>
                </a:lnTo>
                <a:lnTo>
                  <a:pt x="864" y="17348"/>
                </a:lnTo>
                <a:lnTo>
                  <a:pt x="864" y="12130"/>
                </a:lnTo>
                <a:lnTo>
                  <a:pt x="899" y="11765"/>
                </a:lnTo>
                <a:lnTo>
                  <a:pt x="899" y="6157"/>
                </a:lnTo>
                <a:lnTo>
                  <a:pt x="933" y="5870"/>
                </a:lnTo>
                <a:lnTo>
                  <a:pt x="933" y="2426"/>
                </a:lnTo>
                <a:lnTo>
                  <a:pt x="967" y="2270"/>
                </a:lnTo>
                <a:lnTo>
                  <a:pt x="967" y="1904"/>
                </a:lnTo>
                <a:lnTo>
                  <a:pt x="967" y="2348"/>
                </a:lnTo>
                <a:lnTo>
                  <a:pt x="1002" y="2504"/>
                </a:lnTo>
                <a:lnTo>
                  <a:pt x="1002" y="5870"/>
                </a:lnTo>
                <a:lnTo>
                  <a:pt x="1041" y="6235"/>
                </a:lnTo>
                <a:lnTo>
                  <a:pt x="1041" y="11452"/>
                </a:lnTo>
                <a:lnTo>
                  <a:pt x="1075" y="11817"/>
                </a:lnTo>
                <a:lnTo>
                  <a:pt x="1075" y="16539"/>
                </a:lnTo>
                <a:lnTo>
                  <a:pt x="1110" y="16826"/>
                </a:lnTo>
                <a:lnTo>
                  <a:pt x="1110" y="19043"/>
                </a:lnTo>
                <a:lnTo>
                  <a:pt x="1144" y="19043"/>
                </a:lnTo>
                <a:lnTo>
                  <a:pt x="1144" y="19096"/>
                </a:lnTo>
                <a:lnTo>
                  <a:pt x="1144" y="17843"/>
                </a:lnTo>
                <a:lnTo>
                  <a:pt x="1178" y="17713"/>
                </a:lnTo>
                <a:lnTo>
                  <a:pt x="1178" y="13748"/>
                </a:lnTo>
                <a:lnTo>
                  <a:pt x="1213" y="13435"/>
                </a:lnTo>
                <a:lnTo>
                  <a:pt x="1213" y="8530"/>
                </a:lnTo>
                <a:lnTo>
                  <a:pt x="1247" y="8217"/>
                </a:lnTo>
                <a:lnTo>
                  <a:pt x="1247" y="4487"/>
                </a:lnTo>
                <a:lnTo>
                  <a:pt x="1282" y="4330"/>
                </a:lnTo>
                <a:lnTo>
                  <a:pt x="1282" y="3235"/>
                </a:lnTo>
                <a:lnTo>
                  <a:pt x="1282" y="3313"/>
                </a:lnTo>
                <a:lnTo>
                  <a:pt x="1316" y="3313"/>
                </a:lnTo>
                <a:lnTo>
                  <a:pt x="1316" y="5348"/>
                </a:lnTo>
                <a:lnTo>
                  <a:pt x="1350" y="5583"/>
                </a:lnTo>
                <a:lnTo>
                  <a:pt x="1350" y="9626"/>
                </a:lnTo>
                <a:lnTo>
                  <a:pt x="1385" y="9991"/>
                </a:lnTo>
                <a:lnTo>
                  <a:pt x="1385" y="14243"/>
                </a:lnTo>
                <a:lnTo>
                  <a:pt x="1419" y="14478"/>
                </a:lnTo>
                <a:lnTo>
                  <a:pt x="1419" y="17113"/>
                </a:lnTo>
                <a:lnTo>
                  <a:pt x="1453" y="17191"/>
                </a:lnTo>
                <a:lnTo>
                  <a:pt x="1453" y="17557"/>
                </a:lnTo>
                <a:lnTo>
                  <a:pt x="1453" y="17113"/>
                </a:lnTo>
                <a:lnTo>
                  <a:pt x="1488" y="16983"/>
                </a:lnTo>
                <a:lnTo>
                  <a:pt x="1488" y="14322"/>
                </a:lnTo>
                <a:lnTo>
                  <a:pt x="1522" y="14035"/>
                </a:lnTo>
                <a:lnTo>
                  <a:pt x="1522" y="10148"/>
                </a:lnTo>
                <a:lnTo>
                  <a:pt x="1557" y="9913"/>
                </a:lnTo>
                <a:lnTo>
                  <a:pt x="1557" y="6548"/>
                </a:lnTo>
                <a:lnTo>
                  <a:pt x="1591" y="6391"/>
                </a:lnTo>
                <a:lnTo>
                  <a:pt x="1591" y="4930"/>
                </a:lnTo>
                <a:lnTo>
                  <a:pt x="1625" y="4930"/>
                </a:lnTo>
                <a:lnTo>
                  <a:pt x="1625" y="5948"/>
                </a:lnTo>
                <a:lnTo>
                  <a:pt x="1660" y="6104"/>
                </a:lnTo>
                <a:lnTo>
                  <a:pt x="1660" y="8896"/>
                </a:lnTo>
                <a:lnTo>
                  <a:pt x="1694" y="9104"/>
                </a:lnTo>
                <a:lnTo>
                  <a:pt x="1694" y="9339"/>
                </a:lnTo>
                <a:lnTo>
                  <a:pt x="1694" y="9548"/>
                </a:lnTo>
                <a:lnTo>
                  <a:pt x="1694" y="12496"/>
                </a:lnTo>
                <a:lnTo>
                  <a:pt x="1728" y="12626"/>
                </a:lnTo>
                <a:lnTo>
                  <a:pt x="1728" y="15052"/>
                </a:lnTo>
                <a:lnTo>
                  <a:pt x="1768" y="15209"/>
                </a:lnTo>
                <a:lnTo>
                  <a:pt x="1768" y="15730"/>
                </a:lnTo>
                <a:lnTo>
                  <a:pt x="1768" y="15652"/>
                </a:lnTo>
                <a:lnTo>
                  <a:pt x="1802" y="15652"/>
                </a:lnTo>
                <a:lnTo>
                  <a:pt x="1802" y="14191"/>
                </a:lnTo>
                <a:lnTo>
                  <a:pt x="1836" y="14035"/>
                </a:lnTo>
                <a:lnTo>
                  <a:pt x="1836" y="11400"/>
                </a:lnTo>
                <a:lnTo>
                  <a:pt x="1871" y="11243"/>
                </a:lnTo>
                <a:lnTo>
                  <a:pt x="1871" y="8583"/>
                </a:lnTo>
                <a:lnTo>
                  <a:pt x="1905" y="8452"/>
                </a:lnTo>
                <a:lnTo>
                  <a:pt x="1905" y="6965"/>
                </a:lnTo>
                <a:lnTo>
                  <a:pt x="1940" y="6965"/>
                </a:lnTo>
                <a:lnTo>
                  <a:pt x="1940" y="6835"/>
                </a:lnTo>
                <a:lnTo>
                  <a:pt x="1940" y="7122"/>
                </a:lnTo>
                <a:lnTo>
                  <a:pt x="1974" y="7200"/>
                </a:lnTo>
                <a:lnTo>
                  <a:pt x="1974" y="8817"/>
                </a:lnTo>
                <a:lnTo>
                  <a:pt x="2008" y="8896"/>
                </a:lnTo>
                <a:lnTo>
                  <a:pt x="2008" y="11087"/>
                </a:lnTo>
                <a:lnTo>
                  <a:pt x="2043" y="11243"/>
                </a:lnTo>
                <a:lnTo>
                  <a:pt x="2043" y="12991"/>
                </a:lnTo>
                <a:lnTo>
                  <a:pt x="2077" y="13070"/>
                </a:lnTo>
                <a:lnTo>
                  <a:pt x="2077" y="13748"/>
                </a:lnTo>
                <a:lnTo>
                  <a:pt x="2111" y="13748"/>
                </a:lnTo>
                <a:lnTo>
                  <a:pt x="2111" y="13670"/>
                </a:lnTo>
                <a:lnTo>
                  <a:pt x="2111" y="13148"/>
                </a:lnTo>
                <a:lnTo>
                  <a:pt x="2146" y="13070"/>
                </a:lnTo>
                <a:lnTo>
                  <a:pt x="2146" y="11687"/>
                </a:lnTo>
                <a:lnTo>
                  <a:pt x="2180" y="11609"/>
                </a:lnTo>
                <a:lnTo>
                  <a:pt x="2180" y="10148"/>
                </a:lnTo>
                <a:lnTo>
                  <a:pt x="2215" y="9991"/>
                </a:lnTo>
                <a:lnTo>
                  <a:pt x="2215" y="9104"/>
                </a:lnTo>
                <a:lnTo>
                  <a:pt x="2249" y="9026"/>
                </a:lnTo>
                <a:lnTo>
                  <a:pt x="2249" y="8896"/>
                </a:lnTo>
                <a:lnTo>
                  <a:pt x="2249" y="8974"/>
                </a:lnTo>
                <a:lnTo>
                  <a:pt x="2283" y="8974"/>
                </a:lnTo>
                <a:lnTo>
                  <a:pt x="2283" y="9626"/>
                </a:lnTo>
                <a:lnTo>
                  <a:pt x="2318" y="9704"/>
                </a:lnTo>
                <a:lnTo>
                  <a:pt x="2318" y="10591"/>
                </a:lnTo>
                <a:lnTo>
                  <a:pt x="2352" y="10643"/>
                </a:lnTo>
                <a:lnTo>
                  <a:pt x="2352" y="11400"/>
                </a:lnTo>
                <a:lnTo>
                  <a:pt x="2386" y="11400"/>
                </a:lnTo>
                <a:lnTo>
                  <a:pt x="2386" y="11687"/>
                </a:lnTo>
                <a:lnTo>
                  <a:pt x="2421" y="11687"/>
                </a:lnTo>
                <a:lnTo>
                  <a:pt x="2421" y="11452"/>
                </a:lnTo>
                <a:lnTo>
                  <a:pt x="2460" y="11452"/>
                </a:lnTo>
                <a:lnTo>
                  <a:pt x="2460" y="11087"/>
                </a:lnTo>
                <a:lnTo>
                  <a:pt x="2494" y="11009"/>
                </a:lnTo>
                <a:lnTo>
                  <a:pt x="2494" y="10800"/>
                </a:lnTo>
                <a:lnTo>
                  <a:pt x="2529" y="10800"/>
                </a:lnTo>
                <a:lnTo>
                  <a:pt x="2529" y="10722"/>
                </a:lnTo>
                <a:lnTo>
                  <a:pt x="2529" y="10800"/>
                </a:lnTo>
                <a:lnTo>
                  <a:pt x="2563" y="10800"/>
                </a:lnTo>
                <a:lnTo>
                  <a:pt x="2563" y="11009"/>
                </a:lnTo>
                <a:lnTo>
                  <a:pt x="2597" y="11009"/>
                </a:lnTo>
                <a:lnTo>
                  <a:pt x="2597" y="11165"/>
                </a:lnTo>
                <a:lnTo>
                  <a:pt x="2632" y="11165"/>
                </a:lnTo>
                <a:lnTo>
                  <a:pt x="2632" y="11009"/>
                </a:lnTo>
                <a:lnTo>
                  <a:pt x="2666" y="11009"/>
                </a:lnTo>
                <a:lnTo>
                  <a:pt x="2666" y="10591"/>
                </a:lnTo>
                <a:lnTo>
                  <a:pt x="2701" y="10513"/>
                </a:lnTo>
                <a:lnTo>
                  <a:pt x="2701" y="9835"/>
                </a:lnTo>
                <a:lnTo>
                  <a:pt x="2735" y="9835"/>
                </a:lnTo>
                <a:lnTo>
                  <a:pt x="2735" y="9391"/>
                </a:lnTo>
                <a:lnTo>
                  <a:pt x="2769" y="9391"/>
                </a:lnTo>
                <a:lnTo>
                  <a:pt x="2769" y="9626"/>
                </a:lnTo>
                <a:lnTo>
                  <a:pt x="2804" y="9626"/>
                </a:lnTo>
                <a:lnTo>
                  <a:pt x="2804" y="10513"/>
                </a:lnTo>
                <a:lnTo>
                  <a:pt x="2838" y="10591"/>
                </a:lnTo>
                <a:lnTo>
                  <a:pt x="2838" y="11765"/>
                </a:lnTo>
                <a:lnTo>
                  <a:pt x="2872" y="11896"/>
                </a:lnTo>
                <a:lnTo>
                  <a:pt x="2872" y="12939"/>
                </a:lnTo>
                <a:lnTo>
                  <a:pt x="2907" y="12991"/>
                </a:lnTo>
                <a:lnTo>
                  <a:pt x="2907" y="13226"/>
                </a:lnTo>
                <a:lnTo>
                  <a:pt x="2907" y="13148"/>
                </a:lnTo>
                <a:lnTo>
                  <a:pt x="2941" y="13148"/>
                </a:lnTo>
                <a:lnTo>
                  <a:pt x="2941" y="12783"/>
                </a:lnTo>
                <a:lnTo>
                  <a:pt x="2941" y="12704"/>
                </a:lnTo>
                <a:lnTo>
                  <a:pt x="2941" y="12261"/>
                </a:lnTo>
                <a:lnTo>
                  <a:pt x="2976" y="12183"/>
                </a:lnTo>
                <a:lnTo>
                  <a:pt x="2976" y="10513"/>
                </a:lnTo>
                <a:lnTo>
                  <a:pt x="3010" y="10435"/>
                </a:lnTo>
                <a:lnTo>
                  <a:pt x="3010" y="8583"/>
                </a:lnTo>
                <a:lnTo>
                  <a:pt x="3044" y="8530"/>
                </a:lnTo>
                <a:lnTo>
                  <a:pt x="3044" y="7409"/>
                </a:lnTo>
                <a:lnTo>
                  <a:pt x="3079" y="7409"/>
                </a:lnTo>
                <a:lnTo>
                  <a:pt x="3079" y="7357"/>
                </a:lnTo>
                <a:lnTo>
                  <a:pt x="3079" y="7722"/>
                </a:lnTo>
                <a:lnTo>
                  <a:pt x="3113" y="7774"/>
                </a:lnTo>
                <a:lnTo>
                  <a:pt x="3113" y="9470"/>
                </a:lnTo>
                <a:lnTo>
                  <a:pt x="3147" y="9626"/>
                </a:lnTo>
                <a:lnTo>
                  <a:pt x="3147" y="12052"/>
                </a:lnTo>
                <a:lnTo>
                  <a:pt x="3187" y="12183"/>
                </a:lnTo>
                <a:lnTo>
                  <a:pt x="3187" y="14322"/>
                </a:lnTo>
                <a:lnTo>
                  <a:pt x="3221" y="14478"/>
                </a:lnTo>
                <a:lnTo>
                  <a:pt x="3221" y="15287"/>
                </a:lnTo>
                <a:lnTo>
                  <a:pt x="3255" y="15287"/>
                </a:lnTo>
                <a:lnTo>
                  <a:pt x="3255" y="14191"/>
                </a:lnTo>
                <a:lnTo>
                  <a:pt x="3290" y="14113"/>
                </a:lnTo>
                <a:lnTo>
                  <a:pt x="3290" y="11452"/>
                </a:lnTo>
                <a:lnTo>
                  <a:pt x="3324" y="11322"/>
                </a:lnTo>
                <a:lnTo>
                  <a:pt x="3324" y="8217"/>
                </a:lnTo>
                <a:lnTo>
                  <a:pt x="3359" y="8009"/>
                </a:lnTo>
                <a:lnTo>
                  <a:pt x="3359" y="6157"/>
                </a:lnTo>
                <a:lnTo>
                  <a:pt x="3359" y="6104"/>
                </a:lnTo>
                <a:lnTo>
                  <a:pt x="3359" y="5870"/>
                </a:lnTo>
                <a:lnTo>
                  <a:pt x="3393" y="5791"/>
                </a:lnTo>
                <a:lnTo>
                  <a:pt x="3393" y="5348"/>
                </a:lnTo>
                <a:lnTo>
                  <a:pt x="3393" y="5583"/>
                </a:lnTo>
                <a:lnTo>
                  <a:pt x="3427" y="5661"/>
                </a:lnTo>
                <a:lnTo>
                  <a:pt x="3427" y="7643"/>
                </a:lnTo>
                <a:lnTo>
                  <a:pt x="3462" y="7774"/>
                </a:lnTo>
                <a:lnTo>
                  <a:pt x="3462" y="11243"/>
                </a:lnTo>
                <a:lnTo>
                  <a:pt x="3496" y="11452"/>
                </a:lnTo>
                <a:lnTo>
                  <a:pt x="3496" y="14922"/>
                </a:lnTo>
                <a:lnTo>
                  <a:pt x="3530" y="15130"/>
                </a:lnTo>
                <a:lnTo>
                  <a:pt x="3530" y="16983"/>
                </a:lnTo>
                <a:lnTo>
                  <a:pt x="3565" y="17035"/>
                </a:lnTo>
                <a:lnTo>
                  <a:pt x="3565" y="17113"/>
                </a:lnTo>
                <a:lnTo>
                  <a:pt x="3565" y="16383"/>
                </a:lnTo>
                <a:lnTo>
                  <a:pt x="3599" y="16226"/>
                </a:lnTo>
                <a:lnTo>
                  <a:pt x="3599" y="13226"/>
                </a:lnTo>
                <a:lnTo>
                  <a:pt x="3634" y="12991"/>
                </a:lnTo>
                <a:lnTo>
                  <a:pt x="3634" y="8817"/>
                </a:lnTo>
                <a:lnTo>
                  <a:pt x="3668" y="8530"/>
                </a:lnTo>
                <a:lnTo>
                  <a:pt x="3668" y="5061"/>
                </a:lnTo>
                <a:lnTo>
                  <a:pt x="3702" y="4852"/>
                </a:lnTo>
                <a:lnTo>
                  <a:pt x="3702" y="3678"/>
                </a:lnTo>
                <a:lnTo>
                  <a:pt x="3737" y="3678"/>
                </a:lnTo>
                <a:lnTo>
                  <a:pt x="3737" y="5348"/>
                </a:lnTo>
                <a:lnTo>
                  <a:pt x="3771" y="5583"/>
                </a:lnTo>
                <a:lnTo>
                  <a:pt x="3771" y="9626"/>
                </a:lnTo>
                <a:lnTo>
                  <a:pt x="3805" y="9913"/>
                </a:lnTo>
                <a:lnTo>
                  <a:pt x="3805" y="14557"/>
                </a:lnTo>
                <a:lnTo>
                  <a:pt x="3840" y="14843"/>
                </a:lnTo>
                <a:lnTo>
                  <a:pt x="3840" y="18078"/>
                </a:lnTo>
                <a:lnTo>
                  <a:pt x="3879" y="18157"/>
                </a:lnTo>
                <a:lnTo>
                  <a:pt x="3879" y="18730"/>
                </a:lnTo>
                <a:lnTo>
                  <a:pt x="3879" y="18443"/>
                </a:lnTo>
                <a:lnTo>
                  <a:pt x="3913" y="18365"/>
                </a:lnTo>
                <a:lnTo>
                  <a:pt x="3913" y="15496"/>
                </a:lnTo>
                <a:lnTo>
                  <a:pt x="3948" y="15209"/>
                </a:lnTo>
                <a:lnTo>
                  <a:pt x="3948" y="10278"/>
                </a:lnTo>
                <a:lnTo>
                  <a:pt x="3982" y="9991"/>
                </a:lnTo>
                <a:lnTo>
                  <a:pt x="3982" y="5139"/>
                </a:lnTo>
                <a:lnTo>
                  <a:pt x="4017" y="4930"/>
                </a:lnTo>
                <a:lnTo>
                  <a:pt x="4017" y="2348"/>
                </a:lnTo>
                <a:lnTo>
                  <a:pt x="4051" y="2270"/>
                </a:lnTo>
                <a:lnTo>
                  <a:pt x="4051" y="2191"/>
                </a:lnTo>
                <a:lnTo>
                  <a:pt x="4051" y="3157"/>
                </a:lnTo>
                <a:lnTo>
                  <a:pt x="4085" y="3365"/>
                </a:lnTo>
                <a:lnTo>
                  <a:pt x="4085" y="7409"/>
                </a:lnTo>
                <a:lnTo>
                  <a:pt x="4120" y="7722"/>
                </a:lnTo>
                <a:lnTo>
                  <a:pt x="4120" y="13226"/>
                </a:lnTo>
                <a:lnTo>
                  <a:pt x="4154" y="13591"/>
                </a:lnTo>
                <a:lnTo>
                  <a:pt x="4154" y="18235"/>
                </a:lnTo>
                <a:lnTo>
                  <a:pt x="4188" y="18443"/>
                </a:lnTo>
                <a:lnTo>
                  <a:pt x="4188" y="19983"/>
                </a:lnTo>
                <a:lnTo>
                  <a:pt x="4223" y="19983"/>
                </a:lnTo>
                <a:lnTo>
                  <a:pt x="4223" y="19904"/>
                </a:lnTo>
                <a:lnTo>
                  <a:pt x="4223" y="19852"/>
                </a:lnTo>
                <a:lnTo>
                  <a:pt x="4223" y="17791"/>
                </a:lnTo>
                <a:lnTo>
                  <a:pt x="4257" y="17557"/>
                </a:lnTo>
                <a:lnTo>
                  <a:pt x="4257" y="12496"/>
                </a:lnTo>
                <a:lnTo>
                  <a:pt x="4292" y="12052"/>
                </a:lnTo>
                <a:lnTo>
                  <a:pt x="4292" y="6235"/>
                </a:lnTo>
                <a:lnTo>
                  <a:pt x="4326" y="5870"/>
                </a:lnTo>
                <a:lnTo>
                  <a:pt x="4326" y="1748"/>
                </a:lnTo>
                <a:lnTo>
                  <a:pt x="4360" y="1617"/>
                </a:lnTo>
                <a:lnTo>
                  <a:pt x="4360" y="1096"/>
                </a:lnTo>
                <a:lnTo>
                  <a:pt x="4360" y="1461"/>
                </a:lnTo>
                <a:lnTo>
                  <a:pt x="4395" y="1617"/>
                </a:lnTo>
                <a:lnTo>
                  <a:pt x="4395" y="5296"/>
                </a:lnTo>
                <a:lnTo>
                  <a:pt x="4429" y="5661"/>
                </a:lnTo>
                <a:lnTo>
                  <a:pt x="4429" y="11609"/>
                </a:lnTo>
                <a:lnTo>
                  <a:pt x="4463" y="12052"/>
                </a:lnTo>
                <a:lnTo>
                  <a:pt x="4463" y="17713"/>
                </a:lnTo>
                <a:lnTo>
                  <a:pt x="4498" y="18000"/>
                </a:lnTo>
                <a:lnTo>
                  <a:pt x="4498" y="20870"/>
                </a:lnTo>
                <a:lnTo>
                  <a:pt x="4532" y="20870"/>
                </a:lnTo>
                <a:lnTo>
                  <a:pt x="4532" y="20948"/>
                </a:lnTo>
                <a:lnTo>
                  <a:pt x="4532" y="19617"/>
                </a:lnTo>
                <a:lnTo>
                  <a:pt x="4566" y="19409"/>
                </a:lnTo>
                <a:lnTo>
                  <a:pt x="4566" y="14557"/>
                </a:lnTo>
                <a:lnTo>
                  <a:pt x="4606" y="14113"/>
                </a:lnTo>
                <a:lnTo>
                  <a:pt x="4606" y="7722"/>
                </a:lnTo>
                <a:lnTo>
                  <a:pt x="4640" y="7278"/>
                </a:lnTo>
                <a:lnTo>
                  <a:pt x="4640" y="5739"/>
                </a:lnTo>
                <a:lnTo>
                  <a:pt x="4640" y="5348"/>
                </a:lnTo>
                <a:lnTo>
                  <a:pt x="4640" y="2191"/>
                </a:lnTo>
                <a:lnTo>
                  <a:pt x="4675" y="1904"/>
                </a:lnTo>
                <a:lnTo>
                  <a:pt x="4675" y="365"/>
                </a:lnTo>
                <a:lnTo>
                  <a:pt x="4709" y="365"/>
                </a:lnTo>
                <a:lnTo>
                  <a:pt x="4709" y="3078"/>
                </a:lnTo>
                <a:lnTo>
                  <a:pt x="4743" y="3365"/>
                </a:lnTo>
                <a:lnTo>
                  <a:pt x="4743" y="9183"/>
                </a:lnTo>
                <a:lnTo>
                  <a:pt x="4778" y="9626"/>
                </a:lnTo>
                <a:lnTo>
                  <a:pt x="4778" y="16096"/>
                </a:lnTo>
                <a:lnTo>
                  <a:pt x="4812" y="16461"/>
                </a:lnTo>
                <a:lnTo>
                  <a:pt x="4812" y="20713"/>
                </a:lnTo>
                <a:lnTo>
                  <a:pt x="4846" y="20870"/>
                </a:lnTo>
                <a:lnTo>
                  <a:pt x="4846" y="21443"/>
                </a:lnTo>
                <a:lnTo>
                  <a:pt x="4846" y="21026"/>
                </a:lnTo>
                <a:lnTo>
                  <a:pt x="4881" y="20870"/>
                </a:lnTo>
                <a:lnTo>
                  <a:pt x="4881" y="16904"/>
                </a:lnTo>
                <a:lnTo>
                  <a:pt x="4915" y="16539"/>
                </a:lnTo>
                <a:lnTo>
                  <a:pt x="4915" y="10070"/>
                </a:lnTo>
                <a:lnTo>
                  <a:pt x="4949" y="9626"/>
                </a:lnTo>
                <a:lnTo>
                  <a:pt x="4949" y="3522"/>
                </a:lnTo>
                <a:lnTo>
                  <a:pt x="4984" y="3235"/>
                </a:lnTo>
                <a:lnTo>
                  <a:pt x="4984" y="130"/>
                </a:lnTo>
                <a:lnTo>
                  <a:pt x="5018" y="78"/>
                </a:lnTo>
                <a:lnTo>
                  <a:pt x="5018" y="0"/>
                </a:lnTo>
                <a:lnTo>
                  <a:pt x="5018" y="1383"/>
                </a:lnTo>
                <a:lnTo>
                  <a:pt x="5053" y="1617"/>
                </a:lnTo>
                <a:lnTo>
                  <a:pt x="5053" y="3678"/>
                </a:lnTo>
                <a:lnTo>
                  <a:pt x="5053" y="4043"/>
                </a:lnTo>
                <a:lnTo>
                  <a:pt x="5053" y="6757"/>
                </a:lnTo>
                <a:lnTo>
                  <a:pt x="5087" y="7122"/>
                </a:lnTo>
                <a:lnTo>
                  <a:pt x="5087" y="13800"/>
                </a:lnTo>
                <a:lnTo>
                  <a:pt x="5121" y="14243"/>
                </a:lnTo>
                <a:lnTo>
                  <a:pt x="5121" y="19617"/>
                </a:lnTo>
                <a:lnTo>
                  <a:pt x="5156" y="19904"/>
                </a:lnTo>
                <a:lnTo>
                  <a:pt x="5156" y="21600"/>
                </a:lnTo>
                <a:lnTo>
                  <a:pt x="5190" y="21522"/>
                </a:lnTo>
                <a:lnTo>
                  <a:pt x="5190" y="18809"/>
                </a:lnTo>
                <a:lnTo>
                  <a:pt x="5224" y="18522"/>
                </a:lnTo>
                <a:lnTo>
                  <a:pt x="5224" y="12574"/>
                </a:lnTo>
                <a:lnTo>
                  <a:pt x="5259" y="12130"/>
                </a:lnTo>
                <a:lnTo>
                  <a:pt x="5259" y="5583"/>
                </a:lnTo>
                <a:lnTo>
                  <a:pt x="5298" y="5217"/>
                </a:lnTo>
                <a:lnTo>
                  <a:pt x="5298" y="939"/>
                </a:lnTo>
                <a:lnTo>
                  <a:pt x="5332" y="730"/>
                </a:lnTo>
                <a:lnTo>
                  <a:pt x="5332" y="130"/>
                </a:lnTo>
                <a:lnTo>
                  <a:pt x="5332" y="522"/>
                </a:lnTo>
                <a:lnTo>
                  <a:pt x="5367" y="652"/>
                </a:lnTo>
                <a:lnTo>
                  <a:pt x="5367" y="4617"/>
                </a:lnTo>
                <a:lnTo>
                  <a:pt x="5401" y="4983"/>
                </a:lnTo>
                <a:lnTo>
                  <a:pt x="5401" y="11322"/>
                </a:lnTo>
                <a:lnTo>
                  <a:pt x="5436" y="11765"/>
                </a:lnTo>
                <a:lnTo>
                  <a:pt x="5436" y="17791"/>
                </a:lnTo>
                <a:lnTo>
                  <a:pt x="5470" y="18078"/>
                </a:lnTo>
                <a:lnTo>
                  <a:pt x="5470" y="20504"/>
                </a:lnTo>
                <a:lnTo>
                  <a:pt x="5470" y="20635"/>
                </a:lnTo>
                <a:lnTo>
                  <a:pt x="5470" y="21078"/>
                </a:lnTo>
                <a:lnTo>
                  <a:pt x="5504" y="21157"/>
                </a:lnTo>
                <a:lnTo>
                  <a:pt x="5504" y="21235"/>
                </a:lnTo>
                <a:lnTo>
                  <a:pt x="5504" y="19983"/>
                </a:lnTo>
                <a:lnTo>
                  <a:pt x="5539" y="19774"/>
                </a:lnTo>
                <a:lnTo>
                  <a:pt x="5539" y="14843"/>
                </a:lnTo>
                <a:lnTo>
                  <a:pt x="5573" y="14478"/>
                </a:lnTo>
                <a:lnTo>
                  <a:pt x="5573" y="8087"/>
                </a:lnTo>
                <a:lnTo>
                  <a:pt x="5607" y="7643"/>
                </a:lnTo>
                <a:lnTo>
                  <a:pt x="5607" y="2557"/>
                </a:lnTo>
                <a:lnTo>
                  <a:pt x="5642" y="2270"/>
                </a:lnTo>
                <a:lnTo>
                  <a:pt x="5642" y="652"/>
                </a:lnTo>
                <a:lnTo>
                  <a:pt x="5676" y="652"/>
                </a:lnTo>
                <a:lnTo>
                  <a:pt x="5676" y="3235"/>
                </a:lnTo>
                <a:lnTo>
                  <a:pt x="5711" y="3443"/>
                </a:lnTo>
                <a:lnTo>
                  <a:pt x="5711" y="8974"/>
                </a:lnTo>
                <a:lnTo>
                  <a:pt x="5745" y="9391"/>
                </a:lnTo>
                <a:lnTo>
                  <a:pt x="5745" y="15809"/>
                </a:lnTo>
                <a:lnTo>
                  <a:pt x="5779" y="16174"/>
                </a:lnTo>
                <a:lnTo>
                  <a:pt x="5779" y="19904"/>
                </a:lnTo>
                <a:lnTo>
                  <a:pt x="5814" y="20061"/>
                </a:lnTo>
                <a:lnTo>
                  <a:pt x="5814" y="20504"/>
                </a:lnTo>
                <a:lnTo>
                  <a:pt x="5814" y="20061"/>
                </a:lnTo>
                <a:lnTo>
                  <a:pt x="5848" y="19904"/>
                </a:lnTo>
                <a:lnTo>
                  <a:pt x="5848" y="16174"/>
                </a:lnTo>
                <a:lnTo>
                  <a:pt x="5882" y="15861"/>
                </a:lnTo>
                <a:lnTo>
                  <a:pt x="5882" y="11243"/>
                </a:lnTo>
                <a:lnTo>
                  <a:pt x="5882" y="10878"/>
                </a:lnTo>
                <a:lnTo>
                  <a:pt x="5882" y="10070"/>
                </a:lnTo>
                <a:lnTo>
                  <a:pt x="5917" y="9704"/>
                </a:lnTo>
                <a:lnTo>
                  <a:pt x="5917" y="4409"/>
                </a:lnTo>
                <a:lnTo>
                  <a:pt x="5951" y="4174"/>
                </a:lnTo>
                <a:lnTo>
                  <a:pt x="5951" y="1696"/>
                </a:lnTo>
                <a:lnTo>
                  <a:pt x="5990" y="1617"/>
                </a:lnTo>
                <a:lnTo>
                  <a:pt x="5990" y="2870"/>
                </a:lnTo>
                <a:lnTo>
                  <a:pt x="6025" y="3078"/>
                </a:lnTo>
                <a:lnTo>
                  <a:pt x="6025" y="7487"/>
                </a:lnTo>
                <a:lnTo>
                  <a:pt x="6059" y="7852"/>
                </a:lnTo>
                <a:lnTo>
                  <a:pt x="6059" y="13383"/>
                </a:lnTo>
                <a:lnTo>
                  <a:pt x="6094" y="13748"/>
                </a:lnTo>
                <a:lnTo>
                  <a:pt x="6094" y="18000"/>
                </a:lnTo>
                <a:lnTo>
                  <a:pt x="6128" y="18157"/>
                </a:lnTo>
                <a:lnTo>
                  <a:pt x="6128" y="19409"/>
                </a:lnTo>
                <a:lnTo>
                  <a:pt x="6162" y="19330"/>
                </a:lnTo>
                <a:lnTo>
                  <a:pt x="6162" y="17035"/>
                </a:lnTo>
                <a:lnTo>
                  <a:pt x="6197" y="16826"/>
                </a:lnTo>
                <a:lnTo>
                  <a:pt x="6197" y="12130"/>
                </a:lnTo>
                <a:lnTo>
                  <a:pt x="6231" y="11765"/>
                </a:lnTo>
                <a:lnTo>
                  <a:pt x="6231" y="6835"/>
                </a:lnTo>
                <a:lnTo>
                  <a:pt x="6265" y="6548"/>
                </a:lnTo>
                <a:lnTo>
                  <a:pt x="6265" y="3365"/>
                </a:lnTo>
                <a:lnTo>
                  <a:pt x="6300" y="3313"/>
                </a:lnTo>
                <a:lnTo>
                  <a:pt x="6300" y="2870"/>
                </a:lnTo>
                <a:lnTo>
                  <a:pt x="6300" y="3235"/>
                </a:lnTo>
                <a:lnTo>
                  <a:pt x="6334" y="3365"/>
                </a:lnTo>
                <a:lnTo>
                  <a:pt x="6334" y="6391"/>
                </a:lnTo>
                <a:lnTo>
                  <a:pt x="6369" y="6678"/>
                </a:lnTo>
                <a:lnTo>
                  <a:pt x="6369" y="11243"/>
                </a:lnTo>
                <a:lnTo>
                  <a:pt x="6403" y="11530"/>
                </a:lnTo>
                <a:lnTo>
                  <a:pt x="6403" y="15730"/>
                </a:lnTo>
                <a:lnTo>
                  <a:pt x="6437" y="15939"/>
                </a:lnTo>
                <a:lnTo>
                  <a:pt x="6437" y="17843"/>
                </a:lnTo>
                <a:lnTo>
                  <a:pt x="6472" y="17922"/>
                </a:lnTo>
                <a:lnTo>
                  <a:pt x="6472" y="16983"/>
                </a:lnTo>
                <a:lnTo>
                  <a:pt x="6506" y="16748"/>
                </a:lnTo>
                <a:lnTo>
                  <a:pt x="6506" y="13435"/>
                </a:lnTo>
                <a:lnTo>
                  <a:pt x="6540" y="13148"/>
                </a:lnTo>
                <a:lnTo>
                  <a:pt x="6540" y="8974"/>
                </a:lnTo>
                <a:lnTo>
                  <a:pt x="6575" y="8739"/>
                </a:lnTo>
                <a:lnTo>
                  <a:pt x="6575" y="5504"/>
                </a:lnTo>
                <a:lnTo>
                  <a:pt x="6609" y="5348"/>
                </a:lnTo>
                <a:lnTo>
                  <a:pt x="6609" y="4487"/>
                </a:lnTo>
                <a:lnTo>
                  <a:pt x="6644" y="4539"/>
                </a:lnTo>
                <a:lnTo>
                  <a:pt x="6644" y="6235"/>
                </a:lnTo>
                <a:lnTo>
                  <a:pt x="6678" y="6391"/>
                </a:lnTo>
                <a:lnTo>
                  <a:pt x="6678" y="9783"/>
                </a:lnTo>
                <a:lnTo>
                  <a:pt x="6717" y="9991"/>
                </a:lnTo>
                <a:lnTo>
                  <a:pt x="6717" y="13513"/>
                </a:lnTo>
                <a:lnTo>
                  <a:pt x="6752" y="13748"/>
                </a:lnTo>
                <a:lnTo>
                  <a:pt x="6752" y="14113"/>
                </a:lnTo>
                <a:lnTo>
                  <a:pt x="6752" y="14322"/>
                </a:lnTo>
                <a:lnTo>
                  <a:pt x="6752" y="15861"/>
                </a:lnTo>
                <a:lnTo>
                  <a:pt x="6786" y="15939"/>
                </a:lnTo>
                <a:lnTo>
                  <a:pt x="6786" y="16226"/>
                </a:lnTo>
                <a:lnTo>
                  <a:pt x="6786" y="15939"/>
                </a:lnTo>
                <a:lnTo>
                  <a:pt x="6820" y="15861"/>
                </a:lnTo>
                <a:lnTo>
                  <a:pt x="6820" y="13800"/>
                </a:lnTo>
                <a:lnTo>
                  <a:pt x="6855" y="13670"/>
                </a:lnTo>
                <a:lnTo>
                  <a:pt x="6855" y="10591"/>
                </a:lnTo>
                <a:lnTo>
                  <a:pt x="6889" y="10357"/>
                </a:lnTo>
                <a:lnTo>
                  <a:pt x="6889" y="7722"/>
                </a:lnTo>
                <a:lnTo>
                  <a:pt x="6923" y="7565"/>
                </a:lnTo>
                <a:lnTo>
                  <a:pt x="6923" y="6391"/>
                </a:lnTo>
                <a:lnTo>
                  <a:pt x="6958" y="6391"/>
                </a:lnTo>
                <a:lnTo>
                  <a:pt x="6958" y="6313"/>
                </a:lnTo>
                <a:lnTo>
                  <a:pt x="6958" y="6965"/>
                </a:lnTo>
                <a:lnTo>
                  <a:pt x="6992" y="7122"/>
                </a:lnTo>
                <a:lnTo>
                  <a:pt x="6992" y="9183"/>
                </a:lnTo>
                <a:lnTo>
                  <a:pt x="7027" y="9339"/>
                </a:lnTo>
                <a:lnTo>
                  <a:pt x="7027" y="11817"/>
                </a:lnTo>
                <a:lnTo>
                  <a:pt x="7061" y="11974"/>
                </a:lnTo>
                <a:lnTo>
                  <a:pt x="7061" y="13748"/>
                </a:lnTo>
                <a:lnTo>
                  <a:pt x="7095" y="13800"/>
                </a:lnTo>
                <a:lnTo>
                  <a:pt x="7095" y="14243"/>
                </a:lnTo>
                <a:lnTo>
                  <a:pt x="7130" y="14191"/>
                </a:lnTo>
                <a:lnTo>
                  <a:pt x="7130" y="13226"/>
                </a:lnTo>
                <a:lnTo>
                  <a:pt x="7164" y="13148"/>
                </a:lnTo>
                <a:lnTo>
                  <a:pt x="7164" y="12574"/>
                </a:lnTo>
                <a:lnTo>
                  <a:pt x="7164" y="12496"/>
                </a:lnTo>
                <a:lnTo>
                  <a:pt x="7164" y="11400"/>
                </a:lnTo>
                <a:lnTo>
                  <a:pt x="7198" y="11243"/>
                </a:lnTo>
                <a:lnTo>
                  <a:pt x="7198" y="9391"/>
                </a:lnTo>
                <a:lnTo>
                  <a:pt x="7233" y="9339"/>
                </a:lnTo>
                <a:lnTo>
                  <a:pt x="7233" y="8452"/>
                </a:lnTo>
                <a:lnTo>
                  <a:pt x="7267" y="8452"/>
                </a:lnTo>
                <a:lnTo>
                  <a:pt x="7267" y="8374"/>
                </a:lnTo>
                <a:lnTo>
                  <a:pt x="7267" y="8583"/>
                </a:lnTo>
                <a:lnTo>
                  <a:pt x="7301" y="8661"/>
                </a:lnTo>
                <a:lnTo>
                  <a:pt x="7301" y="9626"/>
                </a:lnTo>
                <a:lnTo>
                  <a:pt x="7336" y="9704"/>
                </a:lnTo>
                <a:lnTo>
                  <a:pt x="7336" y="10957"/>
                </a:lnTo>
                <a:lnTo>
                  <a:pt x="7370" y="11009"/>
                </a:lnTo>
                <a:lnTo>
                  <a:pt x="7370" y="11896"/>
                </a:lnTo>
                <a:lnTo>
                  <a:pt x="7410" y="11896"/>
                </a:lnTo>
                <a:lnTo>
                  <a:pt x="7410" y="12183"/>
                </a:lnTo>
                <a:lnTo>
                  <a:pt x="7444" y="12183"/>
                </a:lnTo>
                <a:lnTo>
                  <a:pt x="7444" y="11817"/>
                </a:lnTo>
                <a:lnTo>
                  <a:pt x="7478" y="11765"/>
                </a:lnTo>
                <a:lnTo>
                  <a:pt x="7478" y="11165"/>
                </a:lnTo>
                <a:lnTo>
                  <a:pt x="7513" y="11087"/>
                </a:lnTo>
                <a:lnTo>
                  <a:pt x="7513" y="10591"/>
                </a:lnTo>
                <a:lnTo>
                  <a:pt x="7547" y="10591"/>
                </a:lnTo>
                <a:lnTo>
                  <a:pt x="7547" y="10435"/>
                </a:lnTo>
                <a:lnTo>
                  <a:pt x="7581" y="10435"/>
                </a:lnTo>
                <a:lnTo>
                  <a:pt x="7581" y="10591"/>
                </a:lnTo>
                <a:lnTo>
                  <a:pt x="7616" y="10591"/>
                </a:lnTo>
                <a:lnTo>
                  <a:pt x="7616" y="10800"/>
                </a:lnTo>
                <a:lnTo>
                  <a:pt x="7650" y="10800"/>
                </a:lnTo>
                <a:lnTo>
                  <a:pt x="7650" y="10878"/>
                </a:lnTo>
                <a:lnTo>
                  <a:pt x="7650" y="10800"/>
                </a:lnTo>
                <a:lnTo>
                  <a:pt x="7684" y="10800"/>
                </a:lnTo>
                <a:lnTo>
                  <a:pt x="7684" y="10591"/>
                </a:lnTo>
                <a:lnTo>
                  <a:pt x="7719" y="10591"/>
                </a:lnTo>
                <a:lnTo>
                  <a:pt x="7719" y="10200"/>
                </a:lnTo>
                <a:lnTo>
                  <a:pt x="7753" y="10148"/>
                </a:lnTo>
                <a:lnTo>
                  <a:pt x="7753" y="9913"/>
                </a:lnTo>
                <a:lnTo>
                  <a:pt x="7788" y="9913"/>
                </a:lnTo>
                <a:lnTo>
                  <a:pt x="7788" y="10148"/>
                </a:lnTo>
                <a:lnTo>
                  <a:pt x="7822" y="10148"/>
                </a:lnTo>
                <a:lnTo>
                  <a:pt x="7822" y="10878"/>
                </a:lnTo>
                <a:lnTo>
                  <a:pt x="7856" y="10957"/>
                </a:lnTo>
                <a:lnTo>
                  <a:pt x="7856" y="11817"/>
                </a:lnTo>
                <a:lnTo>
                  <a:pt x="7891" y="11896"/>
                </a:lnTo>
                <a:lnTo>
                  <a:pt x="7891" y="12574"/>
                </a:lnTo>
                <a:lnTo>
                  <a:pt x="7925" y="12626"/>
                </a:lnTo>
                <a:lnTo>
                  <a:pt x="7925" y="12704"/>
                </a:lnTo>
                <a:lnTo>
                  <a:pt x="7925" y="12574"/>
                </a:lnTo>
                <a:lnTo>
                  <a:pt x="7959" y="12574"/>
                </a:lnTo>
                <a:lnTo>
                  <a:pt x="7959" y="11687"/>
                </a:lnTo>
                <a:lnTo>
                  <a:pt x="7994" y="11609"/>
                </a:lnTo>
                <a:lnTo>
                  <a:pt x="7994" y="10643"/>
                </a:lnTo>
                <a:lnTo>
                  <a:pt x="7994" y="10591"/>
                </a:lnTo>
                <a:lnTo>
                  <a:pt x="7994" y="10148"/>
                </a:lnTo>
                <a:lnTo>
                  <a:pt x="8028" y="10070"/>
                </a:lnTo>
                <a:lnTo>
                  <a:pt x="8028" y="8583"/>
                </a:lnTo>
                <a:lnTo>
                  <a:pt x="8063" y="8530"/>
                </a:lnTo>
                <a:lnTo>
                  <a:pt x="8063" y="7852"/>
                </a:lnTo>
                <a:lnTo>
                  <a:pt x="8097" y="7852"/>
                </a:lnTo>
                <a:lnTo>
                  <a:pt x="8097" y="8452"/>
                </a:lnTo>
                <a:lnTo>
                  <a:pt x="8136" y="8530"/>
                </a:lnTo>
                <a:lnTo>
                  <a:pt x="8136" y="10200"/>
                </a:lnTo>
                <a:lnTo>
                  <a:pt x="8171" y="10278"/>
                </a:lnTo>
                <a:lnTo>
                  <a:pt x="8171" y="12496"/>
                </a:lnTo>
                <a:lnTo>
                  <a:pt x="8205" y="12626"/>
                </a:lnTo>
                <a:lnTo>
                  <a:pt x="8205" y="14322"/>
                </a:lnTo>
                <a:lnTo>
                  <a:pt x="8239" y="14400"/>
                </a:lnTo>
                <a:lnTo>
                  <a:pt x="8239" y="14765"/>
                </a:lnTo>
                <a:lnTo>
                  <a:pt x="8239" y="14687"/>
                </a:lnTo>
                <a:lnTo>
                  <a:pt x="8274" y="14687"/>
                </a:lnTo>
                <a:lnTo>
                  <a:pt x="8274" y="13304"/>
                </a:lnTo>
                <a:lnTo>
                  <a:pt x="8308" y="13226"/>
                </a:lnTo>
                <a:lnTo>
                  <a:pt x="8308" y="10643"/>
                </a:lnTo>
                <a:lnTo>
                  <a:pt x="8342" y="10435"/>
                </a:lnTo>
                <a:lnTo>
                  <a:pt x="8342" y="7774"/>
                </a:lnTo>
                <a:lnTo>
                  <a:pt x="8377" y="7643"/>
                </a:lnTo>
                <a:lnTo>
                  <a:pt x="8377" y="6026"/>
                </a:lnTo>
                <a:lnTo>
                  <a:pt x="8411" y="5948"/>
                </a:lnTo>
                <a:lnTo>
                  <a:pt x="8411" y="5870"/>
                </a:lnTo>
                <a:lnTo>
                  <a:pt x="8411" y="6157"/>
                </a:lnTo>
                <a:lnTo>
                  <a:pt x="8411" y="6235"/>
                </a:lnTo>
                <a:lnTo>
                  <a:pt x="8411" y="6313"/>
                </a:lnTo>
                <a:lnTo>
                  <a:pt x="8446" y="6391"/>
                </a:lnTo>
                <a:lnTo>
                  <a:pt x="8446" y="8661"/>
                </a:lnTo>
                <a:lnTo>
                  <a:pt x="8480" y="8817"/>
                </a:lnTo>
                <a:lnTo>
                  <a:pt x="8480" y="12183"/>
                </a:lnTo>
                <a:lnTo>
                  <a:pt x="8514" y="12417"/>
                </a:lnTo>
                <a:lnTo>
                  <a:pt x="8514" y="15365"/>
                </a:lnTo>
                <a:lnTo>
                  <a:pt x="8549" y="15496"/>
                </a:lnTo>
                <a:lnTo>
                  <a:pt x="8549" y="16670"/>
                </a:lnTo>
                <a:lnTo>
                  <a:pt x="8583" y="16670"/>
                </a:lnTo>
                <a:lnTo>
                  <a:pt x="8583" y="15417"/>
                </a:lnTo>
                <a:lnTo>
                  <a:pt x="8617" y="15287"/>
                </a:lnTo>
                <a:lnTo>
                  <a:pt x="8617" y="12052"/>
                </a:lnTo>
                <a:lnTo>
                  <a:pt x="8652" y="11817"/>
                </a:lnTo>
                <a:lnTo>
                  <a:pt x="8652" y="7643"/>
                </a:lnTo>
                <a:lnTo>
                  <a:pt x="8686" y="7409"/>
                </a:lnTo>
                <a:lnTo>
                  <a:pt x="8686" y="4617"/>
                </a:lnTo>
                <a:lnTo>
                  <a:pt x="8721" y="4539"/>
                </a:lnTo>
                <a:lnTo>
                  <a:pt x="8721" y="4043"/>
                </a:lnTo>
                <a:lnTo>
                  <a:pt x="8721" y="4252"/>
                </a:lnTo>
                <a:lnTo>
                  <a:pt x="8755" y="4330"/>
                </a:lnTo>
                <a:lnTo>
                  <a:pt x="8755" y="6757"/>
                </a:lnTo>
                <a:lnTo>
                  <a:pt x="8789" y="7043"/>
                </a:lnTo>
                <a:lnTo>
                  <a:pt x="8789" y="11243"/>
                </a:lnTo>
                <a:lnTo>
                  <a:pt x="8829" y="11530"/>
                </a:lnTo>
                <a:lnTo>
                  <a:pt x="8829" y="15730"/>
                </a:lnTo>
                <a:lnTo>
                  <a:pt x="8863" y="15939"/>
                </a:lnTo>
                <a:lnTo>
                  <a:pt x="8863" y="18235"/>
                </a:lnTo>
                <a:lnTo>
                  <a:pt x="8897" y="18235"/>
                </a:lnTo>
                <a:lnTo>
                  <a:pt x="8897" y="18365"/>
                </a:lnTo>
                <a:lnTo>
                  <a:pt x="8897" y="17478"/>
                </a:lnTo>
                <a:lnTo>
                  <a:pt x="8932" y="17348"/>
                </a:lnTo>
                <a:lnTo>
                  <a:pt x="8932" y="13800"/>
                </a:lnTo>
                <a:lnTo>
                  <a:pt x="8966" y="13513"/>
                </a:lnTo>
                <a:lnTo>
                  <a:pt x="8966" y="8583"/>
                </a:lnTo>
                <a:lnTo>
                  <a:pt x="9000" y="8296"/>
                </a:lnTo>
                <a:lnTo>
                  <a:pt x="9000" y="4174"/>
                </a:lnTo>
                <a:lnTo>
                  <a:pt x="9035" y="3965"/>
                </a:lnTo>
                <a:lnTo>
                  <a:pt x="9035" y="2504"/>
                </a:lnTo>
                <a:lnTo>
                  <a:pt x="9069" y="2557"/>
                </a:lnTo>
                <a:lnTo>
                  <a:pt x="9069" y="4487"/>
                </a:lnTo>
                <a:lnTo>
                  <a:pt x="9104" y="4696"/>
                </a:lnTo>
                <a:lnTo>
                  <a:pt x="9104" y="9339"/>
                </a:lnTo>
                <a:lnTo>
                  <a:pt x="9138" y="9626"/>
                </a:lnTo>
                <a:lnTo>
                  <a:pt x="9138" y="14922"/>
                </a:lnTo>
                <a:lnTo>
                  <a:pt x="9172" y="15287"/>
                </a:lnTo>
                <a:lnTo>
                  <a:pt x="9172" y="18965"/>
                </a:lnTo>
                <a:lnTo>
                  <a:pt x="9207" y="19096"/>
                </a:lnTo>
                <a:lnTo>
                  <a:pt x="9207" y="19696"/>
                </a:lnTo>
                <a:lnTo>
                  <a:pt x="9207" y="19461"/>
                </a:lnTo>
                <a:lnTo>
                  <a:pt x="9241" y="19330"/>
                </a:lnTo>
                <a:lnTo>
                  <a:pt x="9241" y="16174"/>
                </a:lnTo>
                <a:lnTo>
                  <a:pt x="9275" y="15861"/>
                </a:lnTo>
                <a:lnTo>
                  <a:pt x="9275" y="15209"/>
                </a:lnTo>
                <a:lnTo>
                  <a:pt x="9275" y="14843"/>
                </a:lnTo>
                <a:lnTo>
                  <a:pt x="9275" y="10435"/>
                </a:lnTo>
                <a:lnTo>
                  <a:pt x="9310" y="9991"/>
                </a:lnTo>
                <a:lnTo>
                  <a:pt x="9310" y="4696"/>
                </a:lnTo>
                <a:lnTo>
                  <a:pt x="9344" y="4409"/>
                </a:lnTo>
                <a:lnTo>
                  <a:pt x="9344" y="1461"/>
                </a:lnTo>
                <a:lnTo>
                  <a:pt x="9378" y="1461"/>
                </a:lnTo>
                <a:lnTo>
                  <a:pt x="9378" y="1330"/>
                </a:lnTo>
                <a:lnTo>
                  <a:pt x="9378" y="2348"/>
                </a:lnTo>
                <a:lnTo>
                  <a:pt x="9413" y="2557"/>
                </a:lnTo>
                <a:lnTo>
                  <a:pt x="9413" y="6913"/>
                </a:lnTo>
                <a:lnTo>
                  <a:pt x="9447" y="7278"/>
                </a:lnTo>
                <a:lnTo>
                  <a:pt x="9447" y="13304"/>
                </a:lnTo>
                <a:lnTo>
                  <a:pt x="9482" y="13748"/>
                </a:lnTo>
                <a:lnTo>
                  <a:pt x="9482" y="18730"/>
                </a:lnTo>
                <a:lnTo>
                  <a:pt x="9516" y="18965"/>
                </a:lnTo>
                <a:lnTo>
                  <a:pt x="9516" y="20713"/>
                </a:lnTo>
                <a:lnTo>
                  <a:pt x="9555" y="20713"/>
                </a:lnTo>
                <a:lnTo>
                  <a:pt x="9555" y="18443"/>
                </a:lnTo>
                <a:lnTo>
                  <a:pt x="9590" y="18157"/>
                </a:lnTo>
                <a:lnTo>
                  <a:pt x="9590" y="12704"/>
                </a:lnTo>
                <a:lnTo>
                  <a:pt x="9624" y="12339"/>
                </a:lnTo>
                <a:lnTo>
                  <a:pt x="9624" y="6104"/>
                </a:lnTo>
                <a:lnTo>
                  <a:pt x="9658" y="5739"/>
                </a:lnTo>
                <a:lnTo>
                  <a:pt x="9658" y="1383"/>
                </a:lnTo>
                <a:lnTo>
                  <a:pt x="9693" y="1252"/>
                </a:lnTo>
                <a:lnTo>
                  <a:pt x="9693" y="652"/>
                </a:lnTo>
                <a:lnTo>
                  <a:pt x="9693" y="574"/>
                </a:lnTo>
                <a:lnTo>
                  <a:pt x="9693" y="522"/>
                </a:lnTo>
                <a:lnTo>
                  <a:pt x="9693" y="809"/>
                </a:lnTo>
                <a:lnTo>
                  <a:pt x="9727" y="887"/>
                </a:lnTo>
                <a:lnTo>
                  <a:pt x="9727" y="4539"/>
                </a:lnTo>
                <a:lnTo>
                  <a:pt x="9761" y="4852"/>
                </a:lnTo>
                <a:lnTo>
                  <a:pt x="9761" y="11087"/>
                </a:lnTo>
                <a:lnTo>
                  <a:pt x="9796" y="11530"/>
                </a:lnTo>
                <a:lnTo>
                  <a:pt x="9796" y="17557"/>
                </a:lnTo>
                <a:lnTo>
                  <a:pt x="9830" y="17922"/>
                </a:lnTo>
                <a:lnTo>
                  <a:pt x="9830" y="21157"/>
                </a:lnTo>
                <a:lnTo>
                  <a:pt x="9865" y="21235"/>
                </a:lnTo>
                <a:lnTo>
                  <a:pt x="9865" y="21391"/>
                </a:lnTo>
                <a:lnTo>
                  <a:pt x="9865" y="20270"/>
                </a:lnTo>
                <a:lnTo>
                  <a:pt x="9899" y="20061"/>
                </a:lnTo>
                <a:lnTo>
                  <a:pt x="9899" y="15209"/>
                </a:lnTo>
                <a:lnTo>
                  <a:pt x="9933" y="14843"/>
                </a:lnTo>
                <a:lnTo>
                  <a:pt x="9933" y="8217"/>
                </a:lnTo>
                <a:lnTo>
                  <a:pt x="9968" y="7774"/>
                </a:lnTo>
                <a:lnTo>
                  <a:pt x="9968" y="2270"/>
                </a:lnTo>
                <a:lnTo>
                  <a:pt x="10002" y="2061"/>
                </a:lnTo>
                <a:lnTo>
                  <a:pt x="10002" y="78"/>
                </a:lnTo>
                <a:lnTo>
                  <a:pt x="10036" y="78"/>
                </a:lnTo>
                <a:lnTo>
                  <a:pt x="10036" y="2504"/>
                </a:lnTo>
                <a:lnTo>
                  <a:pt x="10071" y="2791"/>
                </a:lnTo>
                <a:lnTo>
                  <a:pt x="10071" y="9026"/>
                </a:lnTo>
                <a:lnTo>
                  <a:pt x="10105" y="9470"/>
                </a:lnTo>
                <a:lnTo>
                  <a:pt x="10105" y="12626"/>
                </a:lnTo>
                <a:lnTo>
                  <a:pt x="10105" y="13070"/>
                </a:lnTo>
                <a:lnTo>
                  <a:pt x="10105" y="16017"/>
                </a:lnTo>
                <a:lnTo>
                  <a:pt x="10140" y="16383"/>
                </a:lnTo>
                <a:lnTo>
                  <a:pt x="10140" y="20791"/>
                </a:lnTo>
                <a:lnTo>
                  <a:pt x="10174" y="20948"/>
                </a:lnTo>
                <a:lnTo>
                  <a:pt x="10174" y="21600"/>
                </a:lnTo>
                <a:lnTo>
                  <a:pt x="10174" y="21157"/>
                </a:lnTo>
                <a:lnTo>
                  <a:pt x="10208" y="21078"/>
                </a:lnTo>
                <a:lnTo>
                  <a:pt x="10208" y="17113"/>
                </a:lnTo>
                <a:lnTo>
                  <a:pt x="10248" y="16670"/>
                </a:lnTo>
                <a:lnTo>
                  <a:pt x="10248" y="10278"/>
                </a:lnTo>
                <a:lnTo>
                  <a:pt x="10282" y="9783"/>
                </a:lnTo>
                <a:lnTo>
                  <a:pt x="10282" y="3678"/>
                </a:lnTo>
                <a:lnTo>
                  <a:pt x="10316" y="3313"/>
                </a:lnTo>
                <a:lnTo>
                  <a:pt x="10316" y="209"/>
                </a:lnTo>
                <a:lnTo>
                  <a:pt x="10351" y="130"/>
                </a:lnTo>
                <a:lnTo>
                  <a:pt x="10351" y="78"/>
                </a:lnTo>
                <a:lnTo>
                  <a:pt x="10351" y="1383"/>
                </a:lnTo>
                <a:lnTo>
                  <a:pt x="10385" y="1617"/>
                </a:lnTo>
                <a:lnTo>
                  <a:pt x="10385" y="6600"/>
                </a:lnTo>
                <a:lnTo>
                  <a:pt x="10419" y="7043"/>
                </a:lnTo>
                <a:lnTo>
                  <a:pt x="10419" y="13670"/>
                </a:lnTo>
                <a:lnTo>
                  <a:pt x="10454" y="14035"/>
                </a:lnTo>
                <a:lnTo>
                  <a:pt x="10454" y="19409"/>
                </a:lnTo>
                <a:lnTo>
                  <a:pt x="10488" y="19617"/>
                </a:lnTo>
                <a:lnTo>
                  <a:pt x="10488" y="21391"/>
                </a:lnTo>
                <a:lnTo>
                  <a:pt x="10523" y="21313"/>
                </a:lnTo>
                <a:lnTo>
                  <a:pt x="10523" y="20061"/>
                </a:lnTo>
                <a:lnTo>
                  <a:pt x="10523" y="19852"/>
                </a:lnTo>
                <a:lnTo>
                  <a:pt x="10523" y="18730"/>
                </a:lnTo>
                <a:lnTo>
                  <a:pt x="10557" y="18443"/>
                </a:lnTo>
                <a:lnTo>
                  <a:pt x="10557" y="12704"/>
                </a:lnTo>
                <a:lnTo>
                  <a:pt x="10591" y="12261"/>
                </a:lnTo>
                <a:lnTo>
                  <a:pt x="10591" y="5948"/>
                </a:lnTo>
                <a:lnTo>
                  <a:pt x="10626" y="5504"/>
                </a:lnTo>
                <a:lnTo>
                  <a:pt x="10626" y="1330"/>
                </a:lnTo>
                <a:lnTo>
                  <a:pt x="10660" y="1174"/>
                </a:lnTo>
                <a:lnTo>
                  <a:pt x="10660" y="522"/>
                </a:lnTo>
                <a:lnTo>
                  <a:pt x="10660" y="887"/>
                </a:lnTo>
                <a:lnTo>
                  <a:pt x="10694" y="939"/>
                </a:lnTo>
                <a:lnTo>
                  <a:pt x="10694" y="4696"/>
                </a:lnTo>
                <a:lnTo>
                  <a:pt x="10729" y="5061"/>
                </a:lnTo>
                <a:lnTo>
                  <a:pt x="10729" y="11165"/>
                </a:lnTo>
                <a:lnTo>
                  <a:pt x="10763" y="11530"/>
                </a:lnTo>
                <a:lnTo>
                  <a:pt x="10763" y="17348"/>
                </a:lnTo>
                <a:lnTo>
                  <a:pt x="10798" y="17635"/>
                </a:lnTo>
                <a:lnTo>
                  <a:pt x="10798" y="20583"/>
                </a:lnTo>
                <a:lnTo>
                  <a:pt x="10832" y="20635"/>
                </a:lnTo>
                <a:lnTo>
                  <a:pt x="10832" y="20713"/>
                </a:lnTo>
                <a:lnTo>
                  <a:pt x="10832" y="19539"/>
                </a:lnTo>
                <a:lnTo>
                  <a:pt x="10866" y="19409"/>
                </a:lnTo>
                <a:lnTo>
                  <a:pt x="10866" y="14765"/>
                </a:lnTo>
                <a:lnTo>
                  <a:pt x="10901" y="14400"/>
                </a:lnTo>
                <a:lnTo>
                  <a:pt x="10901" y="8374"/>
                </a:lnTo>
                <a:lnTo>
                  <a:pt x="10940" y="8009"/>
                </a:lnTo>
                <a:lnTo>
                  <a:pt x="10940" y="3678"/>
                </a:lnTo>
                <a:lnTo>
                  <a:pt x="10940" y="3365"/>
                </a:lnTo>
                <a:lnTo>
                  <a:pt x="10940" y="3157"/>
                </a:lnTo>
                <a:lnTo>
                  <a:pt x="10974" y="2948"/>
                </a:lnTo>
                <a:lnTo>
                  <a:pt x="10974" y="1330"/>
                </a:lnTo>
                <a:lnTo>
                  <a:pt x="11009" y="1330"/>
                </a:lnTo>
                <a:lnTo>
                  <a:pt x="11009" y="3600"/>
                </a:lnTo>
                <a:lnTo>
                  <a:pt x="11043" y="3887"/>
                </a:lnTo>
                <a:lnTo>
                  <a:pt x="11043" y="8974"/>
                </a:lnTo>
                <a:lnTo>
                  <a:pt x="11077" y="9339"/>
                </a:lnTo>
                <a:lnTo>
                  <a:pt x="11077" y="14922"/>
                </a:lnTo>
                <a:lnTo>
                  <a:pt x="11112" y="15287"/>
                </a:lnTo>
                <a:lnTo>
                  <a:pt x="11112" y="19043"/>
                </a:lnTo>
                <a:lnTo>
                  <a:pt x="11146" y="19096"/>
                </a:lnTo>
                <a:lnTo>
                  <a:pt x="11146" y="19696"/>
                </a:lnTo>
                <a:lnTo>
                  <a:pt x="11146" y="19409"/>
                </a:lnTo>
                <a:lnTo>
                  <a:pt x="11181" y="19330"/>
                </a:lnTo>
                <a:lnTo>
                  <a:pt x="11181" y="16096"/>
                </a:lnTo>
                <a:lnTo>
                  <a:pt x="11215" y="15809"/>
                </a:lnTo>
                <a:lnTo>
                  <a:pt x="11215" y="10643"/>
                </a:lnTo>
                <a:lnTo>
                  <a:pt x="11249" y="10278"/>
                </a:lnTo>
                <a:lnTo>
                  <a:pt x="11249" y="5426"/>
                </a:lnTo>
                <a:lnTo>
                  <a:pt x="11284" y="5139"/>
                </a:lnTo>
                <a:lnTo>
                  <a:pt x="11284" y="2635"/>
                </a:lnTo>
                <a:lnTo>
                  <a:pt x="11318" y="2557"/>
                </a:lnTo>
                <a:lnTo>
                  <a:pt x="11318" y="2504"/>
                </a:lnTo>
                <a:lnTo>
                  <a:pt x="11318" y="3443"/>
                </a:lnTo>
                <a:lnTo>
                  <a:pt x="11352" y="3678"/>
                </a:lnTo>
                <a:lnTo>
                  <a:pt x="11352" y="7409"/>
                </a:lnTo>
                <a:lnTo>
                  <a:pt x="11387" y="7722"/>
                </a:lnTo>
                <a:lnTo>
                  <a:pt x="11387" y="8009"/>
                </a:lnTo>
                <a:lnTo>
                  <a:pt x="11387" y="12626"/>
                </a:lnTo>
                <a:lnTo>
                  <a:pt x="11421" y="12939"/>
                </a:lnTo>
                <a:lnTo>
                  <a:pt x="11421" y="16904"/>
                </a:lnTo>
                <a:lnTo>
                  <a:pt x="11456" y="17035"/>
                </a:lnTo>
                <a:lnTo>
                  <a:pt x="11456" y="18365"/>
                </a:lnTo>
                <a:lnTo>
                  <a:pt x="11490" y="18287"/>
                </a:lnTo>
                <a:lnTo>
                  <a:pt x="11490" y="16539"/>
                </a:lnTo>
                <a:lnTo>
                  <a:pt x="11524" y="16304"/>
                </a:lnTo>
                <a:lnTo>
                  <a:pt x="11524" y="12052"/>
                </a:lnTo>
                <a:lnTo>
                  <a:pt x="11559" y="11765"/>
                </a:lnTo>
                <a:lnTo>
                  <a:pt x="11559" y="7487"/>
                </a:lnTo>
                <a:lnTo>
                  <a:pt x="11593" y="7200"/>
                </a:lnTo>
                <a:lnTo>
                  <a:pt x="11593" y="4487"/>
                </a:lnTo>
                <a:lnTo>
                  <a:pt x="11627" y="4409"/>
                </a:lnTo>
                <a:lnTo>
                  <a:pt x="11627" y="4043"/>
                </a:lnTo>
                <a:lnTo>
                  <a:pt x="11627" y="4409"/>
                </a:lnTo>
                <a:lnTo>
                  <a:pt x="11667" y="4487"/>
                </a:lnTo>
                <a:lnTo>
                  <a:pt x="11667" y="6965"/>
                </a:lnTo>
                <a:lnTo>
                  <a:pt x="11701" y="7200"/>
                </a:lnTo>
                <a:lnTo>
                  <a:pt x="11701" y="11087"/>
                </a:lnTo>
                <a:lnTo>
                  <a:pt x="11735" y="11322"/>
                </a:lnTo>
                <a:lnTo>
                  <a:pt x="11735" y="14765"/>
                </a:lnTo>
                <a:lnTo>
                  <a:pt x="11770" y="15000"/>
                </a:lnTo>
                <a:lnTo>
                  <a:pt x="11770" y="16617"/>
                </a:lnTo>
                <a:lnTo>
                  <a:pt x="11804" y="16617"/>
                </a:lnTo>
                <a:lnTo>
                  <a:pt x="11804" y="16670"/>
                </a:lnTo>
                <a:lnTo>
                  <a:pt x="11804" y="15861"/>
                </a:lnTo>
                <a:lnTo>
                  <a:pt x="11839" y="15730"/>
                </a:lnTo>
                <a:lnTo>
                  <a:pt x="11839" y="12991"/>
                </a:lnTo>
                <a:lnTo>
                  <a:pt x="11873" y="12783"/>
                </a:lnTo>
                <a:lnTo>
                  <a:pt x="11873" y="9391"/>
                </a:lnTo>
                <a:lnTo>
                  <a:pt x="11907" y="9183"/>
                </a:lnTo>
                <a:lnTo>
                  <a:pt x="11907" y="6678"/>
                </a:lnTo>
                <a:lnTo>
                  <a:pt x="11942" y="6548"/>
                </a:lnTo>
                <a:lnTo>
                  <a:pt x="11942" y="5870"/>
                </a:lnTo>
                <a:lnTo>
                  <a:pt x="11976" y="5870"/>
                </a:lnTo>
                <a:lnTo>
                  <a:pt x="11976" y="7200"/>
                </a:lnTo>
                <a:lnTo>
                  <a:pt x="12010" y="7357"/>
                </a:lnTo>
                <a:lnTo>
                  <a:pt x="12010" y="9913"/>
                </a:lnTo>
                <a:lnTo>
                  <a:pt x="12045" y="10148"/>
                </a:lnTo>
                <a:lnTo>
                  <a:pt x="12045" y="12783"/>
                </a:lnTo>
                <a:lnTo>
                  <a:pt x="12079" y="12939"/>
                </a:lnTo>
                <a:lnTo>
                  <a:pt x="12079" y="14557"/>
                </a:lnTo>
                <a:lnTo>
                  <a:pt x="12113" y="14557"/>
                </a:lnTo>
                <a:lnTo>
                  <a:pt x="12113" y="14765"/>
                </a:lnTo>
                <a:lnTo>
                  <a:pt x="12113" y="14557"/>
                </a:lnTo>
                <a:lnTo>
                  <a:pt x="12148" y="14478"/>
                </a:lnTo>
                <a:lnTo>
                  <a:pt x="12148" y="12991"/>
                </a:lnTo>
                <a:lnTo>
                  <a:pt x="12182" y="12861"/>
                </a:lnTo>
                <a:lnTo>
                  <a:pt x="12182" y="10722"/>
                </a:lnTo>
                <a:lnTo>
                  <a:pt x="12217" y="10591"/>
                </a:lnTo>
                <a:lnTo>
                  <a:pt x="12217" y="9913"/>
                </a:lnTo>
                <a:lnTo>
                  <a:pt x="12217" y="9783"/>
                </a:lnTo>
                <a:lnTo>
                  <a:pt x="12217" y="8739"/>
                </a:lnTo>
                <a:lnTo>
                  <a:pt x="12251" y="8661"/>
                </a:lnTo>
                <a:lnTo>
                  <a:pt x="12251" y="7852"/>
                </a:lnTo>
                <a:lnTo>
                  <a:pt x="12285" y="7852"/>
                </a:lnTo>
                <a:lnTo>
                  <a:pt x="12285" y="8296"/>
                </a:lnTo>
                <a:lnTo>
                  <a:pt x="12320" y="8374"/>
                </a:lnTo>
                <a:lnTo>
                  <a:pt x="12320" y="9783"/>
                </a:lnTo>
                <a:lnTo>
                  <a:pt x="12359" y="9835"/>
                </a:lnTo>
                <a:lnTo>
                  <a:pt x="12359" y="11400"/>
                </a:lnTo>
                <a:lnTo>
                  <a:pt x="12393" y="11452"/>
                </a:lnTo>
                <a:lnTo>
                  <a:pt x="12393" y="12496"/>
                </a:lnTo>
                <a:lnTo>
                  <a:pt x="12428" y="12496"/>
                </a:lnTo>
                <a:lnTo>
                  <a:pt x="12428" y="12704"/>
                </a:lnTo>
                <a:lnTo>
                  <a:pt x="12428" y="12626"/>
                </a:lnTo>
                <a:lnTo>
                  <a:pt x="12462" y="12626"/>
                </a:lnTo>
                <a:lnTo>
                  <a:pt x="12462" y="12052"/>
                </a:lnTo>
                <a:lnTo>
                  <a:pt x="12496" y="11974"/>
                </a:lnTo>
                <a:lnTo>
                  <a:pt x="12496" y="11087"/>
                </a:lnTo>
                <a:lnTo>
                  <a:pt x="12531" y="11009"/>
                </a:lnTo>
                <a:lnTo>
                  <a:pt x="12531" y="10278"/>
                </a:lnTo>
                <a:lnTo>
                  <a:pt x="12565" y="10200"/>
                </a:lnTo>
                <a:lnTo>
                  <a:pt x="12565" y="9913"/>
                </a:lnTo>
                <a:lnTo>
                  <a:pt x="12600" y="9913"/>
                </a:lnTo>
                <a:lnTo>
                  <a:pt x="12600" y="10070"/>
                </a:lnTo>
                <a:lnTo>
                  <a:pt x="12634" y="10148"/>
                </a:lnTo>
                <a:lnTo>
                  <a:pt x="12634" y="10278"/>
                </a:lnTo>
                <a:lnTo>
                  <a:pt x="12634" y="10357"/>
                </a:lnTo>
                <a:lnTo>
                  <a:pt x="12634" y="10513"/>
                </a:lnTo>
                <a:lnTo>
                  <a:pt x="12668" y="10513"/>
                </a:lnTo>
                <a:lnTo>
                  <a:pt x="12668" y="10800"/>
                </a:lnTo>
                <a:lnTo>
                  <a:pt x="12703" y="10800"/>
                </a:lnTo>
                <a:lnTo>
                  <a:pt x="12703" y="10878"/>
                </a:lnTo>
                <a:lnTo>
                  <a:pt x="12703" y="10800"/>
                </a:lnTo>
                <a:lnTo>
                  <a:pt x="12737" y="10800"/>
                </a:lnTo>
                <a:lnTo>
                  <a:pt x="12737" y="10591"/>
                </a:lnTo>
                <a:lnTo>
                  <a:pt x="12771" y="10591"/>
                </a:lnTo>
                <a:lnTo>
                  <a:pt x="12771" y="10435"/>
                </a:lnTo>
                <a:lnTo>
                  <a:pt x="12806" y="10435"/>
                </a:lnTo>
                <a:lnTo>
                  <a:pt x="12806" y="10513"/>
                </a:lnTo>
                <a:lnTo>
                  <a:pt x="12840" y="10513"/>
                </a:lnTo>
                <a:lnTo>
                  <a:pt x="12840" y="11009"/>
                </a:lnTo>
                <a:lnTo>
                  <a:pt x="12875" y="11009"/>
                </a:lnTo>
                <a:lnTo>
                  <a:pt x="12875" y="11687"/>
                </a:lnTo>
                <a:lnTo>
                  <a:pt x="12909" y="11687"/>
                </a:lnTo>
                <a:lnTo>
                  <a:pt x="12909" y="12130"/>
                </a:lnTo>
                <a:lnTo>
                  <a:pt x="12943" y="12130"/>
                </a:lnTo>
                <a:lnTo>
                  <a:pt x="12943" y="12183"/>
                </a:lnTo>
                <a:lnTo>
                  <a:pt x="12943" y="11974"/>
                </a:lnTo>
                <a:lnTo>
                  <a:pt x="12978" y="11974"/>
                </a:lnTo>
                <a:lnTo>
                  <a:pt x="12978" y="11165"/>
                </a:lnTo>
                <a:lnTo>
                  <a:pt x="13012" y="11087"/>
                </a:lnTo>
                <a:lnTo>
                  <a:pt x="13012" y="9835"/>
                </a:lnTo>
                <a:lnTo>
                  <a:pt x="13046" y="9783"/>
                </a:lnTo>
                <a:lnTo>
                  <a:pt x="13046" y="9026"/>
                </a:lnTo>
                <a:lnTo>
                  <a:pt x="13046" y="8974"/>
                </a:lnTo>
                <a:lnTo>
                  <a:pt x="13046" y="8739"/>
                </a:lnTo>
                <a:lnTo>
                  <a:pt x="13086" y="8661"/>
                </a:lnTo>
                <a:lnTo>
                  <a:pt x="13086" y="8374"/>
                </a:lnTo>
                <a:lnTo>
                  <a:pt x="13120" y="8374"/>
                </a:lnTo>
                <a:lnTo>
                  <a:pt x="13120" y="9183"/>
                </a:lnTo>
                <a:lnTo>
                  <a:pt x="13154" y="9261"/>
                </a:lnTo>
                <a:lnTo>
                  <a:pt x="13154" y="10878"/>
                </a:lnTo>
                <a:lnTo>
                  <a:pt x="13189" y="11009"/>
                </a:lnTo>
                <a:lnTo>
                  <a:pt x="13189" y="12861"/>
                </a:lnTo>
                <a:lnTo>
                  <a:pt x="13223" y="12939"/>
                </a:lnTo>
                <a:lnTo>
                  <a:pt x="13223" y="14113"/>
                </a:lnTo>
                <a:lnTo>
                  <a:pt x="13258" y="14191"/>
                </a:lnTo>
                <a:lnTo>
                  <a:pt x="13258" y="14243"/>
                </a:lnTo>
                <a:lnTo>
                  <a:pt x="13258" y="13957"/>
                </a:lnTo>
                <a:lnTo>
                  <a:pt x="13292" y="13957"/>
                </a:lnTo>
                <a:lnTo>
                  <a:pt x="13292" y="12339"/>
                </a:lnTo>
                <a:lnTo>
                  <a:pt x="13326" y="12183"/>
                </a:lnTo>
                <a:lnTo>
                  <a:pt x="13326" y="9783"/>
                </a:lnTo>
                <a:lnTo>
                  <a:pt x="13361" y="9626"/>
                </a:lnTo>
                <a:lnTo>
                  <a:pt x="13361" y="7409"/>
                </a:lnTo>
                <a:lnTo>
                  <a:pt x="13395" y="7278"/>
                </a:lnTo>
                <a:lnTo>
                  <a:pt x="13395" y="6313"/>
                </a:lnTo>
                <a:lnTo>
                  <a:pt x="13429" y="6313"/>
                </a:lnTo>
                <a:lnTo>
                  <a:pt x="13429" y="7200"/>
                </a:lnTo>
                <a:lnTo>
                  <a:pt x="13464" y="7357"/>
                </a:lnTo>
                <a:lnTo>
                  <a:pt x="13464" y="9391"/>
                </a:lnTo>
                <a:lnTo>
                  <a:pt x="13464" y="9626"/>
                </a:lnTo>
                <a:lnTo>
                  <a:pt x="13464" y="9835"/>
                </a:lnTo>
                <a:lnTo>
                  <a:pt x="13498" y="9991"/>
                </a:lnTo>
                <a:lnTo>
                  <a:pt x="13498" y="13070"/>
                </a:lnTo>
                <a:lnTo>
                  <a:pt x="13533" y="13304"/>
                </a:lnTo>
                <a:lnTo>
                  <a:pt x="13533" y="15574"/>
                </a:lnTo>
                <a:lnTo>
                  <a:pt x="13567" y="15730"/>
                </a:lnTo>
                <a:lnTo>
                  <a:pt x="13567" y="16226"/>
                </a:lnTo>
                <a:lnTo>
                  <a:pt x="13567" y="16096"/>
                </a:lnTo>
                <a:lnTo>
                  <a:pt x="13601" y="16096"/>
                </a:lnTo>
                <a:lnTo>
                  <a:pt x="13601" y="14243"/>
                </a:lnTo>
                <a:lnTo>
                  <a:pt x="13636" y="14035"/>
                </a:lnTo>
                <a:lnTo>
                  <a:pt x="13636" y="10722"/>
                </a:lnTo>
                <a:lnTo>
                  <a:pt x="13670" y="10435"/>
                </a:lnTo>
                <a:lnTo>
                  <a:pt x="13670" y="6965"/>
                </a:lnTo>
                <a:lnTo>
                  <a:pt x="13704" y="6757"/>
                </a:lnTo>
                <a:lnTo>
                  <a:pt x="13704" y="4696"/>
                </a:lnTo>
                <a:lnTo>
                  <a:pt x="13739" y="4617"/>
                </a:lnTo>
                <a:lnTo>
                  <a:pt x="13739" y="4487"/>
                </a:lnTo>
                <a:lnTo>
                  <a:pt x="13739" y="5061"/>
                </a:lnTo>
                <a:lnTo>
                  <a:pt x="13778" y="5139"/>
                </a:lnTo>
                <a:lnTo>
                  <a:pt x="13778" y="8009"/>
                </a:lnTo>
                <a:lnTo>
                  <a:pt x="13812" y="8217"/>
                </a:lnTo>
                <a:lnTo>
                  <a:pt x="13812" y="12417"/>
                </a:lnTo>
                <a:lnTo>
                  <a:pt x="13847" y="12626"/>
                </a:lnTo>
                <a:lnTo>
                  <a:pt x="13847" y="16304"/>
                </a:lnTo>
                <a:lnTo>
                  <a:pt x="13881" y="16461"/>
                </a:lnTo>
                <a:lnTo>
                  <a:pt x="13881" y="17922"/>
                </a:lnTo>
                <a:lnTo>
                  <a:pt x="13916" y="17922"/>
                </a:lnTo>
                <a:lnTo>
                  <a:pt x="13916" y="16461"/>
                </a:lnTo>
                <a:lnTo>
                  <a:pt x="13950" y="16304"/>
                </a:lnTo>
                <a:lnTo>
                  <a:pt x="13950" y="12417"/>
                </a:lnTo>
                <a:lnTo>
                  <a:pt x="13984" y="12130"/>
                </a:lnTo>
                <a:lnTo>
                  <a:pt x="13984" y="7409"/>
                </a:lnTo>
                <a:lnTo>
                  <a:pt x="14019" y="7122"/>
                </a:lnTo>
                <a:lnTo>
                  <a:pt x="14019" y="3730"/>
                </a:lnTo>
                <a:lnTo>
                  <a:pt x="14053" y="3600"/>
                </a:lnTo>
                <a:lnTo>
                  <a:pt x="14053" y="2870"/>
                </a:lnTo>
                <a:lnTo>
                  <a:pt x="14053" y="3000"/>
                </a:lnTo>
                <a:lnTo>
                  <a:pt x="14087" y="3078"/>
                </a:lnTo>
                <a:lnTo>
                  <a:pt x="14087" y="5739"/>
                </a:lnTo>
                <a:lnTo>
                  <a:pt x="14122" y="6026"/>
                </a:lnTo>
                <a:lnTo>
                  <a:pt x="14122" y="10800"/>
                </a:lnTo>
                <a:lnTo>
                  <a:pt x="14156" y="11165"/>
                </a:lnTo>
                <a:lnTo>
                  <a:pt x="14156" y="16017"/>
                </a:lnTo>
                <a:lnTo>
                  <a:pt x="14191" y="16304"/>
                </a:lnTo>
                <a:lnTo>
                  <a:pt x="14191" y="19174"/>
                </a:lnTo>
                <a:lnTo>
                  <a:pt x="14225" y="19252"/>
                </a:lnTo>
                <a:lnTo>
                  <a:pt x="14225" y="19409"/>
                </a:lnTo>
                <a:lnTo>
                  <a:pt x="14225" y="18652"/>
                </a:lnTo>
                <a:lnTo>
                  <a:pt x="14259" y="18522"/>
                </a:lnTo>
                <a:lnTo>
                  <a:pt x="14259" y="14687"/>
                </a:lnTo>
                <a:lnTo>
                  <a:pt x="14294" y="14322"/>
                </a:lnTo>
                <a:lnTo>
                  <a:pt x="14294" y="8817"/>
                </a:lnTo>
                <a:lnTo>
                  <a:pt x="14328" y="8452"/>
                </a:lnTo>
                <a:lnTo>
                  <a:pt x="14328" y="7409"/>
                </a:lnTo>
                <a:lnTo>
                  <a:pt x="14328" y="7043"/>
                </a:lnTo>
                <a:lnTo>
                  <a:pt x="14328" y="3730"/>
                </a:lnTo>
                <a:lnTo>
                  <a:pt x="14362" y="3443"/>
                </a:lnTo>
                <a:lnTo>
                  <a:pt x="14362" y="1617"/>
                </a:lnTo>
                <a:lnTo>
                  <a:pt x="14397" y="1617"/>
                </a:lnTo>
                <a:lnTo>
                  <a:pt x="14397" y="3678"/>
                </a:lnTo>
                <a:lnTo>
                  <a:pt x="14431" y="3965"/>
                </a:lnTo>
                <a:lnTo>
                  <a:pt x="14431" y="8974"/>
                </a:lnTo>
                <a:lnTo>
                  <a:pt x="14465" y="9391"/>
                </a:lnTo>
                <a:lnTo>
                  <a:pt x="14465" y="15209"/>
                </a:lnTo>
                <a:lnTo>
                  <a:pt x="14505" y="15574"/>
                </a:lnTo>
                <a:lnTo>
                  <a:pt x="14505" y="19617"/>
                </a:lnTo>
                <a:lnTo>
                  <a:pt x="14539" y="19774"/>
                </a:lnTo>
                <a:lnTo>
                  <a:pt x="14539" y="20504"/>
                </a:lnTo>
                <a:lnTo>
                  <a:pt x="14539" y="20270"/>
                </a:lnTo>
                <a:lnTo>
                  <a:pt x="14573" y="20139"/>
                </a:lnTo>
                <a:lnTo>
                  <a:pt x="14573" y="16748"/>
                </a:lnTo>
                <a:lnTo>
                  <a:pt x="14608" y="16383"/>
                </a:lnTo>
                <a:lnTo>
                  <a:pt x="14608" y="10513"/>
                </a:lnTo>
                <a:lnTo>
                  <a:pt x="14642" y="10148"/>
                </a:lnTo>
                <a:lnTo>
                  <a:pt x="14642" y="4330"/>
                </a:lnTo>
                <a:lnTo>
                  <a:pt x="14677" y="4043"/>
                </a:lnTo>
                <a:lnTo>
                  <a:pt x="14677" y="887"/>
                </a:lnTo>
                <a:lnTo>
                  <a:pt x="14711" y="809"/>
                </a:lnTo>
                <a:lnTo>
                  <a:pt x="14711" y="652"/>
                </a:lnTo>
                <a:lnTo>
                  <a:pt x="14711" y="1696"/>
                </a:lnTo>
                <a:lnTo>
                  <a:pt x="14745" y="1904"/>
                </a:lnTo>
                <a:lnTo>
                  <a:pt x="14745" y="3157"/>
                </a:lnTo>
                <a:lnTo>
                  <a:pt x="14745" y="3443"/>
                </a:lnTo>
                <a:lnTo>
                  <a:pt x="14745" y="6548"/>
                </a:lnTo>
                <a:lnTo>
                  <a:pt x="14780" y="6913"/>
                </a:lnTo>
                <a:lnTo>
                  <a:pt x="14780" y="13304"/>
                </a:lnTo>
                <a:lnTo>
                  <a:pt x="14814" y="13748"/>
                </a:lnTo>
                <a:lnTo>
                  <a:pt x="14814" y="19043"/>
                </a:lnTo>
                <a:lnTo>
                  <a:pt x="14848" y="19330"/>
                </a:lnTo>
                <a:lnTo>
                  <a:pt x="14848" y="21235"/>
                </a:lnTo>
                <a:lnTo>
                  <a:pt x="14883" y="21235"/>
                </a:lnTo>
                <a:lnTo>
                  <a:pt x="14883" y="18965"/>
                </a:lnTo>
                <a:lnTo>
                  <a:pt x="14917" y="18652"/>
                </a:lnTo>
                <a:lnTo>
                  <a:pt x="14917" y="12991"/>
                </a:lnTo>
                <a:lnTo>
                  <a:pt x="14952" y="12574"/>
                </a:lnTo>
                <a:lnTo>
                  <a:pt x="14952" y="6104"/>
                </a:lnTo>
                <a:lnTo>
                  <a:pt x="14986" y="5661"/>
                </a:lnTo>
                <a:lnTo>
                  <a:pt x="14986" y="1174"/>
                </a:lnTo>
                <a:lnTo>
                  <a:pt x="15020" y="939"/>
                </a:lnTo>
                <a:lnTo>
                  <a:pt x="15020" y="130"/>
                </a:lnTo>
                <a:lnTo>
                  <a:pt x="15020" y="443"/>
                </a:lnTo>
                <a:lnTo>
                  <a:pt x="15055" y="522"/>
                </a:lnTo>
                <a:lnTo>
                  <a:pt x="15055" y="4174"/>
                </a:lnTo>
                <a:lnTo>
                  <a:pt x="15089" y="4539"/>
                </a:lnTo>
                <a:lnTo>
                  <a:pt x="15089" y="10878"/>
                </a:lnTo>
                <a:lnTo>
                  <a:pt x="15123" y="11322"/>
                </a:lnTo>
                <a:lnTo>
                  <a:pt x="15123" y="17557"/>
                </a:lnTo>
                <a:lnTo>
                  <a:pt x="15158" y="17922"/>
                </a:lnTo>
                <a:lnTo>
                  <a:pt x="15158" y="20217"/>
                </a:lnTo>
                <a:lnTo>
                  <a:pt x="15158" y="20426"/>
                </a:lnTo>
                <a:lnTo>
                  <a:pt x="15158" y="21313"/>
                </a:lnTo>
                <a:lnTo>
                  <a:pt x="15197" y="21443"/>
                </a:lnTo>
                <a:lnTo>
                  <a:pt x="15197" y="21600"/>
                </a:lnTo>
                <a:lnTo>
                  <a:pt x="15197" y="20504"/>
                </a:lnTo>
                <a:lnTo>
                  <a:pt x="15231" y="20270"/>
                </a:lnTo>
                <a:lnTo>
                  <a:pt x="15231" y="15417"/>
                </a:lnTo>
                <a:lnTo>
                  <a:pt x="15266" y="15052"/>
                </a:lnTo>
                <a:lnTo>
                  <a:pt x="15266" y="8374"/>
                </a:lnTo>
                <a:lnTo>
                  <a:pt x="15300" y="7930"/>
                </a:lnTo>
                <a:lnTo>
                  <a:pt x="15300" y="2348"/>
                </a:lnTo>
                <a:lnTo>
                  <a:pt x="15335" y="2061"/>
                </a:lnTo>
                <a:lnTo>
                  <a:pt x="15335" y="0"/>
                </a:lnTo>
                <a:lnTo>
                  <a:pt x="15369" y="0"/>
                </a:lnTo>
                <a:lnTo>
                  <a:pt x="15369" y="2348"/>
                </a:lnTo>
                <a:lnTo>
                  <a:pt x="15403" y="2635"/>
                </a:lnTo>
                <a:lnTo>
                  <a:pt x="15403" y="8374"/>
                </a:lnTo>
                <a:lnTo>
                  <a:pt x="15438" y="8817"/>
                </a:lnTo>
                <a:lnTo>
                  <a:pt x="15438" y="15417"/>
                </a:lnTo>
                <a:lnTo>
                  <a:pt x="15472" y="15809"/>
                </a:lnTo>
                <a:lnTo>
                  <a:pt x="15472" y="20426"/>
                </a:lnTo>
                <a:lnTo>
                  <a:pt x="15506" y="20635"/>
                </a:lnTo>
                <a:lnTo>
                  <a:pt x="15506" y="21443"/>
                </a:lnTo>
                <a:lnTo>
                  <a:pt x="15506" y="21235"/>
                </a:lnTo>
                <a:lnTo>
                  <a:pt x="15541" y="21078"/>
                </a:lnTo>
                <a:lnTo>
                  <a:pt x="15541" y="17478"/>
                </a:lnTo>
                <a:lnTo>
                  <a:pt x="15575" y="17113"/>
                </a:lnTo>
                <a:lnTo>
                  <a:pt x="15575" y="12626"/>
                </a:lnTo>
                <a:lnTo>
                  <a:pt x="15575" y="12183"/>
                </a:lnTo>
                <a:lnTo>
                  <a:pt x="15575" y="10878"/>
                </a:lnTo>
                <a:lnTo>
                  <a:pt x="15610" y="10435"/>
                </a:lnTo>
                <a:lnTo>
                  <a:pt x="15610" y="4330"/>
                </a:lnTo>
                <a:lnTo>
                  <a:pt x="15644" y="3965"/>
                </a:lnTo>
                <a:lnTo>
                  <a:pt x="15644" y="574"/>
                </a:lnTo>
                <a:lnTo>
                  <a:pt x="15678" y="522"/>
                </a:lnTo>
                <a:lnTo>
                  <a:pt x="15678" y="365"/>
                </a:lnTo>
                <a:lnTo>
                  <a:pt x="15678" y="1330"/>
                </a:lnTo>
                <a:lnTo>
                  <a:pt x="15713" y="1539"/>
                </a:lnTo>
                <a:lnTo>
                  <a:pt x="15713" y="6157"/>
                </a:lnTo>
                <a:lnTo>
                  <a:pt x="15747" y="6600"/>
                </a:lnTo>
                <a:lnTo>
                  <a:pt x="15747" y="12939"/>
                </a:lnTo>
                <a:lnTo>
                  <a:pt x="15781" y="13383"/>
                </a:lnTo>
                <a:lnTo>
                  <a:pt x="15781" y="18730"/>
                </a:lnTo>
                <a:lnTo>
                  <a:pt x="15816" y="18965"/>
                </a:lnTo>
                <a:lnTo>
                  <a:pt x="15816" y="20948"/>
                </a:lnTo>
                <a:lnTo>
                  <a:pt x="15850" y="20948"/>
                </a:lnTo>
                <a:lnTo>
                  <a:pt x="15850" y="18522"/>
                </a:lnTo>
                <a:lnTo>
                  <a:pt x="15889" y="18235"/>
                </a:lnTo>
                <a:lnTo>
                  <a:pt x="15889" y="12783"/>
                </a:lnTo>
                <a:lnTo>
                  <a:pt x="15924" y="12339"/>
                </a:lnTo>
                <a:lnTo>
                  <a:pt x="15924" y="6313"/>
                </a:lnTo>
                <a:lnTo>
                  <a:pt x="15958" y="5948"/>
                </a:lnTo>
                <a:lnTo>
                  <a:pt x="15958" y="1904"/>
                </a:lnTo>
                <a:lnTo>
                  <a:pt x="15993" y="1748"/>
                </a:lnTo>
                <a:lnTo>
                  <a:pt x="15993" y="1096"/>
                </a:lnTo>
                <a:lnTo>
                  <a:pt x="15993" y="1252"/>
                </a:lnTo>
                <a:lnTo>
                  <a:pt x="15993" y="1330"/>
                </a:lnTo>
                <a:lnTo>
                  <a:pt x="15993" y="1383"/>
                </a:lnTo>
                <a:lnTo>
                  <a:pt x="16027" y="1539"/>
                </a:lnTo>
                <a:lnTo>
                  <a:pt x="16027" y="4983"/>
                </a:lnTo>
                <a:lnTo>
                  <a:pt x="16061" y="5296"/>
                </a:lnTo>
                <a:lnTo>
                  <a:pt x="16061" y="10957"/>
                </a:lnTo>
                <a:lnTo>
                  <a:pt x="16096" y="11400"/>
                </a:lnTo>
                <a:lnTo>
                  <a:pt x="16096" y="16748"/>
                </a:lnTo>
                <a:lnTo>
                  <a:pt x="16130" y="17035"/>
                </a:lnTo>
                <a:lnTo>
                  <a:pt x="16130" y="19852"/>
                </a:lnTo>
                <a:lnTo>
                  <a:pt x="16164" y="19904"/>
                </a:lnTo>
                <a:lnTo>
                  <a:pt x="16164" y="19983"/>
                </a:lnTo>
                <a:lnTo>
                  <a:pt x="16164" y="18965"/>
                </a:lnTo>
                <a:lnTo>
                  <a:pt x="16199" y="18809"/>
                </a:lnTo>
                <a:lnTo>
                  <a:pt x="16199" y="14609"/>
                </a:lnTo>
                <a:lnTo>
                  <a:pt x="16233" y="14243"/>
                </a:lnTo>
                <a:lnTo>
                  <a:pt x="16233" y="8739"/>
                </a:lnTo>
                <a:lnTo>
                  <a:pt x="16268" y="8374"/>
                </a:lnTo>
                <a:lnTo>
                  <a:pt x="16268" y="3887"/>
                </a:lnTo>
                <a:lnTo>
                  <a:pt x="16302" y="3678"/>
                </a:lnTo>
                <a:lnTo>
                  <a:pt x="16302" y="2191"/>
                </a:lnTo>
                <a:lnTo>
                  <a:pt x="16336" y="2191"/>
                </a:lnTo>
                <a:lnTo>
                  <a:pt x="16336" y="4174"/>
                </a:lnTo>
                <a:lnTo>
                  <a:pt x="16371" y="4487"/>
                </a:lnTo>
                <a:lnTo>
                  <a:pt x="16371" y="9026"/>
                </a:lnTo>
                <a:lnTo>
                  <a:pt x="16405" y="9339"/>
                </a:lnTo>
                <a:lnTo>
                  <a:pt x="16405" y="14400"/>
                </a:lnTo>
                <a:lnTo>
                  <a:pt x="16439" y="14687"/>
                </a:lnTo>
                <a:lnTo>
                  <a:pt x="16439" y="15000"/>
                </a:lnTo>
                <a:lnTo>
                  <a:pt x="16439" y="18078"/>
                </a:lnTo>
                <a:lnTo>
                  <a:pt x="16474" y="18157"/>
                </a:lnTo>
                <a:lnTo>
                  <a:pt x="16474" y="18730"/>
                </a:lnTo>
                <a:lnTo>
                  <a:pt x="16474" y="18443"/>
                </a:lnTo>
                <a:lnTo>
                  <a:pt x="16508" y="18365"/>
                </a:lnTo>
                <a:lnTo>
                  <a:pt x="16508" y="15574"/>
                </a:lnTo>
                <a:lnTo>
                  <a:pt x="16542" y="15365"/>
                </a:lnTo>
                <a:lnTo>
                  <a:pt x="16542" y="10800"/>
                </a:lnTo>
                <a:lnTo>
                  <a:pt x="16577" y="10513"/>
                </a:lnTo>
                <a:lnTo>
                  <a:pt x="16577" y="6157"/>
                </a:lnTo>
                <a:lnTo>
                  <a:pt x="16616" y="5948"/>
                </a:lnTo>
                <a:lnTo>
                  <a:pt x="16616" y="3730"/>
                </a:lnTo>
                <a:lnTo>
                  <a:pt x="16651" y="3730"/>
                </a:lnTo>
                <a:lnTo>
                  <a:pt x="16651" y="3678"/>
                </a:lnTo>
                <a:lnTo>
                  <a:pt x="16651" y="4487"/>
                </a:lnTo>
                <a:lnTo>
                  <a:pt x="16685" y="4617"/>
                </a:lnTo>
                <a:lnTo>
                  <a:pt x="16685" y="7774"/>
                </a:lnTo>
                <a:lnTo>
                  <a:pt x="16719" y="8087"/>
                </a:lnTo>
                <a:lnTo>
                  <a:pt x="16719" y="12261"/>
                </a:lnTo>
                <a:lnTo>
                  <a:pt x="16754" y="12496"/>
                </a:lnTo>
                <a:lnTo>
                  <a:pt x="16754" y="15861"/>
                </a:lnTo>
                <a:lnTo>
                  <a:pt x="16788" y="16017"/>
                </a:lnTo>
                <a:lnTo>
                  <a:pt x="16788" y="17113"/>
                </a:lnTo>
                <a:lnTo>
                  <a:pt x="16822" y="17113"/>
                </a:lnTo>
                <a:lnTo>
                  <a:pt x="16822" y="15652"/>
                </a:lnTo>
                <a:lnTo>
                  <a:pt x="16857" y="15417"/>
                </a:lnTo>
                <a:lnTo>
                  <a:pt x="16857" y="14922"/>
                </a:lnTo>
                <a:lnTo>
                  <a:pt x="16857" y="14687"/>
                </a:lnTo>
                <a:lnTo>
                  <a:pt x="16857" y="12183"/>
                </a:lnTo>
                <a:lnTo>
                  <a:pt x="16891" y="11896"/>
                </a:lnTo>
                <a:lnTo>
                  <a:pt x="16891" y="8374"/>
                </a:lnTo>
                <a:lnTo>
                  <a:pt x="16925" y="8165"/>
                </a:lnTo>
                <a:lnTo>
                  <a:pt x="16925" y="5870"/>
                </a:lnTo>
                <a:lnTo>
                  <a:pt x="16960" y="5739"/>
                </a:lnTo>
                <a:lnTo>
                  <a:pt x="16960" y="5348"/>
                </a:lnTo>
                <a:lnTo>
                  <a:pt x="16960" y="5583"/>
                </a:lnTo>
                <a:lnTo>
                  <a:pt x="16994" y="5661"/>
                </a:lnTo>
                <a:lnTo>
                  <a:pt x="16994" y="7565"/>
                </a:lnTo>
                <a:lnTo>
                  <a:pt x="17029" y="7722"/>
                </a:lnTo>
                <a:lnTo>
                  <a:pt x="17029" y="10722"/>
                </a:lnTo>
                <a:lnTo>
                  <a:pt x="17063" y="10957"/>
                </a:lnTo>
                <a:lnTo>
                  <a:pt x="17063" y="13670"/>
                </a:lnTo>
                <a:lnTo>
                  <a:pt x="17097" y="13800"/>
                </a:lnTo>
                <a:lnTo>
                  <a:pt x="17097" y="15209"/>
                </a:lnTo>
                <a:lnTo>
                  <a:pt x="17132" y="15209"/>
                </a:lnTo>
                <a:lnTo>
                  <a:pt x="17132" y="15287"/>
                </a:lnTo>
                <a:lnTo>
                  <a:pt x="17132" y="14687"/>
                </a:lnTo>
                <a:lnTo>
                  <a:pt x="17166" y="14609"/>
                </a:lnTo>
                <a:lnTo>
                  <a:pt x="17166" y="12626"/>
                </a:lnTo>
                <a:lnTo>
                  <a:pt x="17200" y="12496"/>
                </a:lnTo>
                <a:lnTo>
                  <a:pt x="17200" y="9991"/>
                </a:lnTo>
                <a:lnTo>
                  <a:pt x="17235" y="9835"/>
                </a:lnTo>
                <a:lnTo>
                  <a:pt x="17235" y="8009"/>
                </a:lnTo>
                <a:lnTo>
                  <a:pt x="17269" y="7930"/>
                </a:lnTo>
                <a:lnTo>
                  <a:pt x="17269" y="7487"/>
                </a:lnTo>
                <a:lnTo>
                  <a:pt x="17269" y="7357"/>
                </a:lnTo>
                <a:lnTo>
                  <a:pt x="17308" y="7409"/>
                </a:lnTo>
                <a:lnTo>
                  <a:pt x="17308" y="8296"/>
                </a:lnTo>
                <a:lnTo>
                  <a:pt x="17343" y="8452"/>
                </a:lnTo>
                <a:lnTo>
                  <a:pt x="17343" y="10200"/>
                </a:lnTo>
                <a:lnTo>
                  <a:pt x="17377" y="10278"/>
                </a:lnTo>
                <a:lnTo>
                  <a:pt x="17377" y="12052"/>
                </a:lnTo>
                <a:lnTo>
                  <a:pt x="17412" y="12130"/>
                </a:lnTo>
                <a:lnTo>
                  <a:pt x="17412" y="13070"/>
                </a:lnTo>
                <a:lnTo>
                  <a:pt x="17446" y="13148"/>
                </a:lnTo>
                <a:lnTo>
                  <a:pt x="17446" y="13226"/>
                </a:lnTo>
                <a:lnTo>
                  <a:pt x="17446" y="13070"/>
                </a:lnTo>
                <a:lnTo>
                  <a:pt x="17480" y="12991"/>
                </a:lnTo>
                <a:lnTo>
                  <a:pt x="17480" y="12130"/>
                </a:lnTo>
                <a:lnTo>
                  <a:pt x="17515" y="12052"/>
                </a:lnTo>
                <a:lnTo>
                  <a:pt x="17515" y="10800"/>
                </a:lnTo>
                <a:lnTo>
                  <a:pt x="17549" y="10722"/>
                </a:lnTo>
                <a:lnTo>
                  <a:pt x="17549" y="9783"/>
                </a:lnTo>
                <a:lnTo>
                  <a:pt x="17583" y="9704"/>
                </a:lnTo>
                <a:lnTo>
                  <a:pt x="17583" y="9391"/>
                </a:lnTo>
                <a:lnTo>
                  <a:pt x="17618" y="9391"/>
                </a:lnTo>
                <a:lnTo>
                  <a:pt x="17618" y="9704"/>
                </a:lnTo>
                <a:lnTo>
                  <a:pt x="17652" y="9783"/>
                </a:lnTo>
                <a:lnTo>
                  <a:pt x="17652" y="10357"/>
                </a:lnTo>
                <a:lnTo>
                  <a:pt x="17687" y="10435"/>
                </a:lnTo>
                <a:lnTo>
                  <a:pt x="17687" y="10722"/>
                </a:lnTo>
                <a:lnTo>
                  <a:pt x="17687" y="10800"/>
                </a:lnTo>
                <a:lnTo>
                  <a:pt x="17687" y="10957"/>
                </a:lnTo>
                <a:lnTo>
                  <a:pt x="17721" y="11009"/>
                </a:lnTo>
                <a:lnTo>
                  <a:pt x="17721" y="11165"/>
                </a:lnTo>
                <a:lnTo>
                  <a:pt x="17755" y="11165"/>
                </a:lnTo>
                <a:lnTo>
                  <a:pt x="17755" y="11087"/>
                </a:lnTo>
                <a:lnTo>
                  <a:pt x="17790" y="11009"/>
                </a:lnTo>
                <a:lnTo>
                  <a:pt x="17790" y="10800"/>
                </a:lnTo>
                <a:lnTo>
                  <a:pt x="17824" y="10800"/>
                </a:lnTo>
                <a:lnTo>
                  <a:pt x="17824" y="10722"/>
                </a:lnTo>
                <a:lnTo>
                  <a:pt x="17858" y="10722"/>
                </a:lnTo>
                <a:lnTo>
                  <a:pt x="17858" y="10957"/>
                </a:lnTo>
                <a:lnTo>
                  <a:pt x="17893" y="11009"/>
                </a:lnTo>
                <a:lnTo>
                  <a:pt x="17893" y="11400"/>
                </a:lnTo>
                <a:lnTo>
                  <a:pt x="17927" y="11400"/>
                </a:lnTo>
                <a:lnTo>
                  <a:pt x="17927" y="11687"/>
                </a:lnTo>
                <a:lnTo>
                  <a:pt x="17962" y="11687"/>
                </a:lnTo>
                <a:lnTo>
                  <a:pt x="17962" y="11530"/>
                </a:lnTo>
                <a:lnTo>
                  <a:pt x="17996" y="11452"/>
                </a:lnTo>
                <a:lnTo>
                  <a:pt x="17996" y="10800"/>
                </a:lnTo>
                <a:lnTo>
                  <a:pt x="18035" y="10722"/>
                </a:lnTo>
                <a:lnTo>
                  <a:pt x="18035" y="9835"/>
                </a:lnTo>
                <a:lnTo>
                  <a:pt x="18070" y="9783"/>
                </a:lnTo>
                <a:lnTo>
                  <a:pt x="18070" y="9026"/>
                </a:lnTo>
                <a:lnTo>
                  <a:pt x="18104" y="9026"/>
                </a:lnTo>
                <a:lnTo>
                  <a:pt x="18104" y="8896"/>
                </a:lnTo>
                <a:lnTo>
                  <a:pt x="18104" y="8974"/>
                </a:lnTo>
                <a:lnTo>
                  <a:pt x="18138" y="8974"/>
                </a:lnTo>
                <a:lnTo>
                  <a:pt x="18138" y="9783"/>
                </a:lnTo>
                <a:lnTo>
                  <a:pt x="18173" y="9835"/>
                </a:lnTo>
                <a:lnTo>
                  <a:pt x="18173" y="11322"/>
                </a:lnTo>
                <a:lnTo>
                  <a:pt x="18207" y="11400"/>
                </a:lnTo>
                <a:lnTo>
                  <a:pt x="18207" y="12861"/>
                </a:lnTo>
                <a:lnTo>
                  <a:pt x="18241" y="12939"/>
                </a:lnTo>
                <a:lnTo>
                  <a:pt x="18241" y="13748"/>
                </a:lnTo>
                <a:lnTo>
                  <a:pt x="18276" y="13748"/>
                </a:lnTo>
                <a:lnTo>
                  <a:pt x="18276" y="13304"/>
                </a:lnTo>
                <a:lnTo>
                  <a:pt x="18310" y="13226"/>
                </a:lnTo>
                <a:lnTo>
                  <a:pt x="18310" y="11609"/>
                </a:lnTo>
                <a:lnTo>
                  <a:pt x="18345" y="11452"/>
                </a:lnTo>
                <a:lnTo>
                  <a:pt x="18345" y="9339"/>
                </a:lnTo>
                <a:lnTo>
                  <a:pt x="18379" y="9183"/>
                </a:lnTo>
                <a:lnTo>
                  <a:pt x="18379" y="7409"/>
                </a:lnTo>
                <a:lnTo>
                  <a:pt x="18413" y="7357"/>
                </a:lnTo>
                <a:lnTo>
                  <a:pt x="18413" y="6835"/>
                </a:lnTo>
                <a:lnTo>
                  <a:pt x="18413" y="6913"/>
                </a:lnTo>
                <a:lnTo>
                  <a:pt x="18448" y="6913"/>
                </a:lnTo>
                <a:lnTo>
                  <a:pt x="18448" y="8087"/>
                </a:lnTo>
                <a:lnTo>
                  <a:pt x="18482" y="8217"/>
                </a:lnTo>
                <a:lnTo>
                  <a:pt x="18482" y="10722"/>
                </a:lnTo>
                <a:lnTo>
                  <a:pt x="18516" y="10878"/>
                </a:lnTo>
                <a:lnTo>
                  <a:pt x="18516" y="13435"/>
                </a:lnTo>
                <a:lnTo>
                  <a:pt x="18516" y="13591"/>
                </a:lnTo>
                <a:lnTo>
                  <a:pt x="18551" y="13748"/>
                </a:lnTo>
                <a:lnTo>
                  <a:pt x="18551" y="15496"/>
                </a:lnTo>
                <a:lnTo>
                  <a:pt x="18585" y="15574"/>
                </a:lnTo>
                <a:lnTo>
                  <a:pt x="18585" y="15730"/>
                </a:lnTo>
                <a:lnTo>
                  <a:pt x="18585" y="15417"/>
                </a:lnTo>
                <a:lnTo>
                  <a:pt x="18620" y="15365"/>
                </a:lnTo>
                <a:lnTo>
                  <a:pt x="18620" y="13226"/>
                </a:lnTo>
                <a:lnTo>
                  <a:pt x="18654" y="12991"/>
                </a:lnTo>
                <a:lnTo>
                  <a:pt x="18654" y="9783"/>
                </a:lnTo>
                <a:lnTo>
                  <a:pt x="18688" y="9548"/>
                </a:lnTo>
                <a:lnTo>
                  <a:pt x="18688" y="6470"/>
                </a:lnTo>
                <a:lnTo>
                  <a:pt x="18728" y="6313"/>
                </a:lnTo>
                <a:lnTo>
                  <a:pt x="18728" y="4930"/>
                </a:lnTo>
                <a:lnTo>
                  <a:pt x="18762" y="4930"/>
                </a:lnTo>
                <a:lnTo>
                  <a:pt x="18762" y="6104"/>
                </a:lnTo>
                <a:lnTo>
                  <a:pt x="18796" y="6235"/>
                </a:lnTo>
                <a:lnTo>
                  <a:pt x="18796" y="9470"/>
                </a:lnTo>
                <a:lnTo>
                  <a:pt x="18831" y="9704"/>
                </a:lnTo>
                <a:lnTo>
                  <a:pt x="18831" y="13591"/>
                </a:lnTo>
                <a:lnTo>
                  <a:pt x="18865" y="13878"/>
                </a:lnTo>
                <a:lnTo>
                  <a:pt x="18865" y="16748"/>
                </a:lnTo>
                <a:lnTo>
                  <a:pt x="18899" y="16904"/>
                </a:lnTo>
                <a:lnTo>
                  <a:pt x="18899" y="17557"/>
                </a:lnTo>
                <a:lnTo>
                  <a:pt x="18899" y="17426"/>
                </a:lnTo>
                <a:lnTo>
                  <a:pt x="18934" y="17348"/>
                </a:lnTo>
                <a:lnTo>
                  <a:pt x="18934" y="15130"/>
                </a:lnTo>
                <a:lnTo>
                  <a:pt x="18968" y="14922"/>
                </a:lnTo>
                <a:lnTo>
                  <a:pt x="18968" y="14687"/>
                </a:lnTo>
                <a:lnTo>
                  <a:pt x="18968" y="10800"/>
                </a:lnTo>
                <a:lnTo>
                  <a:pt x="19003" y="10513"/>
                </a:lnTo>
                <a:lnTo>
                  <a:pt x="19003" y="6235"/>
                </a:lnTo>
                <a:lnTo>
                  <a:pt x="19037" y="6026"/>
                </a:lnTo>
                <a:lnTo>
                  <a:pt x="19037" y="3522"/>
                </a:lnTo>
                <a:lnTo>
                  <a:pt x="19071" y="3443"/>
                </a:lnTo>
                <a:lnTo>
                  <a:pt x="19071" y="3235"/>
                </a:lnTo>
                <a:lnTo>
                  <a:pt x="19071" y="3887"/>
                </a:lnTo>
                <a:lnTo>
                  <a:pt x="19106" y="4043"/>
                </a:lnTo>
                <a:lnTo>
                  <a:pt x="19106" y="7357"/>
                </a:lnTo>
                <a:lnTo>
                  <a:pt x="19140" y="7643"/>
                </a:lnTo>
                <a:lnTo>
                  <a:pt x="19140" y="12574"/>
                </a:lnTo>
                <a:lnTo>
                  <a:pt x="19174" y="12861"/>
                </a:lnTo>
                <a:lnTo>
                  <a:pt x="19174" y="17113"/>
                </a:lnTo>
                <a:lnTo>
                  <a:pt x="19209" y="17348"/>
                </a:lnTo>
                <a:lnTo>
                  <a:pt x="19209" y="19096"/>
                </a:lnTo>
                <a:lnTo>
                  <a:pt x="19243" y="19096"/>
                </a:lnTo>
                <a:lnTo>
                  <a:pt x="19243" y="17426"/>
                </a:lnTo>
                <a:lnTo>
                  <a:pt x="19277" y="17191"/>
                </a:lnTo>
                <a:lnTo>
                  <a:pt x="19277" y="12783"/>
                </a:lnTo>
                <a:lnTo>
                  <a:pt x="19312" y="12417"/>
                </a:lnTo>
                <a:lnTo>
                  <a:pt x="19312" y="7122"/>
                </a:lnTo>
                <a:lnTo>
                  <a:pt x="19346" y="6757"/>
                </a:lnTo>
                <a:lnTo>
                  <a:pt x="19346" y="2870"/>
                </a:lnTo>
                <a:lnTo>
                  <a:pt x="19381" y="2713"/>
                </a:lnTo>
                <a:lnTo>
                  <a:pt x="19381" y="2270"/>
                </a:lnTo>
                <a:lnTo>
                  <a:pt x="19381" y="2191"/>
                </a:lnTo>
                <a:lnTo>
                  <a:pt x="19381" y="1904"/>
                </a:lnTo>
                <a:lnTo>
                  <a:pt x="19381" y="2061"/>
                </a:lnTo>
                <a:lnTo>
                  <a:pt x="19415" y="2139"/>
                </a:lnTo>
                <a:lnTo>
                  <a:pt x="19415" y="4983"/>
                </a:lnTo>
                <a:lnTo>
                  <a:pt x="19454" y="5296"/>
                </a:lnTo>
                <a:lnTo>
                  <a:pt x="19454" y="10643"/>
                </a:lnTo>
                <a:lnTo>
                  <a:pt x="19489" y="11009"/>
                </a:lnTo>
                <a:lnTo>
                  <a:pt x="19489" y="16461"/>
                </a:lnTo>
                <a:lnTo>
                  <a:pt x="19523" y="16826"/>
                </a:lnTo>
                <a:lnTo>
                  <a:pt x="19523" y="19983"/>
                </a:lnTo>
                <a:lnTo>
                  <a:pt x="19557" y="20061"/>
                </a:lnTo>
                <a:lnTo>
                  <a:pt x="19557" y="20270"/>
                </a:lnTo>
                <a:lnTo>
                  <a:pt x="19557" y="19461"/>
                </a:lnTo>
                <a:lnTo>
                  <a:pt x="19592" y="19330"/>
                </a:lnTo>
                <a:lnTo>
                  <a:pt x="19592" y="15130"/>
                </a:lnTo>
                <a:lnTo>
                  <a:pt x="19626" y="14843"/>
                </a:lnTo>
                <a:lnTo>
                  <a:pt x="19626" y="8817"/>
                </a:lnTo>
                <a:lnTo>
                  <a:pt x="19660" y="8452"/>
                </a:lnTo>
                <a:lnTo>
                  <a:pt x="19660" y="3235"/>
                </a:lnTo>
                <a:lnTo>
                  <a:pt x="19695" y="2948"/>
                </a:lnTo>
                <a:lnTo>
                  <a:pt x="19695" y="887"/>
                </a:lnTo>
                <a:lnTo>
                  <a:pt x="19729" y="887"/>
                </a:lnTo>
                <a:lnTo>
                  <a:pt x="19729" y="2791"/>
                </a:lnTo>
                <a:lnTo>
                  <a:pt x="19764" y="3078"/>
                </a:lnTo>
                <a:lnTo>
                  <a:pt x="19764" y="8296"/>
                </a:lnTo>
                <a:lnTo>
                  <a:pt x="19798" y="8661"/>
                </a:lnTo>
                <a:lnTo>
                  <a:pt x="19798" y="11243"/>
                </a:lnTo>
                <a:lnTo>
                  <a:pt x="19798" y="11687"/>
                </a:lnTo>
                <a:lnTo>
                  <a:pt x="19798" y="15000"/>
                </a:lnTo>
                <a:lnTo>
                  <a:pt x="19832" y="15365"/>
                </a:lnTo>
                <a:lnTo>
                  <a:pt x="19832" y="19904"/>
                </a:lnTo>
                <a:lnTo>
                  <a:pt x="19867" y="20139"/>
                </a:lnTo>
                <a:lnTo>
                  <a:pt x="19867" y="21078"/>
                </a:lnTo>
                <a:lnTo>
                  <a:pt x="19867" y="20948"/>
                </a:lnTo>
                <a:lnTo>
                  <a:pt x="19901" y="20870"/>
                </a:lnTo>
                <a:lnTo>
                  <a:pt x="19901" y="17557"/>
                </a:lnTo>
                <a:lnTo>
                  <a:pt x="19935" y="17191"/>
                </a:lnTo>
                <a:lnTo>
                  <a:pt x="19935" y="11165"/>
                </a:lnTo>
                <a:lnTo>
                  <a:pt x="19970" y="10722"/>
                </a:lnTo>
                <a:lnTo>
                  <a:pt x="19970" y="4539"/>
                </a:lnTo>
                <a:lnTo>
                  <a:pt x="20004" y="4174"/>
                </a:lnTo>
                <a:lnTo>
                  <a:pt x="20004" y="574"/>
                </a:lnTo>
                <a:lnTo>
                  <a:pt x="20039" y="522"/>
                </a:lnTo>
                <a:lnTo>
                  <a:pt x="20039" y="209"/>
                </a:lnTo>
                <a:lnTo>
                  <a:pt x="20039" y="1096"/>
                </a:lnTo>
                <a:lnTo>
                  <a:pt x="20073" y="1252"/>
                </a:lnTo>
                <a:lnTo>
                  <a:pt x="20073" y="5791"/>
                </a:lnTo>
                <a:lnTo>
                  <a:pt x="20107" y="6235"/>
                </a:lnTo>
                <a:lnTo>
                  <a:pt x="20107" y="12783"/>
                </a:lnTo>
                <a:lnTo>
                  <a:pt x="20147" y="13226"/>
                </a:lnTo>
                <a:lnTo>
                  <a:pt x="20147" y="19174"/>
                </a:lnTo>
                <a:lnTo>
                  <a:pt x="20181" y="19461"/>
                </a:lnTo>
                <a:lnTo>
                  <a:pt x="20181" y="21522"/>
                </a:lnTo>
                <a:lnTo>
                  <a:pt x="20215" y="21522"/>
                </a:lnTo>
                <a:lnTo>
                  <a:pt x="20215" y="20791"/>
                </a:lnTo>
                <a:lnTo>
                  <a:pt x="20215" y="20635"/>
                </a:lnTo>
                <a:lnTo>
                  <a:pt x="20215" y="19252"/>
                </a:lnTo>
                <a:lnTo>
                  <a:pt x="20250" y="18965"/>
                </a:lnTo>
                <a:lnTo>
                  <a:pt x="20250" y="13226"/>
                </a:lnTo>
                <a:lnTo>
                  <a:pt x="20284" y="12783"/>
                </a:lnTo>
                <a:lnTo>
                  <a:pt x="20284" y="6157"/>
                </a:lnTo>
                <a:lnTo>
                  <a:pt x="20318" y="5739"/>
                </a:lnTo>
                <a:lnTo>
                  <a:pt x="20318" y="1096"/>
                </a:lnTo>
                <a:lnTo>
                  <a:pt x="20353" y="887"/>
                </a:lnTo>
                <a:lnTo>
                  <a:pt x="20353" y="0"/>
                </a:lnTo>
                <a:lnTo>
                  <a:pt x="20353" y="287"/>
                </a:lnTo>
                <a:lnTo>
                  <a:pt x="20387" y="365"/>
                </a:lnTo>
                <a:lnTo>
                  <a:pt x="20387" y="4043"/>
                </a:lnTo>
                <a:lnTo>
                  <a:pt x="20422" y="4409"/>
                </a:lnTo>
                <a:lnTo>
                  <a:pt x="20422" y="10722"/>
                </a:lnTo>
                <a:lnTo>
                  <a:pt x="20456" y="11165"/>
                </a:lnTo>
                <a:lnTo>
                  <a:pt x="20456" y="17426"/>
                </a:lnTo>
                <a:lnTo>
                  <a:pt x="20490" y="17791"/>
                </a:lnTo>
                <a:lnTo>
                  <a:pt x="20490" y="21235"/>
                </a:lnTo>
                <a:lnTo>
                  <a:pt x="20525" y="21391"/>
                </a:lnTo>
                <a:lnTo>
                  <a:pt x="20525" y="21522"/>
                </a:lnTo>
                <a:lnTo>
                  <a:pt x="20525" y="20504"/>
                </a:lnTo>
                <a:lnTo>
                  <a:pt x="20559" y="20348"/>
                </a:lnTo>
                <a:lnTo>
                  <a:pt x="20559" y="15574"/>
                </a:lnTo>
                <a:lnTo>
                  <a:pt x="20593" y="15130"/>
                </a:lnTo>
                <a:lnTo>
                  <a:pt x="20593" y="8583"/>
                </a:lnTo>
                <a:lnTo>
                  <a:pt x="20628" y="8165"/>
                </a:lnTo>
                <a:lnTo>
                  <a:pt x="20628" y="3809"/>
                </a:lnTo>
                <a:lnTo>
                  <a:pt x="20628" y="3522"/>
                </a:lnTo>
                <a:lnTo>
                  <a:pt x="20628" y="2557"/>
                </a:lnTo>
                <a:lnTo>
                  <a:pt x="20662" y="2270"/>
                </a:lnTo>
                <a:lnTo>
                  <a:pt x="20662" y="209"/>
                </a:lnTo>
                <a:lnTo>
                  <a:pt x="20697" y="209"/>
                </a:lnTo>
                <a:lnTo>
                  <a:pt x="20697" y="2426"/>
                </a:lnTo>
                <a:lnTo>
                  <a:pt x="20731" y="2713"/>
                </a:lnTo>
                <a:lnTo>
                  <a:pt x="20731" y="8296"/>
                </a:lnTo>
                <a:lnTo>
                  <a:pt x="20765" y="8739"/>
                </a:lnTo>
                <a:lnTo>
                  <a:pt x="20765" y="15130"/>
                </a:lnTo>
                <a:lnTo>
                  <a:pt x="20800" y="15496"/>
                </a:lnTo>
                <a:lnTo>
                  <a:pt x="20800" y="20061"/>
                </a:lnTo>
                <a:lnTo>
                  <a:pt x="20839" y="20217"/>
                </a:lnTo>
                <a:lnTo>
                  <a:pt x="20839" y="21078"/>
                </a:lnTo>
                <a:lnTo>
                  <a:pt x="20839" y="20870"/>
                </a:lnTo>
                <a:lnTo>
                  <a:pt x="20873" y="20791"/>
                </a:lnTo>
                <a:lnTo>
                  <a:pt x="20873" y="17348"/>
                </a:lnTo>
                <a:lnTo>
                  <a:pt x="20908" y="17035"/>
                </a:lnTo>
                <a:lnTo>
                  <a:pt x="20908" y="11009"/>
                </a:lnTo>
                <a:lnTo>
                  <a:pt x="20942" y="10643"/>
                </a:lnTo>
                <a:lnTo>
                  <a:pt x="20942" y="4696"/>
                </a:lnTo>
                <a:lnTo>
                  <a:pt x="20976" y="4409"/>
                </a:lnTo>
                <a:lnTo>
                  <a:pt x="20976" y="1096"/>
                </a:lnTo>
                <a:lnTo>
                  <a:pt x="21011" y="1017"/>
                </a:lnTo>
                <a:lnTo>
                  <a:pt x="21011" y="887"/>
                </a:lnTo>
                <a:lnTo>
                  <a:pt x="21011" y="1748"/>
                </a:lnTo>
                <a:lnTo>
                  <a:pt x="21045" y="1983"/>
                </a:lnTo>
                <a:lnTo>
                  <a:pt x="21045" y="5948"/>
                </a:lnTo>
                <a:lnTo>
                  <a:pt x="21045" y="6313"/>
                </a:lnTo>
                <a:lnTo>
                  <a:pt x="21080" y="6678"/>
                </a:lnTo>
                <a:lnTo>
                  <a:pt x="21080" y="12626"/>
                </a:lnTo>
                <a:lnTo>
                  <a:pt x="21114" y="13070"/>
                </a:lnTo>
                <a:lnTo>
                  <a:pt x="21114" y="18157"/>
                </a:lnTo>
                <a:lnTo>
                  <a:pt x="21148" y="18365"/>
                </a:lnTo>
                <a:lnTo>
                  <a:pt x="21148" y="20270"/>
                </a:lnTo>
                <a:lnTo>
                  <a:pt x="21183" y="20270"/>
                </a:lnTo>
                <a:lnTo>
                  <a:pt x="21183" y="18287"/>
                </a:lnTo>
                <a:lnTo>
                  <a:pt x="21217" y="18078"/>
                </a:lnTo>
                <a:lnTo>
                  <a:pt x="21217" y="13148"/>
                </a:lnTo>
                <a:lnTo>
                  <a:pt x="21251" y="12783"/>
                </a:lnTo>
                <a:lnTo>
                  <a:pt x="21251" y="7122"/>
                </a:lnTo>
                <a:lnTo>
                  <a:pt x="21286" y="6757"/>
                </a:lnTo>
                <a:lnTo>
                  <a:pt x="21286" y="2870"/>
                </a:lnTo>
                <a:lnTo>
                  <a:pt x="21320" y="2635"/>
                </a:lnTo>
                <a:lnTo>
                  <a:pt x="21320" y="1904"/>
                </a:lnTo>
                <a:lnTo>
                  <a:pt x="21320" y="2061"/>
                </a:lnTo>
                <a:lnTo>
                  <a:pt x="21354" y="2139"/>
                </a:lnTo>
                <a:lnTo>
                  <a:pt x="21354" y="5061"/>
                </a:lnTo>
                <a:lnTo>
                  <a:pt x="21389" y="5348"/>
                </a:lnTo>
                <a:lnTo>
                  <a:pt x="21389" y="10435"/>
                </a:lnTo>
                <a:lnTo>
                  <a:pt x="21423" y="10800"/>
                </a:lnTo>
                <a:lnTo>
                  <a:pt x="21423" y="15809"/>
                </a:lnTo>
                <a:lnTo>
                  <a:pt x="21458" y="16096"/>
                </a:lnTo>
                <a:lnTo>
                  <a:pt x="21458" y="18809"/>
                </a:lnTo>
                <a:lnTo>
                  <a:pt x="21492" y="18887"/>
                </a:lnTo>
                <a:lnTo>
                  <a:pt x="21492" y="18965"/>
                </a:lnTo>
                <a:lnTo>
                  <a:pt x="21492" y="19043"/>
                </a:lnTo>
                <a:lnTo>
                  <a:pt x="21492" y="19096"/>
                </a:lnTo>
                <a:lnTo>
                  <a:pt x="21492" y="18287"/>
                </a:lnTo>
                <a:lnTo>
                  <a:pt x="21526" y="18157"/>
                </a:lnTo>
                <a:lnTo>
                  <a:pt x="21526" y="14609"/>
                </a:lnTo>
                <a:lnTo>
                  <a:pt x="21566" y="14322"/>
                </a:lnTo>
                <a:lnTo>
                  <a:pt x="21566" y="9391"/>
                </a:lnTo>
                <a:lnTo>
                  <a:pt x="21600" y="9104"/>
                </a:lnTo>
                <a:lnTo>
                  <a:pt x="21600" y="6965"/>
                </a:lnTo>
                <a:lnTo>
                  <a:pt x="21600" y="6678"/>
                </a:lnTo>
              </a:path>
            </a:pathLst>
          </a:custGeom>
          <a:noFill/>
          <a:ln w="12700" cap="flat">
            <a:solidFill>
              <a:srgbClr val="FF5308"/>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40974" name="Freeform 28"/>
          <p:cNvSpPr>
            <a:spLocks/>
          </p:cNvSpPr>
          <p:nvPr/>
        </p:nvSpPr>
        <p:spPr bwMode="auto">
          <a:xfrm>
            <a:off x="1024686" y="3474151"/>
            <a:ext cx="5020310" cy="1007938"/>
          </a:xfrm>
          <a:custGeom>
            <a:avLst/>
            <a:gdLst>
              <a:gd name="T0" fmla="*/ 94 w 21600"/>
              <a:gd name="T1" fmla="*/ 15 h 21600"/>
              <a:gd name="T2" fmla="*/ 166 w 21600"/>
              <a:gd name="T3" fmla="*/ 52 h 21600"/>
              <a:gd name="T4" fmla="*/ 231 w 21600"/>
              <a:gd name="T5" fmla="*/ 98 h 21600"/>
              <a:gd name="T6" fmla="*/ 303 w 21600"/>
              <a:gd name="T7" fmla="*/ 166 h 21600"/>
              <a:gd name="T8" fmla="*/ 368 w 21600"/>
              <a:gd name="T9" fmla="*/ 245 h 21600"/>
              <a:gd name="T10" fmla="*/ 439 w 21600"/>
              <a:gd name="T11" fmla="*/ 332 h 21600"/>
              <a:gd name="T12" fmla="*/ 512 w 21600"/>
              <a:gd name="T13" fmla="*/ 424 h 21600"/>
              <a:gd name="T14" fmla="*/ 576 w 21600"/>
              <a:gd name="T15" fmla="*/ 509 h 21600"/>
              <a:gd name="T16" fmla="*/ 641 w 21600"/>
              <a:gd name="T17" fmla="*/ 593 h 21600"/>
              <a:gd name="T18" fmla="*/ 706 w 21600"/>
              <a:gd name="T19" fmla="*/ 682 h 21600"/>
              <a:gd name="T20" fmla="*/ 778 w 21600"/>
              <a:gd name="T21" fmla="*/ 759 h 21600"/>
              <a:gd name="T22" fmla="*/ 850 w 21600"/>
              <a:gd name="T23" fmla="*/ 820 h 21600"/>
              <a:gd name="T24" fmla="*/ 922 w 21600"/>
              <a:gd name="T25" fmla="*/ 863 h 21600"/>
              <a:gd name="T26" fmla="*/ 995 w 21600"/>
              <a:gd name="T27" fmla="*/ 894 h 21600"/>
              <a:gd name="T28" fmla="*/ 1103 w 21600"/>
              <a:gd name="T29" fmla="*/ 900 h 21600"/>
              <a:gd name="T30" fmla="*/ 1182 w 21600"/>
              <a:gd name="T31" fmla="*/ 876 h 21600"/>
              <a:gd name="T32" fmla="*/ 1247 w 21600"/>
              <a:gd name="T33" fmla="*/ 832 h 21600"/>
              <a:gd name="T34" fmla="*/ 1319 w 21600"/>
              <a:gd name="T35" fmla="*/ 774 h 21600"/>
              <a:gd name="T36" fmla="*/ 1390 w 21600"/>
              <a:gd name="T37" fmla="*/ 697 h 21600"/>
              <a:gd name="T38" fmla="*/ 1456 w 21600"/>
              <a:gd name="T39" fmla="*/ 621 h 21600"/>
              <a:gd name="T40" fmla="*/ 1527 w 21600"/>
              <a:gd name="T41" fmla="*/ 538 h 21600"/>
              <a:gd name="T42" fmla="*/ 1593 w 21600"/>
              <a:gd name="T43" fmla="*/ 452 h 21600"/>
              <a:gd name="T44" fmla="*/ 1664 w 21600"/>
              <a:gd name="T45" fmla="*/ 357 h 21600"/>
              <a:gd name="T46" fmla="*/ 1730 w 21600"/>
              <a:gd name="T47" fmla="*/ 274 h 21600"/>
              <a:gd name="T48" fmla="*/ 1794 w 21600"/>
              <a:gd name="T49" fmla="*/ 190 h 21600"/>
              <a:gd name="T50" fmla="*/ 1867 w 21600"/>
              <a:gd name="T51" fmla="*/ 117 h 21600"/>
              <a:gd name="T52" fmla="*/ 1938 w 21600"/>
              <a:gd name="T53" fmla="*/ 64 h 21600"/>
              <a:gd name="T54" fmla="*/ 2011 w 21600"/>
              <a:gd name="T55" fmla="*/ 24 h 21600"/>
              <a:gd name="T56" fmla="*/ 2097 w 21600"/>
              <a:gd name="T57" fmla="*/ 0 h 21600"/>
              <a:gd name="T58" fmla="*/ 2198 w 21600"/>
              <a:gd name="T59" fmla="*/ 12 h 21600"/>
              <a:gd name="T60" fmla="*/ 2270 w 21600"/>
              <a:gd name="T61" fmla="*/ 46 h 21600"/>
              <a:gd name="T62" fmla="*/ 2342 w 21600"/>
              <a:gd name="T63" fmla="*/ 92 h 21600"/>
              <a:gd name="T64" fmla="*/ 2407 w 21600"/>
              <a:gd name="T65" fmla="*/ 156 h 21600"/>
              <a:gd name="T66" fmla="*/ 2479 w 21600"/>
              <a:gd name="T67" fmla="*/ 230 h 21600"/>
              <a:gd name="T68" fmla="*/ 2544 w 21600"/>
              <a:gd name="T69" fmla="*/ 313 h 21600"/>
              <a:gd name="T70" fmla="*/ 2616 w 21600"/>
              <a:gd name="T71" fmla="*/ 402 h 21600"/>
              <a:gd name="T72" fmla="*/ 2681 w 21600"/>
              <a:gd name="T73" fmla="*/ 489 h 21600"/>
              <a:gd name="T74" fmla="*/ 2746 w 21600"/>
              <a:gd name="T75" fmla="*/ 575 h 21600"/>
              <a:gd name="T76" fmla="*/ 2810 w 21600"/>
              <a:gd name="T77" fmla="*/ 663 h 21600"/>
              <a:gd name="T78" fmla="*/ 2883 w 21600"/>
              <a:gd name="T79" fmla="*/ 744 h 21600"/>
              <a:gd name="T80" fmla="*/ 2954 w 21600"/>
              <a:gd name="T81" fmla="*/ 805 h 21600"/>
              <a:gd name="T82" fmla="*/ 3020 w 21600"/>
              <a:gd name="T83" fmla="*/ 857 h 21600"/>
              <a:gd name="T84" fmla="*/ 3091 w 21600"/>
              <a:gd name="T85" fmla="*/ 888 h 21600"/>
              <a:gd name="T86" fmla="*/ 3207 w 21600"/>
              <a:gd name="T87" fmla="*/ 903 h 21600"/>
              <a:gd name="T88" fmla="*/ 3286 w 21600"/>
              <a:gd name="T89" fmla="*/ 879 h 21600"/>
              <a:gd name="T90" fmla="*/ 3358 w 21600"/>
              <a:gd name="T91" fmla="*/ 842 h 21600"/>
              <a:gd name="T92" fmla="*/ 3423 w 21600"/>
              <a:gd name="T93" fmla="*/ 786 h 21600"/>
              <a:gd name="T94" fmla="*/ 3495 w 21600"/>
              <a:gd name="T95" fmla="*/ 715 h 21600"/>
              <a:gd name="T96" fmla="*/ 3567 w 21600"/>
              <a:gd name="T97" fmla="*/ 639 h 21600"/>
              <a:gd name="T98" fmla="*/ 3632 w 21600"/>
              <a:gd name="T99" fmla="*/ 559 h 21600"/>
              <a:gd name="T100" fmla="*/ 3696 w 21600"/>
              <a:gd name="T101" fmla="*/ 473 h 21600"/>
              <a:gd name="T102" fmla="*/ 3769 w 21600"/>
              <a:gd name="T103" fmla="*/ 375 h 21600"/>
              <a:gd name="T104" fmla="*/ 3833 w 21600"/>
              <a:gd name="T105" fmla="*/ 291 h 21600"/>
              <a:gd name="T106" fmla="*/ 3899 w 21600"/>
              <a:gd name="T107" fmla="*/ 206 h 21600"/>
              <a:gd name="T108" fmla="*/ 3970 w 21600"/>
              <a:gd name="T109" fmla="*/ 139 h 21600"/>
              <a:gd name="T110" fmla="*/ 4035 w 21600"/>
              <a:gd name="T111" fmla="*/ 80 h 21600"/>
              <a:gd name="T112" fmla="*/ 4107 w 21600"/>
              <a:gd name="T113" fmla="*/ 37 h 21600"/>
              <a:gd name="T114" fmla="*/ 4179 w 21600"/>
              <a:gd name="T115" fmla="*/ 5 h 21600"/>
              <a:gd name="T116" fmla="*/ 4295 w 21600"/>
              <a:gd name="T117" fmla="*/ 5 h 21600"/>
              <a:gd name="T118" fmla="*/ 4367 w 21600"/>
              <a:gd name="T119" fmla="*/ 34 h 21600"/>
              <a:gd name="T120" fmla="*/ 4439 w 21600"/>
              <a:gd name="T121" fmla="*/ 73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600" h="21600">
                <a:moveTo>
                  <a:pt x="0" y="0"/>
                </a:moveTo>
                <a:lnTo>
                  <a:pt x="34" y="0"/>
                </a:lnTo>
                <a:lnTo>
                  <a:pt x="69" y="0"/>
                </a:lnTo>
                <a:lnTo>
                  <a:pt x="103" y="0"/>
                </a:lnTo>
                <a:lnTo>
                  <a:pt x="137" y="0"/>
                </a:lnTo>
                <a:lnTo>
                  <a:pt x="137" y="78"/>
                </a:lnTo>
                <a:lnTo>
                  <a:pt x="172" y="78"/>
                </a:lnTo>
                <a:lnTo>
                  <a:pt x="206" y="78"/>
                </a:lnTo>
                <a:lnTo>
                  <a:pt x="241" y="78"/>
                </a:lnTo>
                <a:lnTo>
                  <a:pt x="241" y="130"/>
                </a:lnTo>
                <a:lnTo>
                  <a:pt x="275" y="130"/>
                </a:lnTo>
                <a:lnTo>
                  <a:pt x="309" y="130"/>
                </a:lnTo>
                <a:lnTo>
                  <a:pt x="309" y="209"/>
                </a:lnTo>
                <a:lnTo>
                  <a:pt x="349" y="209"/>
                </a:lnTo>
                <a:lnTo>
                  <a:pt x="349" y="287"/>
                </a:lnTo>
                <a:lnTo>
                  <a:pt x="383" y="287"/>
                </a:lnTo>
                <a:lnTo>
                  <a:pt x="417" y="287"/>
                </a:lnTo>
                <a:lnTo>
                  <a:pt x="417" y="365"/>
                </a:lnTo>
                <a:lnTo>
                  <a:pt x="452" y="365"/>
                </a:lnTo>
                <a:lnTo>
                  <a:pt x="452" y="443"/>
                </a:lnTo>
                <a:lnTo>
                  <a:pt x="486" y="443"/>
                </a:lnTo>
                <a:lnTo>
                  <a:pt x="486" y="522"/>
                </a:lnTo>
                <a:lnTo>
                  <a:pt x="520" y="522"/>
                </a:lnTo>
                <a:lnTo>
                  <a:pt x="520" y="574"/>
                </a:lnTo>
                <a:lnTo>
                  <a:pt x="555" y="574"/>
                </a:lnTo>
                <a:lnTo>
                  <a:pt x="555" y="652"/>
                </a:lnTo>
                <a:lnTo>
                  <a:pt x="589" y="652"/>
                </a:lnTo>
                <a:lnTo>
                  <a:pt x="589" y="730"/>
                </a:lnTo>
                <a:lnTo>
                  <a:pt x="624" y="730"/>
                </a:lnTo>
                <a:lnTo>
                  <a:pt x="624" y="809"/>
                </a:lnTo>
                <a:lnTo>
                  <a:pt x="658" y="809"/>
                </a:lnTo>
                <a:lnTo>
                  <a:pt x="658" y="939"/>
                </a:lnTo>
                <a:lnTo>
                  <a:pt x="692" y="939"/>
                </a:lnTo>
                <a:lnTo>
                  <a:pt x="692" y="1017"/>
                </a:lnTo>
                <a:lnTo>
                  <a:pt x="727" y="1017"/>
                </a:lnTo>
                <a:lnTo>
                  <a:pt x="727" y="1096"/>
                </a:lnTo>
                <a:lnTo>
                  <a:pt x="761" y="1096"/>
                </a:lnTo>
                <a:lnTo>
                  <a:pt x="761" y="1252"/>
                </a:lnTo>
                <a:lnTo>
                  <a:pt x="795" y="1252"/>
                </a:lnTo>
                <a:lnTo>
                  <a:pt x="795" y="1330"/>
                </a:lnTo>
                <a:lnTo>
                  <a:pt x="830" y="1330"/>
                </a:lnTo>
                <a:lnTo>
                  <a:pt x="830" y="1383"/>
                </a:lnTo>
                <a:lnTo>
                  <a:pt x="830" y="1461"/>
                </a:lnTo>
                <a:lnTo>
                  <a:pt x="864" y="1461"/>
                </a:lnTo>
                <a:lnTo>
                  <a:pt x="864" y="1539"/>
                </a:lnTo>
                <a:lnTo>
                  <a:pt x="899" y="1539"/>
                </a:lnTo>
                <a:lnTo>
                  <a:pt x="899" y="1696"/>
                </a:lnTo>
                <a:lnTo>
                  <a:pt x="933" y="1696"/>
                </a:lnTo>
                <a:lnTo>
                  <a:pt x="933" y="1826"/>
                </a:lnTo>
                <a:lnTo>
                  <a:pt x="967" y="1826"/>
                </a:lnTo>
                <a:lnTo>
                  <a:pt x="967" y="1904"/>
                </a:lnTo>
                <a:lnTo>
                  <a:pt x="1002" y="1904"/>
                </a:lnTo>
                <a:lnTo>
                  <a:pt x="1002" y="2061"/>
                </a:lnTo>
                <a:lnTo>
                  <a:pt x="1041" y="2061"/>
                </a:lnTo>
                <a:lnTo>
                  <a:pt x="1041" y="2191"/>
                </a:lnTo>
                <a:lnTo>
                  <a:pt x="1075" y="2191"/>
                </a:lnTo>
                <a:lnTo>
                  <a:pt x="1075" y="2348"/>
                </a:lnTo>
                <a:lnTo>
                  <a:pt x="1110" y="2348"/>
                </a:lnTo>
                <a:lnTo>
                  <a:pt x="1110" y="2504"/>
                </a:lnTo>
                <a:lnTo>
                  <a:pt x="1144" y="2504"/>
                </a:lnTo>
                <a:lnTo>
                  <a:pt x="1144" y="2635"/>
                </a:lnTo>
                <a:lnTo>
                  <a:pt x="1178" y="2635"/>
                </a:lnTo>
                <a:lnTo>
                  <a:pt x="1178" y="2791"/>
                </a:lnTo>
                <a:lnTo>
                  <a:pt x="1213" y="2791"/>
                </a:lnTo>
                <a:lnTo>
                  <a:pt x="1213" y="2948"/>
                </a:lnTo>
                <a:lnTo>
                  <a:pt x="1247" y="2948"/>
                </a:lnTo>
                <a:lnTo>
                  <a:pt x="1247" y="3078"/>
                </a:lnTo>
                <a:lnTo>
                  <a:pt x="1282" y="3078"/>
                </a:lnTo>
                <a:lnTo>
                  <a:pt x="1282" y="3313"/>
                </a:lnTo>
                <a:lnTo>
                  <a:pt x="1316" y="3313"/>
                </a:lnTo>
                <a:lnTo>
                  <a:pt x="1316" y="3443"/>
                </a:lnTo>
                <a:lnTo>
                  <a:pt x="1350" y="3443"/>
                </a:lnTo>
                <a:lnTo>
                  <a:pt x="1350" y="3600"/>
                </a:lnTo>
                <a:lnTo>
                  <a:pt x="1385" y="3600"/>
                </a:lnTo>
                <a:lnTo>
                  <a:pt x="1385" y="3809"/>
                </a:lnTo>
                <a:lnTo>
                  <a:pt x="1419" y="3809"/>
                </a:lnTo>
                <a:lnTo>
                  <a:pt x="1419" y="3965"/>
                </a:lnTo>
                <a:lnTo>
                  <a:pt x="1453" y="3965"/>
                </a:lnTo>
                <a:lnTo>
                  <a:pt x="1453" y="4174"/>
                </a:lnTo>
                <a:lnTo>
                  <a:pt x="1488" y="4174"/>
                </a:lnTo>
                <a:lnTo>
                  <a:pt x="1488" y="4330"/>
                </a:lnTo>
                <a:lnTo>
                  <a:pt x="1522" y="4330"/>
                </a:lnTo>
                <a:lnTo>
                  <a:pt x="1522" y="4539"/>
                </a:lnTo>
                <a:lnTo>
                  <a:pt x="1557" y="4539"/>
                </a:lnTo>
                <a:lnTo>
                  <a:pt x="1557" y="4696"/>
                </a:lnTo>
                <a:lnTo>
                  <a:pt x="1591" y="4696"/>
                </a:lnTo>
                <a:lnTo>
                  <a:pt x="1591" y="4930"/>
                </a:lnTo>
                <a:lnTo>
                  <a:pt x="1625" y="4930"/>
                </a:lnTo>
                <a:lnTo>
                  <a:pt x="1625" y="5061"/>
                </a:lnTo>
                <a:lnTo>
                  <a:pt x="1660" y="5139"/>
                </a:lnTo>
                <a:lnTo>
                  <a:pt x="1660" y="5296"/>
                </a:lnTo>
                <a:lnTo>
                  <a:pt x="1694" y="5296"/>
                </a:lnTo>
                <a:lnTo>
                  <a:pt x="1694" y="5348"/>
                </a:lnTo>
                <a:lnTo>
                  <a:pt x="1694" y="5504"/>
                </a:lnTo>
                <a:lnTo>
                  <a:pt x="1728" y="5504"/>
                </a:lnTo>
                <a:lnTo>
                  <a:pt x="1728" y="5739"/>
                </a:lnTo>
                <a:lnTo>
                  <a:pt x="1768" y="5739"/>
                </a:lnTo>
                <a:lnTo>
                  <a:pt x="1768" y="5870"/>
                </a:lnTo>
                <a:lnTo>
                  <a:pt x="1802" y="5870"/>
                </a:lnTo>
                <a:lnTo>
                  <a:pt x="1802" y="6104"/>
                </a:lnTo>
                <a:lnTo>
                  <a:pt x="1836" y="6104"/>
                </a:lnTo>
                <a:lnTo>
                  <a:pt x="1836" y="6313"/>
                </a:lnTo>
                <a:lnTo>
                  <a:pt x="1871" y="6313"/>
                </a:lnTo>
                <a:lnTo>
                  <a:pt x="1871" y="6548"/>
                </a:lnTo>
                <a:lnTo>
                  <a:pt x="1905" y="6548"/>
                </a:lnTo>
                <a:lnTo>
                  <a:pt x="1905" y="6757"/>
                </a:lnTo>
                <a:lnTo>
                  <a:pt x="1940" y="6757"/>
                </a:lnTo>
                <a:lnTo>
                  <a:pt x="1940" y="6965"/>
                </a:lnTo>
                <a:lnTo>
                  <a:pt x="1974" y="6965"/>
                </a:lnTo>
                <a:lnTo>
                  <a:pt x="1974" y="7200"/>
                </a:lnTo>
                <a:lnTo>
                  <a:pt x="2008" y="7200"/>
                </a:lnTo>
                <a:lnTo>
                  <a:pt x="2008" y="7409"/>
                </a:lnTo>
                <a:lnTo>
                  <a:pt x="2043" y="7409"/>
                </a:lnTo>
                <a:lnTo>
                  <a:pt x="2043" y="7643"/>
                </a:lnTo>
                <a:lnTo>
                  <a:pt x="2077" y="7643"/>
                </a:lnTo>
                <a:lnTo>
                  <a:pt x="2077" y="7852"/>
                </a:lnTo>
                <a:lnTo>
                  <a:pt x="2111" y="7852"/>
                </a:lnTo>
                <a:lnTo>
                  <a:pt x="2111" y="7930"/>
                </a:lnTo>
                <a:lnTo>
                  <a:pt x="2111" y="8087"/>
                </a:lnTo>
                <a:lnTo>
                  <a:pt x="2146" y="8087"/>
                </a:lnTo>
                <a:lnTo>
                  <a:pt x="2146" y="8296"/>
                </a:lnTo>
                <a:lnTo>
                  <a:pt x="2180" y="8296"/>
                </a:lnTo>
                <a:lnTo>
                  <a:pt x="2180" y="8530"/>
                </a:lnTo>
                <a:lnTo>
                  <a:pt x="2215" y="8530"/>
                </a:lnTo>
                <a:lnTo>
                  <a:pt x="2215" y="8739"/>
                </a:lnTo>
                <a:lnTo>
                  <a:pt x="2249" y="8739"/>
                </a:lnTo>
                <a:lnTo>
                  <a:pt x="2249" y="8974"/>
                </a:lnTo>
                <a:lnTo>
                  <a:pt x="2283" y="8974"/>
                </a:lnTo>
                <a:lnTo>
                  <a:pt x="2283" y="9183"/>
                </a:lnTo>
                <a:lnTo>
                  <a:pt x="2318" y="9183"/>
                </a:lnTo>
                <a:lnTo>
                  <a:pt x="2318" y="9391"/>
                </a:lnTo>
                <a:lnTo>
                  <a:pt x="2352" y="9391"/>
                </a:lnTo>
                <a:lnTo>
                  <a:pt x="2352" y="9626"/>
                </a:lnTo>
                <a:lnTo>
                  <a:pt x="2386" y="9626"/>
                </a:lnTo>
                <a:lnTo>
                  <a:pt x="2386" y="9835"/>
                </a:lnTo>
                <a:lnTo>
                  <a:pt x="2421" y="9835"/>
                </a:lnTo>
                <a:lnTo>
                  <a:pt x="2421" y="10070"/>
                </a:lnTo>
                <a:lnTo>
                  <a:pt x="2460" y="10148"/>
                </a:lnTo>
                <a:lnTo>
                  <a:pt x="2460" y="10357"/>
                </a:lnTo>
                <a:lnTo>
                  <a:pt x="2494" y="10357"/>
                </a:lnTo>
                <a:lnTo>
                  <a:pt x="2494" y="10591"/>
                </a:lnTo>
                <a:lnTo>
                  <a:pt x="2529" y="10591"/>
                </a:lnTo>
                <a:lnTo>
                  <a:pt x="2529" y="10643"/>
                </a:lnTo>
                <a:lnTo>
                  <a:pt x="2529" y="10800"/>
                </a:lnTo>
                <a:lnTo>
                  <a:pt x="2563" y="10800"/>
                </a:lnTo>
                <a:lnTo>
                  <a:pt x="2563" y="11009"/>
                </a:lnTo>
                <a:lnTo>
                  <a:pt x="2597" y="11009"/>
                </a:lnTo>
                <a:lnTo>
                  <a:pt x="2597" y="11243"/>
                </a:lnTo>
                <a:lnTo>
                  <a:pt x="2632" y="11243"/>
                </a:lnTo>
                <a:lnTo>
                  <a:pt x="2632" y="11452"/>
                </a:lnTo>
                <a:lnTo>
                  <a:pt x="2666" y="11452"/>
                </a:lnTo>
                <a:lnTo>
                  <a:pt x="2666" y="11687"/>
                </a:lnTo>
                <a:lnTo>
                  <a:pt x="2701" y="11765"/>
                </a:lnTo>
                <a:lnTo>
                  <a:pt x="2701" y="11896"/>
                </a:lnTo>
                <a:lnTo>
                  <a:pt x="2735" y="11974"/>
                </a:lnTo>
                <a:lnTo>
                  <a:pt x="2735" y="12183"/>
                </a:lnTo>
                <a:lnTo>
                  <a:pt x="2769" y="12183"/>
                </a:lnTo>
                <a:lnTo>
                  <a:pt x="2769" y="12417"/>
                </a:lnTo>
                <a:lnTo>
                  <a:pt x="2804" y="12417"/>
                </a:lnTo>
                <a:lnTo>
                  <a:pt x="2804" y="12626"/>
                </a:lnTo>
                <a:lnTo>
                  <a:pt x="2838" y="12626"/>
                </a:lnTo>
                <a:lnTo>
                  <a:pt x="2838" y="12861"/>
                </a:lnTo>
                <a:lnTo>
                  <a:pt x="2872" y="12861"/>
                </a:lnTo>
                <a:lnTo>
                  <a:pt x="2872" y="13070"/>
                </a:lnTo>
                <a:lnTo>
                  <a:pt x="2907" y="13070"/>
                </a:lnTo>
                <a:lnTo>
                  <a:pt x="2907" y="13304"/>
                </a:lnTo>
                <a:lnTo>
                  <a:pt x="2941" y="13304"/>
                </a:lnTo>
                <a:lnTo>
                  <a:pt x="2941" y="13435"/>
                </a:lnTo>
                <a:lnTo>
                  <a:pt x="2941" y="13513"/>
                </a:lnTo>
                <a:lnTo>
                  <a:pt x="2976" y="13513"/>
                </a:lnTo>
                <a:lnTo>
                  <a:pt x="2976" y="13748"/>
                </a:lnTo>
                <a:lnTo>
                  <a:pt x="3010" y="13748"/>
                </a:lnTo>
                <a:lnTo>
                  <a:pt x="3010" y="13957"/>
                </a:lnTo>
                <a:lnTo>
                  <a:pt x="3044" y="13957"/>
                </a:lnTo>
                <a:lnTo>
                  <a:pt x="3044" y="14191"/>
                </a:lnTo>
                <a:lnTo>
                  <a:pt x="3079" y="14191"/>
                </a:lnTo>
                <a:lnTo>
                  <a:pt x="3079" y="14400"/>
                </a:lnTo>
                <a:lnTo>
                  <a:pt x="3113" y="14400"/>
                </a:lnTo>
                <a:lnTo>
                  <a:pt x="3113" y="14609"/>
                </a:lnTo>
                <a:lnTo>
                  <a:pt x="3147" y="14609"/>
                </a:lnTo>
                <a:lnTo>
                  <a:pt x="3147" y="14843"/>
                </a:lnTo>
                <a:lnTo>
                  <a:pt x="3187" y="14843"/>
                </a:lnTo>
                <a:lnTo>
                  <a:pt x="3187" y="15052"/>
                </a:lnTo>
                <a:lnTo>
                  <a:pt x="3221" y="15052"/>
                </a:lnTo>
                <a:lnTo>
                  <a:pt x="3221" y="15287"/>
                </a:lnTo>
                <a:lnTo>
                  <a:pt x="3255" y="15287"/>
                </a:lnTo>
                <a:lnTo>
                  <a:pt x="3255" y="15496"/>
                </a:lnTo>
                <a:lnTo>
                  <a:pt x="3290" y="15496"/>
                </a:lnTo>
                <a:lnTo>
                  <a:pt x="3290" y="15652"/>
                </a:lnTo>
                <a:lnTo>
                  <a:pt x="3324" y="15730"/>
                </a:lnTo>
                <a:lnTo>
                  <a:pt x="3324" y="15861"/>
                </a:lnTo>
                <a:lnTo>
                  <a:pt x="3359" y="15861"/>
                </a:lnTo>
                <a:lnTo>
                  <a:pt x="3359" y="16017"/>
                </a:lnTo>
                <a:lnTo>
                  <a:pt x="3359" y="16096"/>
                </a:lnTo>
                <a:lnTo>
                  <a:pt x="3393" y="16096"/>
                </a:lnTo>
                <a:lnTo>
                  <a:pt x="3393" y="16304"/>
                </a:lnTo>
                <a:lnTo>
                  <a:pt x="3427" y="16304"/>
                </a:lnTo>
                <a:lnTo>
                  <a:pt x="3427" y="16461"/>
                </a:lnTo>
                <a:lnTo>
                  <a:pt x="3462" y="16539"/>
                </a:lnTo>
                <a:lnTo>
                  <a:pt x="3462" y="16670"/>
                </a:lnTo>
                <a:lnTo>
                  <a:pt x="3496" y="16670"/>
                </a:lnTo>
                <a:lnTo>
                  <a:pt x="3496" y="16904"/>
                </a:lnTo>
                <a:lnTo>
                  <a:pt x="3530" y="16904"/>
                </a:lnTo>
                <a:lnTo>
                  <a:pt x="3530" y="17035"/>
                </a:lnTo>
                <a:lnTo>
                  <a:pt x="3565" y="17035"/>
                </a:lnTo>
                <a:lnTo>
                  <a:pt x="3565" y="17270"/>
                </a:lnTo>
                <a:lnTo>
                  <a:pt x="3599" y="17270"/>
                </a:lnTo>
                <a:lnTo>
                  <a:pt x="3599" y="17426"/>
                </a:lnTo>
                <a:lnTo>
                  <a:pt x="3634" y="17426"/>
                </a:lnTo>
                <a:lnTo>
                  <a:pt x="3634" y="17635"/>
                </a:lnTo>
                <a:lnTo>
                  <a:pt x="3668" y="17635"/>
                </a:lnTo>
                <a:lnTo>
                  <a:pt x="3668" y="17791"/>
                </a:lnTo>
                <a:lnTo>
                  <a:pt x="3702" y="17791"/>
                </a:lnTo>
                <a:lnTo>
                  <a:pt x="3702" y="18000"/>
                </a:lnTo>
                <a:lnTo>
                  <a:pt x="3737" y="18000"/>
                </a:lnTo>
                <a:lnTo>
                  <a:pt x="3737" y="18157"/>
                </a:lnTo>
                <a:lnTo>
                  <a:pt x="3771" y="18157"/>
                </a:lnTo>
                <a:lnTo>
                  <a:pt x="3771" y="18287"/>
                </a:lnTo>
                <a:lnTo>
                  <a:pt x="3805" y="18287"/>
                </a:lnTo>
                <a:lnTo>
                  <a:pt x="3805" y="18443"/>
                </a:lnTo>
                <a:lnTo>
                  <a:pt x="3840" y="18443"/>
                </a:lnTo>
                <a:lnTo>
                  <a:pt x="3840" y="18652"/>
                </a:lnTo>
                <a:lnTo>
                  <a:pt x="3879" y="18652"/>
                </a:lnTo>
                <a:lnTo>
                  <a:pt x="3879" y="18809"/>
                </a:lnTo>
                <a:lnTo>
                  <a:pt x="3913" y="18809"/>
                </a:lnTo>
                <a:lnTo>
                  <a:pt x="3913" y="18965"/>
                </a:lnTo>
                <a:lnTo>
                  <a:pt x="3948" y="18965"/>
                </a:lnTo>
                <a:lnTo>
                  <a:pt x="3948" y="19096"/>
                </a:lnTo>
                <a:lnTo>
                  <a:pt x="3982" y="19096"/>
                </a:lnTo>
                <a:lnTo>
                  <a:pt x="3982" y="19252"/>
                </a:lnTo>
                <a:lnTo>
                  <a:pt x="4017" y="19252"/>
                </a:lnTo>
                <a:lnTo>
                  <a:pt x="4017" y="19409"/>
                </a:lnTo>
                <a:lnTo>
                  <a:pt x="4051" y="19409"/>
                </a:lnTo>
                <a:lnTo>
                  <a:pt x="4051" y="19539"/>
                </a:lnTo>
                <a:lnTo>
                  <a:pt x="4085" y="19539"/>
                </a:lnTo>
                <a:lnTo>
                  <a:pt x="4085" y="19617"/>
                </a:lnTo>
                <a:lnTo>
                  <a:pt x="4120" y="19696"/>
                </a:lnTo>
                <a:lnTo>
                  <a:pt x="4120" y="19774"/>
                </a:lnTo>
                <a:lnTo>
                  <a:pt x="4154" y="19774"/>
                </a:lnTo>
                <a:lnTo>
                  <a:pt x="4154" y="19904"/>
                </a:lnTo>
                <a:lnTo>
                  <a:pt x="4188" y="19904"/>
                </a:lnTo>
                <a:lnTo>
                  <a:pt x="4188" y="20061"/>
                </a:lnTo>
                <a:lnTo>
                  <a:pt x="4223" y="20061"/>
                </a:lnTo>
                <a:lnTo>
                  <a:pt x="4223" y="20139"/>
                </a:lnTo>
                <a:lnTo>
                  <a:pt x="4257" y="20139"/>
                </a:lnTo>
                <a:lnTo>
                  <a:pt x="4257" y="20270"/>
                </a:lnTo>
                <a:lnTo>
                  <a:pt x="4292" y="20270"/>
                </a:lnTo>
                <a:lnTo>
                  <a:pt x="4292" y="20348"/>
                </a:lnTo>
                <a:lnTo>
                  <a:pt x="4326" y="20348"/>
                </a:lnTo>
                <a:lnTo>
                  <a:pt x="4326" y="20504"/>
                </a:lnTo>
                <a:lnTo>
                  <a:pt x="4360" y="20504"/>
                </a:lnTo>
                <a:lnTo>
                  <a:pt x="4360" y="20583"/>
                </a:lnTo>
                <a:lnTo>
                  <a:pt x="4395" y="20583"/>
                </a:lnTo>
                <a:lnTo>
                  <a:pt x="4395" y="20635"/>
                </a:lnTo>
                <a:lnTo>
                  <a:pt x="4429" y="20635"/>
                </a:lnTo>
                <a:lnTo>
                  <a:pt x="4429" y="20791"/>
                </a:lnTo>
                <a:lnTo>
                  <a:pt x="4463" y="20791"/>
                </a:lnTo>
                <a:lnTo>
                  <a:pt x="4463" y="20870"/>
                </a:lnTo>
                <a:lnTo>
                  <a:pt x="4498" y="20870"/>
                </a:lnTo>
                <a:lnTo>
                  <a:pt x="4498" y="20948"/>
                </a:lnTo>
                <a:lnTo>
                  <a:pt x="4532" y="20948"/>
                </a:lnTo>
                <a:lnTo>
                  <a:pt x="4532" y="21026"/>
                </a:lnTo>
                <a:lnTo>
                  <a:pt x="4566" y="21026"/>
                </a:lnTo>
                <a:lnTo>
                  <a:pt x="4566" y="21078"/>
                </a:lnTo>
                <a:lnTo>
                  <a:pt x="4606" y="21078"/>
                </a:lnTo>
                <a:lnTo>
                  <a:pt x="4606" y="21157"/>
                </a:lnTo>
                <a:lnTo>
                  <a:pt x="4640" y="21157"/>
                </a:lnTo>
                <a:lnTo>
                  <a:pt x="4640" y="21235"/>
                </a:lnTo>
                <a:lnTo>
                  <a:pt x="4675" y="21235"/>
                </a:lnTo>
                <a:lnTo>
                  <a:pt x="4675" y="21313"/>
                </a:lnTo>
                <a:lnTo>
                  <a:pt x="4709" y="21313"/>
                </a:lnTo>
                <a:lnTo>
                  <a:pt x="4743" y="21313"/>
                </a:lnTo>
                <a:lnTo>
                  <a:pt x="4743" y="21391"/>
                </a:lnTo>
                <a:lnTo>
                  <a:pt x="4778" y="21391"/>
                </a:lnTo>
                <a:lnTo>
                  <a:pt x="4778" y="21443"/>
                </a:lnTo>
                <a:lnTo>
                  <a:pt x="4812" y="21443"/>
                </a:lnTo>
                <a:lnTo>
                  <a:pt x="4846" y="21443"/>
                </a:lnTo>
                <a:lnTo>
                  <a:pt x="4846" y="21522"/>
                </a:lnTo>
                <a:lnTo>
                  <a:pt x="4881" y="21522"/>
                </a:lnTo>
                <a:lnTo>
                  <a:pt x="4915" y="21522"/>
                </a:lnTo>
                <a:lnTo>
                  <a:pt x="4949" y="21522"/>
                </a:lnTo>
                <a:lnTo>
                  <a:pt x="4949" y="21600"/>
                </a:lnTo>
                <a:lnTo>
                  <a:pt x="4984" y="21600"/>
                </a:lnTo>
                <a:lnTo>
                  <a:pt x="5018" y="21600"/>
                </a:lnTo>
                <a:lnTo>
                  <a:pt x="5053" y="21600"/>
                </a:lnTo>
                <a:lnTo>
                  <a:pt x="5087" y="21600"/>
                </a:lnTo>
                <a:lnTo>
                  <a:pt x="5121" y="21600"/>
                </a:lnTo>
                <a:lnTo>
                  <a:pt x="5156" y="21600"/>
                </a:lnTo>
                <a:lnTo>
                  <a:pt x="5190" y="21600"/>
                </a:lnTo>
                <a:lnTo>
                  <a:pt x="5224" y="21600"/>
                </a:lnTo>
                <a:lnTo>
                  <a:pt x="5224" y="21522"/>
                </a:lnTo>
                <a:lnTo>
                  <a:pt x="5259" y="21522"/>
                </a:lnTo>
                <a:lnTo>
                  <a:pt x="5298" y="21522"/>
                </a:lnTo>
                <a:lnTo>
                  <a:pt x="5332" y="21522"/>
                </a:lnTo>
                <a:lnTo>
                  <a:pt x="5332" y="21443"/>
                </a:lnTo>
                <a:lnTo>
                  <a:pt x="5367" y="21443"/>
                </a:lnTo>
                <a:lnTo>
                  <a:pt x="5401" y="21443"/>
                </a:lnTo>
                <a:lnTo>
                  <a:pt x="5401" y="21391"/>
                </a:lnTo>
                <a:lnTo>
                  <a:pt x="5436" y="21391"/>
                </a:lnTo>
                <a:lnTo>
                  <a:pt x="5436" y="21313"/>
                </a:lnTo>
                <a:lnTo>
                  <a:pt x="5470" y="21313"/>
                </a:lnTo>
                <a:lnTo>
                  <a:pt x="5504" y="21313"/>
                </a:lnTo>
                <a:lnTo>
                  <a:pt x="5504" y="21235"/>
                </a:lnTo>
                <a:lnTo>
                  <a:pt x="5539" y="21235"/>
                </a:lnTo>
                <a:lnTo>
                  <a:pt x="5539" y="21157"/>
                </a:lnTo>
                <a:lnTo>
                  <a:pt x="5573" y="21157"/>
                </a:lnTo>
                <a:lnTo>
                  <a:pt x="5573" y="21078"/>
                </a:lnTo>
                <a:lnTo>
                  <a:pt x="5607" y="21078"/>
                </a:lnTo>
                <a:lnTo>
                  <a:pt x="5607" y="21026"/>
                </a:lnTo>
                <a:lnTo>
                  <a:pt x="5642" y="21026"/>
                </a:lnTo>
                <a:lnTo>
                  <a:pt x="5642" y="20948"/>
                </a:lnTo>
                <a:lnTo>
                  <a:pt x="5676" y="20948"/>
                </a:lnTo>
                <a:lnTo>
                  <a:pt x="5676" y="20870"/>
                </a:lnTo>
                <a:lnTo>
                  <a:pt x="5711" y="20870"/>
                </a:lnTo>
                <a:lnTo>
                  <a:pt x="5711" y="20791"/>
                </a:lnTo>
                <a:lnTo>
                  <a:pt x="5745" y="20791"/>
                </a:lnTo>
                <a:lnTo>
                  <a:pt x="5745" y="20635"/>
                </a:lnTo>
                <a:lnTo>
                  <a:pt x="5779" y="20635"/>
                </a:lnTo>
                <a:lnTo>
                  <a:pt x="5779" y="20583"/>
                </a:lnTo>
                <a:lnTo>
                  <a:pt x="5814" y="20583"/>
                </a:lnTo>
                <a:lnTo>
                  <a:pt x="5814" y="20504"/>
                </a:lnTo>
                <a:lnTo>
                  <a:pt x="5848" y="20504"/>
                </a:lnTo>
                <a:lnTo>
                  <a:pt x="5848" y="20348"/>
                </a:lnTo>
                <a:lnTo>
                  <a:pt x="5882" y="20348"/>
                </a:lnTo>
                <a:lnTo>
                  <a:pt x="5882" y="20270"/>
                </a:lnTo>
                <a:lnTo>
                  <a:pt x="5917" y="20270"/>
                </a:lnTo>
                <a:lnTo>
                  <a:pt x="5917" y="20139"/>
                </a:lnTo>
                <a:lnTo>
                  <a:pt x="5951" y="20139"/>
                </a:lnTo>
                <a:lnTo>
                  <a:pt x="5951" y="20061"/>
                </a:lnTo>
                <a:lnTo>
                  <a:pt x="5990" y="20061"/>
                </a:lnTo>
                <a:lnTo>
                  <a:pt x="5990" y="19904"/>
                </a:lnTo>
                <a:lnTo>
                  <a:pt x="6025" y="19904"/>
                </a:lnTo>
                <a:lnTo>
                  <a:pt x="6025" y="19774"/>
                </a:lnTo>
                <a:lnTo>
                  <a:pt x="6059" y="19774"/>
                </a:lnTo>
                <a:lnTo>
                  <a:pt x="6059" y="19696"/>
                </a:lnTo>
                <a:lnTo>
                  <a:pt x="6094" y="19696"/>
                </a:lnTo>
                <a:lnTo>
                  <a:pt x="6094" y="19539"/>
                </a:lnTo>
                <a:lnTo>
                  <a:pt x="6128" y="19539"/>
                </a:lnTo>
                <a:lnTo>
                  <a:pt x="6128" y="19409"/>
                </a:lnTo>
                <a:lnTo>
                  <a:pt x="6162" y="19409"/>
                </a:lnTo>
                <a:lnTo>
                  <a:pt x="6162" y="19252"/>
                </a:lnTo>
                <a:lnTo>
                  <a:pt x="6197" y="19252"/>
                </a:lnTo>
                <a:lnTo>
                  <a:pt x="6197" y="19096"/>
                </a:lnTo>
                <a:lnTo>
                  <a:pt x="6231" y="19096"/>
                </a:lnTo>
                <a:lnTo>
                  <a:pt x="6231" y="18965"/>
                </a:lnTo>
                <a:lnTo>
                  <a:pt x="6265" y="18965"/>
                </a:lnTo>
                <a:lnTo>
                  <a:pt x="6265" y="18809"/>
                </a:lnTo>
                <a:lnTo>
                  <a:pt x="6300" y="18809"/>
                </a:lnTo>
                <a:lnTo>
                  <a:pt x="6300" y="18652"/>
                </a:lnTo>
                <a:lnTo>
                  <a:pt x="6334" y="18652"/>
                </a:lnTo>
                <a:lnTo>
                  <a:pt x="6334" y="18522"/>
                </a:lnTo>
                <a:lnTo>
                  <a:pt x="6369" y="18522"/>
                </a:lnTo>
                <a:lnTo>
                  <a:pt x="6369" y="18287"/>
                </a:lnTo>
                <a:lnTo>
                  <a:pt x="6403" y="18287"/>
                </a:lnTo>
                <a:lnTo>
                  <a:pt x="6403" y="18157"/>
                </a:lnTo>
                <a:lnTo>
                  <a:pt x="6437" y="18157"/>
                </a:lnTo>
                <a:lnTo>
                  <a:pt x="6437" y="18000"/>
                </a:lnTo>
                <a:lnTo>
                  <a:pt x="6472" y="18000"/>
                </a:lnTo>
                <a:lnTo>
                  <a:pt x="6472" y="17791"/>
                </a:lnTo>
                <a:lnTo>
                  <a:pt x="6506" y="17791"/>
                </a:lnTo>
                <a:lnTo>
                  <a:pt x="6506" y="17635"/>
                </a:lnTo>
                <a:lnTo>
                  <a:pt x="6540" y="17635"/>
                </a:lnTo>
                <a:lnTo>
                  <a:pt x="6540" y="17478"/>
                </a:lnTo>
                <a:lnTo>
                  <a:pt x="6575" y="17426"/>
                </a:lnTo>
                <a:lnTo>
                  <a:pt x="6575" y="17270"/>
                </a:lnTo>
                <a:lnTo>
                  <a:pt x="6609" y="17270"/>
                </a:lnTo>
                <a:lnTo>
                  <a:pt x="6609" y="17113"/>
                </a:lnTo>
                <a:lnTo>
                  <a:pt x="6644" y="17035"/>
                </a:lnTo>
                <a:lnTo>
                  <a:pt x="6644" y="16904"/>
                </a:lnTo>
                <a:lnTo>
                  <a:pt x="6678" y="16904"/>
                </a:lnTo>
                <a:lnTo>
                  <a:pt x="6678" y="16670"/>
                </a:lnTo>
                <a:lnTo>
                  <a:pt x="6717" y="16670"/>
                </a:lnTo>
                <a:lnTo>
                  <a:pt x="6717" y="16539"/>
                </a:lnTo>
                <a:lnTo>
                  <a:pt x="6752" y="16539"/>
                </a:lnTo>
                <a:lnTo>
                  <a:pt x="6752" y="16461"/>
                </a:lnTo>
                <a:lnTo>
                  <a:pt x="6752" y="16304"/>
                </a:lnTo>
                <a:lnTo>
                  <a:pt x="6786" y="16304"/>
                </a:lnTo>
                <a:lnTo>
                  <a:pt x="6786" y="16096"/>
                </a:lnTo>
                <a:lnTo>
                  <a:pt x="6820" y="16096"/>
                </a:lnTo>
                <a:lnTo>
                  <a:pt x="6820" y="15939"/>
                </a:lnTo>
                <a:lnTo>
                  <a:pt x="6855" y="15861"/>
                </a:lnTo>
                <a:lnTo>
                  <a:pt x="6855" y="15730"/>
                </a:lnTo>
                <a:lnTo>
                  <a:pt x="6889" y="15730"/>
                </a:lnTo>
                <a:lnTo>
                  <a:pt x="6889" y="15496"/>
                </a:lnTo>
                <a:lnTo>
                  <a:pt x="6923" y="15496"/>
                </a:lnTo>
                <a:lnTo>
                  <a:pt x="6923" y="15287"/>
                </a:lnTo>
                <a:lnTo>
                  <a:pt x="6958" y="15287"/>
                </a:lnTo>
                <a:lnTo>
                  <a:pt x="6958" y="15052"/>
                </a:lnTo>
                <a:lnTo>
                  <a:pt x="6992" y="15052"/>
                </a:lnTo>
                <a:lnTo>
                  <a:pt x="6992" y="14843"/>
                </a:lnTo>
                <a:lnTo>
                  <a:pt x="7027" y="14843"/>
                </a:lnTo>
                <a:lnTo>
                  <a:pt x="7027" y="14687"/>
                </a:lnTo>
                <a:lnTo>
                  <a:pt x="7061" y="14609"/>
                </a:lnTo>
                <a:lnTo>
                  <a:pt x="7061" y="14478"/>
                </a:lnTo>
                <a:lnTo>
                  <a:pt x="7095" y="14400"/>
                </a:lnTo>
                <a:lnTo>
                  <a:pt x="7095" y="14243"/>
                </a:lnTo>
                <a:lnTo>
                  <a:pt x="7130" y="14191"/>
                </a:lnTo>
                <a:lnTo>
                  <a:pt x="7130" y="14035"/>
                </a:lnTo>
                <a:lnTo>
                  <a:pt x="7164" y="13957"/>
                </a:lnTo>
                <a:lnTo>
                  <a:pt x="7164" y="13878"/>
                </a:lnTo>
                <a:lnTo>
                  <a:pt x="7164" y="13800"/>
                </a:lnTo>
                <a:lnTo>
                  <a:pt x="7198" y="13748"/>
                </a:lnTo>
                <a:lnTo>
                  <a:pt x="7198" y="13513"/>
                </a:lnTo>
                <a:lnTo>
                  <a:pt x="7233" y="13513"/>
                </a:lnTo>
                <a:lnTo>
                  <a:pt x="7233" y="13304"/>
                </a:lnTo>
                <a:lnTo>
                  <a:pt x="7267" y="13304"/>
                </a:lnTo>
                <a:lnTo>
                  <a:pt x="7267" y="13070"/>
                </a:lnTo>
                <a:lnTo>
                  <a:pt x="7301" y="13070"/>
                </a:lnTo>
                <a:lnTo>
                  <a:pt x="7301" y="12861"/>
                </a:lnTo>
                <a:lnTo>
                  <a:pt x="7336" y="12861"/>
                </a:lnTo>
                <a:lnTo>
                  <a:pt x="7336" y="12626"/>
                </a:lnTo>
                <a:lnTo>
                  <a:pt x="7370" y="12626"/>
                </a:lnTo>
                <a:lnTo>
                  <a:pt x="7370" y="12417"/>
                </a:lnTo>
                <a:lnTo>
                  <a:pt x="7410" y="12417"/>
                </a:lnTo>
                <a:lnTo>
                  <a:pt x="7410" y="12183"/>
                </a:lnTo>
                <a:lnTo>
                  <a:pt x="7444" y="12183"/>
                </a:lnTo>
                <a:lnTo>
                  <a:pt x="7444" y="11974"/>
                </a:lnTo>
                <a:lnTo>
                  <a:pt x="7478" y="11974"/>
                </a:lnTo>
                <a:lnTo>
                  <a:pt x="7478" y="11765"/>
                </a:lnTo>
                <a:lnTo>
                  <a:pt x="7513" y="11765"/>
                </a:lnTo>
                <a:lnTo>
                  <a:pt x="7513" y="11530"/>
                </a:lnTo>
                <a:lnTo>
                  <a:pt x="7547" y="11452"/>
                </a:lnTo>
                <a:lnTo>
                  <a:pt x="7547" y="11322"/>
                </a:lnTo>
                <a:lnTo>
                  <a:pt x="7581" y="11243"/>
                </a:lnTo>
                <a:lnTo>
                  <a:pt x="7581" y="11165"/>
                </a:lnTo>
                <a:lnTo>
                  <a:pt x="7581" y="11009"/>
                </a:lnTo>
                <a:lnTo>
                  <a:pt x="7616" y="11009"/>
                </a:lnTo>
                <a:lnTo>
                  <a:pt x="7616" y="10800"/>
                </a:lnTo>
                <a:lnTo>
                  <a:pt x="7650" y="10800"/>
                </a:lnTo>
                <a:lnTo>
                  <a:pt x="7650" y="10591"/>
                </a:lnTo>
                <a:lnTo>
                  <a:pt x="7684" y="10591"/>
                </a:lnTo>
                <a:lnTo>
                  <a:pt x="7684" y="10357"/>
                </a:lnTo>
                <a:lnTo>
                  <a:pt x="7719" y="10357"/>
                </a:lnTo>
                <a:lnTo>
                  <a:pt x="7719" y="10148"/>
                </a:lnTo>
                <a:lnTo>
                  <a:pt x="7753" y="10148"/>
                </a:lnTo>
                <a:lnTo>
                  <a:pt x="7753" y="9913"/>
                </a:lnTo>
                <a:lnTo>
                  <a:pt x="7788" y="9913"/>
                </a:lnTo>
                <a:lnTo>
                  <a:pt x="7788" y="9704"/>
                </a:lnTo>
                <a:lnTo>
                  <a:pt x="7822" y="9626"/>
                </a:lnTo>
                <a:lnTo>
                  <a:pt x="7822" y="9391"/>
                </a:lnTo>
                <a:lnTo>
                  <a:pt x="7856" y="9391"/>
                </a:lnTo>
                <a:lnTo>
                  <a:pt x="7856" y="9183"/>
                </a:lnTo>
                <a:lnTo>
                  <a:pt x="7891" y="9183"/>
                </a:lnTo>
                <a:lnTo>
                  <a:pt x="7891" y="8974"/>
                </a:lnTo>
                <a:lnTo>
                  <a:pt x="7925" y="8974"/>
                </a:lnTo>
                <a:lnTo>
                  <a:pt x="7925" y="8739"/>
                </a:lnTo>
                <a:lnTo>
                  <a:pt x="7959" y="8739"/>
                </a:lnTo>
                <a:lnTo>
                  <a:pt x="7959" y="8530"/>
                </a:lnTo>
                <a:lnTo>
                  <a:pt x="7994" y="8530"/>
                </a:lnTo>
                <a:lnTo>
                  <a:pt x="7994" y="8374"/>
                </a:lnTo>
                <a:lnTo>
                  <a:pt x="7994" y="8296"/>
                </a:lnTo>
                <a:lnTo>
                  <a:pt x="8028" y="8296"/>
                </a:lnTo>
                <a:lnTo>
                  <a:pt x="8028" y="8087"/>
                </a:lnTo>
                <a:lnTo>
                  <a:pt x="8063" y="8087"/>
                </a:lnTo>
                <a:lnTo>
                  <a:pt x="8063" y="7852"/>
                </a:lnTo>
                <a:lnTo>
                  <a:pt x="8097" y="7852"/>
                </a:lnTo>
                <a:lnTo>
                  <a:pt x="8097" y="7643"/>
                </a:lnTo>
                <a:lnTo>
                  <a:pt x="8136" y="7643"/>
                </a:lnTo>
                <a:lnTo>
                  <a:pt x="8136" y="7409"/>
                </a:lnTo>
                <a:lnTo>
                  <a:pt x="8171" y="7409"/>
                </a:lnTo>
                <a:lnTo>
                  <a:pt x="8171" y="7200"/>
                </a:lnTo>
                <a:lnTo>
                  <a:pt x="8205" y="7200"/>
                </a:lnTo>
                <a:lnTo>
                  <a:pt x="8205" y="6965"/>
                </a:lnTo>
                <a:lnTo>
                  <a:pt x="8239" y="6965"/>
                </a:lnTo>
                <a:lnTo>
                  <a:pt x="8239" y="6757"/>
                </a:lnTo>
                <a:lnTo>
                  <a:pt x="8274" y="6757"/>
                </a:lnTo>
                <a:lnTo>
                  <a:pt x="8274" y="6548"/>
                </a:lnTo>
                <a:lnTo>
                  <a:pt x="8308" y="6548"/>
                </a:lnTo>
                <a:lnTo>
                  <a:pt x="8308" y="6313"/>
                </a:lnTo>
                <a:lnTo>
                  <a:pt x="8342" y="6313"/>
                </a:lnTo>
                <a:lnTo>
                  <a:pt x="8342" y="6157"/>
                </a:lnTo>
                <a:lnTo>
                  <a:pt x="8377" y="6104"/>
                </a:lnTo>
                <a:lnTo>
                  <a:pt x="8377" y="5948"/>
                </a:lnTo>
                <a:lnTo>
                  <a:pt x="8411" y="5948"/>
                </a:lnTo>
                <a:lnTo>
                  <a:pt x="8411" y="5739"/>
                </a:lnTo>
                <a:lnTo>
                  <a:pt x="8446" y="5739"/>
                </a:lnTo>
                <a:lnTo>
                  <a:pt x="8446" y="5504"/>
                </a:lnTo>
                <a:lnTo>
                  <a:pt x="8480" y="5504"/>
                </a:lnTo>
                <a:lnTo>
                  <a:pt x="8480" y="5296"/>
                </a:lnTo>
                <a:lnTo>
                  <a:pt x="8514" y="5296"/>
                </a:lnTo>
                <a:lnTo>
                  <a:pt x="8514" y="5139"/>
                </a:lnTo>
                <a:lnTo>
                  <a:pt x="8549" y="5139"/>
                </a:lnTo>
                <a:lnTo>
                  <a:pt x="8549" y="4930"/>
                </a:lnTo>
                <a:lnTo>
                  <a:pt x="8583" y="4930"/>
                </a:lnTo>
                <a:lnTo>
                  <a:pt x="8583" y="4774"/>
                </a:lnTo>
                <a:lnTo>
                  <a:pt x="8617" y="4696"/>
                </a:lnTo>
                <a:lnTo>
                  <a:pt x="8617" y="4539"/>
                </a:lnTo>
                <a:lnTo>
                  <a:pt x="8652" y="4539"/>
                </a:lnTo>
                <a:lnTo>
                  <a:pt x="8652" y="4330"/>
                </a:lnTo>
                <a:lnTo>
                  <a:pt x="8686" y="4330"/>
                </a:lnTo>
                <a:lnTo>
                  <a:pt x="8686" y="4174"/>
                </a:lnTo>
                <a:lnTo>
                  <a:pt x="8721" y="4174"/>
                </a:lnTo>
                <a:lnTo>
                  <a:pt x="8721" y="3965"/>
                </a:lnTo>
                <a:lnTo>
                  <a:pt x="8755" y="3965"/>
                </a:lnTo>
                <a:lnTo>
                  <a:pt x="8755" y="3809"/>
                </a:lnTo>
                <a:lnTo>
                  <a:pt x="8789" y="3809"/>
                </a:lnTo>
                <a:lnTo>
                  <a:pt x="8789" y="3678"/>
                </a:lnTo>
                <a:lnTo>
                  <a:pt x="8829" y="3600"/>
                </a:lnTo>
                <a:lnTo>
                  <a:pt x="8829" y="3443"/>
                </a:lnTo>
                <a:lnTo>
                  <a:pt x="8863" y="3443"/>
                </a:lnTo>
                <a:lnTo>
                  <a:pt x="8863" y="3313"/>
                </a:lnTo>
                <a:lnTo>
                  <a:pt x="8897" y="3313"/>
                </a:lnTo>
                <a:lnTo>
                  <a:pt x="8897" y="3157"/>
                </a:lnTo>
                <a:lnTo>
                  <a:pt x="8932" y="3157"/>
                </a:lnTo>
                <a:lnTo>
                  <a:pt x="8932" y="3000"/>
                </a:lnTo>
                <a:lnTo>
                  <a:pt x="8966" y="2948"/>
                </a:lnTo>
                <a:lnTo>
                  <a:pt x="8966" y="2791"/>
                </a:lnTo>
                <a:lnTo>
                  <a:pt x="9000" y="2791"/>
                </a:lnTo>
                <a:lnTo>
                  <a:pt x="9000" y="2635"/>
                </a:lnTo>
                <a:lnTo>
                  <a:pt x="9035" y="2635"/>
                </a:lnTo>
                <a:lnTo>
                  <a:pt x="9035" y="2504"/>
                </a:lnTo>
                <a:lnTo>
                  <a:pt x="9069" y="2504"/>
                </a:lnTo>
                <a:lnTo>
                  <a:pt x="9069" y="2348"/>
                </a:lnTo>
                <a:lnTo>
                  <a:pt x="9104" y="2348"/>
                </a:lnTo>
                <a:lnTo>
                  <a:pt x="9104" y="2191"/>
                </a:lnTo>
                <a:lnTo>
                  <a:pt x="9138" y="2191"/>
                </a:lnTo>
                <a:lnTo>
                  <a:pt x="9138" y="2061"/>
                </a:lnTo>
                <a:lnTo>
                  <a:pt x="9172" y="2061"/>
                </a:lnTo>
                <a:lnTo>
                  <a:pt x="9172" y="1983"/>
                </a:lnTo>
                <a:lnTo>
                  <a:pt x="9207" y="1904"/>
                </a:lnTo>
                <a:lnTo>
                  <a:pt x="9207" y="1826"/>
                </a:lnTo>
                <a:lnTo>
                  <a:pt x="9241" y="1826"/>
                </a:lnTo>
                <a:lnTo>
                  <a:pt x="9241" y="1696"/>
                </a:lnTo>
                <a:lnTo>
                  <a:pt x="9275" y="1696"/>
                </a:lnTo>
                <a:lnTo>
                  <a:pt x="9275" y="1539"/>
                </a:lnTo>
                <a:lnTo>
                  <a:pt x="9310" y="1539"/>
                </a:lnTo>
                <a:lnTo>
                  <a:pt x="9310" y="1461"/>
                </a:lnTo>
                <a:lnTo>
                  <a:pt x="9344" y="1461"/>
                </a:lnTo>
                <a:lnTo>
                  <a:pt x="9344" y="1330"/>
                </a:lnTo>
                <a:lnTo>
                  <a:pt x="9378" y="1330"/>
                </a:lnTo>
                <a:lnTo>
                  <a:pt x="9378" y="1252"/>
                </a:lnTo>
                <a:lnTo>
                  <a:pt x="9413" y="1252"/>
                </a:lnTo>
                <a:lnTo>
                  <a:pt x="9413" y="1096"/>
                </a:lnTo>
                <a:lnTo>
                  <a:pt x="9447" y="1096"/>
                </a:lnTo>
                <a:lnTo>
                  <a:pt x="9447" y="1017"/>
                </a:lnTo>
                <a:lnTo>
                  <a:pt x="9482" y="1017"/>
                </a:lnTo>
                <a:lnTo>
                  <a:pt x="9482" y="939"/>
                </a:lnTo>
                <a:lnTo>
                  <a:pt x="9516" y="939"/>
                </a:lnTo>
                <a:lnTo>
                  <a:pt x="9516" y="809"/>
                </a:lnTo>
                <a:lnTo>
                  <a:pt x="9555" y="809"/>
                </a:lnTo>
                <a:lnTo>
                  <a:pt x="9555" y="730"/>
                </a:lnTo>
                <a:lnTo>
                  <a:pt x="9590" y="730"/>
                </a:lnTo>
                <a:lnTo>
                  <a:pt x="9590" y="652"/>
                </a:lnTo>
                <a:lnTo>
                  <a:pt x="9624" y="652"/>
                </a:lnTo>
                <a:lnTo>
                  <a:pt x="9624" y="574"/>
                </a:lnTo>
                <a:lnTo>
                  <a:pt x="9658" y="574"/>
                </a:lnTo>
                <a:lnTo>
                  <a:pt x="9658" y="522"/>
                </a:lnTo>
                <a:lnTo>
                  <a:pt x="9693" y="522"/>
                </a:lnTo>
                <a:lnTo>
                  <a:pt x="9693" y="443"/>
                </a:lnTo>
                <a:lnTo>
                  <a:pt x="9727" y="443"/>
                </a:lnTo>
                <a:lnTo>
                  <a:pt x="9727" y="365"/>
                </a:lnTo>
                <a:lnTo>
                  <a:pt x="9761" y="365"/>
                </a:lnTo>
                <a:lnTo>
                  <a:pt x="9796" y="287"/>
                </a:lnTo>
                <a:lnTo>
                  <a:pt x="9830" y="287"/>
                </a:lnTo>
                <a:lnTo>
                  <a:pt x="9830" y="209"/>
                </a:lnTo>
                <a:lnTo>
                  <a:pt x="9865" y="209"/>
                </a:lnTo>
                <a:lnTo>
                  <a:pt x="9865" y="130"/>
                </a:lnTo>
                <a:lnTo>
                  <a:pt x="9899" y="130"/>
                </a:lnTo>
                <a:lnTo>
                  <a:pt x="9933" y="130"/>
                </a:lnTo>
                <a:lnTo>
                  <a:pt x="9933" y="78"/>
                </a:lnTo>
                <a:lnTo>
                  <a:pt x="9968" y="78"/>
                </a:lnTo>
                <a:lnTo>
                  <a:pt x="10002" y="78"/>
                </a:lnTo>
                <a:lnTo>
                  <a:pt x="10036" y="78"/>
                </a:lnTo>
                <a:lnTo>
                  <a:pt x="10036" y="0"/>
                </a:lnTo>
                <a:lnTo>
                  <a:pt x="10071" y="0"/>
                </a:lnTo>
                <a:lnTo>
                  <a:pt x="10105" y="0"/>
                </a:lnTo>
                <a:lnTo>
                  <a:pt x="10140" y="0"/>
                </a:lnTo>
                <a:lnTo>
                  <a:pt x="10174" y="0"/>
                </a:lnTo>
                <a:lnTo>
                  <a:pt x="10208" y="0"/>
                </a:lnTo>
                <a:lnTo>
                  <a:pt x="10248" y="0"/>
                </a:lnTo>
                <a:lnTo>
                  <a:pt x="10282" y="0"/>
                </a:lnTo>
                <a:lnTo>
                  <a:pt x="10316" y="0"/>
                </a:lnTo>
                <a:lnTo>
                  <a:pt x="10316" y="78"/>
                </a:lnTo>
                <a:lnTo>
                  <a:pt x="10351" y="78"/>
                </a:lnTo>
                <a:lnTo>
                  <a:pt x="10385" y="78"/>
                </a:lnTo>
                <a:lnTo>
                  <a:pt x="10419" y="78"/>
                </a:lnTo>
                <a:lnTo>
                  <a:pt x="10419" y="130"/>
                </a:lnTo>
                <a:lnTo>
                  <a:pt x="10454" y="130"/>
                </a:lnTo>
                <a:lnTo>
                  <a:pt x="10488" y="130"/>
                </a:lnTo>
                <a:lnTo>
                  <a:pt x="10488" y="209"/>
                </a:lnTo>
                <a:lnTo>
                  <a:pt x="10523" y="209"/>
                </a:lnTo>
                <a:lnTo>
                  <a:pt x="10523" y="287"/>
                </a:lnTo>
                <a:lnTo>
                  <a:pt x="10557" y="287"/>
                </a:lnTo>
                <a:lnTo>
                  <a:pt x="10591" y="287"/>
                </a:lnTo>
                <a:lnTo>
                  <a:pt x="10591" y="365"/>
                </a:lnTo>
                <a:lnTo>
                  <a:pt x="10626" y="365"/>
                </a:lnTo>
                <a:lnTo>
                  <a:pt x="10626" y="443"/>
                </a:lnTo>
                <a:lnTo>
                  <a:pt x="10660" y="443"/>
                </a:lnTo>
                <a:lnTo>
                  <a:pt x="10660" y="522"/>
                </a:lnTo>
                <a:lnTo>
                  <a:pt x="10694" y="522"/>
                </a:lnTo>
                <a:lnTo>
                  <a:pt x="10694" y="574"/>
                </a:lnTo>
                <a:lnTo>
                  <a:pt x="10729" y="574"/>
                </a:lnTo>
                <a:lnTo>
                  <a:pt x="10729" y="652"/>
                </a:lnTo>
                <a:lnTo>
                  <a:pt x="10763" y="652"/>
                </a:lnTo>
                <a:lnTo>
                  <a:pt x="10763" y="730"/>
                </a:lnTo>
                <a:lnTo>
                  <a:pt x="10798" y="730"/>
                </a:lnTo>
                <a:lnTo>
                  <a:pt x="10798" y="809"/>
                </a:lnTo>
                <a:lnTo>
                  <a:pt x="10832" y="809"/>
                </a:lnTo>
                <a:lnTo>
                  <a:pt x="10832" y="887"/>
                </a:lnTo>
                <a:lnTo>
                  <a:pt x="10866" y="939"/>
                </a:lnTo>
                <a:lnTo>
                  <a:pt x="10866" y="1017"/>
                </a:lnTo>
                <a:lnTo>
                  <a:pt x="10901" y="1017"/>
                </a:lnTo>
                <a:lnTo>
                  <a:pt x="10901" y="1096"/>
                </a:lnTo>
                <a:lnTo>
                  <a:pt x="10940" y="1096"/>
                </a:lnTo>
                <a:lnTo>
                  <a:pt x="10940" y="1174"/>
                </a:lnTo>
                <a:lnTo>
                  <a:pt x="10974" y="1252"/>
                </a:lnTo>
                <a:lnTo>
                  <a:pt x="10974" y="1330"/>
                </a:lnTo>
                <a:lnTo>
                  <a:pt x="11009" y="1330"/>
                </a:lnTo>
                <a:lnTo>
                  <a:pt x="11009" y="1383"/>
                </a:lnTo>
                <a:lnTo>
                  <a:pt x="11043" y="1461"/>
                </a:lnTo>
                <a:lnTo>
                  <a:pt x="11043" y="1539"/>
                </a:lnTo>
                <a:lnTo>
                  <a:pt x="11077" y="1539"/>
                </a:lnTo>
                <a:lnTo>
                  <a:pt x="11077" y="1696"/>
                </a:lnTo>
                <a:lnTo>
                  <a:pt x="11112" y="1696"/>
                </a:lnTo>
                <a:lnTo>
                  <a:pt x="11112" y="1748"/>
                </a:lnTo>
                <a:lnTo>
                  <a:pt x="11146" y="1826"/>
                </a:lnTo>
                <a:lnTo>
                  <a:pt x="11146" y="1904"/>
                </a:lnTo>
                <a:lnTo>
                  <a:pt x="11181" y="1904"/>
                </a:lnTo>
                <a:lnTo>
                  <a:pt x="11181" y="2061"/>
                </a:lnTo>
                <a:lnTo>
                  <a:pt x="11215" y="2061"/>
                </a:lnTo>
                <a:lnTo>
                  <a:pt x="11215" y="2191"/>
                </a:lnTo>
                <a:lnTo>
                  <a:pt x="11249" y="2191"/>
                </a:lnTo>
                <a:lnTo>
                  <a:pt x="11249" y="2348"/>
                </a:lnTo>
                <a:lnTo>
                  <a:pt x="11284" y="2348"/>
                </a:lnTo>
                <a:lnTo>
                  <a:pt x="11284" y="2504"/>
                </a:lnTo>
                <a:lnTo>
                  <a:pt x="11318" y="2504"/>
                </a:lnTo>
                <a:lnTo>
                  <a:pt x="11318" y="2635"/>
                </a:lnTo>
                <a:lnTo>
                  <a:pt x="11352" y="2635"/>
                </a:lnTo>
                <a:lnTo>
                  <a:pt x="11352" y="2791"/>
                </a:lnTo>
                <a:lnTo>
                  <a:pt x="11387" y="2791"/>
                </a:lnTo>
                <a:lnTo>
                  <a:pt x="11387" y="2948"/>
                </a:lnTo>
                <a:lnTo>
                  <a:pt x="11421" y="2948"/>
                </a:lnTo>
                <a:lnTo>
                  <a:pt x="11421" y="3078"/>
                </a:lnTo>
                <a:lnTo>
                  <a:pt x="11456" y="3078"/>
                </a:lnTo>
                <a:lnTo>
                  <a:pt x="11456" y="3235"/>
                </a:lnTo>
                <a:lnTo>
                  <a:pt x="11490" y="3313"/>
                </a:lnTo>
                <a:lnTo>
                  <a:pt x="11490" y="3443"/>
                </a:lnTo>
                <a:lnTo>
                  <a:pt x="11524" y="3443"/>
                </a:lnTo>
                <a:lnTo>
                  <a:pt x="11524" y="3600"/>
                </a:lnTo>
                <a:lnTo>
                  <a:pt x="11559" y="3600"/>
                </a:lnTo>
                <a:lnTo>
                  <a:pt x="11559" y="3730"/>
                </a:lnTo>
                <a:lnTo>
                  <a:pt x="11593" y="3809"/>
                </a:lnTo>
                <a:lnTo>
                  <a:pt x="11593" y="3965"/>
                </a:lnTo>
                <a:lnTo>
                  <a:pt x="11627" y="3965"/>
                </a:lnTo>
                <a:lnTo>
                  <a:pt x="11627" y="4122"/>
                </a:lnTo>
                <a:lnTo>
                  <a:pt x="11667" y="4122"/>
                </a:lnTo>
                <a:lnTo>
                  <a:pt x="11667" y="4330"/>
                </a:lnTo>
                <a:lnTo>
                  <a:pt x="11701" y="4330"/>
                </a:lnTo>
                <a:lnTo>
                  <a:pt x="11701" y="4487"/>
                </a:lnTo>
                <a:lnTo>
                  <a:pt x="11735" y="4539"/>
                </a:lnTo>
                <a:lnTo>
                  <a:pt x="11735" y="4696"/>
                </a:lnTo>
                <a:lnTo>
                  <a:pt x="11770" y="4696"/>
                </a:lnTo>
                <a:lnTo>
                  <a:pt x="11770" y="4930"/>
                </a:lnTo>
                <a:lnTo>
                  <a:pt x="11804" y="4930"/>
                </a:lnTo>
                <a:lnTo>
                  <a:pt x="11804" y="5061"/>
                </a:lnTo>
                <a:lnTo>
                  <a:pt x="11839" y="5061"/>
                </a:lnTo>
                <a:lnTo>
                  <a:pt x="11839" y="5296"/>
                </a:lnTo>
                <a:lnTo>
                  <a:pt x="11873" y="5296"/>
                </a:lnTo>
                <a:lnTo>
                  <a:pt x="11873" y="5504"/>
                </a:lnTo>
                <a:lnTo>
                  <a:pt x="11907" y="5504"/>
                </a:lnTo>
                <a:lnTo>
                  <a:pt x="11907" y="5661"/>
                </a:lnTo>
                <a:lnTo>
                  <a:pt x="11942" y="5661"/>
                </a:lnTo>
                <a:lnTo>
                  <a:pt x="11942" y="5870"/>
                </a:lnTo>
                <a:lnTo>
                  <a:pt x="11976" y="5870"/>
                </a:lnTo>
                <a:lnTo>
                  <a:pt x="11976" y="6104"/>
                </a:lnTo>
                <a:lnTo>
                  <a:pt x="12010" y="6104"/>
                </a:lnTo>
                <a:lnTo>
                  <a:pt x="12010" y="6313"/>
                </a:lnTo>
                <a:lnTo>
                  <a:pt x="12045" y="6313"/>
                </a:lnTo>
                <a:lnTo>
                  <a:pt x="12045" y="6548"/>
                </a:lnTo>
                <a:lnTo>
                  <a:pt x="12079" y="6548"/>
                </a:lnTo>
                <a:lnTo>
                  <a:pt x="12079" y="6678"/>
                </a:lnTo>
                <a:lnTo>
                  <a:pt x="12113" y="6757"/>
                </a:lnTo>
                <a:lnTo>
                  <a:pt x="12113" y="6913"/>
                </a:lnTo>
                <a:lnTo>
                  <a:pt x="12148" y="6965"/>
                </a:lnTo>
                <a:lnTo>
                  <a:pt x="12148" y="7122"/>
                </a:lnTo>
                <a:lnTo>
                  <a:pt x="12182" y="7200"/>
                </a:lnTo>
                <a:lnTo>
                  <a:pt x="12182" y="7357"/>
                </a:lnTo>
                <a:lnTo>
                  <a:pt x="12217" y="7357"/>
                </a:lnTo>
                <a:lnTo>
                  <a:pt x="12217" y="7409"/>
                </a:lnTo>
                <a:lnTo>
                  <a:pt x="12217" y="7487"/>
                </a:lnTo>
                <a:lnTo>
                  <a:pt x="12217" y="7565"/>
                </a:lnTo>
                <a:lnTo>
                  <a:pt x="12251" y="7565"/>
                </a:lnTo>
                <a:lnTo>
                  <a:pt x="12251" y="7774"/>
                </a:lnTo>
                <a:lnTo>
                  <a:pt x="12285" y="7774"/>
                </a:lnTo>
                <a:lnTo>
                  <a:pt x="12285" y="8009"/>
                </a:lnTo>
                <a:lnTo>
                  <a:pt x="12320" y="8009"/>
                </a:lnTo>
                <a:lnTo>
                  <a:pt x="12320" y="8217"/>
                </a:lnTo>
                <a:lnTo>
                  <a:pt x="12359" y="8296"/>
                </a:lnTo>
                <a:lnTo>
                  <a:pt x="12359" y="8452"/>
                </a:lnTo>
                <a:lnTo>
                  <a:pt x="12393" y="8530"/>
                </a:lnTo>
                <a:lnTo>
                  <a:pt x="12393" y="8661"/>
                </a:lnTo>
                <a:lnTo>
                  <a:pt x="12428" y="8739"/>
                </a:lnTo>
                <a:lnTo>
                  <a:pt x="12428" y="8974"/>
                </a:lnTo>
                <a:lnTo>
                  <a:pt x="12462" y="8974"/>
                </a:lnTo>
                <a:lnTo>
                  <a:pt x="12462" y="9183"/>
                </a:lnTo>
                <a:lnTo>
                  <a:pt x="12496" y="9183"/>
                </a:lnTo>
                <a:lnTo>
                  <a:pt x="12496" y="9391"/>
                </a:lnTo>
                <a:lnTo>
                  <a:pt x="12531" y="9391"/>
                </a:lnTo>
                <a:lnTo>
                  <a:pt x="12531" y="9626"/>
                </a:lnTo>
                <a:lnTo>
                  <a:pt x="12565" y="9626"/>
                </a:lnTo>
                <a:lnTo>
                  <a:pt x="12565" y="9835"/>
                </a:lnTo>
                <a:lnTo>
                  <a:pt x="12600" y="9835"/>
                </a:lnTo>
                <a:lnTo>
                  <a:pt x="12600" y="10070"/>
                </a:lnTo>
                <a:lnTo>
                  <a:pt x="12634" y="10070"/>
                </a:lnTo>
                <a:lnTo>
                  <a:pt x="12634" y="10200"/>
                </a:lnTo>
                <a:lnTo>
                  <a:pt x="12634" y="10278"/>
                </a:lnTo>
                <a:lnTo>
                  <a:pt x="12668" y="10278"/>
                </a:lnTo>
                <a:lnTo>
                  <a:pt x="12668" y="10513"/>
                </a:lnTo>
                <a:lnTo>
                  <a:pt x="12703" y="10591"/>
                </a:lnTo>
                <a:lnTo>
                  <a:pt x="12703" y="10800"/>
                </a:lnTo>
                <a:lnTo>
                  <a:pt x="12737" y="10800"/>
                </a:lnTo>
                <a:lnTo>
                  <a:pt x="12737" y="11009"/>
                </a:lnTo>
                <a:lnTo>
                  <a:pt x="12771" y="11009"/>
                </a:lnTo>
                <a:lnTo>
                  <a:pt x="12771" y="11243"/>
                </a:lnTo>
                <a:lnTo>
                  <a:pt x="12806" y="11243"/>
                </a:lnTo>
                <a:lnTo>
                  <a:pt x="12806" y="11452"/>
                </a:lnTo>
                <a:lnTo>
                  <a:pt x="12840" y="11452"/>
                </a:lnTo>
                <a:lnTo>
                  <a:pt x="12840" y="11687"/>
                </a:lnTo>
                <a:lnTo>
                  <a:pt x="12875" y="11687"/>
                </a:lnTo>
                <a:lnTo>
                  <a:pt x="12875" y="11896"/>
                </a:lnTo>
                <a:lnTo>
                  <a:pt x="12909" y="11896"/>
                </a:lnTo>
                <a:lnTo>
                  <a:pt x="12909" y="12130"/>
                </a:lnTo>
                <a:lnTo>
                  <a:pt x="12943" y="12130"/>
                </a:lnTo>
                <a:lnTo>
                  <a:pt x="12943" y="12417"/>
                </a:lnTo>
                <a:lnTo>
                  <a:pt x="12978" y="12417"/>
                </a:lnTo>
                <a:lnTo>
                  <a:pt x="12978" y="12626"/>
                </a:lnTo>
                <a:lnTo>
                  <a:pt x="13012" y="12626"/>
                </a:lnTo>
                <a:lnTo>
                  <a:pt x="13012" y="12861"/>
                </a:lnTo>
                <a:lnTo>
                  <a:pt x="13046" y="12861"/>
                </a:lnTo>
                <a:lnTo>
                  <a:pt x="13046" y="12991"/>
                </a:lnTo>
                <a:lnTo>
                  <a:pt x="13046" y="13070"/>
                </a:lnTo>
                <a:lnTo>
                  <a:pt x="13086" y="13070"/>
                </a:lnTo>
                <a:lnTo>
                  <a:pt x="13086" y="13304"/>
                </a:lnTo>
                <a:lnTo>
                  <a:pt x="13120" y="13304"/>
                </a:lnTo>
                <a:lnTo>
                  <a:pt x="13120" y="13513"/>
                </a:lnTo>
                <a:lnTo>
                  <a:pt x="13154" y="13513"/>
                </a:lnTo>
                <a:lnTo>
                  <a:pt x="13154" y="13748"/>
                </a:lnTo>
                <a:lnTo>
                  <a:pt x="13189" y="13748"/>
                </a:lnTo>
                <a:lnTo>
                  <a:pt x="13189" y="13957"/>
                </a:lnTo>
                <a:lnTo>
                  <a:pt x="13223" y="13957"/>
                </a:lnTo>
                <a:lnTo>
                  <a:pt x="13223" y="14191"/>
                </a:lnTo>
                <a:lnTo>
                  <a:pt x="13258" y="14191"/>
                </a:lnTo>
                <a:lnTo>
                  <a:pt x="13258" y="14400"/>
                </a:lnTo>
                <a:lnTo>
                  <a:pt x="13292" y="14400"/>
                </a:lnTo>
                <a:lnTo>
                  <a:pt x="13292" y="14609"/>
                </a:lnTo>
                <a:lnTo>
                  <a:pt x="13326" y="14609"/>
                </a:lnTo>
                <a:lnTo>
                  <a:pt x="13326" y="14843"/>
                </a:lnTo>
                <a:lnTo>
                  <a:pt x="13361" y="14843"/>
                </a:lnTo>
                <a:lnTo>
                  <a:pt x="13361" y="15052"/>
                </a:lnTo>
                <a:lnTo>
                  <a:pt x="13395" y="15052"/>
                </a:lnTo>
                <a:lnTo>
                  <a:pt x="13395" y="15287"/>
                </a:lnTo>
                <a:lnTo>
                  <a:pt x="13429" y="15287"/>
                </a:lnTo>
                <a:lnTo>
                  <a:pt x="13429" y="15417"/>
                </a:lnTo>
                <a:lnTo>
                  <a:pt x="13464" y="15496"/>
                </a:lnTo>
                <a:lnTo>
                  <a:pt x="13464" y="15652"/>
                </a:lnTo>
                <a:lnTo>
                  <a:pt x="13498" y="15652"/>
                </a:lnTo>
                <a:lnTo>
                  <a:pt x="13498" y="15861"/>
                </a:lnTo>
                <a:lnTo>
                  <a:pt x="13533" y="15861"/>
                </a:lnTo>
                <a:lnTo>
                  <a:pt x="13533" y="16096"/>
                </a:lnTo>
                <a:lnTo>
                  <a:pt x="13567" y="16096"/>
                </a:lnTo>
                <a:lnTo>
                  <a:pt x="13567" y="16226"/>
                </a:lnTo>
                <a:lnTo>
                  <a:pt x="13601" y="16304"/>
                </a:lnTo>
                <a:lnTo>
                  <a:pt x="13601" y="16461"/>
                </a:lnTo>
                <a:lnTo>
                  <a:pt x="13636" y="16461"/>
                </a:lnTo>
                <a:lnTo>
                  <a:pt x="13636" y="16670"/>
                </a:lnTo>
                <a:lnTo>
                  <a:pt x="13670" y="16670"/>
                </a:lnTo>
                <a:lnTo>
                  <a:pt x="13670" y="16826"/>
                </a:lnTo>
                <a:lnTo>
                  <a:pt x="13704" y="16904"/>
                </a:lnTo>
                <a:lnTo>
                  <a:pt x="13704" y="17035"/>
                </a:lnTo>
                <a:lnTo>
                  <a:pt x="13739" y="17035"/>
                </a:lnTo>
                <a:lnTo>
                  <a:pt x="13739" y="17270"/>
                </a:lnTo>
                <a:lnTo>
                  <a:pt x="13778" y="17270"/>
                </a:lnTo>
                <a:lnTo>
                  <a:pt x="13778" y="17426"/>
                </a:lnTo>
                <a:lnTo>
                  <a:pt x="13812" y="17426"/>
                </a:lnTo>
                <a:lnTo>
                  <a:pt x="13812" y="17635"/>
                </a:lnTo>
                <a:lnTo>
                  <a:pt x="13847" y="17635"/>
                </a:lnTo>
                <a:lnTo>
                  <a:pt x="13847" y="17791"/>
                </a:lnTo>
                <a:lnTo>
                  <a:pt x="13881" y="17791"/>
                </a:lnTo>
                <a:lnTo>
                  <a:pt x="13881" y="17922"/>
                </a:lnTo>
                <a:lnTo>
                  <a:pt x="13916" y="17922"/>
                </a:lnTo>
                <a:lnTo>
                  <a:pt x="13916" y="18000"/>
                </a:lnTo>
                <a:lnTo>
                  <a:pt x="13916" y="18157"/>
                </a:lnTo>
                <a:lnTo>
                  <a:pt x="13950" y="18157"/>
                </a:lnTo>
                <a:lnTo>
                  <a:pt x="13950" y="18287"/>
                </a:lnTo>
                <a:lnTo>
                  <a:pt x="13984" y="18287"/>
                </a:lnTo>
                <a:lnTo>
                  <a:pt x="13984" y="18443"/>
                </a:lnTo>
                <a:lnTo>
                  <a:pt x="14019" y="18443"/>
                </a:lnTo>
                <a:lnTo>
                  <a:pt x="14019" y="18600"/>
                </a:lnTo>
                <a:lnTo>
                  <a:pt x="14053" y="18600"/>
                </a:lnTo>
                <a:lnTo>
                  <a:pt x="14053" y="18730"/>
                </a:lnTo>
                <a:lnTo>
                  <a:pt x="14087" y="18809"/>
                </a:lnTo>
                <a:lnTo>
                  <a:pt x="14087" y="18965"/>
                </a:lnTo>
                <a:lnTo>
                  <a:pt x="14122" y="18965"/>
                </a:lnTo>
                <a:lnTo>
                  <a:pt x="14122" y="19096"/>
                </a:lnTo>
                <a:lnTo>
                  <a:pt x="14156" y="19096"/>
                </a:lnTo>
                <a:lnTo>
                  <a:pt x="14156" y="19252"/>
                </a:lnTo>
                <a:lnTo>
                  <a:pt x="14191" y="19252"/>
                </a:lnTo>
                <a:lnTo>
                  <a:pt x="14191" y="19409"/>
                </a:lnTo>
                <a:lnTo>
                  <a:pt x="14225" y="19409"/>
                </a:lnTo>
                <a:lnTo>
                  <a:pt x="14225" y="19461"/>
                </a:lnTo>
                <a:lnTo>
                  <a:pt x="14259" y="19539"/>
                </a:lnTo>
                <a:lnTo>
                  <a:pt x="14259" y="19617"/>
                </a:lnTo>
                <a:lnTo>
                  <a:pt x="14294" y="19617"/>
                </a:lnTo>
                <a:lnTo>
                  <a:pt x="14294" y="19774"/>
                </a:lnTo>
                <a:lnTo>
                  <a:pt x="14328" y="19774"/>
                </a:lnTo>
                <a:lnTo>
                  <a:pt x="14328" y="19852"/>
                </a:lnTo>
                <a:lnTo>
                  <a:pt x="14328" y="19904"/>
                </a:lnTo>
                <a:lnTo>
                  <a:pt x="14362" y="19904"/>
                </a:lnTo>
                <a:lnTo>
                  <a:pt x="14362" y="19983"/>
                </a:lnTo>
                <a:lnTo>
                  <a:pt x="14397" y="20061"/>
                </a:lnTo>
                <a:lnTo>
                  <a:pt x="14397" y="20139"/>
                </a:lnTo>
                <a:lnTo>
                  <a:pt x="14431" y="20139"/>
                </a:lnTo>
                <a:lnTo>
                  <a:pt x="14431" y="20270"/>
                </a:lnTo>
                <a:lnTo>
                  <a:pt x="14465" y="20270"/>
                </a:lnTo>
                <a:lnTo>
                  <a:pt x="14465" y="20348"/>
                </a:lnTo>
                <a:lnTo>
                  <a:pt x="14505" y="20348"/>
                </a:lnTo>
                <a:lnTo>
                  <a:pt x="14505" y="20504"/>
                </a:lnTo>
                <a:lnTo>
                  <a:pt x="14539" y="20504"/>
                </a:lnTo>
                <a:lnTo>
                  <a:pt x="14539" y="20583"/>
                </a:lnTo>
                <a:lnTo>
                  <a:pt x="14573" y="20583"/>
                </a:lnTo>
                <a:lnTo>
                  <a:pt x="14573" y="20635"/>
                </a:lnTo>
                <a:lnTo>
                  <a:pt x="14608" y="20635"/>
                </a:lnTo>
                <a:lnTo>
                  <a:pt x="14608" y="20791"/>
                </a:lnTo>
                <a:lnTo>
                  <a:pt x="14642" y="20791"/>
                </a:lnTo>
                <a:lnTo>
                  <a:pt x="14642" y="20870"/>
                </a:lnTo>
                <a:lnTo>
                  <a:pt x="14677" y="20870"/>
                </a:lnTo>
                <a:lnTo>
                  <a:pt x="14677" y="20948"/>
                </a:lnTo>
                <a:lnTo>
                  <a:pt x="14711" y="20948"/>
                </a:lnTo>
                <a:lnTo>
                  <a:pt x="14711" y="21026"/>
                </a:lnTo>
                <a:lnTo>
                  <a:pt x="14745" y="21026"/>
                </a:lnTo>
                <a:lnTo>
                  <a:pt x="14745" y="21078"/>
                </a:lnTo>
                <a:lnTo>
                  <a:pt x="14780" y="21078"/>
                </a:lnTo>
                <a:lnTo>
                  <a:pt x="14780" y="21157"/>
                </a:lnTo>
                <a:lnTo>
                  <a:pt x="14814" y="21157"/>
                </a:lnTo>
                <a:lnTo>
                  <a:pt x="14814" y="21235"/>
                </a:lnTo>
                <a:lnTo>
                  <a:pt x="14848" y="21235"/>
                </a:lnTo>
                <a:lnTo>
                  <a:pt x="14883" y="21313"/>
                </a:lnTo>
                <a:lnTo>
                  <a:pt x="14917" y="21313"/>
                </a:lnTo>
                <a:lnTo>
                  <a:pt x="14917" y="21391"/>
                </a:lnTo>
                <a:lnTo>
                  <a:pt x="14952" y="21391"/>
                </a:lnTo>
                <a:lnTo>
                  <a:pt x="14986" y="21443"/>
                </a:lnTo>
                <a:lnTo>
                  <a:pt x="15020" y="21443"/>
                </a:lnTo>
                <a:lnTo>
                  <a:pt x="15020" y="21522"/>
                </a:lnTo>
                <a:lnTo>
                  <a:pt x="15055" y="21522"/>
                </a:lnTo>
                <a:lnTo>
                  <a:pt x="15089" y="21522"/>
                </a:lnTo>
                <a:lnTo>
                  <a:pt x="15123" y="21522"/>
                </a:lnTo>
                <a:lnTo>
                  <a:pt x="15123" y="21600"/>
                </a:lnTo>
                <a:lnTo>
                  <a:pt x="15158" y="21600"/>
                </a:lnTo>
                <a:lnTo>
                  <a:pt x="15197" y="21600"/>
                </a:lnTo>
                <a:lnTo>
                  <a:pt x="15231" y="21600"/>
                </a:lnTo>
                <a:lnTo>
                  <a:pt x="15266" y="21600"/>
                </a:lnTo>
                <a:lnTo>
                  <a:pt x="15300" y="21600"/>
                </a:lnTo>
                <a:lnTo>
                  <a:pt x="15335" y="21600"/>
                </a:lnTo>
                <a:lnTo>
                  <a:pt x="15369" y="21600"/>
                </a:lnTo>
                <a:lnTo>
                  <a:pt x="15403" y="21600"/>
                </a:lnTo>
                <a:lnTo>
                  <a:pt x="15403" y="21522"/>
                </a:lnTo>
                <a:lnTo>
                  <a:pt x="15438" y="21522"/>
                </a:lnTo>
                <a:lnTo>
                  <a:pt x="15472" y="21522"/>
                </a:lnTo>
                <a:lnTo>
                  <a:pt x="15506" y="21522"/>
                </a:lnTo>
                <a:lnTo>
                  <a:pt x="15506" y="21443"/>
                </a:lnTo>
                <a:lnTo>
                  <a:pt x="15541" y="21443"/>
                </a:lnTo>
                <a:lnTo>
                  <a:pt x="15575" y="21443"/>
                </a:lnTo>
                <a:lnTo>
                  <a:pt x="15575" y="21391"/>
                </a:lnTo>
                <a:lnTo>
                  <a:pt x="15610" y="21391"/>
                </a:lnTo>
                <a:lnTo>
                  <a:pt x="15610" y="21313"/>
                </a:lnTo>
                <a:lnTo>
                  <a:pt x="15644" y="21313"/>
                </a:lnTo>
                <a:lnTo>
                  <a:pt x="15678" y="21313"/>
                </a:lnTo>
                <a:lnTo>
                  <a:pt x="15678" y="21235"/>
                </a:lnTo>
                <a:lnTo>
                  <a:pt x="15713" y="21235"/>
                </a:lnTo>
                <a:lnTo>
                  <a:pt x="15713" y="21157"/>
                </a:lnTo>
                <a:lnTo>
                  <a:pt x="15747" y="21157"/>
                </a:lnTo>
                <a:lnTo>
                  <a:pt x="15747" y="21078"/>
                </a:lnTo>
                <a:lnTo>
                  <a:pt x="15781" y="21078"/>
                </a:lnTo>
                <a:lnTo>
                  <a:pt x="15781" y="21026"/>
                </a:lnTo>
                <a:lnTo>
                  <a:pt x="15816" y="21026"/>
                </a:lnTo>
                <a:lnTo>
                  <a:pt x="15816" y="20948"/>
                </a:lnTo>
                <a:lnTo>
                  <a:pt x="15850" y="20948"/>
                </a:lnTo>
                <a:lnTo>
                  <a:pt x="15850" y="20870"/>
                </a:lnTo>
                <a:lnTo>
                  <a:pt x="15889" y="20870"/>
                </a:lnTo>
                <a:lnTo>
                  <a:pt x="15889" y="20791"/>
                </a:lnTo>
                <a:lnTo>
                  <a:pt x="15924" y="20791"/>
                </a:lnTo>
                <a:lnTo>
                  <a:pt x="15924" y="20713"/>
                </a:lnTo>
                <a:lnTo>
                  <a:pt x="15958" y="20713"/>
                </a:lnTo>
                <a:lnTo>
                  <a:pt x="15958" y="20583"/>
                </a:lnTo>
                <a:lnTo>
                  <a:pt x="15993" y="20583"/>
                </a:lnTo>
                <a:lnTo>
                  <a:pt x="15993" y="20504"/>
                </a:lnTo>
                <a:lnTo>
                  <a:pt x="16027" y="20504"/>
                </a:lnTo>
                <a:lnTo>
                  <a:pt x="16027" y="20426"/>
                </a:lnTo>
                <a:lnTo>
                  <a:pt x="16061" y="20348"/>
                </a:lnTo>
                <a:lnTo>
                  <a:pt x="16061" y="20270"/>
                </a:lnTo>
                <a:lnTo>
                  <a:pt x="16096" y="20270"/>
                </a:lnTo>
                <a:lnTo>
                  <a:pt x="16096" y="20217"/>
                </a:lnTo>
                <a:lnTo>
                  <a:pt x="16130" y="20139"/>
                </a:lnTo>
                <a:lnTo>
                  <a:pt x="16130" y="20061"/>
                </a:lnTo>
                <a:lnTo>
                  <a:pt x="16164" y="20061"/>
                </a:lnTo>
                <a:lnTo>
                  <a:pt x="16164" y="19904"/>
                </a:lnTo>
                <a:lnTo>
                  <a:pt x="16199" y="19904"/>
                </a:lnTo>
                <a:lnTo>
                  <a:pt x="16199" y="19852"/>
                </a:lnTo>
                <a:lnTo>
                  <a:pt x="16233" y="19774"/>
                </a:lnTo>
                <a:lnTo>
                  <a:pt x="16233" y="19696"/>
                </a:lnTo>
                <a:lnTo>
                  <a:pt x="16268" y="19696"/>
                </a:lnTo>
                <a:lnTo>
                  <a:pt x="16268" y="19539"/>
                </a:lnTo>
                <a:lnTo>
                  <a:pt x="16302" y="19539"/>
                </a:lnTo>
                <a:lnTo>
                  <a:pt x="16302" y="19409"/>
                </a:lnTo>
                <a:lnTo>
                  <a:pt x="16336" y="19409"/>
                </a:lnTo>
                <a:lnTo>
                  <a:pt x="16336" y="19252"/>
                </a:lnTo>
                <a:lnTo>
                  <a:pt x="16371" y="19252"/>
                </a:lnTo>
                <a:lnTo>
                  <a:pt x="16371" y="19096"/>
                </a:lnTo>
                <a:lnTo>
                  <a:pt x="16405" y="19096"/>
                </a:lnTo>
                <a:lnTo>
                  <a:pt x="16405" y="18965"/>
                </a:lnTo>
                <a:lnTo>
                  <a:pt x="16439" y="18965"/>
                </a:lnTo>
                <a:lnTo>
                  <a:pt x="16439" y="18809"/>
                </a:lnTo>
                <a:lnTo>
                  <a:pt x="16474" y="18809"/>
                </a:lnTo>
                <a:lnTo>
                  <a:pt x="16474" y="18652"/>
                </a:lnTo>
                <a:lnTo>
                  <a:pt x="16508" y="18652"/>
                </a:lnTo>
                <a:lnTo>
                  <a:pt x="16508" y="18522"/>
                </a:lnTo>
                <a:lnTo>
                  <a:pt x="16542" y="18522"/>
                </a:lnTo>
                <a:lnTo>
                  <a:pt x="16542" y="18365"/>
                </a:lnTo>
                <a:lnTo>
                  <a:pt x="16577" y="18287"/>
                </a:lnTo>
                <a:lnTo>
                  <a:pt x="16577" y="18157"/>
                </a:lnTo>
                <a:lnTo>
                  <a:pt x="16616" y="18157"/>
                </a:lnTo>
                <a:lnTo>
                  <a:pt x="16616" y="18000"/>
                </a:lnTo>
                <a:lnTo>
                  <a:pt x="16651" y="18000"/>
                </a:lnTo>
                <a:lnTo>
                  <a:pt x="16651" y="17843"/>
                </a:lnTo>
                <a:lnTo>
                  <a:pt x="16685" y="17843"/>
                </a:lnTo>
                <a:lnTo>
                  <a:pt x="16685" y="17635"/>
                </a:lnTo>
                <a:lnTo>
                  <a:pt x="16719" y="17635"/>
                </a:lnTo>
                <a:lnTo>
                  <a:pt x="16719" y="17478"/>
                </a:lnTo>
                <a:lnTo>
                  <a:pt x="16754" y="17478"/>
                </a:lnTo>
                <a:lnTo>
                  <a:pt x="16754" y="17270"/>
                </a:lnTo>
                <a:lnTo>
                  <a:pt x="16788" y="17270"/>
                </a:lnTo>
                <a:lnTo>
                  <a:pt x="16788" y="17113"/>
                </a:lnTo>
                <a:lnTo>
                  <a:pt x="16822" y="17113"/>
                </a:lnTo>
                <a:lnTo>
                  <a:pt x="16822" y="16904"/>
                </a:lnTo>
                <a:lnTo>
                  <a:pt x="16857" y="16904"/>
                </a:lnTo>
                <a:lnTo>
                  <a:pt x="16857" y="16826"/>
                </a:lnTo>
                <a:lnTo>
                  <a:pt x="16857" y="16748"/>
                </a:lnTo>
                <a:lnTo>
                  <a:pt x="16891" y="16748"/>
                </a:lnTo>
                <a:lnTo>
                  <a:pt x="16891" y="16539"/>
                </a:lnTo>
                <a:lnTo>
                  <a:pt x="16925" y="16539"/>
                </a:lnTo>
                <a:lnTo>
                  <a:pt x="16925" y="16304"/>
                </a:lnTo>
                <a:lnTo>
                  <a:pt x="16960" y="16304"/>
                </a:lnTo>
                <a:lnTo>
                  <a:pt x="16960" y="16174"/>
                </a:lnTo>
                <a:lnTo>
                  <a:pt x="16994" y="16096"/>
                </a:lnTo>
                <a:lnTo>
                  <a:pt x="16994" y="15939"/>
                </a:lnTo>
                <a:lnTo>
                  <a:pt x="17029" y="15939"/>
                </a:lnTo>
                <a:lnTo>
                  <a:pt x="17029" y="15730"/>
                </a:lnTo>
                <a:lnTo>
                  <a:pt x="17063" y="15730"/>
                </a:lnTo>
                <a:lnTo>
                  <a:pt x="17063" y="15496"/>
                </a:lnTo>
                <a:lnTo>
                  <a:pt x="17097" y="15496"/>
                </a:lnTo>
                <a:lnTo>
                  <a:pt x="17097" y="15287"/>
                </a:lnTo>
                <a:lnTo>
                  <a:pt x="17132" y="15287"/>
                </a:lnTo>
                <a:lnTo>
                  <a:pt x="17132" y="15130"/>
                </a:lnTo>
                <a:lnTo>
                  <a:pt x="17166" y="15052"/>
                </a:lnTo>
                <a:lnTo>
                  <a:pt x="17166" y="14922"/>
                </a:lnTo>
                <a:lnTo>
                  <a:pt x="17200" y="14922"/>
                </a:lnTo>
                <a:lnTo>
                  <a:pt x="17200" y="14687"/>
                </a:lnTo>
                <a:lnTo>
                  <a:pt x="17235" y="14687"/>
                </a:lnTo>
                <a:lnTo>
                  <a:pt x="17235" y="14478"/>
                </a:lnTo>
                <a:lnTo>
                  <a:pt x="17269" y="14478"/>
                </a:lnTo>
                <a:lnTo>
                  <a:pt x="17269" y="14400"/>
                </a:lnTo>
                <a:lnTo>
                  <a:pt x="17269" y="14322"/>
                </a:lnTo>
                <a:lnTo>
                  <a:pt x="17269" y="14243"/>
                </a:lnTo>
                <a:lnTo>
                  <a:pt x="17308" y="14243"/>
                </a:lnTo>
                <a:lnTo>
                  <a:pt x="17308" y="14035"/>
                </a:lnTo>
                <a:lnTo>
                  <a:pt x="17343" y="14035"/>
                </a:lnTo>
                <a:lnTo>
                  <a:pt x="17343" y="13800"/>
                </a:lnTo>
                <a:lnTo>
                  <a:pt x="17377" y="13800"/>
                </a:lnTo>
                <a:lnTo>
                  <a:pt x="17377" y="13591"/>
                </a:lnTo>
                <a:lnTo>
                  <a:pt x="17412" y="13591"/>
                </a:lnTo>
                <a:lnTo>
                  <a:pt x="17412" y="13383"/>
                </a:lnTo>
                <a:lnTo>
                  <a:pt x="17446" y="13383"/>
                </a:lnTo>
                <a:lnTo>
                  <a:pt x="17446" y="13148"/>
                </a:lnTo>
                <a:lnTo>
                  <a:pt x="17480" y="13070"/>
                </a:lnTo>
                <a:lnTo>
                  <a:pt x="17480" y="12939"/>
                </a:lnTo>
                <a:lnTo>
                  <a:pt x="17515" y="12861"/>
                </a:lnTo>
                <a:lnTo>
                  <a:pt x="17515" y="12626"/>
                </a:lnTo>
                <a:lnTo>
                  <a:pt x="17549" y="12626"/>
                </a:lnTo>
                <a:lnTo>
                  <a:pt x="17549" y="12417"/>
                </a:lnTo>
                <a:lnTo>
                  <a:pt x="17583" y="12417"/>
                </a:lnTo>
                <a:lnTo>
                  <a:pt x="17583" y="12183"/>
                </a:lnTo>
                <a:lnTo>
                  <a:pt x="17618" y="12183"/>
                </a:lnTo>
                <a:lnTo>
                  <a:pt x="17618" y="11974"/>
                </a:lnTo>
                <a:lnTo>
                  <a:pt x="17652" y="11974"/>
                </a:lnTo>
                <a:lnTo>
                  <a:pt x="17652" y="11765"/>
                </a:lnTo>
                <a:lnTo>
                  <a:pt x="17687" y="11765"/>
                </a:lnTo>
                <a:lnTo>
                  <a:pt x="17687" y="11609"/>
                </a:lnTo>
                <a:lnTo>
                  <a:pt x="17687" y="11530"/>
                </a:lnTo>
                <a:lnTo>
                  <a:pt x="17721" y="11530"/>
                </a:lnTo>
                <a:lnTo>
                  <a:pt x="17721" y="11322"/>
                </a:lnTo>
                <a:lnTo>
                  <a:pt x="17755" y="11322"/>
                </a:lnTo>
                <a:lnTo>
                  <a:pt x="17755" y="11087"/>
                </a:lnTo>
                <a:lnTo>
                  <a:pt x="17790" y="11009"/>
                </a:lnTo>
                <a:lnTo>
                  <a:pt x="17790" y="10878"/>
                </a:lnTo>
                <a:lnTo>
                  <a:pt x="17824" y="10800"/>
                </a:lnTo>
                <a:lnTo>
                  <a:pt x="17824" y="10591"/>
                </a:lnTo>
                <a:lnTo>
                  <a:pt x="17858" y="10591"/>
                </a:lnTo>
                <a:lnTo>
                  <a:pt x="17858" y="10357"/>
                </a:lnTo>
                <a:lnTo>
                  <a:pt x="17893" y="10357"/>
                </a:lnTo>
                <a:lnTo>
                  <a:pt x="17893" y="10148"/>
                </a:lnTo>
                <a:lnTo>
                  <a:pt x="17927" y="10148"/>
                </a:lnTo>
                <a:lnTo>
                  <a:pt x="17927" y="9913"/>
                </a:lnTo>
                <a:lnTo>
                  <a:pt x="17962" y="9913"/>
                </a:lnTo>
                <a:lnTo>
                  <a:pt x="17962" y="9704"/>
                </a:lnTo>
                <a:lnTo>
                  <a:pt x="17996" y="9704"/>
                </a:lnTo>
                <a:lnTo>
                  <a:pt x="17996" y="9470"/>
                </a:lnTo>
                <a:lnTo>
                  <a:pt x="18035" y="9470"/>
                </a:lnTo>
                <a:lnTo>
                  <a:pt x="18035" y="9261"/>
                </a:lnTo>
                <a:lnTo>
                  <a:pt x="18070" y="9183"/>
                </a:lnTo>
                <a:lnTo>
                  <a:pt x="18070" y="9026"/>
                </a:lnTo>
                <a:lnTo>
                  <a:pt x="18104" y="8974"/>
                </a:lnTo>
                <a:lnTo>
                  <a:pt x="18104" y="8817"/>
                </a:lnTo>
                <a:lnTo>
                  <a:pt x="18104" y="8739"/>
                </a:lnTo>
                <a:lnTo>
                  <a:pt x="18138" y="8739"/>
                </a:lnTo>
                <a:lnTo>
                  <a:pt x="18138" y="8530"/>
                </a:lnTo>
                <a:lnTo>
                  <a:pt x="18173" y="8530"/>
                </a:lnTo>
                <a:lnTo>
                  <a:pt x="18173" y="8296"/>
                </a:lnTo>
                <a:lnTo>
                  <a:pt x="18207" y="8296"/>
                </a:lnTo>
                <a:lnTo>
                  <a:pt x="18207" y="8087"/>
                </a:lnTo>
                <a:lnTo>
                  <a:pt x="18241" y="8087"/>
                </a:lnTo>
                <a:lnTo>
                  <a:pt x="18241" y="7852"/>
                </a:lnTo>
                <a:lnTo>
                  <a:pt x="18276" y="7852"/>
                </a:lnTo>
                <a:lnTo>
                  <a:pt x="18276" y="7643"/>
                </a:lnTo>
                <a:lnTo>
                  <a:pt x="18310" y="7643"/>
                </a:lnTo>
                <a:lnTo>
                  <a:pt x="18310" y="7409"/>
                </a:lnTo>
                <a:lnTo>
                  <a:pt x="18345" y="7409"/>
                </a:lnTo>
                <a:lnTo>
                  <a:pt x="18345" y="7200"/>
                </a:lnTo>
                <a:lnTo>
                  <a:pt x="18379" y="7200"/>
                </a:lnTo>
                <a:lnTo>
                  <a:pt x="18379" y="6965"/>
                </a:lnTo>
                <a:lnTo>
                  <a:pt x="18413" y="6965"/>
                </a:lnTo>
                <a:lnTo>
                  <a:pt x="18413" y="6757"/>
                </a:lnTo>
                <a:lnTo>
                  <a:pt x="18448" y="6757"/>
                </a:lnTo>
                <a:lnTo>
                  <a:pt x="18448" y="6600"/>
                </a:lnTo>
                <a:lnTo>
                  <a:pt x="18482" y="6548"/>
                </a:lnTo>
                <a:lnTo>
                  <a:pt x="18482" y="6391"/>
                </a:lnTo>
                <a:lnTo>
                  <a:pt x="18516" y="6313"/>
                </a:lnTo>
                <a:lnTo>
                  <a:pt x="18516" y="6157"/>
                </a:lnTo>
                <a:lnTo>
                  <a:pt x="18551" y="6157"/>
                </a:lnTo>
                <a:lnTo>
                  <a:pt x="18551" y="5948"/>
                </a:lnTo>
                <a:lnTo>
                  <a:pt x="18585" y="5948"/>
                </a:lnTo>
                <a:lnTo>
                  <a:pt x="18585" y="5739"/>
                </a:lnTo>
                <a:lnTo>
                  <a:pt x="18620" y="5739"/>
                </a:lnTo>
                <a:lnTo>
                  <a:pt x="18620" y="5504"/>
                </a:lnTo>
                <a:lnTo>
                  <a:pt x="18654" y="5504"/>
                </a:lnTo>
                <a:lnTo>
                  <a:pt x="18654" y="5348"/>
                </a:lnTo>
                <a:lnTo>
                  <a:pt x="18688" y="5348"/>
                </a:lnTo>
                <a:lnTo>
                  <a:pt x="18688" y="5139"/>
                </a:lnTo>
                <a:lnTo>
                  <a:pt x="18728" y="5139"/>
                </a:lnTo>
                <a:lnTo>
                  <a:pt x="18728" y="4930"/>
                </a:lnTo>
                <a:lnTo>
                  <a:pt x="18762" y="4930"/>
                </a:lnTo>
                <a:lnTo>
                  <a:pt x="18762" y="4774"/>
                </a:lnTo>
                <a:lnTo>
                  <a:pt x="18796" y="4696"/>
                </a:lnTo>
                <a:lnTo>
                  <a:pt x="18796" y="4539"/>
                </a:lnTo>
                <a:lnTo>
                  <a:pt x="18831" y="4539"/>
                </a:lnTo>
                <a:lnTo>
                  <a:pt x="18831" y="4330"/>
                </a:lnTo>
                <a:lnTo>
                  <a:pt x="18865" y="4330"/>
                </a:lnTo>
                <a:lnTo>
                  <a:pt x="18865" y="4174"/>
                </a:lnTo>
                <a:lnTo>
                  <a:pt x="18899" y="4174"/>
                </a:lnTo>
                <a:lnTo>
                  <a:pt x="18899" y="4043"/>
                </a:lnTo>
                <a:lnTo>
                  <a:pt x="18934" y="3965"/>
                </a:lnTo>
                <a:lnTo>
                  <a:pt x="18934" y="3809"/>
                </a:lnTo>
                <a:lnTo>
                  <a:pt x="18968" y="3809"/>
                </a:lnTo>
                <a:lnTo>
                  <a:pt x="18968" y="3678"/>
                </a:lnTo>
                <a:lnTo>
                  <a:pt x="19003" y="3678"/>
                </a:lnTo>
                <a:lnTo>
                  <a:pt x="19003" y="3443"/>
                </a:lnTo>
                <a:lnTo>
                  <a:pt x="19037" y="3443"/>
                </a:lnTo>
                <a:lnTo>
                  <a:pt x="19037" y="3313"/>
                </a:lnTo>
                <a:lnTo>
                  <a:pt x="19071" y="3313"/>
                </a:lnTo>
                <a:lnTo>
                  <a:pt x="19071" y="3157"/>
                </a:lnTo>
                <a:lnTo>
                  <a:pt x="19106" y="3157"/>
                </a:lnTo>
                <a:lnTo>
                  <a:pt x="19106" y="3000"/>
                </a:lnTo>
                <a:lnTo>
                  <a:pt x="19140" y="3000"/>
                </a:lnTo>
                <a:lnTo>
                  <a:pt x="19140" y="2870"/>
                </a:lnTo>
                <a:lnTo>
                  <a:pt x="19174" y="2791"/>
                </a:lnTo>
                <a:lnTo>
                  <a:pt x="19174" y="2635"/>
                </a:lnTo>
                <a:lnTo>
                  <a:pt x="19209" y="2635"/>
                </a:lnTo>
                <a:lnTo>
                  <a:pt x="19209" y="2504"/>
                </a:lnTo>
                <a:lnTo>
                  <a:pt x="19243" y="2504"/>
                </a:lnTo>
                <a:lnTo>
                  <a:pt x="19243" y="2348"/>
                </a:lnTo>
                <a:lnTo>
                  <a:pt x="19277" y="2348"/>
                </a:lnTo>
                <a:lnTo>
                  <a:pt x="19277" y="2191"/>
                </a:lnTo>
                <a:lnTo>
                  <a:pt x="19312" y="2191"/>
                </a:lnTo>
                <a:lnTo>
                  <a:pt x="19312" y="2139"/>
                </a:lnTo>
                <a:lnTo>
                  <a:pt x="19346" y="2061"/>
                </a:lnTo>
                <a:lnTo>
                  <a:pt x="19346" y="1983"/>
                </a:lnTo>
                <a:lnTo>
                  <a:pt x="19381" y="1983"/>
                </a:lnTo>
                <a:lnTo>
                  <a:pt x="19381" y="1904"/>
                </a:lnTo>
                <a:lnTo>
                  <a:pt x="19381" y="1826"/>
                </a:lnTo>
                <a:lnTo>
                  <a:pt x="19415" y="1826"/>
                </a:lnTo>
                <a:lnTo>
                  <a:pt x="19415" y="1696"/>
                </a:lnTo>
                <a:lnTo>
                  <a:pt x="19454" y="1696"/>
                </a:lnTo>
                <a:lnTo>
                  <a:pt x="19454" y="1617"/>
                </a:lnTo>
                <a:lnTo>
                  <a:pt x="19489" y="1617"/>
                </a:lnTo>
                <a:lnTo>
                  <a:pt x="19489" y="1461"/>
                </a:lnTo>
                <a:lnTo>
                  <a:pt x="19523" y="1461"/>
                </a:lnTo>
                <a:lnTo>
                  <a:pt x="19523" y="1330"/>
                </a:lnTo>
                <a:lnTo>
                  <a:pt x="19557" y="1330"/>
                </a:lnTo>
                <a:lnTo>
                  <a:pt x="19557" y="1252"/>
                </a:lnTo>
                <a:lnTo>
                  <a:pt x="19592" y="1252"/>
                </a:lnTo>
                <a:lnTo>
                  <a:pt x="19592" y="1174"/>
                </a:lnTo>
                <a:lnTo>
                  <a:pt x="19626" y="1096"/>
                </a:lnTo>
                <a:lnTo>
                  <a:pt x="19626" y="1017"/>
                </a:lnTo>
                <a:lnTo>
                  <a:pt x="19660" y="1017"/>
                </a:lnTo>
                <a:lnTo>
                  <a:pt x="19660" y="939"/>
                </a:lnTo>
                <a:lnTo>
                  <a:pt x="19695" y="939"/>
                </a:lnTo>
                <a:lnTo>
                  <a:pt x="19695" y="887"/>
                </a:lnTo>
                <a:lnTo>
                  <a:pt x="19729" y="887"/>
                </a:lnTo>
                <a:lnTo>
                  <a:pt x="19729" y="730"/>
                </a:lnTo>
                <a:lnTo>
                  <a:pt x="19764" y="730"/>
                </a:lnTo>
                <a:lnTo>
                  <a:pt x="19764" y="652"/>
                </a:lnTo>
                <a:lnTo>
                  <a:pt x="19798" y="652"/>
                </a:lnTo>
                <a:lnTo>
                  <a:pt x="19798" y="574"/>
                </a:lnTo>
                <a:lnTo>
                  <a:pt x="19832" y="574"/>
                </a:lnTo>
                <a:lnTo>
                  <a:pt x="19832" y="522"/>
                </a:lnTo>
                <a:lnTo>
                  <a:pt x="19867" y="522"/>
                </a:lnTo>
                <a:lnTo>
                  <a:pt x="19867" y="443"/>
                </a:lnTo>
                <a:lnTo>
                  <a:pt x="19901" y="443"/>
                </a:lnTo>
                <a:lnTo>
                  <a:pt x="19901" y="365"/>
                </a:lnTo>
                <a:lnTo>
                  <a:pt x="19935" y="365"/>
                </a:lnTo>
                <a:lnTo>
                  <a:pt x="19970" y="365"/>
                </a:lnTo>
                <a:lnTo>
                  <a:pt x="19970" y="287"/>
                </a:lnTo>
                <a:lnTo>
                  <a:pt x="20004" y="287"/>
                </a:lnTo>
                <a:lnTo>
                  <a:pt x="20004" y="209"/>
                </a:lnTo>
                <a:lnTo>
                  <a:pt x="20039" y="209"/>
                </a:lnTo>
                <a:lnTo>
                  <a:pt x="20073" y="209"/>
                </a:lnTo>
                <a:lnTo>
                  <a:pt x="20073" y="130"/>
                </a:lnTo>
                <a:lnTo>
                  <a:pt x="20107" y="130"/>
                </a:lnTo>
                <a:lnTo>
                  <a:pt x="20147" y="78"/>
                </a:lnTo>
                <a:lnTo>
                  <a:pt x="20181" y="78"/>
                </a:lnTo>
                <a:lnTo>
                  <a:pt x="20215" y="78"/>
                </a:lnTo>
                <a:lnTo>
                  <a:pt x="20215" y="0"/>
                </a:lnTo>
                <a:lnTo>
                  <a:pt x="20250" y="0"/>
                </a:lnTo>
                <a:lnTo>
                  <a:pt x="20284" y="0"/>
                </a:lnTo>
                <a:lnTo>
                  <a:pt x="20318" y="0"/>
                </a:lnTo>
                <a:lnTo>
                  <a:pt x="20353" y="0"/>
                </a:lnTo>
                <a:lnTo>
                  <a:pt x="20387" y="0"/>
                </a:lnTo>
                <a:lnTo>
                  <a:pt x="20422" y="0"/>
                </a:lnTo>
                <a:lnTo>
                  <a:pt x="20456" y="0"/>
                </a:lnTo>
                <a:lnTo>
                  <a:pt x="20490" y="0"/>
                </a:lnTo>
                <a:lnTo>
                  <a:pt x="20490" y="78"/>
                </a:lnTo>
                <a:lnTo>
                  <a:pt x="20525" y="78"/>
                </a:lnTo>
                <a:lnTo>
                  <a:pt x="20559" y="78"/>
                </a:lnTo>
                <a:lnTo>
                  <a:pt x="20593" y="78"/>
                </a:lnTo>
                <a:lnTo>
                  <a:pt x="20593" y="130"/>
                </a:lnTo>
                <a:lnTo>
                  <a:pt x="20628" y="130"/>
                </a:lnTo>
                <a:lnTo>
                  <a:pt x="20662" y="130"/>
                </a:lnTo>
                <a:lnTo>
                  <a:pt x="20662" y="209"/>
                </a:lnTo>
                <a:lnTo>
                  <a:pt x="20697" y="209"/>
                </a:lnTo>
                <a:lnTo>
                  <a:pt x="20697" y="287"/>
                </a:lnTo>
                <a:lnTo>
                  <a:pt x="20731" y="287"/>
                </a:lnTo>
                <a:lnTo>
                  <a:pt x="20765" y="287"/>
                </a:lnTo>
                <a:lnTo>
                  <a:pt x="20765" y="365"/>
                </a:lnTo>
                <a:lnTo>
                  <a:pt x="20800" y="365"/>
                </a:lnTo>
                <a:lnTo>
                  <a:pt x="20800" y="443"/>
                </a:lnTo>
                <a:lnTo>
                  <a:pt x="20839" y="443"/>
                </a:lnTo>
                <a:lnTo>
                  <a:pt x="20839" y="522"/>
                </a:lnTo>
                <a:lnTo>
                  <a:pt x="20873" y="522"/>
                </a:lnTo>
                <a:lnTo>
                  <a:pt x="20873" y="574"/>
                </a:lnTo>
                <a:lnTo>
                  <a:pt x="20908" y="574"/>
                </a:lnTo>
                <a:lnTo>
                  <a:pt x="20908" y="652"/>
                </a:lnTo>
                <a:lnTo>
                  <a:pt x="20942" y="652"/>
                </a:lnTo>
                <a:lnTo>
                  <a:pt x="20942" y="730"/>
                </a:lnTo>
                <a:lnTo>
                  <a:pt x="20976" y="730"/>
                </a:lnTo>
                <a:lnTo>
                  <a:pt x="20976" y="809"/>
                </a:lnTo>
                <a:lnTo>
                  <a:pt x="21011" y="809"/>
                </a:lnTo>
                <a:lnTo>
                  <a:pt x="21011" y="887"/>
                </a:lnTo>
                <a:lnTo>
                  <a:pt x="21045" y="887"/>
                </a:lnTo>
                <a:lnTo>
                  <a:pt x="21045" y="1017"/>
                </a:lnTo>
                <a:lnTo>
                  <a:pt x="21080" y="1017"/>
                </a:lnTo>
                <a:lnTo>
                  <a:pt x="21080" y="1096"/>
                </a:lnTo>
                <a:lnTo>
                  <a:pt x="21114" y="1096"/>
                </a:lnTo>
                <a:lnTo>
                  <a:pt x="21114" y="1174"/>
                </a:lnTo>
                <a:lnTo>
                  <a:pt x="21148" y="1174"/>
                </a:lnTo>
                <a:lnTo>
                  <a:pt x="21148" y="1330"/>
                </a:lnTo>
                <a:lnTo>
                  <a:pt x="21183" y="1330"/>
                </a:lnTo>
                <a:lnTo>
                  <a:pt x="21183" y="1383"/>
                </a:lnTo>
                <a:lnTo>
                  <a:pt x="21217" y="1383"/>
                </a:lnTo>
                <a:lnTo>
                  <a:pt x="21217" y="1539"/>
                </a:lnTo>
                <a:lnTo>
                  <a:pt x="21251" y="1539"/>
                </a:lnTo>
                <a:lnTo>
                  <a:pt x="21251" y="1696"/>
                </a:lnTo>
                <a:lnTo>
                  <a:pt x="21286" y="1696"/>
                </a:lnTo>
                <a:lnTo>
                  <a:pt x="21286" y="1748"/>
                </a:lnTo>
                <a:lnTo>
                  <a:pt x="21320" y="1748"/>
                </a:lnTo>
                <a:lnTo>
                  <a:pt x="21320" y="1904"/>
                </a:lnTo>
                <a:lnTo>
                  <a:pt x="21354" y="1904"/>
                </a:lnTo>
                <a:lnTo>
                  <a:pt x="21354" y="2061"/>
                </a:lnTo>
                <a:lnTo>
                  <a:pt x="21389" y="2061"/>
                </a:lnTo>
                <a:lnTo>
                  <a:pt x="21389" y="2191"/>
                </a:lnTo>
                <a:lnTo>
                  <a:pt x="21423" y="2191"/>
                </a:lnTo>
                <a:lnTo>
                  <a:pt x="21423" y="2348"/>
                </a:lnTo>
                <a:lnTo>
                  <a:pt x="21458" y="2348"/>
                </a:lnTo>
                <a:lnTo>
                  <a:pt x="21458" y="2504"/>
                </a:lnTo>
                <a:lnTo>
                  <a:pt x="21492" y="2504"/>
                </a:lnTo>
                <a:lnTo>
                  <a:pt x="21492" y="2635"/>
                </a:lnTo>
                <a:lnTo>
                  <a:pt x="21526" y="2635"/>
                </a:lnTo>
                <a:lnTo>
                  <a:pt x="21526" y="2791"/>
                </a:lnTo>
                <a:lnTo>
                  <a:pt x="21566" y="2791"/>
                </a:lnTo>
                <a:lnTo>
                  <a:pt x="21566" y="2948"/>
                </a:lnTo>
                <a:lnTo>
                  <a:pt x="21600" y="2948"/>
                </a:lnTo>
                <a:lnTo>
                  <a:pt x="21600" y="3000"/>
                </a:lnTo>
              </a:path>
            </a:pathLst>
          </a:custGeom>
          <a:noFill/>
          <a:ln w="25400" cap="flat">
            <a:solidFill>
              <a:srgbClr val="0044FE"/>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40975" name="Rectangle 29"/>
          <p:cNvSpPr>
            <a:spLocks/>
          </p:cNvSpPr>
          <p:nvPr/>
        </p:nvSpPr>
        <p:spPr bwMode="auto">
          <a:xfrm>
            <a:off x="6287248" y="1287844"/>
            <a:ext cx="2607837" cy="152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687" dirty="0">
                <a:solidFill>
                  <a:schemeClr val="tx1"/>
                </a:solidFill>
                <a:latin typeface="Arial" charset="0"/>
                <a:ea typeface="ＭＳ Ｐゴシック" charset="-128"/>
                <a:sym typeface="Arial" charset="0"/>
              </a:rPr>
              <a:t>Interference of two optical waves close in frequency results in an amplitude modulated optical carrier </a:t>
            </a:r>
          </a:p>
        </p:txBody>
      </p:sp>
      <p:sp>
        <p:nvSpPr>
          <p:cNvPr id="40965" name="Freeform 32"/>
          <p:cNvSpPr>
            <a:spLocks/>
          </p:cNvSpPr>
          <p:nvPr/>
        </p:nvSpPr>
        <p:spPr bwMode="auto">
          <a:xfrm>
            <a:off x="1026914" y="1080492"/>
            <a:ext cx="4929188" cy="669151"/>
          </a:xfrm>
          <a:custGeom>
            <a:avLst/>
            <a:gdLst>
              <a:gd name="T0" fmla="*/ 118463 w 21600"/>
              <a:gd name="T1" fmla="*/ 5306 h 21600"/>
              <a:gd name="T2" fmla="*/ 223943 w 21600"/>
              <a:gd name="T3" fmla="*/ 90198 h 21600"/>
              <a:gd name="T4" fmla="*/ 329424 w 21600"/>
              <a:gd name="T5" fmla="*/ 26529 h 21600"/>
              <a:gd name="T6" fmla="*/ 447887 w 21600"/>
              <a:gd name="T7" fmla="*/ 0 h 21600"/>
              <a:gd name="T8" fmla="*/ 566674 w 21600"/>
              <a:gd name="T9" fmla="*/ 419156 h 21600"/>
              <a:gd name="T10" fmla="*/ 685137 w 21600"/>
              <a:gd name="T11" fmla="*/ 413851 h 21600"/>
              <a:gd name="T12" fmla="*/ 803924 w 21600"/>
              <a:gd name="T13" fmla="*/ 578330 h 21600"/>
              <a:gd name="T14" fmla="*/ 909405 w 21600"/>
              <a:gd name="T15" fmla="*/ 413851 h 21600"/>
              <a:gd name="T16" fmla="*/ 1014561 w 21600"/>
              <a:gd name="T17" fmla="*/ 259983 h 21600"/>
              <a:gd name="T18" fmla="*/ 1133348 w 21600"/>
              <a:gd name="T19" fmla="*/ 525272 h 21600"/>
              <a:gd name="T20" fmla="*/ 1238829 w 21600"/>
              <a:gd name="T21" fmla="*/ 382016 h 21600"/>
              <a:gd name="T22" fmla="*/ 1357291 w 21600"/>
              <a:gd name="T23" fmla="*/ 663222 h 21600"/>
              <a:gd name="T24" fmla="*/ 1475754 w 21600"/>
              <a:gd name="T25" fmla="*/ 928511 h 21600"/>
              <a:gd name="T26" fmla="*/ 1581235 w 21600"/>
              <a:gd name="T27" fmla="*/ 801172 h 21600"/>
              <a:gd name="T28" fmla="*/ 1700022 w 21600"/>
              <a:gd name="T29" fmla="*/ 1193800 h 21600"/>
              <a:gd name="T30" fmla="*/ 1818485 w 21600"/>
              <a:gd name="T31" fmla="*/ 1172577 h 21600"/>
              <a:gd name="T32" fmla="*/ 1923965 w 21600"/>
              <a:gd name="T33" fmla="*/ 1103602 h 21600"/>
              <a:gd name="T34" fmla="*/ 2042428 w 21600"/>
              <a:gd name="T35" fmla="*/ 1077073 h 21600"/>
              <a:gd name="T36" fmla="*/ 2147909 w 21600"/>
              <a:gd name="T37" fmla="*/ 1146048 h 21600"/>
              <a:gd name="T38" fmla="*/ 2253389 w 21600"/>
              <a:gd name="T39" fmla="*/ 1188494 h 21600"/>
              <a:gd name="T40" fmla="*/ 2371852 w 21600"/>
              <a:gd name="T41" fmla="*/ 1193800 h 21600"/>
              <a:gd name="T42" fmla="*/ 2477333 w 21600"/>
              <a:gd name="T43" fmla="*/ 1193800 h 21600"/>
              <a:gd name="T44" fmla="*/ 2595795 w 21600"/>
              <a:gd name="T45" fmla="*/ 1119519 h 21600"/>
              <a:gd name="T46" fmla="*/ 2714583 w 21600"/>
              <a:gd name="T47" fmla="*/ 1092990 h 21600"/>
              <a:gd name="T48" fmla="*/ 2833045 w 21600"/>
              <a:gd name="T49" fmla="*/ 891371 h 21600"/>
              <a:gd name="T50" fmla="*/ 2938526 w 21600"/>
              <a:gd name="T51" fmla="*/ 641999 h 21600"/>
              <a:gd name="T52" fmla="*/ 3057313 w 21600"/>
              <a:gd name="T53" fmla="*/ 758726 h 21600"/>
              <a:gd name="T54" fmla="*/ 3162469 w 21600"/>
              <a:gd name="T55" fmla="*/ 912594 h 21600"/>
              <a:gd name="T56" fmla="*/ 3281257 w 21600"/>
              <a:gd name="T57" fmla="*/ 435074 h 21600"/>
              <a:gd name="T58" fmla="*/ 3399719 w 21600"/>
              <a:gd name="T59" fmla="*/ 371404 h 21600"/>
              <a:gd name="T60" fmla="*/ 3505200 w 21600"/>
              <a:gd name="T61" fmla="*/ 509355 h 21600"/>
              <a:gd name="T62" fmla="*/ 3623663 w 21600"/>
              <a:gd name="T63" fmla="*/ 249372 h 21600"/>
              <a:gd name="T64" fmla="*/ 3729143 w 21600"/>
              <a:gd name="T65" fmla="*/ 74281 h 21600"/>
              <a:gd name="T66" fmla="*/ 3847931 w 21600"/>
              <a:gd name="T67" fmla="*/ 0 h 21600"/>
              <a:gd name="T68" fmla="*/ 3966393 w 21600"/>
              <a:gd name="T69" fmla="*/ 0 h 21600"/>
              <a:gd name="T70" fmla="*/ 4084856 w 21600"/>
              <a:gd name="T71" fmla="*/ 15917 h 21600"/>
              <a:gd name="T72" fmla="*/ 4203644 w 21600"/>
              <a:gd name="T73" fmla="*/ 148562 h 21600"/>
              <a:gd name="T74" fmla="*/ 4309124 w 21600"/>
              <a:gd name="T75" fmla="*/ 58364 h 21600"/>
              <a:gd name="T76" fmla="*/ 4414605 w 21600"/>
              <a:gd name="T77" fmla="*/ 5306 h 21600"/>
              <a:gd name="T78" fmla="*/ 4533067 w 21600"/>
              <a:gd name="T79" fmla="*/ 127339 h 21600"/>
              <a:gd name="T80" fmla="*/ 4651530 w 21600"/>
              <a:gd name="T81" fmla="*/ 350181 h 21600"/>
              <a:gd name="T82" fmla="*/ 4757011 w 21600"/>
              <a:gd name="T83" fmla="*/ 604859 h 21600"/>
              <a:gd name="T84" fmla="*/ 4875798 w 21600"/>
              <a:gd name="T85" fmla="*/ 461603 h 21600"/>
              <a:gd name="T86" fmla="*/ 4994261 w 21600"/>
              <a:gd name="T87" fmla="*/ 742809 h 21600"/>
              <a:gd name="T88" fmla="*/ 5099741 w 21600"/>
              <a:gd name="T89" fmla="*/ 992180 h 21600"/>
              <a:gd name="T90" fmla="*/ 5218204 w 21600"/>
              <a:gd name="T91" fmla="*/ 870148 h 21600"/>
              <a:gd name="T92" fmla="*/ 5336992 w 21600"/>
              <a:gd name="T93" fmla="*/ 1082379 h 21600"/>
              <a:gd name="T94" fmla="*/ 5442148 w 21600"/>
              <a:gd name="T95" fmla="*/ 1183188 h 21600"/>
              <a:gd name="T96" fmla="*/ 5547628 w 21600"/>
              <a:gd name="T97" fmla="*/ 1140742 h 21600"/>
              <a:gd name="T98" fmla="*/ 5653109 w 21600"/>
              <a:gd name="T99" fmla="*/ 1050544 h 21600"/>
              <a:gd name="T100" fmla="*/ 5771571 w 21600"/>
              <a:gd name="T101" fmla="*/ 1177883 h 21600"/>
              <a:gd name="T102" fmla="*/ 5877052 w 21600"/>
              <a:gd name="T103" fmla="*/ 1130131 h 21600"/>
              <a:gd name="T104" fmla="*/ 5995839 w 21600"/>
              <a:gd name="T105" fmla="*/ 1193800 h 21600"/>
              <a:gd name="T106" fmla="*/ 6114302 w 21600"/>
              <a:gd name="T107" fmla="*/ 1124825 h 21600"/>
              <a:gd name="T108" fmla="*/ 6219783 w 21600"/>
              <a:gd name="T109" fmla="*/ 1183188 h 21600"/>
              <a:gd name="T110" fmla="*/ 6338245 w 21600"/>
              <a:gd name="T111" fmla="*/ 1061156 h 21600"/>
              <a:gd name="T112" fmla="*/ 6443726 w 21600"/>
              <a:gd name="T113" fmla="*/ 1140742 h 21600"/>
              <a:gd name="T114" fmla="*/ 6562513 w 21600"/>
              <a:gd name="T115" fmla="*/ 1119519 h 21600"/>
              <a:gd name="T116" fmla="*/ 6680976 w 21600"/>
              <a:gd name="T117" fmla="*/ 705668 h 21600"/>
              <a:gd name="T118" fmla="*/ 6786457 w 21600"/>
              <a:gd name="T119" fmla="*/ 864842 h 21600"/>
              <a:gd name="T120" fmla="*/ 6891937 w 21600"/>
              <a:gd name="T121" fmla="*/ 986875 h 21600"/>
              <a:gd name="T122" fmla="*/ 7010400 w 21600"/>
              <a:gd name="T123" fmla="*/ 1082379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00" h="21600">
                <a:moveTo>
                  <a:pt x="0" y="0"/>
                </a:moveTo>
                <a:lnTo>
                  <a:pt x="0" y="672"/>
                </a:lnTo>
                <a:lnTo>
                  <a:pt x="41" y="864"/>
                </a:lnTo>
                <a:lnTo>
                  <a:pt x="41" y="6048"/>
                </a:lnTo>
                <a:lnTo>
                  <a:pt x="81" y="6528"/>
                </a:lnTo>
                <a:lnTo>
                  <a:pt x="81" y="13632"/>
                </a:lnTo>
                <a:lnTo>
                  <a:pt x="122" y="14112"/>
                </a:lnTo>
                <a:lnTo>
                  <a:pt x="122" y="20064"/>
                </a:lnTo>
                <a:lnTo>
                  <a:pt x="162" y="20256"/>
                </a:lnTo>
                <a:lnTo>
                  <a:pt x="162" y="21600"/>
                </a:lnTo>
                <a:lnTo>
                  <a:pt x="162" y="21312"/>
                </a:lnTo>
                <a:lnTo>
                  <a:pt x="203" y="21216"/>
                </a:lnTo>
                <a:lnTo>
                  <a:pt x="203" y="16800"/>
                </a:lnTo>
                <a:lnTo>
                  <a:pt x="244" y="16512"/>
                </a:lnTo>
                <a:lnTo>
                  <a:pt x="244" y="9024"/>
                </a:lnTo>
                <a:lnTo>
                  <a:pt x="284" y="8544"/>
                </a:lnTo>
                <a:lnTo>
                  <a:pt x="284" y="2400"/>
                </a:lnTo>
                <a:lnTo>
                  <a:pt x="325" y="2112"/>
                </a:lnTo>
                <a:lnTo>
                  <a:pt x="325" y="0"/>
                </a:lnTo>
                <a:lnTo>
                  <a:pt x="365" y="96"/>
                </a:lnTo>
                <a:lnTo>
                  <a:pt x="365" y="3552"/>
                </a:lnTo>
                <a:lnTo>
                  <a:pt x="406" y="3936"/>
                </a:lnTo>
                <a:lnTo>
                  <a:pt x="406" y="9792"/>
                </a:lnTo>
                <a:lnTo>
                  <a:pt x="406" y="10176"/>
                </a:lnTo>
                <a:lnTo>
                  <a:pt x="406" y="11040"/>
                </a:lnTo>
                <a:lnTo>
                  <a:pt x="447" y="11520"/>
                </a:lnTo>
                <a:lnTo>
                  <a:pt x="447" y="18432"/>
                </a:lnTo>
                <a:lnTo>
                  <a:pt x="487" y="18720"/>
                </a:lnTo>
                <a:lnTo>
                  <a:pt x="487" y="21600"/>
                </a:lnTo>
                <a:lnTo>
                  <a:pt x="528" y="21600"/>
                </a:lnTo>
                <a:lnTo>
                  <a:pt x="528" y="19104"/>
                </a:lnTo>
                <a:lnTo>
                  <a:pt x="568" y="18816"/>
                </a:lnTo>
                <a:lnTo>
                  <a:pt x="568" y="12000"/>
                </a:lnTo>
                <a:lnTo>
                  <a:pt x="609" y="11616"/>
                </a:lnTo>
                <a:lnTo>
                  <a:pt x="609" y="4320"/>
                </a:lnTo>
                <a:lnTo>
                  <a:pt x="650" y="3936"/>
                </a:lnTo>
                <a:lnTo>
                  <a:pt x="650" y="192"/>
                </a:lnTo>
                <a:lnTo>
                  <a:pt x="690" y="96"/>
                </a:lnTo>
                <a:lnTo>
                  <a:pt x="690" y="0"/>
                </a:lnTo>
                <a:lnTo>
                  <a:pt x="690" y="1632"/>
                </a:lnTo>
                <a:lnTo>
                  <a:pt x="731" y="1824"/>
                </a:lnTo>
                <a:lnTo>
                  <a:pt x="731" y="8064"/>
                </a:lnTo>
                <a:lnTo>
                  <a:pt x="771" y="8448"/>
                </a:lnTo>
                <a:lnTo>
                  <a:pt x="771" y="16032"/>
                </a:lnTo>
                <a:lnTo>
                  <a:pt x="812" y="16416"/>
                </a:lnTo>
                <a:lnTo>
                  <a:pt x="812" y="21120"/>
                </a:lnTo>
                <a:lnTo>
                  <a:pt x="853" y="21216"/>
                </a:lnTo>
                <a:lnTo>
                  <a:pt x="853" y="21504"/>
                </a:lnTo>
                <a:lnTo>
                  <a:pt x="853" y="21600"/>
                </a:lnTo>
                <a:lnTo>
                  <a:pt x="853" y="20544"/>
                </a:lnTo>
                <a:lnTo>
                  <a:pt x="893" y="20352"/>
                </a:lnTo>
                <a:lnTo>
                  <a:pt x="893" y="14976"/>
                </a:lnTo>
                <a:lnTo>
                  <a:pt x="934" y="14592"/>
                </a:lnTo>
                <a:lnTo>
                  <a:pt x="934" y="7008"/>
                </a:lnTo>
                <a:lnTo>
                  <a:pt x="974" y="6624"/>
                </a:lnTo>
                <a:lnTo>
                  <a:pt x="974" y="1056"/>
                </a:lnTo>
                <a:lnTo>
                  <a:pt x="1015" y="864"/>
                </a:lnTo>
                <a:lnTo>
                  <a:pt x="1015" y="0"/>
                </a:lnTo>
                <a:lnTo>
                  <a:pt x="1015" y="480"/>
                </a:lnTo>
                <a:lnTo>
                  <a:pt x="1056" y="672"/>
                </a:lnTo>
                <a:lnTo>
                  <a:pt x="1056" y="5664"/>
                </a:lnTo>
                <a:lnTo>
                  <a:pt x="1096" y="6048"/>
                </a:lnTo>
                <a:lnTo>
                  <a:pt x="1096" y="13152"/>
                </a:lnTo>
                <a:lnTo>
                  <a:pt x="1137" y="13536"/>
                </a:lnTo>
                <a:lnTo>
                  <a:pt x="1137" y="19776"/>
                </a:lnTo>
                <a:lnTo>
                  <a:pt x="1177" y="19968"/>
                </a:lnTo>
                <a:lnTo>
                  <a:pt x="1177" y="21600"/>
                </a:lnTo>
                <a:lnTo>
                  <a:pt x="1177" y="21408"/>
                </a:lnTo>
                <a:lnTo>
                  <a:pt x="1218" y="21408"/>
                </a:lnTo>
                <a:lnTo>
                  <a:pt x="1218" y="17280"/>
                </a:lnTo>
                <a:lnTo>
                  <a:pt x="1259" y="16896"/>
                </a:lnTo>
                <a:lnTo>
                  <a:pt x="1259" y="12960"/>
                </a:lnTo>
                <a:lnTo>
                  <a:pt x="1259" y="12576"/>
                </a:lnTo>
                <a:lnTo>
                  <a:pt x="1259" y="9504"/>
                </a:lnTo>
                <a:lnTo>
                  <a:pt x="1299" y="9120"/>
                </a:lnTo>
                <a:lnTo>
                  <a:pt x="1299" y="2784"/>
                </a:lnTo>
                <a:lnTo>
                  <a:pt x="1340" y="2496"/>
                </a:lnTo>
                <a:lnTo>
                  <a:pt x="1340" y="0"/>
                </a:lnTo>
                <a:lnTo>
                  <a:pt x="1380" y="0"/>
                </a:lnTo>
                <a:lnTo>
                  <a:pt x="1380" y="3168"/>
                </a:lnTo>
                <a:lnTo>
                  <a:pt x="1421" y="3456"/>
                </a:lnTo>
                <a:lnTo>
                  <a:pt x="1421" y="10560"/>
                </a:lnTo>
                <a:lnTo>
                  <a:pt x="1462" y="10944"/>
                </a:lnTo>
                <a:lnTo>
                  <a:pt x="1462" y="18048"/>
                </a:lnTo>
                <a:lnTo>
                  <a:pt x="1502" y="18336"/>
                </a:lnTo>
                <a:lnTo>
                  <a:pt x="1502" y="21504"/>
                </a:lnTo>
                <a:lnTo>
                  <a:pt x="1543" y="21600"/>
                </a:lnTo>
                <a:lnTo>
                  <a:pt x="1543" y="19392"/>
                </a:lnTo>
                <a:lnTo>
                  <a:pt x="1583" y="19200"/>
                </a:lnTo>
                <a:lnTo>
                  <a:pt x="1583" y="12576"/>
                </a:lnTo>
                <a:lnTo>
                  <a:pt x="1624" y="12192"/>
                </a:lnTo>
                <a:lnTo>
                  <a:pt x="1624" y="4704"/>
                </a:lnTo>
                <a:lnTo>
                  <a:pt x="1665" y="4416"/>
                </a:lnTo>
                <a:lnTo>
                  <a:pt x="1665" y="384"/>
                </a:lnTo>
                <a:lnTo>
                  <a:pt x="1705" y="288"/>
                </a:lnTo>
                <a:lnTo>
                  <a:pt x="1705" y="0"/>
                </a:lnTo>
                <a:lnTo>
                  <a:pt x="1705" y="1344"/>
                </a:lnTo>
                <a:lnTo>
                  <a:pt x="1746" y="1536"/>
                </a:lnTo>
                <a:lnTo>
                  <a:pt x="1746" y="7584"/>
                </a:lnTo>
                <a:lnTo>
                  <a:pt x="1786" y="7968"/>
                </a:lnTo>
                <a:lnTo>
                  <a:pt x="1786" y="15552"/>
                </a:lnTo>
                <a:lnTo>
                  <a:pt x="1827" y="15936"/>
                </a:lnTo>
                <a:lnTo>
                  <a:pt x="1827" y="20928"/>
                </a:lnTo>
                <a:lnTo>
                  <a:pt x="1868" y="21024"/>
                </a:lnTo>
                <a:lnTo>
                  <a:pt x="1868" y="21600"/>
                </a:lnTo>
                <a:lnTo>
                  <a:pt x="1868" y="20928"/>
                </a:lnTo>
                <a:lnTo>
                  <a:pt x="1908" y="20736"/>
                </a:lnTo>
                <a:lnTo>
                  <a:pt x="1908" y="15456"/>
                </a:lnTo>
                <a:lnTo>
                  <a:pt x="1949" y="15072"/>
                </a:lnTo>
                <a:lnTo>
                  <a:pt x="1949" y="7488"/>
                </a:lnTo>
                <a:lnTo>
                  <a:pt x="1989" y="7104"/>
                </a:lnTo>
                <a:lnTo>
                  <a:pt x="1989" y="1344"/>
                </a:lnTo>
                <a:lnTo>
                  <a:pt x="2030" y="1152"/>
                </a:lnTo>
                <a:lnTo>
                  <a:pt x="2030" y="0"/>
                </a:lnTo>
                <a:lnTo>
                  <a:pt x="2030" y="384"/>
                </a:lnTo>
                <a:lnTo>
                  <a:pt x="2071" y="480"/>
                </a:lnTo>
                <a:lnTo>
                  <a:pt x="2071" y="4800"/>
                </a:lnTo>
                <a:lnTo>
                  <a:pt x="2111" y="5184"/>
                </a:lnTo>
                <a:lnTo>
                  <a:pt x="2111" y="7488"/>
                </a:lnTo>
                <a:lnTo>
                  <a:pt x="2111" y="7968"/>
                </a:lnTo>
                <a:lnTo>
                  <a:pt x="2111" y="12672"/>
                </a:lnTo>
                <a:lnTo>
                  <a:pt x="2152" y="13056"/>
                </a:lnTo>
                <a:lnTo>
                  <a:pt x="2152" y="19488"/>
                </a:lnTo>
                <a:lnTo>
                  <a:pt x="2192" y="19680"/>
                </a:lnTo>
                <a:lnTo>
                  <a:pt x="2192" y="21600"/>
                </a:lnTo>
                <a:lnTo>
                  <a:pt x="2192" y="21504"/>
                </a:lnTo>
                <a:lnTo>
                  <a:pt x="2233" y="21504"/>
                </a:lnTo>
                <a:lnTo>
                  <a:pt x="2233" y="17664"/>
                </a:lnTo>
                <a:lnTo>
                  <a:pt x="2274" y="17376"/>
                </a:lnTo>
                <a:lnTo>
                  <a:pt x="2274" y="10464"/>
                </a:lnTo>
                <a:lnTo>
                  <a:pt x="2314" y="10080"/>
                </a:lnTo>
                <a:lnTo>
                  <a:pt x="2314" y="3168"/>
                </a:lnTo>
                <a:lnTo>
                  <a:pt x="2355" y="2880"/>
                </a:lnTo>
                <a:lnTo>
                  <a:pt x="2355" y="0"/>
                </a:lnTo>
                <a:lnTo>
                  <a:pt x="2395" y="0"/>
                </a:lnTo>
                <a:lnTo>
                  <a:pt x="2395" y="2784"/>
                </a:lnTo>
                <a:lnTo>
                  <a:pt x="2436" y="3072"/>
                </a:lnTo>
                <a:lnTo>
                  <a:pt x="2436" y="9984"/>
                </a:lnTo>
                <a:lnTo>
                  <a:pt x="2477" y="10464"/>
                </a:lnTo>
                <a:lnTo>
                  <a:pt x="2477" y="17280"/>
                </a:lnTo>
                <a:lnTo>
                  <a:pt x="2517" y="17664"/>
                </a:lnTo>
                <a:lnTo>
                  <a:pt x="2517" y="20928"/>
                </a:lnTo>
                <a:lnTo>
                  <a:pt x="2517" y="21024"/>
                </a:lnTo>
                <a:lnTo>
                  <a:pt x="2517" y="21408"/>
                </a:lnTo>
                <a:lnTo>
                  <a:pt x="2558" y="21504"/>
                </a:lnTo>
                <a:lnTo>
                  <a:pt x="2558" y="21600"/>
                </a:lnTo>
                <a:lnTo>
                  <a:pt x="2558" y="19776"/>
                </a:lnTo>
                <a:lnTo>
                  <a:pt x="2598" y="19488"/>
                </a:lnTo>
                <a:lnTo>
                  <a:pt x="2598" y="13056"/>
                </a:lnTo>
                <a:lnTo>
                  <a:pt x="2639" y="12672"/>
                </a:lnTo>
                <a:lnTo>
                  <a:pt x="2639" y="5184"/>
                </a:lnTo>
                <a:lnTo>
                  <a:pt x="2680" y="4800"/>
                </a:lnTo>
                <a:lnTo>
                  <a:pt x="2680" y="480"/>
                </a:lnTo>
                <a:lnTo>
                  <a:pt x="2720" y="384"/>
                </a:lnTo>
                <a:lnTo>
                  <a:pt x="2720" y="0"/>
                </a:lnTo>
                <a:lnTo>
                  <a:pt x="2720" y="1056"/>
                </a:lnTo>
                <a:lnTo>
                  <a:pt x="2761" y="1248"/>
                </a:lnTo>
                <a:lnTo>
                  <a:pt x="2761" y="7008"/>
                </a:lnTo>
                <a:lnTo>
                  <a:pt x="2802" y="7488"/>
                </a:lnTo>
                <a:lnTo>
                  <a:pt x="2802" y="15072"/>
                </a:lnTo>
                <a:lnTo>
                  <a:pt x="2842" y="15456"/>
                </a:lnTo>
                <a:lnTo>
                  <a:pt x="2842" y="20736"/>
                </a:lnTo>
                <a:lnTo>
                  <a:pt x="2883" y="20928"/>
                </a:lnTo>
                <a:lnTo>
                  <a:pt x="2883" y="21600"/>
                </a:lnTo>
                <a:lnTo>
                  <a:pt x="2883" y="21120"/>
                </a:lnTo>
                <a:lnTo>
                  <a:pt x="2923" y="20928"/>
                </a:lnTo>
                <a:lnTo>
                  <a:pt x="2923" y="15936"/>
                </a:lnTo>
                <a:lnTo>
                  <a:pt x="2964" y="15552"/>
                </a:lnTo>
                <a:lnTo>
                  <a:pt x="2964" y="15168"/>
                </a:lnTo>
                <a:lnTo>
                  <a:pt x="2964" y="14784"/>
                </a:lnTo>
                <a:lnTo>
                  <a:pt x="2964" y="7968"/>
                </a:lnTo>
                <a:lnTo>
                  <a:pt x="3005" y="7584"/>
                </a:lnTo>
                <a:lnTo>
                  <a:pt x="3005" y="1632"/>
                </a:lnTo>
                <a:lnTo>
                  <a:pt x="3045" y="1344"/>
                </a:lnTo>
                <a:lnTo>
                  <a:pt x="3045" y="0"/>
                </a:lnTo>
                <a:lnTo>
                  <a:pt x="3045" y="288"/>
                </a:lnTo>
                <a:lnTo>
                  <a:pt x="3086" y="384"/>
                </a:lnTo>
                <a:lnTo>
                  <a:pt x="3086" y="4320"/>
                </a:lnTo>
                <a:lnTo>
                  <a:pt x="3126" y="4704"/>
                </a:lnTo>
                <a:lnTo>
                  <a:pt x="3126" y="12096"/>
                </a:lnTo>
                <a:lnTo>
                  <a:pt x="3167" y="12480"/>
                </a:lnTo>
                <a:lnTo>
                  <a:pt x="3167" y="19104"/>
                </a:lnTo>
                <a:lnTo>
                  <a:pt x="3208" y="19392"/>
                </a:lnTo>
                <a:lnTo>
                  <a:pt x="3208" y="21600"/>
                </a:lnTo>
                <a:lnTo>
                  <a:pt x="3248" y="21504"/>
                </a:lnTo>
                <a:lnTo>
                  <a:pt x="3248" y="18048"/>
                </a:lnTo>
                <a:lnTo>
                  <a:pt x="3289" y="17760"/>
                </a:lnTo>
                <a:lnTo>
                  <a:pt x="3289" y="11040"/>
                </a:lnTo>
                <a:lnTo>
                  <a:pt x="3329" y="10560"/>
                </a:lnTo>
                <a:lnTo>
                  <a:pt x="3329" y="3552"/>
                </a:lnTo>
                <a:lnTo>
                  <a:pt x="3370" y="3168"/>
                </a:lnTo>
                <a:lnTo>
                  <a:pt x="3370" y="1152"/>
                </a:lnTo>
                <a:lnTo>
                  <a:pt x="3370" y="960"/>
                </a:lnTo>
                <a:lnTo>
                  <a:pt x="3370" y="0"/>
                </a:lnTo>
                <a:lnTo>
                  <a:pt x="3411" y="0"/>
                </a:lnTo>
                <a:lnTo>
                  <a:pt x="3411" y="2496"/>
                </a:lnTo>
                <a:lnTo>
                  <a:pt x="3451" y="2784"/>
                </a:lnTo>
                <a:lnTo>
                  <a:pt x="3451" y="9024"/>
                </a:lnTo>
                <a:lnTo>
                  <a:pt x="3492" y="9504"/>
                </a:lnTo>
                <a:lnTo>
                  <a:pt x="3492" y="16896"/>
                </a:lnTo>
                <a:lnTo>
                  <a:pt x="3532" y="17184"/>
                </a:lnTo>
                <a:lnTo>
                  <a:pt x="3532" y="21312"/>
                </a:lnTo>
                <a:lnTo>
                  <a:pt x="3573" y="21408"/>
                </a:lnTo>
                <a:lnTo>
                  <a:pt x="3573" y="21600"/>
                </a:lnTo>
                <a:lnTo>
                  <a:pt x="3573" y="20064"/>
                </a:lnTo>
                <a:lnTo>
                  <a:pt x="3614" y="19776"/>
                </a:lnTo>
                <a:lnTo>
                  <a:pt x="3614" y="13632"/>
                </a:lnTo>
                <a:lnTo>
                  <a:pt x="3654" y="13248"/>
                </a:lnTo>
                <a:lnTo>
                  <a:pt x="3654" y="6048"/>
                </a:lnTo>
                <a:lnTo>
                  <a:pt x="3695" y="5664"/>
                </a:lnTo>
                <a:lnTo>
                  <a:pt x="3695" y="672"/>
                </a:lnTo>
                <a:lnTo>
                  <a:pt x="3735" y="576"/>
                </a:lnTo>
                <a:lnTo>
                  <a:pt x="3735" y="0"/>
                </a:lnTo>
                <a:lnTo>
                  <a:pt x="3735" y="864"/>
                </a:lnTo>
                <a:lnTo>
                  <a:pt x="3776" y="1056"/>
                </a:lnTo>
                <a:lnTo>
                  <a:pt x="3776" y="5376"/>
                </a:lnTo>
                <a:lnTo>
                  <a:pt x="3776" y="5760"/>
                </a:lnTo>
                <a:lnTo>
                  <a:pt x="3776" y="6528"/>
                </a:lnTo>
                <a:lnTo>
                  <a:pt x="3817" y="6912"/>
                </a:lnTo>
                <a:lnTo>
                  <a:pt x="3817" y="14592"/>
                </a:lnTo>
                <a:lnTo>
                  <a:pt x="3857" y="14976"/>
                </a:lnTo>
                <a:lnTo>
                  <a:pt x="3857" y="20256"/>
                </a:lnTo>
                <a:lnTo>
                  <a:pt x="3898" y="20448"/>
                </a:lnTo>
                <a:lnTo>
                  <a:pt x="3898" y="21600"/>
                </a:lnTo>
                <a:lnTo>
                  <a:pt x="3898" y="21216"/>
                </a:lnTo>
                <a:lnTo>
                  <a:pt x="3938" y="21120"/>
                </a:lnTo>
                <a:lnTo>
                  <a:pt x="3938" y="16416"/>
                </a:lnTo>
                <a:lnTo>
                  <a:pt x="3979" y="16032"/>
                </a:lnTo>
                <a:lnTo>
                  <a:pt x="3979" y="8544"/>
                </a:lnTo>
                <a:lnTo>
                  <a:pt x="4020" y="8064"/>
                </a:lnTo>
                <a:lnTo>
                  <a:pt x="4020" y="1920"/>
                </a:lnTo>
                <a:lnTo>
                  <a:pt x="4060" y="1632"/>
                </a:lnTo>
                <a:lnTo>
                  <a:pt x="4060" y="0"/>
                </a:lnTo>
                <a:lnTo>
                  <a:pt x="4060" y="96"/>
                </a:lnTo>
                <a:lnTo>
                  <a:pt x="4101" y="96"/>
                </a:lnTo>
                <a:lnTo>
                  <a:pt x="4101" y="3936"/>
                </a:lnTo>
                <a:lnTo>
                  <a:pt x="4141" y="4320"/>
                </a:lnTo>
                <a:lnTo>
                  <a:pt x="4141" y="11520"/>
                </a:lnTo>
                <a:lnTo>
                  <a:pt x="4182" y="12000"/>
                </a:lnTo>
                <a:lnTo>
                  <a:pt x="4182" y="18816"/>
                </a:lnTo>
                <a:lnTo>
                  <a:pt x="4223" y="19104"/>
                </a:lnTo>
                <a:lnTo>
                  <a:pt x="4223" y="19872"/>
                </a:lnTo>
                <a:lnTo>
                  <a:pt x="4223" y="20064"/>
                </a:lnTo>
                <a:lnTo>
                  <a:pt x="4223" y="21600"/>
                </a:lnTo>
                <a:lnTo>
                  <a:pt x="4263" y="21600"/>
                </a:lnTo>
                <a:lnTo>
                  <a:pt x="4263" y="18816"/>
                </a:lnTo>
                <a:lnTo>
                  <a:pt x="4304" y="18432"/>
                </a:lnTo>
                <a:lnTo>
                  <a:pt x="4304" y="11520"/>
                </a:lnTo>
                <a:lnTo>
                  <a:pt x="4344" y="11136"/>
                </a:lnTo>
                <a:lnTo>
                  <a:pt x="4344" y="3936"/>
                </a:lnTo>
                <a:lnTo>
                  <a:pt x="4385" y="3648"/>
                </a:lnTo>
                <a:lnTo>
                  <a:pt x="4385" y="96"/>
                </a:lnTo>
                <a:lnTo>
                  <a:pt x="4426" y="0"/>
                </a:lnTo>
                <a:lnTo>
                  <a:pt x="4426" y="2112"/>
                </a:lnTo>
                <a:lnTo>
                  <a:pt x="4466" y="2400"/>
                </a:lnTo>
                <a:lnTo>
                  <a:pt x="4466" y="8544"/>
                </a:lnTo>
                <a:lnTo>
                  <a:pt x="4507" y="8928"/>
                </a:lnTo>
                <a:lnTo>
                  <a:pt x="4507" y="16416"/>
                </a:lnTo>
                <a:lnTo>
                  <a:pt x="4547" y="16800"/>
                </a:lnTo>
                <a:lnTo>
                  <a:pt x="4547" y="21216"/>
                </a:lnTo>
                <a:lnTo>
                  <a:pt x="4588" y="21312"/>
                </a:lnTo>
                <a:lnTo>
                  <a:pt x="4588" y="21600"/>
                </a:lnTo>
                <a:lnTo>
                  <a:pt x="4588" y="20256"/>
                </a:lnTo>
                <a:lnTo>
                  <a:pt x="4629" y="20064"/>
                </a:lnTo>
                <a:lnTo>
                  <a:pt x="4629" y="17184"/>
                </a:lnTo>
                <a:lnTo>
                  <a:pt x="4629" y="16800"/>
                </a:lnTo>
                <a:lnTo>
                  <a:pt x="4629" y="14112"/>
                </a:lnTo>
                <a:lnTo>
                  <a:pt x="4669" y="13728"/>
                </a:lnTo>
                <a:lnTo>
                  <a:pt x="4669" y="6528"/>
                </a:lnTo>
                <a:lnTo>
                  <a:pt x="4710" y="6144"/>
                </a:lnTo>
                <a:lnTo>
                  <a:pt x="4710" y="864"/>
                </a:lnTo>
                <a:lnTo>
                  <a:pt x="4750" y="672"/>
                </a:lnTo>
                <a:lnTo>
                  <a:pt x="4750" y="0"/>
                </a:lnTo>
                <a:lnTo>
                  <a:pt x="4750" y="672"/>
                </a:lnTo>
                <a:lnTo>
                  <a:pt x="4791" y="864"/>
                </a:lnTo>
                <a:lnTo>
                  <a:pt x="4791" y="6048"/>
                </a:lnTo>
                <a:lnTo>
                  <a:pt x="4832" y="6432"/>
                </a:lnTo>
                <a:lnTo>
                  <a:pt x="4832" y="14016"/>
                </a:lnTo>
                <a:lnTo>
                  <a:pt x="4872" y="14496"/>
                </a:lnTo>
                <a:lnTo>
                  <a:pt x="4872" y="20064"/>
                </a:lnTo>
                <a:lnTo>
                  <a:pt x="4913" y="20256"/>
                </a:lnTo>
                <a:lnTo>
                  <a:pt x="4913" y="21600"/>
                </a:lnTo>
                <a:lnTo>
                  <a:pt x="4913" y="21312"/>
                </a:lnTo>
                <a:lnTo>
                  <a:pt x="4953" y="21216"/>
                </a:lnTo>
                <a:lnTo>
                  <a:pt x="4953" y="16896"/>
                </a:lnTo>
                <a:lnTo>
                  <a:pt x="4994" y="16512"/>
                </a:lnTo>
                <a:lnTo>
                  <a:pt x="4994" y="9024"/>
                </a:lnTo>
                <a:lnTo>
                  <a:pt x="5035" y="8640"/>
                </a:lnTo>
                <a:lnTo>
                  <a:pt x="5035" y="2496"/>
                </a:lnTo>
                <a:lnTo>
                  <a:pt x="5075" y="2208"/>
                </a:lnTo>
                <a:lnTo>
                  <a:pt x="5075" y="0"/>
                </a:lnTo>
                <a:lnTo>
                  <a:pt x="5116" y="96"/>
                </a:lnTo>
                <a:lnTo>
                  <a:pt x="5116" y="3552"/>
                </a:lnTo>
                <a:lnTo>
                  <a:pt x="5156" y="3840"/>
                </a:lnTo>
                <a:lnTo>
                  <a:pt x="5156" y="11040"/>
                </a:lnTo>
                <a:lnTo>
                  <a:pt x="5197" y="11424"/>
                </a:lnTo>
                <a:lnTo>
                  <a:pt x="5197" y="18432"/>
                </a:lnTo>
                <a:lnTo>
                  <a:pt x="5238" y="18720"/>
                </a:lnTo>
                <a:lnTo>
                  <a:pt x="5238" y="21600"/>
                </a:lnTo>
                <a:lnTo>
                  <a:pt x="5278" y="21600"/>
                </a:lnTo>
                <a:lnTo>
                  <a:pt x="5278" y="19104"/>
                </a:lnTo>
                <a:lnTo>
                  <a:pt x="5319" y="18816"/>
                </a:lnTo>
                <a:lnTo>
                  <a:pt x="5319" y="12096"/>
                </a:lnTo>
                <a:lnTo>
                  <a:pt x="5359" y="11712"/>
                </a:lnTo>
                <a:lnTo>
                  <a:pt x="5359" y="4320"/>
                </a:lnTo>
                <a:lnTo>
                  <a:pt x="5400" y="4032"/>
                </a:lnTo>
                <a:lnTo>
                  <a:pt x="5400" y="192"/>
                </a:lnTo>
                <a:lnTo>
                  <a:pt x="5441" y="96"/>
                </a:lnTo>
                <a:lnTo>
                  <a:pt x="5441" y="0"/>
                </a:lnTo>
                <a:lnTo>
                  <a:pt x="5441" y="1632"/>
                </a:lnTo>
                <a:lnTo>
                  <a:pt x="5481" y="1824"/>
                </a:lnTo>
                <a:lnTo>
                  <a:pt x="5481" y="3456"/>
                </a:lnTo>
                <a:lnTo>
                  <a:pt x="5481" y="3840"/>
                </a:lnTo>
                <a:lnTo>
                  <a:pt x="5481" y="7968"/>
                </a:lnTo>
                <a:lnTo>
                  <a:pt x="5522" y="8448"/>
                </a:lnTo>
                <a:lnTo>
                  <a:pt x="5522" y="15936"/>
                </a:lnTo>
                <a:lnTo>
                  <a:pt x="5562" y="16320"/>
                </a:lnTo>
                <a:lnTo>
                  <a:pt x="5562" y="21120"/>
                </a:lnTo>
                <a:lnTo>
                  <a:pt x="5603" y="21216"/>
                </a:lnTo>
                <a:lnTo>
                  <a:pt x="5603" y="21600"/>
                </a:lnTo>
                <a:lnTo>
                  <a:pt x="5603" y="20544"/>
                </a:lnTo>
                <a:lnTo>
                  <a:pt x="5644" y="20352"/>
                </a:lnTo>
                <a:lnTo>
                  <a:pt x="5644" y="15072"/>
                </a:lnTo>
                <a:lnTo>
                  <a:pt x="5684" y="14592"/>
                </a:lnTo>
                <a:lnTo>
                  <a:pt x="5684" y="7008"/>
                </a:lnTo>
                <a:lnTo>
                  <a:pt x="5725" y="6624"/>
                </a:lnTo>
                <a:lnTo>
                  <a:pt x="5725" y="1056"/>
                </a:lnTo>
                <a:lnTo>
                  <a:pt x="5765" y="960"/>
                </a:lnTo>
                <a:lnTo>
                  <a:pt x="5765" y="0"/>
                </a:lnTo>
                <a:lnTo>
                  <a:pt x="5765" y="480"/>
                </a:lnTo>
                <a:lnTo>
                  <a:pt x="5806" y="672"/>
                </a:lnTo>
                <a:lnTo>
                  <a:pt x="5806" y="5568"/>
                </a:lnTo>
                <a:lnTo>
                  <a:pt x="5847" y="5952"/>
                </a:lnTo>
                <a:lnTo>
                  <a:pt x="5847" y="13152"/>
                </a:lnTo>
                <a:lnTo>
                  <a:pt x="5887" y="13536"/>
                </a:lnTo>
                <a:lnTo>
                  <a:pt x="5887" y="18336"/>
                </a:lnTo>
                <a:lnTo>
                  <a:pt x="5887" y="18624"/>
                </a:lnTo>
                <a:lnTo>
                  <a:pt x="5887" y="19776"/>
                </a:lnTo>
                <a:lnTo>
                  <a:pt x="5928" y="19968"/>
                </a:lnTo>
                <a:lnTo>
                  <a:pt x="5928" y="21600"/>
                </a:lnTo>
                <a:lnTo>
                  <a:pt x="5928" y="21408"/>
                </a:lnTo>
                <a:lnTo>
                  <a:pt x="5968" y="21408"/>
                </a:lnTo>
                <a:lnTo>
                  <a:pt x="5968" y="17280"/>
                </a:lnTo>
                <a:lnTo>
                  <a:pt x="6009" y="16992"/>
                </a:lnTo>
                <a:lnTo>
                  <a:pt x="6009" y="9600"/>
                </a:lnTo>
                <a:lnTo>
                  <a:pt x="6050" y="9120"/>
                </a:lnTo>
                <a:lnTo>
                  <a:pt x="6050" y="2784"/>
                </a:lnTo>
                <a:lnTo>
                  <a:pt x="6090" y="2496"/>
                </a:lnTo>
                <a:lnTo>
                  <a:pt x="6090" y="0"/>
                </a:lnTo>
                <a:lnTo>
                  <a:pt x="6131" y="0"/>
                </a:lnTo>
                <a:lnTo>
                  <a:pt x="6131" y="3168"/>
                </a:lnTo>
                <a:lnTo>
                  <a:pt x="6171" y="3456"/>
                </a:lnTo>
                <a:lnTo>
                  <a:pt x="6171" y="10464"/>
                </a:lnTo>
                <a:lnTo>
                  <a:pt x="6212" y="10944"/>
                </a:lnTo>
                <a:lnTo>
                  <a:pt x="6212" y="18048"/>
                </a:lnTo>
                <a:lnTo>
                  <a:pt x="6253" y="18336"/>
                </a:lnTo>
                <a:lnTo>
                  <a:pt x="6253" y="21504"/>
                </a:lnTo>
                <a:lnTo>
                  <a:pt x="6293" y="21600"/>
                </a:lnTo>
                <a:lnTo>
                  <a:pt x="6293" y="19488"/>
                </a:lnTo>
                <a:lnTo>
                  <a:pt x="6334" y="19200"/>
                </a:lnTo>
                <a:lnTo>
                  <a:pt x="6334" y="18912"/>
                </a:lnTo>
                <a:lnTo>
                  <a:pt x="6334" y="18624"/>
                </a:lnTo>
                <a:lnTo>
                  <a:pt x="6334" y="12672"/>
                </a:lnTo>
                <a:lnTo>
                  <a:pt x="6374" y="12192"/>
                </a:lnTo>
                <a:lnTo>
                  <a:pt x="6374" y="4800"/>
                </a:lnTo>
                <a:lnTo>
                  <a:pt x="6415" y="4416"/>
                </a:lnTo>
                <a:lnTo>
                  <a:pt x="6415" y="288"/>
                </a:lnTo>
                <a:lnTo>
                  <a:pt x="6456" y="192"/>
                </a:lnTo>
                <a:lnTo>
                  <a:pt x="6456" y="0"/>
                </a:lnTo>
                <a:lnTo>
                  <a:pt x="6456" y="1344"/>
                </a:lnTo>
                <a:lnTo>
                  <a:pt x="6496" y="1536"/>
                </a:lnTo>
                <a:lnTo>
                  <a:pt x="6496" y="7488"/>
                </a:lnTo>
                <a:lnTo>
                  <a:pt x="6537" y="7872"/>
                </a:lnTo>
                <a:lnTo>
                  <a:pt x="6537" y="15456"/>
                </a:lnTo>
                <a:lnTo>
                  <a:pt x="6577" y="15840"/>
                </a:lnTo>
                <a:lnTo>
                  <a:pt x="6577" y="20928"/>
                </a:lnTo>
                <a:lnTo>
                  <a:pt x="6618" y="21024"/>
                </a:lnTo>
                <a:lnTo>
                  <a:pt x="6618" y="21600"/>
                </a:lnTo>
                <a:lnTo>
                  <a:pt x="6618" y="20736"/>
                </a:lnTo>
                <a:lnTo>
                  <a:pt x="6659" y="20544"/>
                </a:lnTo>
                <a:lnTo>
                  <a:pt x="6659" y="15552"/>
                </a:lnTo>
                <a:lnTo>
                  <a:pt x="6699" y="15168"/>
                </a:lnTo>
                <a:lnTo>
                  <a:pt x="6699" y="7488"/>
                </a:lnTo>
                <a:lnTo>
                  <a:pt x="6740" y="7104"/>
                </a:lnTo>
                <a:lnTo>
                  <a:pt x="6740" y="4128"/>
                </a:lnTo>
                <a:lnTo>
                  <a:pt x="6740" y="3744"/>
                </a:lnTo>
                <a:lnTo>
                  <a:pt x="6740" y="1344"/>
                </a:lnTo>
                <a:lnTo>
                  <a:pt x="6780" y="1152"/>
                </a:lnTo>
                <a:lnTo>
                  <a:pt x="6780" y="0"/>
                </a:lnTo>
                <a:lnTo>
                  <a:pt x="6780" y="384"/>
                </a:lnTo>
                <a:lnTo>
                  <a:pt x="6821" y="480"/>
                </a:lnTo>
                <a:lnTo>
                  <a:pt x="6821" y="4704"/>
                </a:lnTo>
                <a:lnTo>
                  <a:pt x="6862" y="5088"/>
                </a:lnTo>
                <a:lnTo>
                  <a:pt x="6862" y="12576"/>
                </a:lnTo>
                <a:lnTo>
                  <a:pt x="6902" y="12960"/>
                </a:lnTo>
                <a:lnTo>
                  <a:pt x="6902" y="19392"/>
                </a:lnTo>
                <a:lnTo>
                  <a:pt x="6943" y="19680"/>
                </a:lnTo>
                <a:lnTo>
                  <a:pt x="6943" y="21600"/>
                </a:lnTo>
                <a:lnTo>
                  <a:pt x="6943" y="21504"/>
                </a:lnTo>
                <a:lnTo>
                  <a:pt x="6983" y="21504"/>
                </a:lnTo>
                <a:lnTo>
                  <a:pt x="6983" y="17760"/>
                </a:lnTo>
                <a:lnTo>
                  <a:pt x="7024" y="17376"/>
                </a:lnTo>
                <a:lnTo>
                  <a:pt x="7024" y="10560"/>
                </a:lnTo>
                <a:lnTo>
                  <a:pt x="7065" y="10080"/>
                </a:lnTo>
                <a:lnTo>
                  <a:pt x="7065" y="3168"/>
                </a:lnTo>
                <a:lnTo>
                  <a:pt x="7105" y="2880"/>
                </a:lnTo>
                <a:lnTo>
                  <a:pt x="7105" y="0"/>
                </a:lnTo>
                <a:lnTo>
                  <a:pt x="7146" y="0"/>
                </a:lnTo>
                <a:lnTo>
                  <a:pt x="7146" y="1920"/>
                </a:lnTo>
                <a:lnTo>
                  <a:pt x="7146" y="2208"/>
                </a:lnTo>
                <a:lnTo>
                  <a:pt x="7146" y="2784"/>
                </a:lnTo>
                <a:lnTo>
                  <a:pt x="7186" y="3072"/>
                </a:lnTo>
                <a:lnTo>
                  <a:pt x="7186" y="9984"/>
                </a:lnTo>
                <a:lnTo>
                  <a:pt x="7227" y="10368"/>
                </a:lnTo>
                <a:lnTo>
                  <a:pt x="7227" y="17280"/>
                </a:lnTo>
                <a:lnTo>
                  <a:pt x="7268" y="17568"/>
                </a:lnTo>
                <a:lnTo>
                  <a:pt x="7268" y="21408"/>
                </a:lnTo>
                <a:lnTo>
                  <a:pt x="7308" y="21504"/>
                </a:lnTo>
                <a:lnTo>
                  <a:pt x="7308" y="21600"/>
                </a:lnTo>
                <a:lnTo>
                  <a:pt x="7308" y="19776"/>
                </a:lnTo>
                <a:lnTo>
                  <a:pt x="7349" y="19488"/>
                </a:lnTo>
                <a:lnTo>
                  <a:pt x="7349" y="13152"/>
                </a:lnTo>
                <a:lnTo>
                  <a:pt x="7389" y="12768"/>
                </a:lnTo>
                <a:lnTo>
                  <a:pt x="7389" y="5280"/>
                </a:lnTo>
                <a:lnTo>
                  <a:pt x="7430" y="4896"/>
                </a:lnTo>
                <a:lnTo>
                  <a:pt x="7430" y="480"/>
                </a:lnTo>
                <a:lnTo>
                  <a:pt x="7471" y="384"/>
                </a:lnTo>
                <a:lnTo>
                  <a:pt x="7471" y="0"/>
                </a:lnTo>
                <a:lnTo>
                  <a:pt x="7471" y="1056"/>
                </a:lnTo>
                <a:lnTo>
                  <a:pt x="7511" y="1248"/>
                </a:lnTo>
                <a:lnTo>
                  <a:pt x="7511" y="7008"/>
                </a:lnTo>
                <a:lnTo>
                  <a:pt x="7552" y="7392"/>
                </a:lnTo>
                <a:lnTo>
                  <a:pt x="7552" y="14976"/>
                </a:lnTo>
                <a:lnTo>
                  <a:pt x="7592" y="15360"/>
                </a:lnTo>
                <a:lnTo>
                  <a:pt x="7592" y="16512"/>
                </a:lnTo>
                <a:lnTo>
                  <a:pt x="7592" y="16896"/>
                </a:lnTo>
                <a:lnTo>
                  <a:pt x="7592" y="20736"/>
                </a:lnTo>
                <a:lnTo>
                  <a:pt x="7633" y="20832"/>
                </a:lnTo>
                <a:lnTo>
                  <a:pt x="7633" y="21600"/>
                </a:lnTo>
                <a:lnTo>
                  <a:pt x="7633" y="21120"/>
                </a:lnTo>
                <a:lnTo>
                  <a:pt x="7674" y="20928"/>
                </a:lnTo>
                <a:lnTo>
                  <a:pt x="7674" y="16032"/>
                </a:lnTo>
                <a:lnTo>
                  <a:pt x="7714" y="15648"/>
                </a:lnTo>
                <a:lnTo>
                  <a:pt x="7714" y="8064"/>
                </a:lnTo>
                <a:lnTo>
                  <a:pt x="7755" y="7680"/>
                </a:lnTo>
                <a:lnTo>
                  <a:pt x="7755" y="1632"/>
                </a:lnTo>
                <a:lnTo>
                  <a:pt x="7795" y="1344"/>
                </a:lnTo>
                <a:lnTo>
                  <a:pt x="7795" y="0"/>
                </a:lnTo>
                <a:lnTo>
                  <a:pt x="7795" y="192"/>
                </a:lnTo>
                <a:lnTo>
                  <a:pt x="7836" y="288"/>
                </a:lnTo>
                <a:lnTo>
                  <a:pt x="7836" y="4320"/>
                </a:lnTo>
                <a:lnTo>
                  <a:pt x="7877" y="4704"/>
                </a:lnTo>
                <a:lnTo>
                  <a:pt x="7877" y="12096"/>
                </a:lnTo>
                <a:lnTo>
                  <a:pt x="7917" y="12480"/>
                </a:lnTo>
                <a:lnTo>
                  <a:pt x="7917" y="19104"/>
                </a:lnTo>
                <a:lnTo>
                  <a:pt x="7958" y="19392"/>
                </a:lnTo>
                <a:lnTo>
                  <a:pt x="7958" y="21600"/>
                </a:lnTo>
                <a:lnTo>
                  <a:pt x="7998" y="21504"/>
                </a:lnTo>
                <a:lnTo>
                  <a:pt x="7998" y="20256"/>
                </a:lnTo>
                <a:lnTo>
                  <a:pt x="7998" y="20064"/>
                </a:lnTo>
                <a:lnTo>
                  <a:pt x="7998" y="18144"/>
                </a:lnTo>
                <a:lnTo>
                  <a:pt x="8039" y="17760"/>
                </a:lnTo>
                <a:lnTo>
                  <a:pt x="8039" y="11040"/>
                </a:lnTo>
                <a:lnTo>
                  <a:pt x="8080" y="10656"/>
                </a:lnTo>
                <a:lnTo>
                  <a:pt x="8080" y="3552"/>
                </a:lnTo>
                <a:lnTo>
                  <a:pt x="8120" y="3264"/>
                </a:lnTo>
                <a:lnTo>
                  <a:pt x="8120" y="0"/>
                </a:lnTo>
                <a:lnTo>
                  <a:pt x="8161" y="0"/>
                </a:lnTo>
                <a:lnTo>
                  <a:pt x="8161" y="2400"/>
                </a:lnTo>
                <a:lnTo>
                  <a:pt x="8202" y="2688"/>
                </a:lnTo>
                <a:lnTo>
                  <a:pt x="8202" y="9408"/>
                </a:lnTo>
                <a:lnTo>
                  <a:pt x="8242" y="9888"/>
                </a:lnTo>
                <a:lnTo>
                  <a:pt x="8242" y="16800"/>
                </a:lnTo>
                <a:lnTo>
                  <a:pt x="8283" y="17184"/>
                </a:lnTo>
                <a:lnTo>
                  <a:pt x="8283" y="21312"/>
                </a:lnTo>
                <a:lnTo>
                  <a:pt x="8323" y="21408"/>
                </a:lnTo>
                <a:lnTo>
                  <a:pt x="8323" y="21600"/>
                </a:lnTo>
                <a:lnTo>
                  <a:pt x="8323" y="20064"/>
                </a:lnTo>
                <a:lnTo>
                  <a:pt x="8364" y="19776"/>
                </a:lnTo>
                <a:lnTo>
                  <a:pt x="8364" y="13632"/>
                </a:lnTo>
                <a:lnTo>
                  <a:pt x="8405" y="13248"/>
                </a:lnTo>
                <a:lnTo>
                  <a:pt x="8405" y="6048"/>
                </a:lnTo>
                <a:lnTo>
                  <a:pt x="8445" y="5664"/>
                </a:lnTo>
                <a:lnTo>
                  <a:pt x="8445" y="672"/>
                </a:lnTo>
                <a:lnTo>
                  <a:pt x="8486" y="576"/>
                </a:lnTo>
                <a:lnTo>
                  <a:pt x="8486" y="0"/>
                </a:lnTo>
                <a:lnTo>
                  <a:pt x="8486" y="864"/>
                </a:lnTo>
                <a:lnTo>
                  <a:pt x="8526" y="1056"/>
                </a:lnTo>
                <a:lnTo>
                  <a:pt x="8526" y="6528"/>
                </a:lnTo>
                <a:lnTo>
                  <a:pt x="8567" y="6912"/>
                </a:lnTo>
                <a:lnTo>
                  <a:pt x="8567" y="14496"/>
                </a:lnTo>
                <a:lnTo>
                  <a:pt x="8608" y="14880"/>
                </a:lnTo>
                <a:lnTo>
                  <a:pt x="8608" y="20256"/>
                </a:lnTo>
                <a:lnTo>
                  <a:pt x="8648" y="20448"/>
                </a:lnTo>
                <a:lnTo>
                  <a:pt x="8648" y="21600"/>
                </a:lnTo>
                <a:lnTo>
                  <a:pt x="8648" y="21216"/>
                </a:lnTo>
                <a:lnTo>
                  <a:pt x="8689" y="21120"/>
                </a:lnTo>
                <a:lnTo>
                  <a:pt x="8689" y="16416"/>
                </a:lnTo>
                <a:lnTo>
                  <a:pt x="8729" y="16128"/>
                </a:lnTo>
                <a:lnTo>
                  <a:pt x="8729" y="8544"/>
                </a:lnTo>
                <a:lnTo>
                  <a:pt x="8770" y="8160"/>
                </a:lnTo>
                <a:lnTo>
                  <a:pt x="8770" y="1920"/>
                </a:lnTo>
                <a:lnTo>
                  <a:pt x="8811" y="1632"/>
                </a:lnTo>
                <a:lnTo>
                  <a:pt x="8811" y="0"/>
                </a:lnTo>
                <a:lnTo>
                  <a:pt x="8811" y="96"/>
                </a:lnTo>
                <a:lnTo>
                  <a:pt x="8851" y="96"/>
                </a:lnTo>
                <a:lnTo>
                  <a:pt x="8851" y="864"/>
                </a:lnTo>
                <a:lnTo>
                  <a:pt x="8851" y="1056"/>
                </a:lnTo>
                <a:lnTo>
                  <a:pt x="8851" y="3936"/>
                </a:lnTo>
                <a:lnTo>
                  <a:pt x="8892" y="4224"/>
                </a:lnTo>
                <a:lnTo>
                  <a:pt x="8892" y="11520"/>
                </a:lnTo>
                <a:lnTo>
                  <a:pt x="8932" y="11904"/>
                </a:lnTo>
                <a:lnTo>
                  <a:pt x="8932" y="18720"/>
                </a:lnTo>
                <a:lnTo>
                  <a:pt x="8973" y="19008"/>
                </a:lnTo>
                <a:lnTo>
                  <a:pt x="8973" y="21600"/>
                </a:lnTo>
                <a:lnTo>
                  <a:pt x="9014" y="21600"/>
                </a:lnTo>
                <a:lnTo>
                  <a:pt x="9014" y="18816"/>
                </a:lnTo>
                <a:lnTo>
                  <a:pt x="9054" y="18528"/>
                </a:lnTo>
                <a:lnTo>
                  <a:pt x="9054" y="11616"/>
                </a:lnTo>
                <a:lnTo>
                  <a:pt x="9095" y="11136"/>
                </a:lnTo>
                <a:lnTo>
                  <a:pt x="9095" y="3936"/>
                </a:lnTo>
                <a:lnTo>
                  <a:pt x="9135" y="3648"/>
                </a:lnTo>
                <a:lnTo>
                  <a:pt x="9135" y="96"/>
                </a:lnTo>
                <a:lnTo>
                  <a:pt x="9176" y="0"/>
                </a:lnTo>
                <a:lnTo>
                  <a:pt x="9176" y="2112"/>
                </a:lnTo>
                <a:lnTo>
                  <a:pt x="9217" y="2400"/>
                </a:lnTo>
                <a:lnTo>
                  <a:pt x="9217" y="8448"/>
                </a:lnTo>
                <a:lnTo>
                  <a:pt x="9257" y="8928"/>
                </a:lnTo>
                <a:lnTo>
                  <a:pt x="9257" y="14400"/>
                </a:lnTo>
                <a:lnTo>
                  <a:pt x="9257" y="14880"/>
                </a:lnTo>
                <a:lnTo>
                  <a:pt x="9257" y="16416"/>
                </a:lnTo>
                <a:lnTo>
                  <a:pt x="9298" y="16704"/>
                </a:lnTo>
                <a:lnTo>
                  <a:pt x="9298" y="21216"/>
                </a:lnTo>
                <a:lnTo>
                  <a:pt x="9338" y="21312"/>
                </a:lnTo>
                <a:lnTo>
                  <a:pt x="9338" y="21600"/>
                </a:lnTo>
                <a:lnTo>
                  <a:pt x="9338" y="20352"/>
                </a:lnTo>
                <a:lnTo>
                  <a:pt x="9379" y="20064"/>
                </a:lnTo>
                <a:lnTo>
                  <a:pt x="9379" y="14208"/>
                </a:lnTo>
                <a:lnTo>
                  <a:pt x="9420" y="13728"/>
                </a:lnTo>
                <a:lnTo>
                  <a:pt x="9420" y="6624"/>
                </a:lnTo>
                <a:lnTo>
                  <a:pt x="9460" y="6144"/>
                </a:lnTo>
                <a:lnTo>
                  <a:pt x="9460" y="864"/>
                </a:lnTo>
                <a:lnTo>
                  <a:pt x="9501" y="768"/>
                </a:lnTo>
                <a:lnTo>
                  <a:pt x="9501" y="0"/>
                </a:lnTo>
                <a:lnTo>
                  <a:pt x="9501" y="672"/>
                </a:lnTo>
                <a:lnTo>
                  <a:pt x="9541" y="768"/>
                </a:lnTo>
                <a:lnTo>
                  <a:pt x="9541" y="6048"/>
                </a:lnTo>
                <a:lnTo>
                  <a:pt x="9582" y="6432"/>
                </a:lnTo>
                <a:lnTo>
                  <a:pt x="9582" y="14016"/>
                </a:lnTo>
                <a:lnTo>
                  <a:pt x="9623" y="14400"/>
                </a:lnTo>
                <a:lnTo>
                  <a:pt x="9623" y="19968"/>
                </a:lnTo>
                <a:lnTo>
                  <a:pt x="9663" y="20256"/>
                </a:lnTo>
                <a:lnTo>
                  <a:pt x="9663" y="21600"/>
                </a:lnTo>
                <a:lnTo>
                  <a:pt x="9663" y="21408"/>
                </a:lnTo>
                <a:lnTo>
                  <a:pt x="9704" y="21312"/>
                </a:lnTo>
                <a:lnTo>
                  <a:pt x="9704" y="21120"/>
                </a:lnTo>
                <a:lnTo>
                  <a:pt x="9704" y="21024"/>
                </a:lnTo>
                <a:lnTo>
                  <a:pt x="9704" y="16896"/>
                </a:lnTo>
                <a:lnTo>
                  <a:pt x="9744" y="16512"/>
                </a:lnTo>
                <a:lnTo>
                  <a:pt x="9744" y="9120"/>
                </a:lnTo>
                <a:lnTo>
                  <a:pt x="9785" y="8640"/>
                </a:lnTo>
                <a:lnTo>
                  <a:pt x="9785" y="2208"/>
                </a:lnTo>
                <a:lnTo>
                  <a:pt x="9826" y="1920"/>
                </a:lnTo>
                <a:lnTo>
                  <a:pt x="9826" y="0"/>
                </a:lnTo>
                <a:lnTo>
                  <a:pt x="9866" y="96"/>
                </a:lnTo>
                <a:lnTo>
                  <a:pt x="9866" y="3456"/>
                </a:lnTo>
                <a:lnTo>
                  <a:pt x="9907" y="3840"/>
                </a:lnTo>
                <a:lnTo>
                  <a:pt x="9907" y="10944"/>
                </a:lnTo>
                <a:lnTo>
                  <a:pt x="9947" y="11424"/>
                </a:lnTo>
                <a:lnTo>
                  <a:pt x="9947" y="18336"/>
                </a:lnTo>
                <a:lnTo>
                  <a:pt x="9988" y="18720"/>
                </a:lnTo>
                <a:lnTo>
                  <a:pt x="9988" y="21600"/>
                </a:lnTo>
                <a:lnTo>
                  <a:pt x="10029" y="21600"/>
                </a:lnTo>
                <a:lnTo>
                  <a:pt x="10029" y="19200"/>
                </a:lnTo>
                <a:lnTo>
                  <a:pt x="10069" y="18912"/>
                </a:lnTo>
                <a:lnTo>
                  <a:pt x="10069" y="12096"/>
                </a:lnTo>
                <a:lnTo>
                  <a:pt x="10110" y="11712"/>
                </a:lnTo>
                <a:lnTo>
                  <a:pt x="10110" y="8256"/>
                </a:lnTo>
                <a:lnTo>
                  <a:pt x="10110" y="7872"/>
                </a:lnTo>
                <a:lnTo>
                  <a:pt x="10110" y="4416"/>
                </a:lnTo>
                <a:lnTo>
                  <a:pt x="10150" y="4032"/>
                </a:lnTo>
                <a:lnTo>
                  <a:pt x="10150" y="192"/>
                </a:lnTo>
                <a:lnTo>
                  <a:pt x="10191" y="96"/>
                </a:lnTo>
                <a:lnTo>
                  <a:pt x="10191" y="0"/>
                </a:lnTo>
                <a:lnTo>
                  <a:pt x="10191" y="1536"/>
                </a:lnTo>
                <a:lnTo>
                  <a:pt x="10232" y="1824"/>
                </a:lnTo>
                <a:lnTo>
                  <a:pt x="10232" y="7968"/>
                </a:lnTo>
                <a:lnTo>
                  <a:pt x="10272" y="8352"/>
                </a:lnTo>
                <a:lnTo>
                  <a:pt x="10272" y="15936"/>
                </a:lnTo>
                <a:lnTo>
                  <a:pt x="10313" y="16320"/>
                </a:lnTo>
                <a:lnTo>
                  <a:pt x="10313" y="21024"/>
                </a:lnTo>
                <a:lnTo>
                  <a:pt x="10353" y="21216"/>
                </a:lnTo>
                <a:lnTo>
                  <a:pt x="10353" y="21600"/>
                </a:lnTo>
                <a:lnTo>
                  <a:pt x="10353" y="20544"/>
                </a:lnTo>
                <a:lnTo>
                  <a:pt x="10394" y="20352"/>
                </a:lnTo>
                <a:lnTo>
                  <a:pt x="10394" y="15072"/>
                </a:lnTo>
                <a:lnTo>
                  <a:pt x="10435" y="14688"/>
                </a:lnTo>
                <a:lnTo>
                  <a:pt x="10435" y="7104"/>
                </a:lnTo>
                <a:lnTo>
                  <a:pt x="10475" y="6720"/>
                </a:lnTo>
                <a:lnTo>
                  <a:pt x="10475" y="1152"/>
                </a:lnTo>
                <a:lnTo>
                  <a:pt x="10516" y="960"/>
                </a:lnTo>
                <a:lnTo>
                  <a:pt x="10516" y="0"/>
                </a:lnTo>
                <a:lnTo>
                  <a:pt x="10516" y="192"/>
                </a:lnTo>
                <a:lnTo>
                  <a:pt x="10516" y="288"/>
                </a:lnTo>
                <a:lnTo>
                  <a:pt x="10516" y="480"/>
                </a:lnTo>
                <a:lnTo>
                  <a:pt x="10556" y="576"/>
                </a:lnTo>
                <a:lnTo>
                  <a:pt x="10556" y="5568"/>
                </a:lnTo>
                <a:lnTo>
                  <a:pt x="10597" y="5952"/>
                </a:lnTo>
                <a:lnTo>
                  <a:pt x="10597" y="13056"/>
                </a:lnTo>
                <a:lnTo>
                  <a:pt x="10638" y="13440"/>
                </a:lnTo>
                <a:lnTo>
                  <a:pt x="10638" y="19680"/>
                </a:lnTo>
                <a:lnTo>
                  <a:pt x="10678" y="19968"/>
                </a:lnTo>
                <a:lnTo>
                  <a:pt x="10678" y="21600"/>
                </a:lnTo>
                <a:lnTo>
                  <a:pt x="10678" y="21504"/>
                </a:lnTo>
                <a:lnTo>
                  <a:pt x="10719" y="21408"/>
                </a:lnTo>
                <a:lnTo>
                  <a:pt x="10719" y="17376"/>
                </a:lnTo>
                <a:lnTo>
                  <a:pt x="10759" y="16992"/>
                </a:lnTo>
                <a:lnTo>
                  <a:pt x="10759" y="9600"/>
                </a:lnTo>
                <a:lnTo>
                  <a:pt x="10800" y="9216"/>
                </a:lnTo>
                <a:lnTo>
                  <a:pt x="10800" y="2880"/>
                </a:lnTo>
                <a:lnTo>
                  <a:pt x="10841" y="2592"/>
                </a:lnTo>
                <a:lnTo>
                  <a:pt x="10841" y="0"/>
                </a:lnTo>
                <a:lnTo>
                  <a:pt x="10881" y="0"/>
                </a:lnTo>
                <a:lnTo>
                  <a:pt x="10881" y="3072"/>
                </a:lnTo>
                <a:lnTo>
                  <a:pt x="10922" y="3456"/>
                </a:lnTo>
                <a:lnTo>
                  <a:pt x="10922" y="10464"/>
                </a:lnTo>
                <a:lnTo>
                  <a:pt x="10962" y="10848"/>
                </a:lnTo>
                <a:lnTo>
                  <a:pt x="10962" y="12192"/>
                </a:lnTo>
                <a:lnTo>
                  <a:pt x="10962" y="12576"/>
                </a:lnTo>
                <a:lnTo>
                  <a:pt x="10962" y="17952"/>
                </a:lnTo>
                <a:lnTo>
                  <a:pt x="11003" y="18336"/>
                </a:lnTo>
                <a:lnTo>
                  <a:pt x="11003" y="21504"/>
                </a:lnTo>
                <a:lnTo>
                  <a:pt x="11044" y="21600"/>
                </a:lnTo>
                <a:lnTo>
                  <a:pt x="11044" y="19488"/>
                </a:lnTo>
                <a:lnTo>
                  <a:pt x="11084" y="19200"/>
                </a:lnTo>
                <a:lnTo>
                  <a:pt x="11084" y="12672"/>
                </a:lnTo>
                <a:lnTo>
                  <a:pt x="11125" y="12288"/>
                </a:lnTo>
                <a:lnTo>
                  <a:pt x="11125" y="4800"/>
                </a:lnTo>
                <a:lnTo>
                  <a:pt x="11165" y="4512"/>
                </a:lnTo>
                <a:lnTo>
                  <a:pt x="11165" y="288"/>
                </a:lnTo>
                <a:lnTo>
                  <a:pt x="11206" y="192"/>
                </a:lnTo>
                <a:lnTo>
                  <a:pt x="11206" y="0"/>
                </a:lnTo>
                <a:lnTo>
                  <a:pt x="11206" y="1248"/>
                </a:lnTo>
                <a:lnTo>
                  <a:pt x="11247" y="1536"/>
                </a:lnTo>
                <a:lnTo>
                  <a:pt x="11247" y="7488"/>
                </a:lnTo>
                <a:lnTo>
                  <a:pt x="11287" y="7872"/>
                </a:lnTo>
                <a:lnTo>
                  <a:pt x="11287" y="15456"/>
                </a:lnTo>
                <a:lnTo>
                  <a:pt x="11328" y="15840"/>
                </a:lnTo>
                <a:lnTo>
                  <a:pt x="11328" y="20928"/>
                </a:lnTo>
                <a:lnTo>
                  <a:pt x="11368" y="21024"/>
                </a:lnTo>
                <a:lnTo>
                  <a:pt x="11368" y="21600"/>
                </a:lnTo>
                <a:lnTo>
                  <a:pt x="11368" y="21504"/>
                </a:lnTo>
                <a:lnTo>
                  <a:pt x="11368" y="20736"/>
                </a:lnTo>
                <a:lnTo>
                  <a:pt x="11409" y="20640"/>
                </a:lnTo>
                <a:lnTo>
                  <a:pt x="11409" y="15552"/>
                </a:lnTo>
                <a:lnTo>
                  <a:pt x="11450" y="15168"/>
                </a:lnTo>
                <a:lnTo>
                  <a:pt x="11450" y="7584"/>
                </a:lnTo>
                <a:lnTo>
                  <a:pt x="11490" y="7200"/>
                </a:lnTo>
                <a:lnTo>
                  <a:pt x="11490" y="1344"/>
                </a:lnTo>
                <a:lnTo>
                  <a:pt x="11531" y="1152"/>
                </a:lnTo>
                <a:lnTo>
                  <a:pt x="11531" y="0"/>
                </a:lnTo>
                <a:lnTo>
                  <a:pt x="11531" y="384"/>
                </a:lnTo>
                <a:lnTo>
                  <a:pt x="11571" y="480"/>
                </a:lnTo>
                <a:lnTo>
                  <a:pt x="11571" y="5088"/>
                </a:lnTo>
                <a:lnTo>
                  <a:pt x="11612" y="5472"/>
                </a:lnTo>
                <a:lnTo>
                  <a:pt x="11612" y="12576"/>
                </a:lnTo>
                <a:lnTo>
                  <a:pt x="11653" y="12960"/>
                </a:lnTo>
                <a:lnTo>
                  <a:pt x="11653" y="19392"/>
                </a:lnTo>
                <a:lnTo>
                  <a:pt x="11693" y="19680"/>
                </a:lnTo>
                <a:lnTo>
                  <a:pt x="11693" y="21600"/>
                </a:lnTo>
                <a:lnTo>
                  <a:pt x="11693" y="21504"/>
                </a:lnTo>
                <a:lnTo>
                  <a:pt x="11734" y="21504"/>
                </a:lnTo>
                <a:lnTo>
                  <a:pt x="11734" y="17760"/>
                </a:lnTo>
                <a:lnTo>
                  <a:pt x="11774" y="17472"/>
                </a:lnTo>
                <a:lnTo>
                  <a:pt x="11774" y="10560"/>
                </a:lnTo>
                <a:lnTo>
                  <a:pt x="11815" y="10176"/>
                </a:lnTo>
                <a:lnTo>
                  <a:pt x="11815" y="3168"/>
                </a:lnTo>
                <a:lnTo>
                  <a:pt x="11856" y="2880"/>
                </a:lnTo>
                <a:lnTo>
                  <a:pt x="11856" y="0"/>
                </a:lnTo>
                <a:lnTo>
                  <a:pt x="11896" y="0"/>
                </a:lnTo>
                <a:lnTo>
                  <a:pt x="11896" y="2784"/>
                </a:lnTo>
                <a:lnTo>
                  <a:pt x="11937" y="3072"/>
                </a:lnTo>
                <a:lnTo>
                  <a:pt x="11937" y="9888"/>
                </a:lnTo>
                <a:lnTo>
                  <a:pt x="11977" y="10368"/>
                </a:lnTo>
                <a:lnTo>
                  <a:pt x="11977" y="17184"/>
                </a:lnTo>
                <a:lnTo>
                  <a:pt x="12018" y="17568"/>
                </a:lnTo>
                <a:lnTo>
                  <a:pt x="12018" y="21408"/>
                </a:lnTo>
                <a:lnTo>
                  <a:pt x="12059" y="21504"/>
                </a:lnTo>
                <a:lnTo>
                  <a:pt x="12059" y="21600"/>
                </a:lnTo>
                <a:lnTo>
                  <a:pt x="12059" y="19776"/>
                </a:lnTo>
                <a:lnTo>
                  <a:pt x="12099" y="19584"/>
                </a:lnTo>
                <a:lnTo>
                  <a:pt x="12099" y="13152"/>
                </a:lnTo>
                <a:lnTo>
                  <a:pt x="12140" y="12768"/>
                </a:lnTo>
                <a:lnTo>
                  <a:pt x="12140" y="5280"/>
                </a:lnTo>
                <a:lnTo>
                  <a:pt x="12180" y="4896"/>
                </a:lnTo>
                <a:lnTo>
                  <a:pt x="12180" y="576"/>
                </a:lnTo>
                <a:lnTo>
                  <a:pt x="12221" y="384"/>
                </a:lnTo>
                <a:lnTo>
                  <a:pt x="12221" y="0"/>
                </a:lnTo>
                <a:lnTo>
                  <a:pt x="12221" y="1056"/>
                </a:lnTo>
                <a:lnTo>
                  <a:pt x="12262" y="1248"/>
                </a:lnTo>
                <a:lnTo>
                  <a:pt x="12262" y="6912"/>
                </a:lnTo>
                <a:lnTo>
                  <a:pt x="12302" y="7392"/>
                </a:lnTo>
                <a:lnTo>
                  <a:pt x="12302" y="14976"/>
                </a:lnTo>
                <a:lnTo>
                  <a:pt x="12343" y="15360"/>
                </a:lnTo>
                <a:lnTo>
                  <a:pt x="12343" y="20640"/>
                </a:lnTo>
                <a:lnTo>
                  <a:pt x="12383" y="20832"/>
                </a:lnTo>
                <a:lnTo>
                  <a:pt x="12383" y="21600"/>
                </a:lnTo>
                <a:lnTo>
                  <a:pt x="12383" y="21120"/>
                </a:lnTo>
                <a:lnTo>
                  <a:pt x="12424" y="20928"/>
                </a:lnTo>
                <a:lnTo>
                  <a:pt x="12424" y="16032"/>
                </a:lnTo>
                <a:lnTo>
                  <a:pt x="12465" y="15648"/>
                </a:lnTo>
                <a:lnTo>
                  <a:pt x="12465" y="8064"/>
                </a:lnTo>
                <a:lnTo>
                  <a:pt x="12505" y="7680"/>
                </a:lnTo>
                <a:lnTo>
                  <a:pt x="12505" y="1632"/>
                </a:lnTo>
                <a:lnTo>
                  <a:pt x="12546" y="1440"/>
                </a:lnTo>
                <a:lnTo>
                  <a:pt x="12546" y="0"/>
                </a:lnTo>
                <a:lnTo>
                  <a:pt x="12546" y="192"/>
                </a:lnTo>
                <a:lnTo>
                  <a:pt x="12586" y="288"/>
                </a:lnTo>
                <a:lnTo>
                  <a:pt x="12586" y="4320"/>
                </a:lnTo>
                <a:lnTo>
                  <a:pt x="12627" y="4608"/>
                </a:lnTo>
                <a:lnTo>
                  <a:pt x="12627" y="9888"/>
                </a:lnTo>
                <a:lnTo>
                  <a:pt x="12627" y="10272"/>
                </a:lnTo>
                <a:lnTo>
                  <a:pt x="12627" y="12000"/>
                </a:lnTo>
                <a:lnTo>
                  <a:pt x="12668" y="12384"/>
                </a:lnTo>
                <a:lnTo>
                  <a:pt x="12668" y="19104"/>
                </a:lnTo>
                <a:lnTo>
                  <a:pt x="12708" y="19296"/>
                </a:lnTo>
                <a:lnTo>
                  <a:pt x="12708" y="21600"/>
                </a:lnTo>
                <a:lnTo>
                  <a:pt x="12749" y="21504"/>
                </a:lnTo>
                <a:lnTo>
                  <a:pt x="12749" y="18144"/>
                </a:lnTo>
                <a:lnTo>
                  <a:pt x="12789" y="17856"/>
                </a:lnTo>
                <a:lnTo>
                  <a:pt x="12789" y="11136"/>
                </a:lnTo>
                <a:lnTo>
                  <a:pt x="12830" y="10656"/>
                </a:lnTo>
                <a:lnTo>
                  <a:pt x="12830" y="3552"/>
                </a:lnTo>
                <a:lnTo>
                  <a:pt x="12871" y="3264"/>
                </a:lnTo>
                <a:lnTo>
                  <a:pt x="12871" y="0"/>
                </a:lnTo>
                <a:lnTo>
                  <a:pt x="12911" y="0"/>
                </a:lnTo>
                <a:lnTo>
                  <a:pt x="12911" y="2400"/>
                </a:lnTo>
                <a:lnTo>
                  <a:pt x="12952" y="2688"/>
                </a:lnTo>
                <a:lnTo>
                  <a:pt x="12952" y="9408"/>
                </a:lnTo>
                <a:lnTo>
                  <a:pt x="12992" y="9792"/>
                </a:lnTo>
                <a:lnTo>
                  <a:pt x="12992" y="16800"/>
                </a:lnTo>
                <a:lnTo>
                  <a:pt x="13033" y="17184"/>
                </a:lnTo>
                <a:lnTo>
                  <a:pt x="13033" y="21312"/>
                </a:lnTo>
                <a:lnTo>
                  <a:pt x="13074" y="21408"/>
                </a:lnTo>
                <a:lnTo>
                  <a:pt x="13074" y="21504"/>
                </a:lnTo>
                <a:lnTo>
                  <a:pt x="13074" y="21600"/>
                </a:lnTo>
                <a:lnTo>
                  <a:pt x="13074" y="20064"/>
                </a:lnTo>
                <a:lnTo>
                  <a:pt x="13114" y="19872"/>
                </a:lnTo>
                <a:lnTo>
                  <a:pt x="13114" y="13728"/>
                </a:lnTo>
                <a:lnTo>
                  <a:pt x="13155" y="13344"/>
                </a:lnTo>
                <a:lnTo>
                  <a:pt x="13155" y="5760"/>
                </a:lnTo>
                <a:lnTo>
                  <a:pt x="13195" y="5376"/>
                </a:lnTo>
                <a:lnTo>
                  <a:pt x="13195" y="672"/>
                </a:lnTo>
                <a:lnTo>
                  <a:pt x="13236" y="576"/>
                </a:lnTo>
                <a:lnTo>
                  <a:pt x="13236" y="0"/>
                </a:lnTo>
                <a:lnTo>
                  <a:pt x="13236" y="864"/>
                </a:lnTo>
                <a:lnTo>
                  <a:pt x="13277" y="1056"/>
                </a:lnTo>
                <a:lnTo>
                  <a:pt x="13277" y="6432"/>
                </a:lnTo>
                <a:lnTo>
                  <a:pt x="13317" y="6816"/>
                </a:lnTo>
                <a:lnTo>
                  <a:pt x="13317" y="14496"/>
                </a:lnTo>
                <a:lnTo>
                  <a:pt x="13358" y="14880"/>
                </a:lnTo>
                <a:lnTo>
                  <a:pt x="13358" y="20256"/>
                </a:lnTo>
                <a:lnTo>
                  <a:pt x="13398" y="20448"/>
                </a:lnTo>
                <a:lnTo>
                  <a:pt x="13398" y="21600"/>
                </a:lnTo>
                <a:lnTo>
                  <a:pt x="13398" y="21216"/>
                </a:lnTo>
                <a:lnTo>
                  <a:pt x="13439" y="21120"/>
                </a:lnTo>
                <a:lnTo>
                  <a:pt x="13439" y="16512"/>
                </a:lnTo>
                <a:lnTo>
                  <a:pt x="13480" y="16128"/>
                </a:lnTo>
                <a:lnTo>
                  <a:pt x="13480" y="12864"/>
                </a:lnTo>
                <a:lnTo>
                  <a:pt x="13480" y="12480"/>
                </a:lnTo>
                <a:lnTo>
                  <a:pt x="13480" y="8640"/>
                </a:lnTo>
                <a:lnTo>
                  <a:pt x="13520" y="8160"/>
                </a:lnTo>
                <a:lnTo>
                  <a:pt x="13520" y="1920"/>
                </a:lnTo>
                <a:lnTo>
                  <a:pt x="13561" y="1728"/>
                </a:lnTo>
                <a:lnTo>
                  <a:pt x="13561" y="0"/>
                </a:lnTo>
                <a:lnTo>
                  <a:pt x="13561" y="96"/>
                </a:lnTo>
                <a:lnTo>
                  <a:pt x="13602" y="96"/>
                </a:lnTo>
                <a:lnTo>
                  <a:pt x="13602" y="3840"/>
                </a:lnTo>
                <a:lnTo>
                  <a:pt x="13642" y="4224"/>
                </a:lnTo>
                <a:lnTo>
                  <a:pt x="13642" y="11424"/>
                </a:lnTo>
                <a:lnTo>
                  <a:pt x="13683" y="11904"/>
                </a:lnTo>
                <a:lnTo>
                  <a:pt x="13683" y="18720"/>
                </a:lnTo>
                <a:lnTo>
                  <a:pt x="13723" y="19008"/>
                </a:lnTo>
                <a:lnTo>
                  <a:pt x="13723" y="21600"/>
                </a:lnTo>
                <a:lnTo>
                  <a:pt x="13764" y="21600"/>
                </a:lnTo>
                <a:lnTo>
                  <a:pt x="13764" y="18816"/>
                </a:lnTo>
                <a:lnTo>
                  <a:pt x="13805" y="18528"/>
                </a:lnTo>
                <a:lnTo>
                  <a:pt x="13805" y="11616"/>
                </a:lnTo>
                <a:lnTo>
                  <a:pt x="13845" y="11232"/>
                </a:lnTo>
                <a:lnTo>
                  <a:pt x="13845" y="4032"/>
                </a:lnTo>
                <a:lnTo>
                  <a:pt x="13886" y="3648"/>
                </a:lnTo>
                <a:lnTo>
                  <a:pt x="13886" y="384"/>
                </a:lnTo>
                <a:lnTo>
                  <a:pt x="13886" y="192"/>
                </a:lnTo>
                <a:lnTo>
                  <a:pt x="13886" y="96"/>
                </a:lnTo>
                <a:lnTo>
                  <a:pt x="13926" y="0"/>
                </a:lnTo>
                <a:lnTo>
                  <a:pt x="13926" y="2112"/>
                </a:lnTo>
                <a:lnTo>
                  <a:pt x="13967" y="2304"/>
                </a:lnTo>
                <a:lnTo>
                  <a:pt x="13967" y="8448"/>
                </a:lnTo>
                <a:lnTo>
                  <a:pt x="14008" y="8832"/>
                </a:lnTo>
                <a:lnTo>
                  <a:pt x="14008" y="16320"/>
                </a:lnTo>
                <a:lnTo>
                  <a:pt x="14048" y="16704"/>
                </a:lnTo>
                <a:lnTo>
                  <a:pt x="14048" y="21216"/>
                </a:lnTo>
                <a:lnTo>
                  <a:pt x="14089" y="21312"/>
                </a:lnTo>
                <a:lnTo>
                  <a:pt x="14089" y="21600"/>
                </a:lnTo>
                <a:lnTo>
                  <a:pt x="14089" y="20352"/>
                </a:lnTo>
                <a:lnTo>
                  <a:pt x="14129" y="20160"/>
                </a:lnTo>
                <a:lnTo>
                  <a:pt x="14129" y="14208"/>
                </a:lnTo>
                <a:lnTo>
                  <a:pt x="14170" y="13824"/>
                </a:lnTo>
                <a:lnTo>
                  <a:pt x="14170" y="6624"/>
                </a:lnTo>
                <a:lnTo>
                  <a:pt x="14211" y="6240"/>
                </a:lnTo>
                <a:lnTo>
                  <a:pt x="14211" y="864"/>
                </a:lnTo>
                <a:lnTo>
                  <a:pt x="14251" y="768"/>
                </a:lnTo>
                <a:lnTo>
                  <a:pt x="14251" y="0"/>
                </a:lnTo>
                <a:lnTo>
                  <a:pt x="14251" y="672"/>
                </a:lnTo>
                <a:lnTo>
                  <a:pt x="14292" y="768"/>
                </a:lnTo>
                <a:lnTo>
                  <a:pt x="14292" y="5952"/>
                </a:lnTo>
                <a:lnTo>
                  <a:pt x="14332" y="6336"/>
                </a:lnTo>
                <a:lnTo>
                  <a:pt x="14332" y="7584"/>
                </a:lnTo>
                <a:lnTo>
                  <a:pt x="14332" y="7968"/>
                </a:lnTo>
                <a:lnTo>
                  <a:pt x="14332" y="13920"/>
                </a:lnTo>
                <a:lnTo>
                  <a:pt x="14373" y="14400"/>
                </a:lnTo>
                <a:lnTo>
                  <a:pt x="14373" y="19968"/>
                </a:lnTo>
                <a:lnTo>
                  <a:pt x="14414" y="20160"/>
                </a:lnTo>
                <a:lnTo>
                  <a:pt x="14414" y="21600"/>
                </a:lnTo>
                <a:lnTo>
                  <a:pt x="14414" y="21408"/>
                </a:lnTo>
                <a:lnTo>
                  <a:pt x="14454" y="21312"/>
                </a:lnTo>
                <a:lnTo>
                  <a:pt x="14454" y="16992"/>
                </a:lnTo>
                <a:lnTo>
                  <a:pt x="14495" y="16608"/>
                </a:lnTo>
                <a:lnTo>
                  <a:pt x="14495" y="9120"/>
                </a:lnTo>
                <a:lnTo>
                  <a:pt x="14535" y="8736"/>
                </a:lnTo>
                <a:lnTo>
                  <a:pt x="14535" y="2208"/>
                </a:lnTo>
                <a:lnTo>
                  <a:pt x="14576" y="2016"/>
                </a:lnTo>
                <a:lnTo>
                  <a:pt x="14576" y="0"/>
                </a:lnTo>
                <a:lnTo>
                  <a:pt x="14617" y="96"/>
                </a:lnTo>
                <a:lnTo>
                  <a:pt x="14617" y="3456"/>
                </a:lnTo>
                <a:lnTo>
                  <a:pt x="14657" y="3744"/>
                </a:lnTo>
                <a:lnTo>
                  <a:pt x="14657" y="10944"/>
                </a:lnTo>
                <a:lnTo>
                  <a:pt x="14698" y="11328"/>
                </a:lnTo>
                <a:lnTo>
                  <a:pt x="14698" y="18336"/>
                </a:lnTo>
                <a:lnTo>
                  <a:pt x="14738" y="18624"/>
                </a:lnTo>
                <a:lnTo>
                  <a:pt x="14738" y="20928"/>
                </a:lnTo>
                <a:lnTo>
                  <a:pt x="14738" y="21024"/>
                </a:lnTo>
                <a:lnTo>
                  <a:pt x="14738" y="21600"/>
                </a:lnTo>
                <a:lnTo>
                  <a:pt x="14779" y="21600"/>
                </a:lnTo>
                <a:lnTo>
                  <a:pt x="14779" y="19200"/>
                </a:lnTo>
                <a:lnTo>
                  <a:pt x="14820" y="18912"/>
                </a:lnTo>
                <a:lnTo>
                  <a:pt x="14820" y="12192"/>
                </a:lnTo>
                <a:lnTo>
                  <a:pt x="14860" y="11808"/>
                </a:lnTo>
                <a:lnTo>
                  <a:pt x="14860" y="4416"/>
                </a:lnTo>
                <a:lnTo>
                  <a:pt x="14901" y="4128"/>
                </a:lnTo>
                <a:lnTo>
                  <a:pt x="14901" y="192"/>
                </a:lnTo>
                <a:lnTo>
                  <a:pt x="14941" y="96"/>
                </a:lnTo>
                <a:lnTo>
                  <a:pt x="14941" y="0"/>
                </a:lnTo>
                <a:lnTo>
                  <a:pt x="14941" y="1536"/>
                </a:lnTo>
                <a:lnTo>
                  <a:pt x="14982" y="1728"/>
                </a:lnTo>
                <a:lnTo>
                  <a:pt x="14982" y="7872"/>
                </a:lnTo>
                <a:lnTo>
                  <a:pt x="15023" y="8352"/>
                </a:lnTo>
                <a:lnTo>
                  <a:pt x="15023" y="15840"/>
                </a:lnTo>
                <a:lnTo>
                  <a:pt x="15063" y="16224"/>
                </a:lnTo>
                <a:lnTo>
                  <a:pt x="15063" y="21024"/>
                </a:lnTo>
                <a:lnTo>
                  <a:pt x="15104" y="21216"/>
                </a:lnTo>
                <a:lnTo>
                  <a:pt x="15104" y="21600"/>
                </a:lnTo>
                <a:lnTo>
                  <a:pt x="15104" y="20544"/>
                </a:lnTo>
                <a:lnTo>
                  <a:pt x="15144" y="20352"/>
                </a:lnTo>
                <a:lnTo>
                  <a:pt x="15144" y="15168"/>
                </a:lnTo>
                <a:lnTo>
                  <a:pt x="15185" y="14688"/>
                </a:lnTo>
                <a:lnTo>
                  <a:pt x="15185" y="7104"/>
                </a:lnTo>
                <a:lnTo>
                  <a:pt x="15226" y="6720"/>
                </a:lnTo>
                <a:lnTo>
                  <a:pt x="15226" y="1152"/>
                </a:lnTo>
                <a:lnTo>
                  <a:pt x="15266" y="960"/>
                </a:lnTo>
                <a:lnTo>
                  <a:pt x="15266" y="0"/>
                </a:lnTo>
                <a:lnTo>
                  <a:pt x="15266" y="480"/>
                </a:lnTo>
                <a:lnTo>
                  <a:pt x="15307" y="576"/>
                </a:lnTo>
                <a:lnTo>
                  <a:pt x="15307" y="5472"/>
                </a:lnTo>
                <a:lnTo>
                  <a:pt x="15347" y="5856"/>
                </a:lnTo>
                <a:lnTo>
                  <a:pt x="15347" y="12960"/>
                </a:lnTo>
                <a:lnTo>
                  <a:pt x="15388" y="13440"/>
                </a:lnTo>
                <a:lnTo>
                  <a:pt x="15388" y="19680"/>
                </a:lnTo>
                <a:lnTo>
                  <a:pt x="15429" y="19968"/>
                </a:lnTo>
                <a:lnTo>
                  <a:pt x="15429" y="21600"/>
                </a:lnTo>
                <a:lnTo>
                  <a:pt x="15429" y="21504"/>
                </a:lnTo>
                <a:lnTo>
                  <a:pt x="15469" y="21408"/>
                </a:lnTo>
                <a:lnTo>
                  <a:pt x="15469" y="17376"/>
                </a:lnTo>
                <a:lnTo>
                  <a:pt x="15510" y="16992"/>
                </a:lnTo>
                <a:lnTo>
                  <a:pt x="15510" y="9696"/>
                </a:lnTo>
                <a:lnTo>
                  <a:pt x="15550" y="9216"/>
                </a:lnTo>
                <a:lnTo>
                  <a:pt x="15550" y="2880"/>
                </a:lnTo>
                <a:lnTo>
                  <a:pt x="15591" y="2592"/>
                </a:lnTo>
                <a:lnTo>
                  <a:pt x="15591" y="1152"/>
                </a:lnTo>
                <a:lnTo>
                  <a:pt x="15591" y="960"/>
                </a:lnTo>
                <a:lnTo>
                  <a:pt x="15591" y="0"/>
                </a:lnTo>
                <a:lnTo>
                  <a:pt x="15632" y="0"/>
                </a:lnTo>
                <a:lnTo>
                  <a:pt x="15632" y="3072"/>
                </a:lnTo>
                <a:lnTo>
                  <a:pt x="15672" y="3360"/>
                </a:lnTo>
                <a:lnTo>
                  <a:pt x="15672" y="10368"/>
                </a:lnTo>
                <a:lnTo>
                  <a:pt x="15713" y="10848"/>
                </a:lnTo>
                <a:lnTo>
                  <a:pt x="15713" y="17952"/>
                </a:lnTo>
                <a:lnTo>
                  <a:pt x="15753" y="18240"/>
                </a:lnTo>
                <a:lnTo>
                  <a:pt x="15753" y="21504"/>
                </a:lnTo>
                <a:lnTo>
                  <a:pt x="15794" y="21600"/>
                </a:lnTo>
                <a:lnTo>
                  <a:pt x="15794" y="19488"/>
                </a:lnTo>
                <a:lnTo>
                  <a:pt x="15835" y="19296"/>
                </a:lnTo>
                <a:lnTo>
                  <a:pt x="15835" y="12768"/>
                </a:lnTo>
                <a:lnTo>
                  <a:pt x="15875" y="12288"/>
                </a:lnTo>
                <a:lnTo>
                  <a:pt x="15875" y="4896"/>
                </a:lnTo>
                <a:lnTo>
                  <a:pt x="15916" y="4512"/>
                </a:lnTo>
                <a:lnTo>
                  <a:pt x="15916" y="288"/>
                </a:lnTo>
                <a:lnTo>
                  <a:pt x="15956" y="192"/>
                </a:lnTo>
                <a:lnTo>
                  <a:pt x="15956" y="0"/>
                </a:lnTo>
                <a:lnTo>
                  <a:pt x="15956" y="1248"/>
                </a:lnTo>
                <a:lnTo>
                  <a:pt x="15997" y="1440"/>
                </a:lnTo>
                <a:lnTo>
                  <a:pt x="15997" y="5472"/>
                </a:lnTo>
                <a:lnTo>
                  <a:pt x="15997" y="5760"/>
                </a:lnTo>
                <a:lnTo>
                  <a:pt x="15997" y="7392"/>
                </a:lnTo>
                <a:lnTo>
                  <a:pt x="16038" y="7776"/>
                </a:lnTo>
                <a:lnTo>
                  <a:pt x="16038" y="15360"/>
                </a:lnTo>
                <a:lnTo>
                  <a:pt x="16078" y="15744"/>
                </a:lnTo>
                <a:lnTo>
                  <a:pt x="16078" y="20832"/>
                </a:lnTo>
                <a:lnTo>
                  <a:pt x="16119" y="21024"/>
                </a:lnTo>
                <a:lnTo>
                  <a:pt x="16119" y="21600"/>
                </a:lnTo>
                <a:lnTo>
                  <a:pt x="16119" y="20832"/>
                </a:lnTo>
                <a:lnTo>
                  <a:pt x="16159" y="20640"/>
                </a:lnTo>
                <a:lnTo>
                  <a:pt x="16159" y="15648"/>
                </a:lnTo>
                <a:lnTo>
                  <a:pt x="16200" y="15264"/>
                </a:lnTo>
                <a:lnTo>
                  <a:pt x="16200" y="7584"/>
                </a:lnTo>
                <a:lnTo>
                  <a:pt x="16241" y="7200"/>
                </a:lnTo>
                <a:lnTo>
                  <a:pt x="16241" y="1344"/>
                </a:lnTo>
                <a:lnTo>
                  <a:pt x="16281" y="1152"/>
                </a:lnTo>
                <a:lnTo>
                  <a:pt x="16281" y="0"/>
                </a:lnTo>
                <a:lnTo>
                  <a:pt x="16281" y="288"/>
                </a:lnTo>
                <a:lnTo>
                  <a:pt x="16322" y="480"/>
                </a:lnTo>
                <a:lnTo>
                  <a:pt x="16322" y="4992"/>
                </a:lnTo>
                <a:lnTo>
                  <a:pt x="16362" y="5376"/>
                </a:lnTo>
                <a:lnTo>
                  <a:pt x="16362" y="12480"/>
                </a:lnTo>
                <a:lnTo>
                  <a:pt x="16403" y="12864"/>
                </a:lnTo>
                <a:lnTo>
                  <a:pt x="16403" y="19392"/>
                </a:lnTo>
                <a:lnTo>
                  <a:pt x="16444" y="19584"/>
                </a:lnTo>
                <a:lnTo>
                  <a:pt x="16444" y="19872"/>
                </a:lnTo>
                <a:lnTo>
                  <a:pt x="16444" y="20064"/>
                </a:lnTo>
                <a:lnTo>
                  <a:pt x="16444" y="21600"/>
                </a:lnTo>
                <a:lnTo>
                  <a:pt x="16444" y="21504"/>
                </a:lnTo>
                <a:lnTo>
                  <a:pt x="16484" y="21504"/>
                </a:lnTo>
                <a:lnTo>
                  <a:pt x="16484" y="17760"/>
                </a:lnTo>
                <a:lnTo>
                  <a:pt x="16525" y="17472"/>
                </a:lnTo>
                <a:lnTo>
                  <a:pt x="16525" y="10176"/>
                </a:lnTo>
                <a:lnTo>
                  <a:pt x="16565" y="9792"/>
                </a:lnTo>
                <a:lnTo>
                  <a:pt x="16565" y="3264"/>
                </a:lnTo>
                <a:lnTo>
                  <a:pt x="16606" y="2976"/>
                </a:lnTo>
                <a:lnTo>
                  <a:pt x="16606" y="0"/>
                </a:lnTo>
                <a:lnTo>
                  <a:pt x="16647" y="0"/>
                </a:lnTo>
                <a:lnTo>
                  <a:pt x="16647" y="2688"/>
                </a:lnTo>
                <a:lnTo>
                  <a:pt x="16687" y="2976"/>
                </a:lnTo>
                <a:lnTo>
                  <a:pt x="16687" y="9888"/>
                </a:lnTo>
                <a:lnTo>
                  <a:pt x="16728" y="10272"/>
                </a:lnTo>
                <a:lnTo>
                  <a:pt x="16728" y="17184"/>
                </a:lnTo>
                <a:lnTo>
                  <a:pt x="16768" y="17568"/>
                </a:lnTo>
                <a:lnTo>
                  <a:pt x="16768" y="21408"/>
                </a:lnTo>
                <a:lnTo>
                  <a:pt x="16809" y="21504"/>
                </a:lnTo>
                <a:lnTo>
                  <a:pt x="16809" y="21600"/>
                </a:lnTo>
                <a:lnTo>
                  <a:pt x="16809" y="19776"/>
                </a:lnTo>
                <a:lnTo>
                  <a:pt x="16850" y="19584"/>
                </a:lnTo>
                <a:lnTo>
                  <a:pt x="16850" y="17184"/>
                </a:lnTo>
                <a:lnTo>
                  <a:pt x="16850" y="16800"/>
                </a:lnTo>
                <a:lnTo>
                  <a:pt x="16850" y="13248"/>
                </a:lnTo>
                <a:lnTo>
                  <a:pt x="16890" y="12864"/>
                </a:lnTo>
                <a:lnTo>
                  <a:pt x="16890" y="5280"/>
                </a:lnTo>
                <a:lnTo>
                  <a:pt x="16931" y="4992"/>
                </a:lnTo>
                <a:lnTo>
                  <a:pt x="16931" y="576"/>
                </a:lnTo>
                <a:lnTo>
                  <a:pt x="16971" y="384"/>
                </a:lnTo>
                <a:lnTo>
                  <a:pt x="16971" y="0"/>
                </a:lnTo>
                <a:lnTo>
                  <a:pt x="16971" y="1056"/>
                </a:lnTo>
                <a:lnTo>
                  <a:pt x="17012" y="1248"/>
                </a:lnTo>
                <a:lnTo>
                  <a:pt x="17012" y="6912"/>
                </a:lnTo>
                <a:lnTo>
                  <a:pt x="17053" y="7296"/>
                </a:lnTo>
                <a:lnTo>
                  <a:pt x="17053" y="14880"/>
                </a:lnTo>
                <a:lnTo>
                  <a:pt x="17093" y="15264"/>
                </a:lnTo>
                <a:lnTo>
                  <a:pt x="17093" y="20640"/>
                </a:lnTo>
                <a:lnTo>
                  <a:pt x="17134" y="20832"/>
                </a:lnTo>
                <a:lnTo>
                  <a:pt x="17134" y="21600"/>
                </a:lnTo>
                <a:lnTo>
                  <a:pt x="17134" y="21120"/>
                </a:lnTo>
                <a:lnTo>
                  <a:pt x="17174" y="21024"/>
                </a:lnTo>
                <a:lnTo>
                  <a:pt x="17174" y="16128"/>
                </a:lnTo>
                <a:lnTo>
                  <a:pt x="17215" y="15744"/>
                </a:lnTo>
                <a:lnTo>
                  <a:pt x="17215" y="8160"/>
                </a:lnTo>
                <a:lnTo>
                  <a:pt x="17256" y="7776"/>
                </a:lnTo>
                <a:lnTo>
                  <a:pt x="17256" y="2400"/>
                </a:lnTo>
                <a:lnTo>
                  <a:pt x="17256" y="2112"/>
                </a:lnTo>
                <a:lnTo>
                  <a:pt x="17256" y="1632"/>
                </a:lnTo>
                <a:lnTo>
                  <a:pt x="17296" y="1440"/>
                </a:lnTo>
                <a:lnTo>
                  <a:pt x="17296" y="0"/>
                </a:lnTo>
                <a:lnTo>
                  <a:pt x="17296" y="192"/>
                </a:lnTo>
                <a:lnTo>
                  <a:pt x="17337" y="288"/>
                </a:lnTo>
                <a:lnTo>
                  <a:pt x="17337" y="4224"/>
                </a:lnTo>
                <a:lnTo>
                  <a:pt x="17377" y="4608"/>
                </a:lnTo>
                <a:lnTo>
                  <a:pt x="17377" y="11904"/>
                </a:lnTo>
                <a:lnTo>
                  <a:pt x="17418" y="12384"/>
                </a:lnTo>
                <a:lnTo>
                  <a:pt x="17418" y="19008"/>
                </a:lnTo>
                <a:lnTo>
                  <a:pt x="17459" y="19296"/>
                </a:lnTo>
                <a:lnTo>
                  <a:pt x="17459" y="21600"/>
                </a:lnTo>
                <a:lnTo>
                  <a:pt x="17499" y="21504"/>
                </a:lnTo>
                <a:lnTo>
                  <a:pt x="17499" y="18240"/>
                </a:lnTo>
                <a:lnTo>
                  <a:pt x="17540" y="17856"/>
                </a:lnTo>
                <a:lnTo>
                  <a:pt x="17540" y="11136"/>
                </a:lnTo>
                <a:lnTo>
                  <a:pt x="17580" y="10752"/>
                </a:lnTo>
                <a:lnTo>
                  <a:pt x="17580" y="3648"/>
                </a:lnTo>
                <a:lnTo>
                  <a:pt x="17621" y="3360"/>
                </a:lnTo>
                <a:lnTo>
                  <a:pt x="17621" y="0"/>
                </a:lnTo>
                <a:lnTo>
                  <a:pt x="17662" y="0"/>
                </a:lnTo>
                <a:lnTo>
                  <a:pt x="17662" y="2400"/>
                </a:lnTo>
                <a:lnTo>
                  <a:pt x="17702" y="2688"/>
                </a:lnTo>
                <a:lnTo>
                  <a:pt x="17702" y="3552"/>
                </a:lnTo>
                <a:lnTo>
                  <a:pt x="17702" y="3840"/>
                </a:lnTo>
                <a:lnTo>
                  <a:pt x="17702" y="9312"/>
                </a:lnTo>
                <a:lnTo>
                  <a:pt x="17743" y="9792"/>
                </a:lnTo>
                <a:lnTo>
                  <a:pt x="17743" y="16704"/>
                </a:lnTo>
                <a:lnTo>
                  <a:pt x="17783" y="17088"/>
                </a:lnTo>
                <a:lnTo>
                  <a:pt x="17783" y="21312"/>
                </a:lnTo>
                <a:lnTo>
                  <a:pt x="17824" y="21408"/>
                </a:lnTo>
                <a:lnTo>
                  <a:pt x="17824" y="21600"/>
                </a:lnTo>
                <a:lnTo>
                  <a:pt x="17824" y="20064"/>
                </a:lnTo>
                <a:lnTo>
                  <a:pt x="17865" y="19872"/>
                </a:lnTo>
                <a:lnTo>
                  <a:pt x="17865" y="13728"/>
                </a:lnTo>
                <a:lnTo>
                  <a:pt x="17905" y="13344"/>
                </a:lnTo>
                <a:lnTo>
                  <a:pt x="17905" y="5760"/>
                </a:lnTo>
                <a:lnTo>
                  <a:pt x="17946" y="5376"/>
                </a:lnTo>
                <a:lnTo>
                  <a:pt x="17946" y="768"/>
                </a:lnTo>
                <a:lnTo>
                  <a:pt x="17986" y="576"/>
                </a:lnTo>
                <a:lnTo>
                  <a:pt x="17986" y="0"/>
                </a:lnTo>
                <a:lnTo>
                  <a:pt x="17986" y="768"/>
                </a:lnTo>
                <a:lnTo>
                  <a:pt x="18027" y="960"/>
                </a:lnTo>
                <a:lnTo>
                  <a:pt x="18027" y="6432"/>
                </a:lnTo>
                <a:lnTo>
                  <a:pt x="18068" y="6816"/>
                </a:lnTo>
                <a:lnTo>
                  <a:pt x="18068" y="14400"/>
                </a:lnTo>
                <a:lnTo>
                  <a:pt x="18108" y="14784"/>
                </a:lnTo>
                <a:lnTo>
                  <a:pt x="18108" y="18432"/>
                </a:lnTo>
                <a:lnTo>
                  <a:pt x="18108" y="18720"/>
                </a:lnTo>
                <a:lnTo>
                  <a:pt x="18108" y="20448"/>
                </a:lnTo>
                <a:lnTo>
                  <a:pt x="18149" y="20640"/>
                </a:lnTo>
                <a:lnTo>
                  <a:pt x="18149" y="21600"/>
                </a:lnTo>
                <a:lnTo>
                  <a:pt x="18149" y="21312"/>
                </a:lnTo>
                <a:lnTo>
                  <a:pt x="18189" y="21120"/>
                </a:lnTo>
                <a:lnTo>
                  <a:pt x="18189" y="16512"/>
                </a:lnTo>
                <a:lnTo>
                  <a:pt x="18230" y="16224"/>
                </a:lnTo>
                <a:lnTo>
                  <a:pt x="18230" y="8640"/>
                </a:lnTo>
                <a:lnTo>
                  <a:pt x="18271" y="8256"/>
                </a:lnTo>
                <a:lnTo>
                  <a:pt x="18271" y="1920"/>
                </a:lnTo>
                <a:lnTo>
                  <a:pt x="18311" y="1728"/>
                </a:lnTo>
                <a:lnTo>
                  <a:pt x="18311" y="0"/>
                </a:lnTo>
                <a:lnTo>
                  <a:pt x="18311" y="96"/>
                </a:lnTo>
                <a:lnTo>
                  <a:pt x="18352" y="96"/>
                </a:lnTo>
                <a:lnTo>
                  <a:pt x="18352" y="3840"/>
                </a:lnTo>
                <a:lnTo>
                  <a:pt x="18392" y="4128"/>
                </a:lnTo>
                <a:lnTo>
                  <a:pt x="18392" y="11424"/>
                </a:lnTo>
                <a:lnTo>
                  <a:pt x="18433" y="11808"/>
                </a:lnTo>
                <a:lnTo>
                  <a:pt x="18433" y="18720"/>
                </a:lnTo>
                <a:lnTo>
                  <a:pt x="18474" y="19008"/>
                </a:lnTo>
                <a:lnTo>
                  <a:pt x="18474" y="21600"/>
                </a:lnTo>
                <a:lnTo>
                  <a:pt x="18514" y="21600"/>
                </a:lnTo>
                <a:lnTo>
                  <a:pt x="18514" y="18912"/>
                </a:lnTo>
                <a:lnTo>
                  <a:pt x="18555" y="18624"/>
                </a:lnTo>
                <a:lnTo>
                  <a:pt x="18555" y="11712"/>
                </a:lnTo>
                <a:lnTo>
                  <a:pt x="18595" y="11232"/>
                </a:lnTo>
                <a:lnTo>
                  <a:pt x="18595" y="4032"/>
                </a:lnTo>
                <a:lnTo>
                  <a:pt x="18636" y="3744"/>
                </a:lnTo>
                <a:lnTo>
                  <a:pt x="18636" y="96"/>
                </a:lnTo>
                <a:lnTo>
                  <a:pt x="18677" y="96"/>
                </a:lnTo>
                <a:lnTo>
                  <a:pt x="18677" y="0"/>
                </a:lnTo>
                <a:lnTo>
                  <a:pt x="18677" y="2016"/>
                </a:lnTo>
                <a:lnTo>
                  <a:pt x="18717" y="2304"/>
                </a:lnTo>
                <a:lnTo>
                  <a:pt x="18717" y="8352"/>
                </a:lnTo>
                <a:lnTo>
                  <a:pt x="18758" y="8832"/>
                </a:lnTo>
                <a:lnTo>
                  <a:pt x="18758" y="16320"/>
                </a:lnTo>
                <a:lnTo>
                  <a:pt x="18798" y="16704"/>
                </a:lnTo>
                <a:lnTo>
                  <a:pt x="18798" y="21216"/>
                </a:lnTo>
                <a:lnTo>
                  <a:pt x="18839" y="21312"/>
                </a:lnTo>
                <a:lnTo>
                  <a:pt x="18839" y="21600"/>
                </a:lnTo>
                <a:lnTo>
                  <a:pt x="18839" y="20352"/>
                </a:lnTo>
                <a:lnTo>
                  <a:pt x="18880" y="20160"/>
                </a:lnTo>
                <a:lnTo>
                  <a:pt x="18880" y="14304"/>
                </a:lnTo>
                <a:lnTo>
                  <a:pt x="18920" y="13824"/>
                </a:lnTo>
                <a:lnTo>
                  <a:pt x="18920" y="6624"/>
                </a:lnTo>
                <a:lnTo>
                  <a:pt x="18961" y="6240"/>
                </a:lnTo>
                <a:lnTo>
                  <a:pt x="18961" y="4032"/>
                </a:lnTo>
                <a:lnTo>
                  <a:pt x="18961" y="3744"/>
                </a:lnTo>
                <a:lnTo>
                  <a:pt x="18961" y="960"/>
                </a:lnTo>
                <a:lnTo>
                  <a:pt x="19002" y="768"/>
                </a:lnTo>
                <a:lnTo>
                  <a:pt x="19002" y="0"/>
                </a:lnTo>
                <a:lnTo>
                  <a:pt x="19002" y="672"/>
                </a:lnTo>
                <a:lnTo>
                  <a:pt x="19042" y="768"/>
                </a:lnTo>
                <a:lnTo>
                  <a:pt x="19042" y="5952"/>
                </a:lnTo>
                <a:lnTo>
                  <a:pt x="19083" y="6336"/>
                </a:lnTo>
                <a:lnTo>
                  <a:pt x="19083" y="13920"/>
                </a:lnTo>
                <a:lnTo>
                  <a:pt x="19123" y="14304"/>
                </a:lnTo>
                <a:lnTo>
                  <a:pt x="19123" y="19968"/>
                </a:lnTo>
                <a:lnTo>
                  <a:pt x="19164" y="20160"/>
                </a:lnTo>
                <a:lnTo>
                  <a:pt x="19164" y="21600"/>
                </a:lnTo>
                <a:lnTo>
                  <a:pt x="19164" y="21408"/>
                </a:lnTo>
                <a:lnTo>
                  <a:pt x="19205" y="21312"/>
                </a:lnTo>
                <a:lnTo>
                  <a:pt x="19205" y="16992"/>
                </a:lnTo>
                <a:lnTo>
                  <a:pt x="19245" y="16608"/>
                </a:lnTo>
                <a:lnTo>
                  <a:pt x="19245" y="9216"/>
                </a:lnTo>
                <a:lnTo>
                  <a:pt x="19286" y="8736"/>
                </a:lnTo>
                <a:lnTo>
                  <a:pt x="19286" y="2304"/>
                </a:lnTo>
                <a:lnTo>
                  <a:pt x="19326" y="2016"/>
                </a:lnTo>
                <a:lnTo>
                  <a:pt x="19326" y="0"/>
                </a:lnTo>
                <a:lnTo>
                  <a:pt x="19367" y="96"/>
                </a:lnTo>
                <a:lnTo>
                  <a:pt x="19367" y="2016"/>
                </a:lnTo>
                <a:lnTo>
                  <a:pt x="19367" y="2304"/>
                </a:lnTo>
                <a:lnTo>
                  <a:pt x="19367" y="3456"/>
                </a:lnTo>
                <a:lnTo>
                  <a:pt x="19408" y="3744"/>
                </a:lnTo>
                <a:lnTo>
                  <a:pt x="19408" y="10848"/>
                </a:lnTo>
                <a:lnTo>
                  <a:pt x="19448" y="11328"/>
                </a:lnTo>
                <a:lnTo>
                  <a:pt x="19448" y="18336"/>
                </a:lnTo>
                <a:lnTo>
                  <a:pt x="19489" y="18624"/>
                </a:lnTo>
                <a:lnTo>
                  <a:pt x="19489" y="21600"/>
                </a:lnTo>
                <a:lnTo>
                  <a:pt x="19529" y="21600"/>
                </a:lnTo>
                <a:lnTo>
                  <a:pt x="19529" y="19200"/>
                </a:lnTo>
                <a:lnTo>
                  <a:pt x="19570" y="18912"/>
                </a:lnTo>
                <a:lnTo>
                  <a:pt x="19570" y="12288"/>
                </a:lnTo>
                <a:lnTo>
                  <a:pt x="19611" y="11808"/>
                </a:lnTo>
                <a:lnTo>
                  <a:pt x="19611" y="4512"/>
                </a:lnTo>
                <a:lnTo>
                  <a:pt x="19651" y="4128"/>
                </a:lnTo>
                <a:lnTo>
                  <a:pt x="19651" y="192"/>
                </a:lnTo>
                <a:lnTo>
                  <a:pt x="19692" y="96"/>
                </a:lnTo>
                <a:lnTo>
                  <a:pt x="19692" y="0"/>
                </a:lnTo>
                <a:lnTo>
                  <a:pt x="19692" y="1728"/>
                </a:lnTo>
                <a:lnTo>
                  <a:pt x="19732" y="2016"/>
                </a:lnTo>
                <a:lnTo>
                  <a:pt x="19732" y="7872"/>
                </a:lnTo>
                <a:lnTo>
                  <a:pt x="19773" y="8256"/>
                </a:lnTo>
                <a:lnTo>
                  <a:pt x="19773" y="15840"/>
                </a:lnTo>
                <a:lnTo>
                  <a:pt x="19814" y="16224"/>
                </a:lnTo>
                <a:lnTo>
                  <a:pt x="19814" y="16608"/>
                </a:lnTo>
                <a:lnTo>
                  <a:pt x="19814" y="16896"/>
                </a:lnTo>
                <a:lnTo>
                  <a:pt x="19814" y="21024"/>
                </a:lnTo>
                <a:lnTo>
                  <a:pt x="19854" y="21120"/>
                </a:lnTo>
                <a:lnTo>
                  <a:pt x="19854" y="21600"/>
                </a:lnTo>
                <a:lnTo>
                  <a:pt x="19854" y="20640"/>
                </a:lnTo>
                <a:lnTo>
                  <a:pt x="19895" y="20448"/>
                </a:lnTo>
                <a:lnTo>
                  <a:pt x="19895" y="14784"/>
                </a:lnTo>
                <a:lnTo>
                  <a:pt x="19935" y="14400"/>
                </a:lnTo>
                <a:lnTo>
                  <a:pt x="19935" y="7200"/>
                </a:lnTo>
                <a:lnTo>
                  <a:pt x="19976" y="6720"/>
                </a:lnTo>
                <a:lnTo>
                  <a:pt x="19976" y="1152"/>
                </a:lnTo>
                <a:lnTo>
                  <a:pt x="20017" y="960"/>
                </a:lnTo>
                <a:lnTo>
                  <a:pt x="20017" y="0"/>
                </a:lnTo>
                <a:lnTo>
                  <a:pt x="20017" y="480"/>
                </a:lnTo>
                <a:lnTo>
                  <a:pt x="20057" y="576"/>
                </a:lnTo>
                <a:lnTo>
                  <a:pt x="20057" y="5472"/>
                </a:lnTo>
                <a:lnTo>
                  <a:pt x="20098" y="5856"/>
                </a:lnTo>
                <a:lnTo>
                  <a:pt x="20098" y="12960"/>
                </a:lnTo>
                <a:lnTo>
                  <a:pt x="20138" y="13344"/>
                </a:lnTo>
                <a:lnTo>
                  <a:pt x="20138" y="19680"/>
                </a:lnTo>
                <a:lnTo>
                  <a:pt x="20179" y="19872"/>
                </a:lnTo>
                <a:lnTo>
                  <a:pt x="20179" y="21600"/>
                </a:lnTo>
                <a:lnTo>
                  <a:pt x="20179" y="21504"/>
                </a:lnTo>
                <a:lnTo>
                  <a:pt x="20220" y="21408"/>
                </a:lnTo>
                <a:lnTo>
                  <a:pt x="20220" y="20256"/>
                </a:lnTo>
                <a:lnTo>
                  <a:pt x="20220" y="19968"/>
                </a:lnTo>
                <a:lnTo>
                  <a:pt x="20220" y="17472"/>
                </a:lnTo>
                <a:lnTo>
                  <a:pt x="20260" y="17088"/>
                </a:lnTo>
                <a:lnTo>
                  <a:pt x="20260" y="9696"/>
                </a:lnTo>
                <a:lnTo>
                  <a:pt x="20301" y="9312"/>
                </a:lnTo>
                <a:lnTo>
                  <a:pt x="20301" y="2880"/>
                </a:lnTo>
                <a:lnTo>
                  <a:pt x="20341" y="2592"/>
                </a:lnTo>
                <a:lnTo>
                  <a:pt x="20341" y="0"/>
                </a:lnTo>
                <a:lnTo>
                  <a:pt x="20382" y="0"/>
                </a:lnTo>
                <a:lnTo>
                  <a:pt x="20382" y="3072"/>
                </a:lnTo>
                <a:lnTo>
                  <a:pt x="20423" y="3360"/>
                </a:lnTo>
                <a:lnTo>
                  <a:pt x="20423" y="10368"/>
                </a:lnTo>
                <a:lnTo>
                  <a:pt x="20463" y="10752"/>
                </a:lnTo>
                <a:lnTo>
                  <a:pt x="20463" y="17952"/>
                </a:lnTo>
                <a:lnTo>
                  <a:pt x="20504" y="18240"/>
                </a:lnTo>
                <a:lnTo>
                  <a:pt x="20504" y="21504"/>
                </a:lnTo>
                <a:lnTo>
                  <a:pt x="20544" y="21600"/>
                </a:lnTo>
                <a:lnTo>
                  <a:pt x="20544" y="19584"/>
                </a:lnTo>
                <a:lnTo>
                  <a:pt x="20585" y="19296"/>
                </a:lnTo>
                <a:lnTo>
                  <a:pt x="20585" y="12768"/>
                </a:lnTo>
                <a:lnTo>
                  <a:pt x="20626" y="12384"/>
                </a:lnTo>
                <a:lnTo>
                  <a:pt x="20626" y="6048"/>
                </a:lnTo>
                <a:lnTo>
                  <a:pt x="20626" y="5664"/>
                </a:lnTo>
                <a:lnTo>
                  <a:pt x="20626" y="4896"/>
                </a:lnTo>
                <a:lnTo>
                  <a:pt x="20666" y="4512"/>
                </a:lnTo>
                <a:lnTo>
                  <a:pt x="20666" y="288"/>
                </a:lnTo>
                <a:lnTo>
                  <a:pt x="20707" y="192"/>
                </a:lnTo>
                <a:lnTo>
                  <a:pt x="20707" y="0"/>
                </a:lnTo>
                <a:lnTo>
                  <a:pt x="20707" y="1248"/>
                </a:lnTo>
                <a:lnTo>
                  <a:pt x="20747" y="1440"/>
                </a:lnTo>
                <a:lnTo>
                  <a:pt x="20747" y="7392"/>
                </a:lnTo>
                <a:lnTo>
                  <a:pt x="20788" y="7776"/>
                </a:lnTo>
                <a:lnTo>
                  <a:pt x="20788" y="15360"/>
                </a:lnTo>
                <a:lnTo>
                  <a:pt x="20829" y="15744"/>
                </a:lnTo>
                <a:lnTo>
                  <a:pt x="20829" y="20832"/>
                </a:lnTo>
                <a:lnTo>
                  <a:pt x="20869" y="21024"/>
                </a:lnTo>
                <a:lnTo>
                  <a:pt x="20869" y="21600"/>
                </a:lnTo>
                <a:lnTo>
                  <a:pt x="20869" y="20832"/>
                </a:lnTo>
                <a:lnTo>
                  <a:pt x="20910" y="20640"/>
                </a:lnTo>
                <a:lnTo>
                  <a:pt x="20910" y="15648"/>
                </a:lnTo>
                <a:lnTo>
                  <a:pt x="20950" y="15264"/>
                </a:lnTo>
                <a:lnTo>
                  <a:pt x="20950" y="7680"/>
                </a:lnTo>
                <a:lnTo>
                  <a:pt x="20991" y="7296"/>
                </a:lnTo>
                <a:lnTo>
                  <a:pt x="20991" y="1440"/>
                </a:lnTo>
                <a:lnTo>
                  <a:pt x="21032" y="1248"/>
                </a:lnTo>
                <a:lnTo>
                  <a:pt x="21032" y="0"/>
                </a:lnTo>
                <a:lnTo>
                  <a:pt x="21032" y="288"/>
                </a:lnTo>
                <a:lnTo>
                  <a:pt x="21072" y="384"/>
                </a:lnTo>
                <a:lnTo>
                  <a:pt x="21072" y="864"/>
                </a:lnTo>
                <a:lnTo>
                  <a:pt x="21072" y="1056"/>
                </a:lnTo>
                <a:lnTo>
                  <a:pt x="21072" y="4992"/>
                </a:lnTo>
                <a:lnTo>
                  <a:pt x="21113" y="5376"/>
                </a:lnTo>
                <a:lnTo>
                  <a:pt x="21113" y="12480"/>
                </a:lnTo>
                <a:lnTo>
                  <a:pt x="21153" y="12864"/>
                </a:lnTo>
                <a:lnTo>
                  <a:pt x="21153" y="19296"/>
                </a:lnTo>
                <a:lnTo>
                  <a:pt x="21194" y="19584"/>
                </a:lnTo>
                <a:lnTo>
                  <a:pt x="21194" y="21600"/>
                </a:lnTo>
                <a:lnTo>
                  <a:pt x="21194" y="21504"/>
                </a:lnTo>
                <a:lnTo>
                  <a:pt x="21235" y="21504"/>
                </a:lnTo>
                <a:lnTo>
                  <a:pt x="21235" y="17856"/>
                </a:lnTo>
                <a:lnTo>
                  <a:pt x="21275" y="17472"/>
                </a:lnTo>
                <a:lnTo>
                  <a:pt x="21275" y="10272"/>
                </a:lnTo>
                <a:lnTo>
                  <a:pt x="21316" y="9792"/>
                </a:lnTo>
                <a:lnTo>
                  <a:pt x="21316" y="3264"/>
                </a:lnTo>
                <a:lnTo>
                  <a:pt x="21356" y="2976"/>
                </a:lnTo>
                <a:lnTo>
                  <a:pt x="21356" y="0"/>
                </a:lnTo>
                <a:lnTo>
                  <a:pt x="21397" y="0"/>
                </a:lnTo>
                <a:lnTo>
                  <a:pt x="21397" y="2688"/>
                </a:lnTo>
                <a:lnTo>
                  <a:pt x="21438" y="2976"/>
                </a:lnTo>
                <a:lnTo>
                  <a:pt x="21438" y="9792"/>
                </a:lnTo>
                <a:lnTo>
                  <a:pt x="21478" y="10272"/>
                </a:lnTo>
                <a:lnTo>
                  <a:pt x="21478" y="14496"/>
                </a:lnTo>
                <a:lnTo>
                  <a:pt x="21478" y="14880"/>
                </a:lnTo>
                <a:lnTo>
                  <a:pt x="21478" y="17472"/>
                </a:lnTo>
                <a:lnTo>
                  <a:pt x="21519" y="17856"/>
                </a:lnTo>
                <a:lnTo>
                  <a:pt x="21519" y="21408"/>
                </a:lnTo>
                <a:lnTo>
                  <a:pt x="21559" y="21504"/>
                </a:lnTo>
                <a:lnTo>
                  <a:pt x="21559" y="21600"/>
                </a:lnTo>
                <a:lnTo>
                  <a:pt x="21559" y="19872"/>
                </a:lnTo>
                <a:lnTo>
                  <a:pt x="21600" y="19584"/>
                </a:lnTo>
                <a:lnTo>
                  <a:pt x="21600" y="17184"/>
                </a:lnTo>
                <a:lnTo>
                  <a:pt x="21600" y="16800"/>
                </a:lnTo>
              </a:path>
            </a:pathLst>
          </a:custGeom>
          <a:noFill/>
          <a:ln w="127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40966" name="Rectangle 33"/>
          <p:cNvSpPr>
            <a:spLocks/>
          </p:cNvSpPr>
          <p:nvPr/>
        </p:nvSpPr>
        <p:spPr bwMode="auto">
          <a:xfrm>
            <a:off x="107156" y="1186987"/>
            <a:ext cx="722955" cy="51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BBE0E3"/>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1687" dirty="0">
                <a:solidFill>
                  <a:schemeClr val="tx1"/>
                </a:solidFill>
                <a:latin typeface="Arial" charset="0"/>
                <a:ea typeface="ＭＳ Ｐゴシック" charset="-128"/>
                <a:sym typeface="Arial" charset="0"/>
              </a:rPr>
              <a:t>Wave 1</a:t>
            </a:r>
          </a:p>
          <a:p>
            <a:pPr algn="ctr" eaLnBrk="1" hangingPunct="1"/>
            <a:r>
              <a:rPr lang="en-US" altLang="en-US" sz="1687" dirty="0">
                <a:solidFill>
                  <a:schemeClr val="tx1"/>
                </a:solidFill>
                <a:latin typeface="Arial" charset="0"/>
                <a:ea typeface="ＭＳ Ｐゴシック" charset="-128"/>
                <a:sym typeface="Arial" charset="0"/>
              </a:rPr>
              <a:t>(</a:t>
            </a:r>
            <a:r>
              <a:rPr lang="en-US" altLang="en-US" sz="1687" dirty="0">
                <a:solidFill>
                  <a:schemeClr val="tx1"/>
                </a:solidFill>
                <a:latin typeface="Symbol" charset="2"/>
                <a:ea typeface="ＭＳ Ｐゴシック" charset="-128"/>
                <a:sym typeface="Symbol" charset="2"/>
              </a:rPr>
              <a:t>n</a:t>
            </a:r>
            <a:r>
              <a:rPr lang="en-US" altLang="en-US" sz="1687" baseline="-25000" dirty="0">
                <a:solidFill>
                  <a:schemeClr val="tx1"/>
                </a:solidFill>
                <a:latin typeface="Calibri" charset="0"/>
                <a:ea typeface="Calibri" charset="0"/>
                <a:cs typeface="Calibri" charset="0"/>
                <a:sym typeface="Symbol" charset="2"/>
              </a:rPr>
              <a:t>opt</a:t>
            </a:r>
            <a:r>
              <a:rPr lang="en-US" altLang="en-US" sz="1687" baseline="-20000" dirty="0">
                <a:solidFill>
                  <a:schemeClr val="tx1"/>
                </a:solidFill>
                <a:latin typeface="Arial" charset="0"/>
                <a:ea typeface="ＭＳ Ｐゴシック" charset="-128"/>
                <a:sym typeface="Arial" charset="0"/>
              </a:rPr>
              <a:t>1</a:t>
            </a:r>
            <a:r>
              <a:rPr lang="en-US" altLang="en-US" sz="1687" dirty="0">
                <a:solidFill>
                  <a:schemeClr val="tx1"/>
                </a:solidFill>
                <a:latin typeface="Arial" charset="0"/>
                <a:ea typeface="ＭＳ Ｐゴシック" charset="-128"/>
                <a:sym typeface="Arial" charset="0"/>
              </a:rPr>
              <a:t>)</a:t>
            </a:r>
          </a:p>
        </p:txBody>
      </p:sp>
      <p:sp>
        <p:nvSpPr>
          <p:cNvPr id="2" name="TextBox 1"/>
          <p:cNvSpPr txBox="1"/>
          <p:nvPr/>
        </p:nvSpPr>
        <p:spPr>
          <a:xfrm>
            <a:off x="3276769" y="1816701"/>
            <a:ext cx="364202" cy="523220"/>
          </a:xfrm>
          <a:prstGeom prst="rect">
            <a:avLst/>
          </a:prstGeom>
          <a:noFill/>
        </p:spPr>
        <p:txBody>
          <a:bodyPr wrap="none" rtlCol="0">
            <a:spAutoFit/>
          </a:bodyPr>
          <a:lstStyle/>
          <a:p>
            <a:r>
              <a:rPr lang="en-US" sz="2800"/>
              <a:t>+</a:t>
            </a:r>
          </a:p>
        </p:txBody>
      </p:sp>
      <p:sp>
        <p:nvSpPr>
          <p:cNvPr id="4" name="Slide Number Placeholder 3"/>
          <p:cNvSpPr>
            <a:spLocks noGrp="1"/>
          </p:cNvSpPr>
          <p:nvPr>
            <p:ph type="sldNum" sz="quarter" idx="12"/>
          </p:nvPr>
        </p:nvSpPr>
        <p:spPr/>
        <p:txBody>
          <a:bodyPr/>
          <a:lstStyle/>
          <a:p>
            <a:fld id="{D1B06FA4-38C0-F542-8D12-4F2B8E32B691}" type="slidenum">
              <a:rPr lang="en-US" smtClean="0"/>
              <a:t>10</a:t>
            </a:fld>
            <a:endParaRPr lang="en-US"/>
          </a:p>
        </p:txBody>
      </p:sp>
      <p:sp>
        <p:nvSpPr>
          <p:cNvPr id="5" name="Rectangle 4">
            <a:extLst>
              <a:ext uri="{FF2B5EF4-FFF2-40B4-BE49-F238E27FC236}">
                <a16:creationId xmlns:a16="http://schemas.microsoft.com/office/drawing/2014/main" id="{84ADE525-BDDD-2F4A-9015-1518B6734F40}"/>
              </a:ext>
            </a:extLst>
          </p:cNvPr>
          <p:cNvSpPr/>
          <p:nvPr/>
        </p:nvSpPr>
        <p:spPr>
          <a:xfrm>
            <a:off x="106995" y="6191934"/>
            <a:ext cx="4572000" cy="646331"/>
          </a:xfrm>
          <a:prstGeom prst="rect">
            <a:avLst/>
          </a:prstGeom>
        </p:spPr>
        <p:txBody>
          <a:bodyPr>
            <a:spAutoFit/>
          </a:bodyPr>
          <a:lstStyle/>
          <a:p>
            <a:r>
              <a:rPr lang="en-US" sz="1200" dirty="0"/>
              <a:t>T. </a:t>
            </a:r>
            <a:r>
              <a:rPr lang="en-US" sz="1200" dirty="0" err="1"/>
              <a:t>Udem</a:t>
            </a:r>
            <a:r>
              <a:rPr lang="en-US" sz="1200" dirty="0"/>
              <a:t> et al., "Phase-coherent measurement of the hydrogen 1S-2S frequency with an optical frequency interval divider chain," in IEEE Transactions on Instrumentation and Measurement, 46 (1997)</a:t>
            </a:r>
          </a:p>
        </p:txBody>
      </p:sp>
      <p:sp>
        <p:nvSpPr>
          <p:cNvPr id="3" name="Rectangle 19">
            <a:extLst>
              <a:ext uri="{FF2B5EF4-FFF2-40B4-BE49-F238E27FC236}">
                <a16:creationId xmlns:a16="http://schemas.microsoft.com/office/drawing/2014/main" id="{5B131D38-34AF-09FD-817B-58BB7EBF451E}"/>
              </a:ext>
            </a:extLst>
          </p:cNvPr>
          <p:cNvSpPr>
            <a:spLocks/>
          </p:cNvSpPr>
          <p:nvPr/>
        </p:nvSpPr>
        <p:spPr bwMode="auto">
          <a:xfrm>
            <a:off x="-8930" y="-8930"/>
            <a:ext cx="9152930" cy="585216"/>
          </a:xfrm>
          <a:prstGeom prst="rect">
            <a:avLst/>
          </a:pr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nchor="ct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3200" dirty="0">
                <a:latin typeface="Calibri" panose="020F0502020204030204" pitchFamily="34" charset="0"/>
                <a:ea typeface="ＭＳ Ｐゴシック" charset="-128"/>
                <a:cs typeface="Calibri" panose="020F0502020204030204" pitchFamily="34" charset="0"/>
                <a:sym typeface="Arial" charset="0"/>
              </a:rPr>
              <a:t>Difference frequency measurement</a:t>
            </a:r>
          </a:p>
        </p:txBody>
      </p:sp>
    </p:spTree>
    <p:extLst>
      <p:ext uri="{BB962C8B-B14F-4D97-AF65-F5344CB8AC3E}">
        <p14:creationId xmlns:p14="http://schemas.microsoft.com/office/powerpoint/2010/main" val="3272306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
            <a:extLst>
              <a:ext uri="{FF2B5EF4-FFF2-40B4-BE49-F238E27FC236}">
                <a16:creationId xmlns:a16="http://schemas.microsoft.com/office/drawing/2014/main" id="{6EF1F05A-15E3-5A45-BAF0-108ED1726405}"/>
              </a:ext>
            </a:extLst>
          </p:cNvPr>
          <p:cNvSpPr>
            <a:spLocks/>
          </p:cNvSpPr>
          <p:nvPr/>
        </p:nvSpPr>
        <p:spPr bwMode="auto">
          <a:xfrm>
            <a:off x="0" y="-3773"/>
            <a:ext cx="9144000" cy="585216"/>
          </a:xfrm>
          <a:prstGeom prst="rect">
            <a:avLst/>
          </a:prstGeom>
          <a:solidFill>
            <a:schemeClr val="tx1"/>
          </a:solidFill>
          <a:ln>
            <a:noFill/>
          </a:ln>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3200" dirty="0">
                <a:solidFill>
                  <a:schemeClr val="bg1"/>
                </a:solidFill>
                <a:latin typeface="Calibri" panose="020F0502020204030204" pitchFamily="34" charset="0"/>
                <a:ea typeface="ＭＳ Ｐゴシック" panose="020B0600070205080204" pitchFamily="34" charset="-128"/>
                <a:cs typeface="Calibri" panose="020F0502020204030204" pitchFamily="34" charset="0"/>
                <a:sym typeface="Arial" panose="020B0604020202020204" pitchFamily="34" charset="0"/>
              </a:rPr>
              <a:t>A brief history of optical frequency measurement</a:t>
            </a:r>
          </a:p>
        </p:txBody>
      </p:sp>
      <p:pic>
        <p:nvPicPr>
          <p:cNvPr id="136195" name="Picture 2">
            <a:extLst>
              <a:ext uri="{FF2B5EF4-FFF2-40B4-BE49-F238E27FC236}">
                <a16:creationId xmlns:a16="http://schemas.microsoft.com/office/drawing/2014/main" id="{DB068FB2-8088-3F4E-8861-30E45E9691D5}"/>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2903" y="2681341"/>
            <a:ext cx="1062633" cy="1062633"/>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6196" name="Rectangle 3">
            <a:extLst>
              <a:ext uri="{FF2B5EF4-FFF2-40B4-BE49-F238E27FC236}">
                <a16:creationId xmlns:a16="http://schemas.microsoft.com/office/drawing/2014/main" id="{6FD21C15-C07C-404C-AE0C-49396B6697C0}"/>
              </a:ext>
            </a:extLst>
          </p:cNvPr>
          <p:cNvSpPr>
            <a:spLocks/>
          </p:cNvSpPr>
          <p:nvPr/>
        </p:nvSpPr>
        <p:spPr bwMode="auto">
          <a:xfrm>
            <a:off x="6143516" y="2004379"/>
            <a:ext cx="1870705" cy="60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latin typeface="Arial" panose="020B0604020202020204" pitchFamily="34" charset="0"/>
                <a:ea typeface="ＭＳ Ｐゴシック" panose="020B0600070205080204" pitchFamily="34" charset="-128"/>
                <a:sym typeface="Arial" panose="020B0604020202020204" pitchFamily="34" charset="0"/>
              </a:rPr>
              <a:t>Atomic transition</a:t>
            </a:r>
          </a:p>
          <a:p>
            <a:pPr algn="ctr" eaLnBrk="1" hangingPunct="1">
              <a:spcBef>
                <a:spcPct val="0"/>
              </a:spcBef>
              <a:buSzTx/>
              <a:buFontTx/>
              <a:buNone/>
            </a:pPr>
            <a:r>
              <a:rPr lang="en-US" altLang="en-US" sz="1969" dirty="0">
                <a:latin typeface="Arial" panose="020B0604020202020204" pitchFamily="34" charset="0"/>
                <a:ea typeface="ＭＳ Ｐゴシック" panose="020B0600070205080204" pitchFamily="34" charset="-128"/>
                <a:sym typeface="Arial" panose="020B0604020202020204" pitchFamily="34" charset="0"/>
              </a:rPr>
              <a:t>~ 300 THz</a:t>
            </a:r>
          </a:p>
        </p:txBody>
      </p:sp>
      <p:sp>
        <p:nvSpPr>
          <p:cNvPr id="33796" name="Line 4">
            <a:extLst>
              <a:ext uri="{FF2B5EF4-FFF2-40B4-BE49-F238E27FC236}">
                <a16:creationId xmlns:a16="http://schemas.microsoft.com/office/drawing/2014/main" id="{874118E4-AFF2-C242-910D-68A4C92B180C}"/>
              </a:ext>
            </a:extLst>
          </p:cNvPr>
          <p:cNvSpPr>
            <a:spLocks noChangeShapeType="1"/>
          </p:cNvSpPr>
          <p:nvPr/>
        </p:nvSpPr>
        <p:spPr bwMode="auto">
          <a:xfrm>
            <a:off x="3198919" y="3136755"/>
            <a:ext cx="3196828" cy="1117"/>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grpSp>
        <p:nvGrpSpPr>
          <p:cNvPr id="33799" name="Group 7">
            <a:extLst>
              <a:ext uri="{FF2B5EF4-FFF2-40B4-BE49-F238E27FC236}">
                <a16:creationId xmlns:a16="http://schemas.microsoft.com/office/drawing/2014/main" id="{6EE5AE9A-0C1A-EE4D-930D-5E7B8D9C0600}"/>
              </a:ext>
            </a:extLst>
          </p:cNvPr>
          <p:cNvGrpSpPr>
            <a:grpSpLocks/>
          </p:cNvGrpSpPr>
          <p:nvPr/>
        </p:nvGrpSpPr>
        <p:grpSpPr bwMode="auto">
          <a:xfrm>
            <a:off x="3555031" y="2661256"/>
            <a:ext cx="2463463" cy="1207596"/>
            <a:chOff x="81" y="8"/>
            <a:chExt cx="2206" cy="1081"/>
          </a:xfrm>
        </p:grpSpPr>
        <p:sp>
          <p:nvSpPr>
            <p:cNvPr id="136217" name="Rectangle 5">
              <a:extLst>
                <a:ext uri="{FF2B5EF4-FFF2-40B4-BE49-F238E27FC236}">
                  <a16:creationId xmlns:a16="http://schemas.microsoft.com/office/drawing/2014/main" id="{039E94A5-4DAB-1948-8203-201064183E7E}"/>
                </a:ext>
              </a:extLst>
            </p:cNvPr>
            <p:cNvSpPr>
              <a:spLocks/>
            </p:cNvSpPr>
            <p:nvPr/>
          </p:nvSpPr>
          <p:spPr bwMode="auto">
            <a:xfrm>
              <a:off x="81" y="546"/>
              <a:ext cx="2206"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solidFill>
                    <a:schemeClr val="accent1"/>
                  </a:solidFill>
                  <a:latin typeface="Arial" panose="020B0604020202020204" pitchFamily="34" charset="0"/>
                  <a:ea typeface="ＭＳ Ｐゴシック" panose="020B0600070205080204" pitchFamily="34" charset="-128"/>
                  <a:sym typeface="Arial" panose="020B0604020202020204" pitchFamily="34" charset="0"/>
                </a:rPr>
                <a:t>5 orders of magnitude</a:t>
              </a:r>
            </a:p>
            <a:p>
              <a:pPr algn="ctr" eaLnBrk="1" hangingPunct="1">
                <a:spcBef>
                  <a:spcPct val="0"/>
                </a:spcBef>
                <a:buSzTx/>
                <a:buFontTx/>
                <a:buNone/>
              </a:pPr>
              <a:r>
                <a:rPr lang="en-US" altLang="en-US" sz="1969" dirty="0">
                  <a:solidFill>
                    <a:schemeClr val="accent1"/>
                  </a:solidFill>
                  <a:latin typeface="Arial" panose="020B0604020202020204" pitchFamily="34" charset="0"/>
                  <a:ea typeface="ＭＳ Ｐゴシック" panose="020B0600070205080204" pitchFamily="34" charset="-128"/>
                  <a:sym typeface="Arial" panose="020B0604020202020204" pitchFamily="34" charset="0"/>
                </a:rPr>
                <a:t>different in frequency!</a:t>
              </a:r>
            </a:p>
          </p:txBody>
        </p:sp>
        <p:sp>
          <p:nvSpPr>
            <p:cNvPr id="136218" name="Rectangle 6">
              <a:extLst>
                <a:ext uri="{FF2B5EF4-FFF2-40B4-BE49-F238E27FC236}">
                  <a16:creationId xmlns:a16="http://schemas.microsoft.com/office/drawing/2014/main" id="{28F96DF2-088B-DC49-A1FC-D9E8A6682E07}"/>
                </a:ext>
              </a:extLst>
            </p:cNvPr>
            <p:cNvSpPr>
              <a:spLocks/>
            </p:cNvSpPr>
            <p:nvPr/>
          </p:nvSpPr>
          <p:spPr bwMode="auto">
            <a:xfrm>
              <a:off x="596" y="8"/>
              <a:ext cx="1227"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672" dirty="0">
                  <a:solidFill>
                    <a:schemeClr val="accent1"/>
                  </a:solidFill>
                  <a:latin typeface="Arial" panose="020B0604020202020204" pitchFamily="34" charset="0"/>
                  <a:ea typeface="ＭＳ Ｐゴシック" panose="020B0600070205080204" pitchFamily="34" charset="-128"/>
                  <a:sym typeface="Arial" panose="020B0604020202020204" pitchFamily="34" charset="0"/>
                </a:rPr>
                <a:t>Problem!</a:t>
              </a:r>
            </a:p>
          </p:txBody>
        </p:sp>
      </p:grpSp>
      <p:sp>
        <p:nvSpPr>
          <p:cNvPr id="136212" name="Rectangle 11">
            <a:extLst>
              <a:ext uri="{FF2B5EF4-FFF2-40B4-BE49-F238E27FC236}">
                <a16:creationId xmlns:a16="http://schemas.microsoft.com/office/drawing/2014/main" id="{B9DB7328-DD9B-F748-8C3D-874FC5854BE9}"/>
              </a:ext>
            </a:extLst>
          </p:cNvPr>
          <p:cNvSpPr>
            <a:spLocks/>
          </p:cNvSpPr>
          <p:nvPr/>
        </p:nvSpPr>
        <p:spPr bwMode="auto">
          <a:xfrm>
            <a:off x="3993661" y="4386956"/>
            <a:ext cx="1526976" cy="687586"/>
          </a:xfrm>
          <a:prstGeom prst="rect">
            <a:avLst/>
          </a:prstGeom>
          <a:solidFill>
            <a:srgbClr val="000000"/>
          </a:solidFill>
          <a:ln w="25400">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dirty="0">
              <a:solidFill>
                <a:schemeClr val="bg1"/>
              </a:solidFill>
            </a:endParaRPr>
          </a:p>
        </p:txBody>
      </p:sp>
      <p:sp>
        <p:nvSpPr>
          <p:cNvPr id="136213" name="Freeform 12">
            <a:extLst>
              <a:ext uri="{FF2B5EF4-FFF2-40B4-BE49-F238E27FC236}">
                <a16:creationId xmlns:a16="http://schemas.microsoft.com/office/drawing/2014/main" id="{0A1DF40C-4994-3D4A-AD29-D67704998047}"/>
              </a:ext>
            </a:extLst>
          </p:cNvPr>
          <p:cNvSpPr>
            <a:spLocks/>
          </p:cNvSpPr>
          <p:nvPr/>
        </p:nvSpPr>
        <p:spPr bwMode="auto">
          <a:xfrm rot="5400000">
            <a:off x="5762855" y="3451571"/>
            <a:ext cx="1026914" cy="1522512"/>
          </a:xfrm>
          <a:custGeom>
            <a:avLst/>
            <a:gdLst>
              <a:gd name="T0" fmla="*/ 0 w 21600"/>
              <a:gd name="T1" fmla="*/ 0 h 21600"/>
              <a:gd name="T2" fmla="*/ 2 w 21600"/>
              <a:gd name="T3" fmla="*/ 0 h 21600"/>
              <a:gd name="T4" fmla="*/ 2 w 21600"/>
              <a:gd name="T5" fmla="*/ 5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lnTo>
                  <a:pt x="21600" y="0"/>
                </a:lnTo>
                <a:lnTo>
                  <a:pt x="21600" y="21600"/>
                </a:lnTo>
              </a:path>
            </a:pathLst>
          </a:custGeom>
          <a:noFill/>
          <a:ln w="38100" cap="flat">
            <a:solidFill>
              <a:schemeClr val="tx1"/>
            </a:solidFill>
            <a:prstDash val="sysDot"/>
            <a:miter lim="800000"/>
            <a:headEnd type="none"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136214" name="Rectangle 13">
            <a:extLst>
              <a:ext uri="{FF2B5EF4-FFF2-40B4-BE49-F238E27FC236}">
                <a16:creationId xmlns:a16="http://schemas.microsoft.com/office/drawing/2014/main" id="{66751220-E9E6-1448-BF4E-D620CA32AA76}"/>
              </a:ext>
            </a:extLst>
          </p:cNvPr>
          <p:cNvSpPr>
            <a:spLocks/>
          </p:cNvSpPr>
          <p:nvPr/>
        </p:nvSpPr>
        <p:spPr bwMode="auto">
          <a:xfrm>
            <a:off x="4219495" y="4535447"/>
            <a:ext cx="10964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400"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Counter</a:t>
            </a:r>
          </a:p>
        </p:txBody>
      </p:sp>
      <p:sp>
        <p:nvSpPr>
          <p:cNvPr id="136211" name="Rectangle 15">
            <a:extLst>
              <a:ext uri="{FF2B5EF4-FFF2-40B4-BE49-F238E27FC236}">
                <a16:creationId xmlns:a16="http://schemas.microsoft.com/office/drawing/2014/main" id="{4B9872B7-D145-3A40-B89C-EA18F54E0F74}"/>
              </a:ext>
            </a:extLst>
          </p:cNvPr>
          <p:cNvSpPr>
            <a:spLocks/>
          </p:cNvSpPr>
          <p:nvPr/>
        </p:nvSpPr>
        <p:spPr bwMode="auto">
          <a:xfrm>
            <a:off x="369984" y="5657552"/>
            <a:ext cx="8550991" cy="1017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000" dirty="0">
                <a:latin typeface="Calibri" panose="020F0502020204030204" pitchFamily="34" charset="0"/>
                <a:ea typeface="ＭＳ Ｐゴシック" panose="020B0600070205080204" pitchFamily="34" charset="-128"/>
                <a:cs typeface="Calibri" panose="020F0502020204030204" pitchFamily="34" charset="0"/>
              </a:rPr>
              <a:t>Conversely, to define the second to Optical atomic time we need to count the cycles of the clock transition.</a:t>
            </a:r>
          </a:p>
        </p:txBody>
      </p:sp>
      <p:grpSp>
        <p:nvGrpSpPr>
          <p:cNvPr id="136205" name="Group 20">
            <a:extLst>
              <a:ext uri="{FF2B5EF4-FFF2-40B4-BE49-F238E27FC236}">
                <a16:creationId xmlns:a16="http://schemas.microsoft.com/office/drawing/2014/main" id="{45E31CE5-E4DC-2E4A-93E7-D93C29D3D91E}"/>
              </a:ext>
            </a:extLst>
          </p:cNvPr>
          <p:cNvGrpSpPr>
            <a:grpSpLocks/>
          </p:cNvGrpSpPr>
          <p:nvPr/>
        </p:nvGrpSpPr>
        <p:grpSpPr bwMode="auto">
          <a:xfrm>
            <a:off x="1555856" y="2636737"/>
            <a:ext cx="2433340" cy="2091779"/>
            <a:chOff x="0" y="0"/>
            <a:chExt cx="2180" cy="1874"/>
          </a:xfrm>
        </p:grpSpPr>
        <p:sp>
          <p:nvSpPr>
            <p:cNvPr id="136207" name="Rectangle 17">
              <a:extLst>
                <a:ext uri="{FF2B5EF4-FFF2-40B4-BE49-F238E27FC236}">
                  <a16:creationId xmlns:a16="http://schemas.microsoft.com/office/drawing/2014/main" id="{BC5212FA-BB45-0343-B4F3-27B677215D72}"/>
                </a:ext>
              </a:extLst>
            </p:cNvPr>
            <p:cNvSpPr>
              <a:spLocks/>
            </p:cNvSpPr>
            <p:nvPr/>
          </p:nvSpPr>
          <p:spPr bwMode="auto">
            <a:xfrm>
              <a:off x="0" y="0"/>
              <a:ext cx="1368" cy="952"/>
            </a:xfrm>
            <a:prstGeom prst="rect">
              <a:avLst/>
            </a:prstGeom>
            <a:solidFill>
              <a:srgbClr val="000000"/>
            </a:solidFill>
            <a:ln w="9525">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136208" name="Rectangle 18">
              <a:extLst>
                <a:ext uri="{FF2B5EF4-FFF2-40B4-BE49-F238E27FC236}">
                  <a16:creationId xmlns:a16="http://schemas.microsoft.com/office/drawing/2014/main" id="{534ACD52-C2F0-E34A-8314-74B14B40DE58}"/>
                </a:ext>
              </a:extLst>
            </p:cNvPr>
            <p:cNvSpPr>
              <a:spLocks/>
            </p:cNvSpPr>
            <p:nvPr/>
          </p:nvSpPr>
          <p:spPr bwMode="auto">
            <a:xfrm>
              <a:off x="147" y="165"/>
              <a:ext cx="1086" cy="54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Cs clock</a:t>
              </a:r>
            </a:p>
            <a:p>
              <a:pPr algn="ctr" eaLnBrk="1" hangingPunct="1">
                <a:spcBef>
                  <a:spcPct val="0"/>
                </a:spcBef>
                <a:buSzTx/>
                <a:buFontTx/>
                <a:buNone/>
              </a:pPr>
              <a:r>
                <a:rPr lang="en-US" altLang="en-US" sz="1969"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9.192 GHz</a:t>
              </a:r>
            </a:p>
          </p:txBody>
        </p:sp>
        <p:sp>
          <p:nvSpPr>
            <p:cNvPr id="136209" name="Freeform 19">
              <a:extLst>
                <a:ext uri="{FF2B5EF4-FFF2-40B4-BE49-F238E27FC236}">
                  <a16:creationId xmlns:a16="http://schemas.microsoft.com/office/drawing/2014/main" id="{33ABE64C-784C-754A-B97A-801A8D0BDEE5}"/>
                </a:ext>
              </a:extLst>
            </p:cNvPr>
            <p:cNvSpPr>
              <a:spLocks/>
            </p:cNvSpPr>
            <p:nvPr/>
          </p:nvSpPr>
          <p:spPr bwMode="auto">
            <a:xfrm rot="16200000" flipH="1">
              <a:off x="974" y="668"/>
              <a:ext cx="912" cy="1500"/>
            </a:xfrm>
            <a:custGeom>
              <a:avLst/>
              <a:gdLst>
                <a:gd name="T0" fmla="*/ 0 w 21600"/>
                <a:gd name="T1" fmla="*/ 0 h 21600"/>
                <a:gd name="T2" fmla="*/ 2 w 21600"/>
                <a:gd name="T3" fmla="*/ 0 h 21600"/>
                <a:gd name="T4" fmla="*/ 2 w 21600"/>
                <a:gd name="T5" fmla="*/ 7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lnTo>
                    <a:pt x="21600" y="0"/>
                  </a:lnTo>
                  <a:lnTo>
                    <a:pt x="21600" y="21600"/>
                  </a:lnTo>
                </a:path>
              </a:pathLst>
            </a:custGeom>
            <a:noFill/>
            <a:ln w="38100" cap="flat">
              <a:solidFill>
                <a:schemeClr val="tx1"/>
              </a:solidFill>
              <a:prstDash val="sysDot"/>
              <a:miter lim="800000"/>
              <a:headEnd type="none"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grpSp>
      <p:sp>
        <p:nvSpPr>
          <p:cNvPr id="136206" name="Rectangle 21">
            <a:extLst>
              <a:ext uri="{FF2B5EF4-FFF2-40B4-BE49-F238E27FC236}">
                <a16:creationId xmlns:a16="http://schemas.microsoft.com/office/drawing/2014/main" id="{2C2565C4-C83A-1F4D-A943-5104D687165F}"/>
              </a:ext>
            </a:extLst>
          </p:cNvPr>
          <p:cNvSpPr>
            <a:spLocks/>
          </p:cNvSpPr>
          <p:nvPr/>
        </p:nvSpPr>
        <p:spPr bwMode="auto">
          <a:xfrm>
            <a:off x="268657" y="594804"/>
            <a:ext cx="8472874" cy="126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400" dirty="0">
                <a:solidFill>
                  <a:schemeClr val="accent1"/>
                </a:solidFill>
                <a:latin typeface="Calibri" panose="020F0502020204030204" pitchFamily="34" charset="0"/>
                <a:ea typeface="ＭＳ Ｐゴシック" panose="020B0600070205080204" pitchFamily="34" charset="-128"/>
                <a:cs typeface="Calibri" panose="020F0502020204030204" pitchFamily="34" charset="0"/>
              </a:rPr>
              <a:t>To measure the frequency of the optical transition we need to measure it against the definition of the Hz.</a:t>
            </a:r>
          </a:p>
        </p:txBody>
      </p:sp>
      <p:grpSp>
        <p:nvGrpSpPr>
          <p:cNvPr id="33817" name="Group 25">
            <a:extLst>
              <a:ext uri="{FF2B5EF4-FFF2-40B4-BE49-F238E27FC236}">
                <a16:creationId xmlns:a16="http://schemas.microsoft.com/office/drawing/2014/main" id="{139A01DE-C6CB-1A4A-91F4-49CCF7FC8F11}"/>
              </a:ext>
            </a:extLst>
          </p:cNvPr>
          <p:cNvGrpSpPr>
            <a:grpSpLocks/>
          </p:cNvGrpSpPr>
          <p:nvPr/>
        </p:nvGrpSpPr>
        <p:grpSpPr bwMode="auto">
          <a:xfrm>
            <a:off x="4100818" y="4154739"/>
            <a:ext cx="1339453" cy="1285875"/>
            <a:chOff x="0" y="0"/>
            <a:chExt cx="1200" cy="1152"/>
          </a:xfrm>
          <a:effectLst/>
        </p:grpSpPr>
        <p:sp>
          <p:nvSpPr>
            <p:cNvPr id="33815" name="Line 23">
              <a:extLst>
                <a:ext uri="{FF2B5EF4-FFF2-40B4-BE49-F238E27FC236}">
                  <a16:creationId xmlns:a16="http://schemas.microsoft.com/office/drawing/2014/main" id="{88D9B74B-9B28-8549-BA14-0EA5AE3F77B0}"/>
                </a:ext>
              </a:extLst>
            </p:cNvPr>
            <p:cNvSpPr>
              <a:spLocks noChangeShapeType="1"/>
            </p:cNvSpPr>
            <p:nvPr/>
          </p:nvSpPr>
          <p:spPr bwMode="auto">
            <a:xfrm>
              <a:off x="0" y="0"/>
              <a:ext cx="1152" cy="1152"/>
            </a:xfrm>
            <a:prstGeom prst="line">
              <a:avLst/>
            </a:prstGeom>
            <a:noFill/>
            <a:ln w="76200">
              <a:solidFill>
                <a:srgbClr val="FF0000"/>
              </a:solidFill>
              <a:miter lim="800000"/>
              <a:headEnd/>
              <a:tailEnd/>
            </a:ln>
            <a:effectLst/>
            <a:extLst>
              <a:ext uri="{909E8E84-426E-40DD-AFC4-6F175D3DCCD1}">
                <a14:hiddenFill xmlns:a14="http://schemas.microsoft.com/office/drawing/2010/main">
                  <a:noFill/>
                </a14:hiddenFill>
              </a:ext>
            </a:extLst>
          </p:spPr>
          <p:txBody>
            <a:bodyPr lIns="0" tIns="0" rIns="0" bIns="0"/>
            <a:lstStyle/>
            <a:p>
              <a:endParaRPr lang="en-US" sz="1266"/>
            </a:p>
          </p:txBody>
        </p:sp>
        <p:sp>
          <p:nvSpPr>
            <p:cNvPr id="33816" name="Line 24">
              <a:extLst>
                <a:ext uri="{FF2B5EF4-FFF2-40B4-BE49-F238E27FC236}">
                  <a16:creationId xmlns:a16="http://schemas.microsoft.com/office/drawing/2014/main" id="{7AADDD31-5060-9E4D-8B14-5CA257D57B43}"/>
                </a:ext>
              </a:extLst>
            </p:cNvPr>
            <p:cNvSpPr>
              <a:spLocks noChangeShapeType="1"/>
            </p:cNvSpPr>
            <p:nvPr/>
          </p:nvSpPr>
          <p:spPr bwMode="auto">
            <a:xfrm flipH="1">
              <a:off x="48" y="0"/>
              <a:ext cx="1152" cy="1152"/>
            </a:xfrm>
            <a:prstGeom prst="line">
              <a:avLst/>
            </a:prstGeom>
            <a:noFill/>
            <a:ln w="76200">
              <a:solidFill>
                <a:srgbClr val="FF0000"/>
              </a:solidFill>
              <a:miter lim="800000"/>
              <a:headEnd/>
              <a:tailEnd/>
            </a:ln>
            <a:effectLst/>
            <a:extLst>
              <a:ext uri="{909E8E84-426E-40DD-AFC4-6F175D3DCCD1}">
                <a14:hiddenFill xmlns:a14="http://schemas.microsoft.com/office/drawing/2010/main">
                  <a:noFill/>
                </a14:hiddenFill>
              </a:ext>
            </a:extLst>
          </p:spPr>
          <p:txBody>
            <a:bodyPr lIns="0" tIns="0" rIns="0" bIns="0"/>
            <a:lstStyle/>
            <a:p>
              <a:endParaRPr lang="en-US" sz="1266"/>
            </a:p>
          </p:txBody>
        </p:sp>
      </p:grpSp>
    </p:spTree>
    <p:extLst>
      <p:ext uri="{BB962C8B-B14F-4D97-AF65-F5344CB8AC3E}">
        <p14:creationId xmlns:p14="http://schemas.microsoft.com/office/powerpoint/2010/main" val="1635305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817"/>
                                        </p:tgtEl>
                                        <p:attrNameLst>
                                          <p:attrName>style.visibility</p:attrName>
                                        </p:attrNameLst>
                                      </p:cBhvr>
                                      <p:to>
                                        <p:strVal val="visible"/>
                                      </p:to>
                                    </p:set>
                                    <p:animEffect transition="in" filter="fade">
                                      <p:cBhvr>
                                        <p:cTn id="7" dur="500"/>
                                        <p:tgtEl>
                                          <p:spTgt spid="338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3799"/>
                                        </p:tgtEl>
                                        <p:attrNameLst>
                                          <p:attrName>style.visibility</p:attrName>
                                        </p:attrNameLst>
                                      </p:cBhvr>
                                      <p:to>
                                        <p:strVal val="visible"/>
                                      </p:to>
                                    </p:set>
                                    <p:anim calcmode="lin" valueType="num">
                                      <p:cBhvr additive="base">
                                        <p:cTn id="12" dur="500" fill="hold"/>
                                        <p:tgtEl>
                                          <p:spTgt spid="33799"/>
                                        </p:tgtEl>
                                        <p:attrNameLst>
                                          <p:attrName>ppt_x</p:attrName>
                                        </p:attrNameLst>
                                      </p:cBhvr>
                                      <p:tavLst>
                                        <p:tav tm="0">
                                          <p:val>
                                            <p:strVal val="#ppt_x"/>
                                          </p:val>
                                        </p:tav>
                                        <p:tav tm="100000">
                                          <p:val>
                                            <p:strVal val="#ppt_x"/>
                                          </p:val>
                                        </p:tav>
                                      </p:tavLst>
                                    </p:anim>
                                    <p:anim calcmode="lin" valueType="num">
                                      <p:cBhvr additive="base">
                                        <p:cTn id="13" dur="500" fill="hold"/>
                                        <p:tgtEl>
                                          <p:spTgt spid="3379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3796"/>
                                        </p:tgtEl>
                                        <p:attrNameLst>
                                          <p:attrName>style.visibility</p:attrName>
                                        </p:attrNameLst>
                                      </p:cBhvr>
                                      <p:to>
                                        <p:strVal val="visible"/>
                                      </p:to>
                                    </p:set>
                                    <p:anim calcmode="lin" valueType="num">
                                      <p:cBhvr additive="base">
                                        <p:cTn id="16" dur="500" fill="hold"/>
                                        <p:tgtEl>
                                          <p:spTgt spid="33796"/>
                                        </p:tgtEl>
                                        <p:attrNameLst>
                                          <p:attrName>ppt_x</p:attrName>
                                        </p:attrNameLst>
                                      </p:cBhvr>
                                      <p:tavLst>
                                        <p:tav tm="0">
                                          <p:val>
                                            <p:strVal val="#ppt_x"/>
                                          </p:val>
                                        </p:tav>
                                        <p:tav tm="100000">
                                          <p:val>
                                            <p:strVal val="#ppt_x"/>
                                          </p:val>
                                        </p:tav>
                                      </p:tavLst>
                                    </p:anim>
                                    <p:anim calcmode="lin" valueType="num">
                                      <p:cBhvr additive="base">
                                        <p:cTn id="17" dur="500" fill="hold"/>
                                        <p:tgtEl>
                                          <p:spTgt spid="337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5" name="Picture 2">
            <a:extLst>
              <a:ext uri="{FF2B5EF4-FFF2-40B4-BE49-F238E27FC236}">
                <a16:creationId xmlns:a16="http://schemas.microsoft.com/office/drawing/2014/main" id="{DB068FB2-8088-3F4E-8861-30E45E9691D5}"/>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194" y="2859758"/>
            <a:ext cx="1062633" cy="1062633"/>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6196" name="Rectangle 3">
            <a:extLst>
              <a:ext uri="{FF2B5EF4-FFF2-40B4-BE49-F238E27FC236}">
                <a16:creationId xmlns:a16="http://schemas.microsoft.com/office/drawing/2014/main" id="{6FD21C15-C07C-404C-AE0C-49396B6697C0}"/>
              </a:ext>
            </a:extLst>
          </p:cNvPr>
          <p:cNvSpPr>
            <a:spLocks/>
          </p:cNvSpPr>
          <p:nvPr/>
        </p:nvSpPr>
        <p:spPr bwMode="auto">
          <a:xfrm>
            <a:off x="6533807" y="2182796"/>
            <a:ext cx="1870705" cy="60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latin typeface="Arial" panose="020B0604020202020204" pitchFamily="34" charset="0"/>
                <a:ea typeface="ＭＳ Ｐゴシック" panose="020B0600070205080204" pitchFamily="34" charset="-128"/>
                <a:sym typeface="Arial" panose="020B0604020202020204" pitchFamily="34" charset="0"/>
              </a:rPr>
              <a:t>Atomic transition</a:t>
            </a:r>
          </a:p>
          <a:p>
            <a:pPr algn="ctr" eaLnBrk="1" hangingPunct="1">
              <a:spcBef>
                <a:spcPct val="0"/>
              </a:spcBef>
              <a:buSzTx/>
              <a:buFontTx/>
              <a:buNone/>
            </a:pPr>
            <a:r>
              <a:rPr lang="en-US" altLang="en-US" sz="1969" dirty="0">
                <a:latin typeface="Arial" panose="020B0604020202020204" pitchFamily="34" charset="0"/>
                <a:ea typeface="ＭＳ Ｐゴシック" panose="020B0600070205080204" pitchFamily="34" charset="-128"/>
                <a:sym typeface="Arial" panose="020B0604020202020204" pitchFamily="34" charset="0"/>
              </a:rPr>
              <a:t>~ 300 THz</a:t>
            </a:r>
          </a:p>
        </p:txBody>
      </p:sp>
      <p:sp>
        <p:nvSpPr>
          <p:cNvPr id="33796" name="Line 4">
            <a:extLst>
              <a:ext uri="{FF2B5EF4-FFF2-40B4-BE49-F238E27FC236}">
                <a16:creationId xmlns:a16="http://schemas.microsoft.com/office/drawing/2014/main" id="{874118E4-AFF2-C242-910D-68A4C92B180C}"/>
              </a:ext>
            </a:extLst>
          </p:cNvPr>
          <p:cNvSpPr>
            <a:spLocks noChangeShapeType="1"/>
          </p:cNvSpPr>
          <p:nvPr/>
        </p:nvSpPr>
        <p:spPr bwMode="auto">
          <a:xfrm flipV="1">
            <a:off x="2581030" y="3341135"/>
            <a:ext cx="4198911" cy="0"/>
          </a:xfrm>
          <a:prstGeom prst="line">
            <a:avLst/>
          </a:prstGeom>
          <a:noFill/>
          <a:ln w="69850">
            <a:solidFill>
              <a:srgbClr val="C00000"/>
            </a:solidFill>
            <a:round/>
            <a:headEnd type="none" w="med" len="me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136214" name="Rectangle 13">
            <a:extLst>
              <a:ext uri="{FF2B5EF4-FFF2-40B4-BE49-F238E27FC236}">
                <a16:creationId xmlns:a16="http://schemas.microsoft.com/office/drawing/2014/main" id="{66751220-E9E6-1448-BF4E-D620CA32AA76}"/>
              </a:ext>
            </a:extLst>
          </p:cNvPr>
          <p:cNvSpPr>
            <a:spLocks/>
          </p:cNvSpPr>
          <p:nvPr/>
        </p:nvSpPr>
        <p:spPr bwMode="auto">
          <a:xfrm>
            <a:off x="4264099" y="4713864"/>
            <a:ext cx="10964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400"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Counter</a:t>
            </a:r>
          </a:p>
        </p:txBody>
      </p:sp>
      <p:sp>
        <p:nvSpPr>
          <p:cNvPr id="136207" name="Rectangle 17">
            <a:extLst>
              <a:ext uri="{FF2B5EF4-FFF2-40B4-BE49-F238E27FC236}">
                <a16:creationId xmlns:a16="http://schemas.microsoft.com/office/drawing/2014/main" id="{BC5212FA-BB45-0343-B4F3-27B677215D72}"/>
              </a:ext>
            </a:extLst>
          </p:cNvPr>
          <p:cNvSpPr>
            <a:spLocks/>
          </p:cNvSpPr>
          <p:nvPr/>
        </p:nvSpPr>
        <p:spPr bwMode="auto">
          <a:xfrm>
            <a:off x="1054053" y="2815154"/>
            <a:ext cx="1526977" cy="1062633"/>
          </a:xfrm>
          <a:prstGeom prst="rect">
            <a:avLst/>
          </a:prstGeom>
          <a:solidFill>
            <a:srgbClr val="000000"/>
          </a:solidFill>
          <a:ln w="9525">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136208" name="Rectangle 18">
            <a:extLst>
              <a:ext uri="{FF2B5EF4-FFF2-40B4-BE49-F238E27FC236}">
                <a16:creationId xmlns:a16="http://schemas.microsoft.com/office/drawing/2014/main" id="{534ACD52-C2F0-E34A-8314-74B14B40DE58}"/>
              </a:ext>
            </a:extLst>
          </p:cNvPr>
          <p:cNvSpPr>
            <a:spLocks/>
          </p:cNvSpPr>
          <p:nvPr/>
        </p:nvSpPr>
        <p:spPr bwMode="auto">
          <a:xfrm>
            <a:off x="1251588" y="2999329"/>
            <a:ext cx="1212205" cy="60610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Cs clock</a:t>
            </a:r>
          </a:p>
          <a:p>
            <a:pPr algn="ctr" eaLnBrk="1" hangingPunct="1">
              <a:spcBef>
                <a:spcPct val="0"/>
              </a:spcBef>
              <a:buSzTx/>
              <a:buFontTx/>
              <a:buNone/>
            </a:pPr>
            <a:r>
              <a:rPr lang="en-US" altLang="en-US" sz="1969"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9.192 GHz</a:t>
            </a:r>
          </a:p>
        </p:txBody>
      </p:sp>
      <p:pic>
        <p:nvPicPr>
          <p:cNvPr id="21" name="Picture 2">
            <a:extLst>
              <a:ext uri="{FF2B5EF4-FFF2-40B4-BE49-F238E27FC236}">
                <a16:creationId xmlns:a16="http://schemas.microsoft.com/office/drawing/2014/main" id="{60C3780C-F4B7-4A4E-B0D0-C3660651D581}"/>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1189" y="1349294"/>
            <a:ext cx="2687094" cy="447873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12170AB-1518-4A40-9982-C929658ED182}"/>
              </a:ext>
            </a:extLst>
          </p:cNvPr>
          <p:cNvSpPr txBox="1"/>
          <p:nvPr/>
        </p:nvSpPr>
        <p:spPr>
          <a:xfrm>
            <a:off x="331510" y="5885067"/>
            <a:ext cx="8608742" cy="707886"/>
          </a:xfrm>
          <a:prstGeom prst="rect">
            <a:avLst/>
          </a:prstGeom>
          <a:noFill/>
        </p:spPr>
        <p:txBody>
          <a:bodyPr wrap="square" rtlCol="0">
            <a:spAutoFit/>
          </a:bodyPr>
          <a:lstStyle/>
          <a:p>
            <a:pPr algn="ctr"/>
            <a:r>
              <a:rPr lang="en-US" sz="2000" dirty="0">
                <a:solidFill>
                  <a:schemeClr val="accent1">
                    <a:lumMod val="75000"/>
                  </a:schemeClr>
                </a:solidFill>
              </a:rPr>
              <a:t>Frequency chain enables multiplication of the 133Cs microwave reference to the optical domain via a series of 20 intermediate and 50 phase locked oscillators.</a:t>
            </a:r>
          </a:p>
        </p:txBody>
      </p:sp>
      <p:sp>
        <p:nvSpPr>
          <p:cNvPr id="26" name="Rectangle 4">
            <a:extLst>
              <a:ext uri="{FF2B5EF4-FFF2-40B4-BE49-F238E27FC236}">
                <a16:creationId xmlns:a16="http://schemas.microsoft.com/office/drawing/2014/main" id="{41E9CB5E-49A3-8A4E-9F00-861C9EC35C9B}"/>
              </a:ext>
            </a:extLst>
          </p:cNvPr>
          <p:cNvSpPr>
            <a:spLocks/>
          </p:cNvSpPr>
          <p:nvPr/>
        </p:nvSpPr>
        <p:spPr bwMode="auto">
          <a:xfrm>
            <a:off x="431800" y="9029700"/>
            <a:ext cx="63881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200" dirty="0" err="1">
                <a:solidFill>
                  <a:srgbClr val="FFFF00"/>
                </a:solidFill>
                <a:latin typeface="Arial" panose="020B0604020202020204" pitchFamily="34" charset="0"/>
                <a:ea typeface="ＭＳ Ｐゴシック" panose="020B0600070205080204" pitchFamily="34" charset="-128"/>
                <a:sym typeface="Arial" panose="020B0604020202020204" pitchFamily="34" charset="0"/>
              </a:rPr>
              <a:t>Schnatz</a:t>
            </a:r>
            <a:r>
              <a:rPr lang="en-US" altLang="en-US" sz="2200" dirty="0">
                <a:solidFill>
                  <a:srgbClr val="FFFF00"/>
                </a:solidFill>
                <a:latin typeface="Arial" panose="020B0604020202020204" pitchFamily="34" charset="0"/>
                <a:ea typeface="ＭＳ Ｐゴシック" panose="020B0600070205080204" pitchFamily="34" charset="-128"/>
                <a:sym typeface="Arial" panose="020B0604020202020204" pitchFamily="34" charset="0"/>
              </a:rPr>
              <a:t>, et al., Phys. Rev. Lett. 76, 19 (1996)</a:t>
            </a:r>
          </a:p>
        </p:txBody>
      </p:sp>
      <p:sp>
        <p:nvSpPr>
          <p:cNvPr id="29" name="Rectangle 4">
            <a:extLst>
              <a:ext uri="{FF2B5EF4-FFF2-40B4-BE49-F238E27FC236}">
                <a16:creationId xmlns:a16="http://schemas.microsoft.com/office/drawing/2014/main" id="{4479E144-DBA1-014B-844B-BD2D857FE53C}"/>
              </a:ext>
            </a:extLst>
          </p:cNvPr>
          <p:cNvSpPr>
            <a:spLocks/>
          </p:cNvSpPr>
          <p:nvPr/>
        </p:nvSpPr>
        <p:spPr bwMode="auto">
          <a:xfrm>
            <a:off x="584200" y="9182100"/>
            <a:ext cx="63881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200" dirty="0" err="1">
                <a:solidFill>
                  <a:schemeClr val="accent5"/>
                </a:solidFill>
                <a:latin typeface="Arial" panose="020B0604020202020204" pitchFamily="34" charset="0"/>
                <a:ea typeface="ＭＳ Ｐゴシック" panose="020B0600070205080204" pitchFamily="34" charset="-128"/>
                <a:sym typeface="Arial" panose="020B0604020202020204" pitchFamily="34" charset="0"/>
              </a:rPr>
              <a:t>Schnatz</a:t>
            </a:r>
            <a:r>
              <a:rPr lang="en-US" altLang="en-US" sz="2200" dirty="0">
                <a:solidFill>
                  <a:schemeClr val="accent5"/>
                </a:solidFill>
                <a:latin typeface="Arial" panose="020B0604020202020204" pitchFamily="34" charset="0"/>
                <a:ea typeface="ＭＳ Ｐゴシック" panose="020B0600070205080204" pitchFamily="34" charset="-128"/>
                <a:sym typeface="Arial" panose="020B0604020202020204" pitchFamily="34" charset="0"/>
              </a:rPr>
              <a:t>, et al., Phys. Rev. Lett. 76, 19 (1996)</a:t>
            </a:r>
          </a:p>
        </p:txBody>
      </p:sp>
      <p:sp>
        <p:nvSpPr>
          <p:cNvPr id="31" name="Rectangle 4">
            <a:extLst>
              <a:ext uri="{FF2B5EF4-FFF2-40B4-BE49-F238E27FC236}">
                <a16:creationId xmlns:a16="http://schemas.microsoft.com/office/drawing/2014/main" id="{8D2F4FC6-15FE-814E-A2D8-9314627225BA}"/>
              </a:ext>
            </a:extLst>
          </p:cNvPr>
          <p:cNvSpPr>
            <a:spLocks/>
          </p:cNvSpPr>
          <p:nvPr/>
        </p:nvSpPr>
        <p:spPr bwMode="auto">
          <a:xfrm>
            <a:off x="736600" y="9334500"/>
            <a:ext cx="63881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200" dirty="0" err="1">
                <a:solidFill>
                  <a:srgbClr val="FFFF00"/>
                </a:solidFill>
                <a:latin typeface="Arial" panose="020B0604020202020204" pitchFamily="34" charset="0"/>
                <a:ea typeface="ＭＳ Ｐゴシック" panose="020B0600070205080204" pitchFamily="34" charset="-128"/>
                <a:sym typeface="Arial" panose="020B0604020202020204" pitchFamily="34" charset="0"/>
              </a:rPr>
              <a:t>Schnatz</a:t>
            </a:r>
            <a:r>
              <a:rPr lang="en-US" altLang="en-US" sz="2200" dirty="0">
                <a:solidFill>
                  <a:srgbClr val="FFFF00"/>
                </a:solidFill>
                <a:latin typeface="Arial" panose="020B0604020202020204" pitchFamily="34" charset="0"/>
                <a:ea typeface="ＭＳ Ｐゴシック" panose="020B0600070205080204" pitchFamily="34" charset="-128"/>
                <a:sym typeface="Arial" panose="020B0604020202020204" pitchFamily="34" charset="0"/>
              </a:rPr>
              <a:t>, et al., Phys. Rev. Lett. 76, 19 (1996)</a:t>
            </a:r>
          </a:p>
        </p:txBody>
      </p:sp>
      <p:sp>
        <p:nvSpPr>
          <p:cNvPr id="5" name="Rectangle 4">
            <a:extLst>
              <a:ext uri="{FF2B5EF4-FFF2-40B4-BE49-F238E27FC236}">
                <a16:creationId xmlns:a16="http://schemas.microsoft.com/office/drawing/2014/main" id="{E84FF64A-F8E8-984B-BD52-37CB8537551C}"/>
              </a:ext>
            </a:extLst>
          </p:cNvPr>
          <p:cNvSpPr/>
          <p:nvPr/>
        </p:nvSpPr>
        <p:spPr>
          <a:xfrm>
            <a:off x="4991099" y="6593091"/>
            <a:ext cx="4097485" cy="307777"/>
          </a:xfrm>
          <a:prstGeom prst="rect">
            <a:avLst/>
          </a:prstGeom>
        </p:spPr>
        <p:txBody>
          <a:bodyPr wrap="square">
            <a:spAutoFit/>
          </a:bodyPr>
          <a:lstStyle/>
          <a:p>
            <a:pPr algn="ctr">
              <a:spcBef>
                <a:spcPct val="0"/>
              </a:spcBef>
            </a:pPr>
            <a:r>
              <a:rPr lang="en-US" altLang="en-US" sz="1400" dirty="0" err="1">
                <a:latin typeface="Arial" panose="020B0604020202020204" pitchFamily="34" charset="0"/>
                <a:ea typeface="ＭＳ Ｐゴシック" panose="020B0600070205080204" pitchFamily="34" charset="-128"/>
                <a:sym typeface="Arial" panose="020B0604020202020204" pitchFamily="34" charset="0"/>
              </a:rPr>
              <a:t>Schnatz</a:t>
            </a:r>
            <a:r>
              <a:rPr lang="en-US" altLang="en-US" sz="1400" dirty="0">
                <a:latin typeface="Arial" panose="020B0604020202020204" pitchFamily="34" charset="0"/>
                <a:ea typeface="ＭＳ Ｐゴシック" panose="020B0600070205080204" pitchFamily="34" charset="-128"/>
                <a:sym typeface="Arial" panose="020B0604020202020204" pitchFamily="34" charset="0"/>
              </a:rPr>
              <a:t>, et al., Phys. Rev. Lett. 76, 19 (1996)</a:t>
            </a:r>
          </a:p>
        </p:txBody>
      </p:sp>
      <p:sp>
        <p:nvSpPr>
          <p:cNvPr id="3" name="TextBox 2"/>
          <p:cNvSpPr txBox="1"/>
          <p:nvPr/>
        </p:nvSpPr>
        <p:spPr>
          <a:xfrm>
            <a:off x="1550147" y="726348"/>
            <a:ext cx="6043706" cy="461665"/>
          </a:xfrm>
          <a:prstGeom prst="rect">
            <a:avLst/>
          </a:prstGeom>
          <a:noFill/>
        </p:spPr>
        <p:txBody>
          <a:bodyPr wrap="none" rtlCol="0">
            <a:spAutoFit/>
          </a:bodyPr>
          <a:lstStyle/>
          <a:p>
            <a:r>
              <a:rPr lang="en-US" sz="2400" b="1" dirty="0"/>
              <a:t>Frequency multiplication chains: prior to 2000</a:t>
            </a:r>
          </a:p>
        </p:txBody>
      </p:sp>
      <p:sp>
        <p:nvSpPr>
          <p:cNvPr id="4" name="Rectangle 1">
            <a:extLst>
              <a:ext uri="{FF2B5EF4-FFF2-40B4-BE49-F238E27FC236}">
                <a16:creationId xmlns:a16="http://schemas.microsoft.com/office/drawing/2014/main" id="{05F8F68B-E4D1-E8DB-F2C3-15873644D061}"/>
              </a:ext>
            </a:extLst>
          </p:cNvPr>
          <p:cNvSpPr>
            <a:spLocks/>
          </p:cNvSpPr>
          <p:nvPr/>
        </p:nvSpPr>
        <p:spPr bwMode="auto">
          <a:xfrm>
            <a:off x="0" y="-3773"/>
            <a:ext cx="9144000" cy="585216"/>
          </a:xfrm>
          <a:prstGeom prst="rect">
            <a:avLst/>
          </a:prstGeom>
          <a:solidFill>
            <a:schemeClr val="tx1"/>
          </a:solidFill>
          <a:ln>
            <a:noFill/>
          </a:ln>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3200" dirty="0">
                <a:solidFill>
                  <a:schemeClr val="bg1"/>
                </a:solidFill>
                <a:latin typeface="Calibri" panose="020F0502020204030204" pitchFamily="34" charset="0"/>
                <a:ea typeface="ＭＳ Ｐゴシック" panose="020B0600070205080204" pitchFamily="34" charset="-128"/>
                <a:cs typeface="Calibri" panose="020F0502020204030204" pitchFamily="34" charset="0"/>
                <a:sym typeface="Arial" panose="020B0604020202020204" pitchFamily="34" charset="0"/>
              </a:rPr>
              <a:t>A brief history of optical frequency measurement</a:t>
            </a:r>
          </a:p>
        </p:txBody>
      </p:sp>
    </p:spTree>
    <p:extLst>
      <p:ext uri="{BB962C8B-B14F-4D97-AF65-F5344CB8AC3E}">
        <p14:creationId xmlns:p14="http://schemas.microsoft.com/office/powerpoint/2010/main" val="3197586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74597144" presetClass="exit" presetSubtype="0" fill="hold" grpId="0" nodeType="afterEffect">
                                  <p:stCondLst>
                                    <p:cond delay="0"/>
                                  </p:stCondLst>
                                  <p:childTnLst>
                                    <p:set>
                                      <p:cBhvr>
                                        <p:cTn id="6" dur="1" fill="hold">
                                          <p:stCondLst>
                                            <p:cond delay="499"/>
                                          </p:stCondLst>
                                        </p:cTn>
                                        <p:tgtEl>
                                          <p:spTgt spid="26"/>
                                        </p:tgtEl>
                                        <p:attrNameLst>
                                          <p:attrName>style.visibility</p:attrName>
                                        </p:attrNameLst>
                                      </p:cBhvr>
                                      <p:to>
                                        <p:strVal val="hidden"/>
                                      </p:to>
                                    </p:set>
                                  </p:childTnLst>
                                </p:cTn>
                              </p:par>
                            </p:childTnLst>
                          </p:cTn>
                        </p:par>
                        <p:par>
                          <p:cTn id="7" fill="hold">
                            <p:stCondLst>
                              <p:cond delay="500"/>
                            </p:stCondLst>
                            <p:childTnLst>
                              <p:par>
                                <p:cTn id="8" presetID="-1074597144" presetClass="exit" presetSubtype="0" fill="hold" grpId="0" nodeType="afterEffect">
                                  <p:stCondLst>
                                    <p:cond delay="0"/>
                                  </p:stCondLst>
                                  <p:childTnLst>
                                    <p:set>
                                      <p:cBhvr>
                                        <p:cTn id="9" dur="1" fill="hold">
                                          <p:stCondLst>
                                            <p:cond delay="499"/>
                                          </p:stCondLst>
                                        </p:cTn>
                                        <p:tgtEl>
                                          <p:spTgt spid="29"/>
                                        </p:tgtEl>
                                        <p:attrNameLst>
                                          <p:attrName>style.visibility</p:attrName>
                                        </p:attrNameLst>
                                      </p:cBhvr>
                                      <p:to>
                                        <p:strVal val="hidden"/>
                                      </p:to>
                                    </p:set>
                                  </p:childTnLst>
                                </p:cTn>
                              </p:par>
                            </p:childTnLst>
                          </p:cTn>
                        </p:par>
                        <p:par>
                          <p:cTn id="10" fill="hold">
                            <p:stCondLst>
                              <p:cond delay="1000"/>
                            </p:stCondLst>
                            <p:childTnLst>
                              <p:par>
                                <p:cTn id="11" presetID="-1074597144" presetClass="exit" presetSubtype="0" fill="hold" grpId="0" nodeType="afterEffect">
                                  <p:stCondLst>
                                    <p:cond delay="0"/>
                                  </p:stCondLst>
                                  <p:childTnLst>
                                    <p:set>
                                      <p:cBhvr>
                                        <p:cTn id="12"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29" grpId="0" autoUpdateAnimBg="0"/>
      <p:bldP spid="3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2">
            <a:extLst>
              <a:ext uri="{FF2B5EF4-FFF2-40B4-BE49-F238E27FC236}">
                <a16:creationId xmlns:a16="http://schemas.microsoft.com/office/drawing/2014/main" id="{A713EE0B-CA5C-214D-9598-30D2C87B3D41}"/>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194" y="2859758"/>
            <a:ext cx="1062633" cy="1062633"/>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 name="Rectangle 3">
            <a:extLst>
              <a:ext uri="{FF2B5EF4-FFF2-40B4-BE49-F238E27FC236}">
                <a16:creationId xmlns:a16="http://schemas.microsoft.com/office/drawing/2014/main" id="{3B17ADB2-B812-3C41-AE69-E4338888EC43}"/>
              </a:ext>
            </a:extLst>
          </p:cNvPr>
          <p:cNvSpPr>
            <a:spLocks/>
          </p:cNvSpPr>
          <p:nvPr/>
        </p:nvSpPr>
        <p:spPr bwMode="auto">
          <a:xfrm>
            <a:off x="6533807" y="2182796"/>
            <a:ext cx="1870705" cy="60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latin typeface="Arial" panose="020B0604020202020204" pitchFamily="34" charset="0"/>
                <a:ea typeface="ＭＳ Ｐゴシック" panose="020B0600070205080204" pitchFamily="34" charset="-128"/>
                <a:sym typeface="Arial" panose="020B0604020202020204" pitchFamily="34" charset="0"/>
              </a:rPr>
              <a:t>Atomic transition</a:t>
            </a:r>
          </a:p>
          <a:p>
            <a:pPr algn="ctr" eaLnBrk="1" hangingPunct="1">
              <a:spcBef>
                <a:spcPct val="0"/>
              </a:spcBef>
              <a:buSzTx/>
              <a:buFontTx/>
              <a:buNone/>
            </a:pPr>
            <a:r>
              <a:rPr lang="en-US" altLang="en-US" sz="1969" dirty="0">
                <a:latin typeface="Arial" panose="020B0604020202020204" pitchFamily="34" charset="0"/>
                <a:ea typeface="ＭＳ Ｐゴシック" panose="020B0600070205080204" pitchFamily="34" charset="-128"/>
                <a:sym typeface="Arial" panose="020B0604020202020204" pitchFamily="34" charset="0"/>
              </a:rPr>
              <a:t>~ 300 THz</a:t>
            </a:r>
          </a:p>
        </p:txBody>
      </p:sp>
      <p:sp>
        <p:nvSpPr>
          <p:cNvPr id="52" name="Line 4">
            <a:extLst>
              <a:ext uri="{FF2B5EF4-FFF2-40B4-BE49-F238E27FC236}">
                <a16:creationId xmlns:a16="http://schemas.microsoft.com/office/drawing/2014/main" id="{2A9162C9-AA90-F040-A92A-73E132AD5818}"/>
              </a:ext>
            </a:extLst>
          </p:cNvPr>
          <p:cNvSpPr>
            <a:spLocks noChangeShapeType="1"/>
          </p:cNvSpPr>
          <p:nvPr/>
        </p:nvSpPr>
        <p:spPr bwMode="auto">
          <a:xfrm flipV="1">
            <a:off x="2581030" y="3341135"/>
            <a:ext cx="4198911" cy="0"/>
          </a:xfrm>
          <a:prstGeom prst="line">
            <a:avLst/>
          </a:prstGeom>
          <a:noFill/>
          <a:ln w="69850">
            <a:solidFill>
              <a:srgbClr val="C00000"/>
            </a:solidFill>
            <a:round/>
            <a:headEnd type="triangle" w="med" len="me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53" name="Rectangle 13">
            <a:extLst>
              <a:ext uri="{FF2B5EF4-FFF2-40B4-BE49-F238E27FC236}">
                <a16:creationId xmlns:a16="http://schemas.microsoft.com/office/drawing/2014/main" id="{DF5ADC5F-8A19-114A-946F-3B348178C597}"/>
              </a:ext>
            </a:extLst>
          </p:cNvPr>
          <p:cNvSpPr>
            <a:spLocks/>
          </p:cNvSpPr>
          <p:nvPr/>
        </p:nvSpPr>
        <p:spPr bwMode="auto">
          <a:xfrm>
            <a:off x="4264099" y="4713864"/>
            <a:ext cx="10964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400"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Counter</a:t>
            </a:r>
          </a:p>
        </p:txBody>
      </p:sp>
      <p:sp>
        <p:nvSpPr>
          <p:cNvPr id="54" name="Rectangle 17">
            <a:extLst>
              <a:ext uri="{FF2B5EF4-FFF2-40B4-BE49-F238E27FC236}">
                <a16:creationId xmlns:a16="http://schemas.microsoft.com/office/drawing/2014/main" id="{06632CCC-C74E-304E-95E5-A77881F188D6}"/>
              </a:ext>
            </a:extLst>
          </p:cNvPr>
          <p:cNvSpPr>
            <a:spLocks/>
          </p:cNvSpPr>
          <p:nvPr/>
        </p:nvSpPr>
        <p:spPr bwMode="auto">
          <a:xfrm>
            <a:off x="1054053" y="2815154"/>
            <a:ext cx="1526977" cy="1062633"/>
          </a:xfrm>
          <a:prstGeom prst="rect">
            <a:avLst/>
          </a:prstGeom>
          <a:solidFill>
            <a:srgbClr val="000000"/>
          </a:solidFill>
          <a:ln w="9525">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55" name="Rectangle 18">
            <a:extLst>
              <a:ext uri="{FF2B5EF4-FFF2-40B4-BE49-F238E27FC236}">
                <a16:creationId xmlns:a16="http://schemas.microsoft.com/office/drawing/2014/main" id="{14FF92EA-57B2-DA4A-8C04-34EC2A532F91}"/>
              </a:ext>
            </a:extLst>
          </p:cNvPr>
          <p:cNvSpPr>
            <a:spLocks/>
          </p:cNvSpPr>
          <p:nvPr/>
        </p:nvSpPr>
        <p:spPr bwMode="auto">
          <a:xfrm>
            <a:off x="1251588" y="2999329"/>
            <a:ext cx="1212205" cy="60610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spAutoFit/>
          </a:bodyP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1969"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Cs clock</a:t>
            </a:r>
          </a:p>
          <a:p>
            <a:pPr algn="ctr" eaLnBrk="1" hangingPunct="1">
              <a:spcBef>
                <a:spcPct val="0"/>
              </a:spcBef>
              <a:buSzTx/>
              <a:buFontTx/>
              <a:buNone/>
            </a:pPr>
            <a:r>
              <a:rPr lang="en-US" altLang="en-US" sz="1969" dirty="0">
                <a:solidFill>
                  <a:schemeClr val="bg1"/>
                </a:solidFill>
                <a:latin typeface="Arial" panose="020B0604020202020204" pitchFamily="34" charset="0"/>
                <a:ea typeface="ＭＳ Ｐゴシック" panose="020B0600070205080204" pitchFamily="34" charset="-128"/>
                <a:sym typeface="Arial" panose="020B0604020202020204" pitchFamily="34" charset="0"/>
              </a:rPr>
              <a:t>9.192 GHz</a:t>
            </a:r>
          </a:p>
        </p:txBody>
      </p:sp>
      <p:sp>
        <p:nvSpPr>
          <p:cNvPr id="2" name="Rectangle 1">
            <a:extLst>
              <a:ext uri="{FF2B5EF4-FFF2-40B4-BE49-F238E27FC236}">
                <a16:creationId xmlns:a16="http://schemas.microsoft.com/office/drawing/2014/main" id="{7933599B-2D94-8E45-8C6C-D82C4A4A8EC0}"/>
              </a:ext>
            </a:extLst>
          </p:cNvPr>
          <p:cNvSpPr/>
          <p:nvPr/>
        </p:nvSpPr>
        <p:spPr>
          <a:xfrm>
            <a:off x="3257214" y="2610442"/>
            <a:ext cx="2775596" cy="12144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206" name="Rectangle 21">
            <a:extLst>
              <a:ext uri="{FF2B5EF4-FFF2-40B4-BE49-F238E27FC236}">
                <a16:creationId xmlns:a16="http://schemas.microsoft.com/office/drawing/2014/main" id="{2C2565C4-C83A-1F4D-A943-5104D687165F}"/>
              </a:ext>
            </a:extLst>
          </p:cNvPr>
          <p:cNvSpPr>
            <a:spLocks/>
          </p:cNvSpPr>
          <p:nvPr/>
        </p:nvSpPr>
        <p:spPr bwMode="auto">
          <a:xfrm>
            <a:off x="138620" y="4435016"/>
            <a:ext cx="8472874" cy="126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2400" dirty="0">
                <a:solidFill>
                  <a:schemeClr val="accent1"/>
                </a:solidFill>
                <a:latin typeface="Calibri" panose="020F0502020204030204" pitchFamily="34" charset="0"/>
                <a:ea typeface="ＭＳ Ｐゴシック" panose="020B0600070205080204" pitchFamily="34" charset="-128"/>
                <a:cs typeface="Calibri" panose="020F0502020204030204" pitchFamily="34" charset="0"/>
              </a:rPr>
              <a:t>In 2000, the first optical frequency comb was demonstrated:</a:t>
            </a:r>
          </a:p>
          <a:p>
            <a:pPr marL="342900" indent="-342900" algn="ctr">
              <a:spcBef>
                <a:spcPct val="0"/>
              </a:spcBef>
              <a:buSzTx/>
            </a:pPr>
            <a:r>
              <a:rPr lang="en-US" altLang="en-US" sz="2400" dirty="0">
                <a:solidFill>
                  <a:schemeClr val="accent1"/>
                </a:solidFill>
                <a:latin typeface="Calibri" panose="020F0502020204030204" pitchFamily="34" charset="0"/>
                <a:ea typeface="ＭＳ Ｐゴシック" panose="020B0600070205080204" pitchFamily="34" charset="-128"/>
                <a:cs typeface="Calibri" panose="020F0502020204030204" pitchFamily="34" charset="0"/>
              </a:rPr>
              <a:t>direct optical-to-microwave conversion with a single oscillator!</a:t>
            </a:r>
          </a:p>
        </p:txBody>
      </p:sp>
      <p:sp>
        <p:nvSpPr>
          <p:cNvPr id="28" name="Freeform 27">
            <a:extLst>
              <a:ext uri="{FF2B5EF4-FFF2-40B4-BE49-F238E27FC236}">
                <a16:creationId xmlns:a16="http://schemas.microsoft.com/office/drawing/2014/main" id="{9EF15196-8304-7443-9B71-E8DF75229182}"/>
              </a:ext>
            </a:extLst>
          </p:cNvPr>
          <p:cNvSpPr>
            <a:spLocks/>
          </p:cNvSpPr>
          <p:nvPr/>
        </p:nvSpPr>
        <p:spPr bwMode="auto">
          <a:xfrm>
            <a:off x="3301816" y="2837420"/>
            <a:ext cx="2683715" cy="622454"/>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solidFill>
              <a:schemeClr val="bg1"/>
            </a:solidFill>
            <a:round/>
            <a:headEnd type="none" w="med" len="med"/>
            <a:tailEnd type="none" w="med" len="med"/>
          </a:ln>
        </p:spPr>
        <p:txBody>
          <a:bodyPr lIns="0" tIns="0" rIns="0" bIns="0"/>
          <a:lstStyle/>
          <a:p>
            <a:endParaRPr lang="en-US"/>
          </a:p>
        </p:txBody>
      </p:sp>
      <p:grpSp>
        <p:nvGrpSpPr>
          <p:cNvPr id="29" name="Group 28">
            <a:extLst>
              <a:ext uri="{FF2B5EF4-FFF2-40B4-BE49-F238E27FC236}">
                <a16:creationId xmlns:a16="http://schemas.microsoft.com/office/drawing/2014/main" id="{6DD79D38-29C0-F347-BD6D-8C83516DC210}"/>
              </a:ext>
            </a:extLst>
          </p:cNvPr>
          <p:cNvGrpSpPr/>
          <p:nvPr/>
        </p:nvGrpSpPr>
        <p:grpSpPr>
          <a:xfrm>
            <a:off x="3438355" y="2852719"/>
            <a:ext cx="2240536" cy="658927"/>
            <a:chOff x="6295989" y="3226085"/>
            <a:chExt cx="2136846" cy="1257632"/>
          </a:xfrm>
        </p:grpSpPr>
        <p:sp>
          <p:nvSpPr>
            <p:cNvPr id="31" name="Line 4">
              <a:extLst>
                <a:ext uri="{FF2B5EF4-FFF2-40B4-BE49-F238E27FC236}">
                  <a16:creationId xmlns:a16="http://schemas.microsoft.com/office/drawing/2014/main" id="{562CD337-8708-BD4E-958A-5950B7C2E17B}"/>
                </a:ext>
              </a:extLst>
            </p:cNvPr>
            <p:cNvSpPr>
              <a:spLocks noChangeShapeType="1"/>
            </p:cNvSpPr>
            <p:nvPr/>
          </p:nvSpPr>
          <p:spPr bwMode="auto">
            <a:xfrm flipH="1">
              <a:off x="8427599" y="3230597"/>
              <a:ext cx="5236" cy="125312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2" name="Line 5">
              <a:extLst>
                <a:ext uri="{FF2B5EF4-FFF2-40B4-BE49-F238E27FC236}">
                  <a16:creationId xmlns:a16="http://schemas.microsoft.com/office/drawing/2014/main" id="{A8E7292D-7CF7-204C-B508-CE8E267B6610}"/>
                </a:ext>
              </a:extLst>
            </p:cNvPr>
            <p:cNvSpPr>
              <a:spLocks noChangeShapeType="1"/>
            </p:cNvSpPr>
            <p:nvPr/>
          </p:nvSpPr>
          <p:spPr bwMode="auto">
            <a:xfrm flipH="1">
              <a:off x="8251546" y="3230597"/>
              <a:ext cx="5236" cy="125312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 name="Line 6">
              <a:extLst>
                <a:ext uri="{FF2B5EF4-FFF2-40B4-BE49-F238E27FC236}">
                  <a16:creationId xmlns:a16="http://schemas.microsoft.com/office/drawing/2014/main" id="{3EC0B0DD-1C51-B340-8207-421B9BD34E96}"/>
                </a:ext>
              </a:extLst>
            </p:cNvPr>
            <p:cNvSpPr>
              <a:spLocks noChangeShapeType="1"/>
            </p:cNvSpPr>
            <p:nvPr/>
          </p:nvSpPr>
          <p:spPr bwMode="auto">
            <a:xfrm flipH="1">
              <a:off x="8072221" y="3230597"/>
              <a:ext cx="5236" cy="125312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4" name="Line 7">
              <a:extLst>
                <a:ext uri="{FF2B5EF4-FFF2-40B4-BE49-F238E27FC236}">
                  <a16:creationId xmlns:a16="http://schemas.microsoft.com/office/drawing/2014/main" id="{AFD65954-0E32-CD45-A2C6-6DF5AF9FA843}"/>
                </a:ext>
              </a:extLst>
            </p:cNvPr>
            <p:cNvSpPr>
              <a:spLocks noChangeShapeType="1"/>
            </p:cNvSpPr>
            <p:nvPr/>
          </p:nvSpPr>
          <p:spPr bwMode="auto">
            <a:xfrm flipH="1">
              <a:off x="7894205" y="3230597"/>
              <a:ext cx="5236" cy="125312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 name="Line 8">
              <a:extLst>
                <a:ext uri="{FF2B5EF4-FFF2-40B4-BE49-F238E27FC236}">
                  <a16:creationId xmlns:a16="http://schemas.microsoft.com/office/drawing/2014/main" id="{836E6792-4A56-474E-B3FC-A6C2C4998871}"/>
                </a:ext>
              </a:extLst>
            </p:cNvPr>
            <p:cNvSpPr>
              <a:spLocks noChangeShapeType="1"/>
            </p:cNvSpPr>
            <p:nvPr/>
          </p:nvSpPr>
          <p:spPr bwMode="auto">
            <a:xfrm flipH="1">
              <a:off x="7716844" y="3230597"/>
              <a:ext cx="5236" cy="125312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 name="Line 9">
              <a:extLst>
                <a:ext uri="{FF2B5EF4-FFF2-40B4-BE49-F238E27FC236}">
                  <a16:creationId xmlns:a16="http://schemas.microsoft.com/office/drawing/2014/main" id="{728DF7EC-4155-4A48-A2DD-60C50BF7F06D}"/>
                </a:ext>
              </a:extLst>
            </p:cNvPr>
            <p:cNvSpPr>
              <a:spLocks noChangeShapeType="1"/>
            </p:cNvSpPr>
            <p:nvPr/>
          </p:nvSpPr>
          <p:spPr bwMode="auto">
            <a:xfrm flipH="1">
              <a:off x="7538828" y="3230597"/>
              <a:ext cx="5236" cy="125312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 name="Line 10">
              <a:extLst>
                <a:ext uri="{FF2B5EF4-FFF2-40B4-BE49-F238E27FC236}">
                  <a16:creationId xmlns:a16="http://schemas.microsoft.com/office/drawing/2014/main" id="{E656B22D-72A4-8B47-BA05-287999E2CA0F}"/>
                </a:ext>
              </a:extLst>
            </p:cNvPr>
            <p:cNvSpPr>
              <a:spLocks noChangeShapeType="1"/>
            </p:cNvSpPr>
            <p:nvPr/>
          </p:nvSpPr>
          <p:spPr bwMode="auto">
            <a:xfrm flipH="1">
              <a:off x="7360812"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8" name="Line 11">
              <a:extLst>
                <a:ext uri="{FF2B5EF4-FFF2-40B4-BE49-F238E27FC236}">
                  <a16:creationId xmlns:a16="http://schemas.microsoft.com/office/drawing/2014/main" id="{96F91CD0-CE91-3C4A-BE10-639153201A67}"/>
                </a:ext>
              </a:extLst>
            </p:cNvPr>
            <p:cNvSpPr>
              <a:spLocks noChangeShapeType="1"/>
            </p:cNvSpPr>
            <p:nvPr/>
          </p:nvSpPr>
          <p:spPr bwMode="auto">
            <a:xfrm flipH="1">
              <a:off x="7184105"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9" name="Line 12">
              <a:extLst>
                <a:ext uri="{FF2B5EF4-FFF2-40B4-BE49-F238E27FC236}">
                  <a16:creationId xmlns:a16="http://schemas.microsoft.com/office/drawing/2014/main" id="{7460D704-508D-C949-9735-2664CDF70E1E}"/>
                </a:ext>
              </a:extLst>
            </p:cNvPr>
            <p:cNvSpPr>
              <a:spLocks noChangeShapeType="1"/>
            </p:cNvSpPr>
            <p:nvPr/>
          </p:nvSpPr>
          <p:spPr bwMode="auto">
            <a:xfrm flipH="1">
              <a:off x="7006089"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0" name="Line 13">
              <a:extLst>
                <a:ext uri="{FF2B5EF4-FFF2-40B4-BE49-F238E27FC236}">
                  <a16:creationId xmlns:a16="http://schemas.microsoft.com/office/drawing/2014/main" id="{1DF34573-5D22-1D46-A0EF-88CB432B4D8D}"/>
                </a:ext>
              </a:extLst>
            </p:cNvPr>
            <p:cNvSpPr>
              <a:spLocks noChangeShapeType="1"/>
            </p:cNvSpPr>
            <p:nvPr/>
          </p:nvSpPr>
          <p:spPr bwMode="auto">
            <a:xfrm flipH="1">
              <a:off x="6828728"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 name="Line 14">
              <a:extLst>
                <a:ext uri="{FF2B5EF4-FFF2-40B4-BE49-F238E27FC236}">
                  <a16:creationId xmlns:a16="http://schemas.microsoft.com/office/drawing/2014/main" id="{84A848A4-47ED-074D-8488-6D2ADF2C671A}"/>
                </a:ext>
              </a:extLst>
            </p:cNvPr>
            <p:cNvSpPr>
              <a:spLocks noChangeShapeType="1"/>
            </p:cNvSpPr>
            <p:nvPr/>
          </p:nvSpPr>
          <p:spPr bwMode="auto">
            <a:xfrm flipH="1">
              <a:off x="6650712"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 name="Line 15">
              <a:extLst>
                <a:ext uri="{FF2B5EF4-FFF2-40B4-BE49-F238E27FC236}">
                  <a16:creationId xmlns:a16="http://schemas.microsoft.com/office/drawing/2014/main" id="{093CEA7B-1765-EF41-B9BF-2CBC23585A4A}"/>
                </a:ext>
              </a:extLst>
            </p:cNvPr>
            <p:cNvSpPr>
              <a:spLocks noChangeShapeType="1"/>
            </p:cNvSpPr>
            <p:nvPr/>
          </p:nvSpPr>
          <p:spPr bwMode="auto">
            <a:xfrm flipH="1">
              <a:off x="6473350"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3" name="Line 16">
              <a:extLst>
                <a:ext uri="{FF2B5EF4-FFF2-40B4-BE49-F238E27FC236}">
                  <a16:creationId xmlns:a16="http://schemas.microsoft.com/office/drawing/2014/main" id="{8CD22C55-C8B2-7640-AD8D-5EF0AF2B88DC}"/>
                </a:ext>
              </a:extLst>
            </p:cNvPr>
            <p:cNvSpPr>
              <a:spLocks noChangeShapeType="1"/>
            </p:cNvSpPr>
            <p:nvPr/>
          </p:nvSpPr>
          <p:spPr bwMode="auto">
            <a:xfrm flipH="1">
              <a:off x="6295989" y="3226085"/>
              <a:ext cx="5236" cy="1250864"/>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3" name="TextBox 2">
            <a:extLst>
              <a:ext uri="{FF2B5EF4-FFF2-40B4-BE49-F238E27FC236}">
                <a16:creationId xmlns:a16="http://schemas.microsoft.com/office/drawing/2014/main" id="{D4D17156-A36F-424E-963B-3A27E27745F4}"/>
              </a:ext>
            </a:extLst>
          </p:cNvPr>
          <p:cNvSpPr txBox="1"/>
          <p:nvPr/>
        </p:nvSpPr>
        <p:spPr>
          <a:xfrm>
            <a:off x="4369567" y="2205098"/>
            <a:ext cx="564129" cy="369332"/>
          </a:xfrm>
          <a:prstGeom prst="rect">
            <a:avLst/>
          </a:prstGeom>
          <a:noFill/>
        </p:spPr>
        <p:txBody>
          <a:bodyPr wrap="none" rtlCol="0">
            <a:spAutoFit/>
          </a:bodyPr>
          <a:lstStyle/>
          <a:p>
            <a:r>
              <a:rPr lang="en-US" dirty="0"/>
              <a:t>OFC</a:t>
            </a:r>
          </a:p>
        </p:txBody>
      </p:sp>
      <p:grpSp>
        <p:nvGrpSpPr>
          <p:cNvPr id="6" name="Group 5">
            <a:extLst>
              <a:ext uri="{FF2B5EF4-FFF2-40B4-BE49-F238E27FC236}">
                <a16:creationId xmlns:a16="http://schemas.microsoft.com/office/drawing/2014/main" id="{680761F7-375E-13C9-93F6-0EA3D6BCF629}"/>
              </a:ext>
            </a:extLst>
          </p:cNvPr>
          <p:cNvGrpSpPr/>
          <p:nvPr/>
        </p:nvGrpSpPr>
        <p:grpSpPr>
          <a:xfrm>
            <a:off x="158780" y="801558"/>
            <a:ext cx="7134568" cy="1190517"/>
            <a:chOff x="158780" y="801558"/>
            <a:chExt cx="7134568" cy="1190517"/>
          </a:xfrm>
        </p:grpSpPr>
        <p:sp>
          <p:nvSpPr>
            <p:cNvPr id="4" name="TextBox 3"/>
            <p:cNvSpPr txBox="1"/>
            <p:nvPr/>
          </p:nvSpPr>
          <p:spPr>
            <a:xfrm>
              <a:off x="1445785" y="997150"/>
              <a:ext cx="5847563" cy="461665"/>
            </a:xfrm>
            <a:prstGeom prst="rect">
              <a:avLst/>
            </a:prstGeom>
            <a:noFill/>
          </p:spPr>
          <p:txBody>
            <a:bodyPr wrap="none" rtlCol="0">
              <a:spAutoFit/>
            </a:bodyPr>
            <a:lstStyle/>
            <a:p>
              <a:r>
                <a:rPr lang="en-US" sz="2400" dirty="0"/>
                <a:t>2005 Nobel Prize: Jan Hall and Ted </a:t>
              </a:r>
              <a:r>
                <a:rPr lang="en-US" sz="2400" dirty="0" err="1"/>
                <a:t>Haensch</a:t>
              </a:r>
              <a:r>
                <a:rPr lang="en-US" sz="2400" dirty="0"/>
                <a:t> </a:t>
              </a:r>
            </a:p>
          </p:txBody>
        </p:sp>
        <p:pic>
          <p:nvPicPr>
            <p:cNvPr id="5" name="Picture 4">
              <a:extLst>
                <a:ext uri="{FF2B5EF4-FFF2-40B4-BE49-F238E27FC236}">
                  <a16:creationId xmlns:a16="http://schemas.microsoft.com/office/drawing/2014/main" id="{F9CD2FA1-D969-C64E-D95A-B182C564B2F5}"/>
                </a:ext>
              </a:extLst>
            </p:cNvPr>
            <p:cNvPicPr>
              <a:picLocks noChangeAspect="1"/>
            </p:cNvPicPr>
            <p:nvPr/>
          </p:nvPicPr>
          <p:blipFill>
            <a:blip r:embed="rId3"/>
            <a:stretch>
              <a:fillRect/>
            </a:stretch>
          </p:blipFill>
          <p:spPr>
            <a:xfrm>
              <a:off x="158780" y="801558"/>
              <a:ext cx="1211968" cy="1190517"/>
            </a:xfrm>
            <a:prstGeom prst="rect">
              <a:avLst/>
            </a:prstGeom>
          </p:spPr>
        </p:pic>
      </p:grpSp>
      <p:sp>
        <p:nvSpPr>
          <p:cNvPr id="7" name="Rectangle 1">
            <a:extLst>
              <a:ext uri="{FF2B5EF4-FFF2-40B4-BE49-F238E27FC236}">
                <a16:creationId xmlns:a16="http://schemas.microsoft.com/office/drawing/2014/main" id="{5C271771-8319-4D86-0E1B-B09D20DC5506}"/>
              </a:ext>
            </a:extLst>
          </p:cNvPr>
          <p:cNvSpPr>
            <a:spLocks/>
          </p:cNvSpPr>
          <p:nvPr/>
        </p:nvSpPr>
        <p:spPr bwMode="auto">
          <a:xfrm>
            <a:off x="0" y="-3773"/>
            <a:ext cx="9144000" cy="585216"/>
          </a:xfrm>
          <a:prstGeom prst="rect">
            <a:avLst/>
          </a:prstGeom>
          <a:solidFill>
            <a:schemeClr val="tx1"/>
          </a:solidFill>
          <a:ln>
            <a:noFill/>
          </a:ln>
        </p:spPr>
        <p:txBody>
          <a:bodyPr lIns="0" tIns="0" rIns="0" bIns="0" anchor="ctr"/>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r>
              <a:rPr lang="en-US" altLang="en-US" sz="3200" dirty="0">
                <a:solidFill>
                  <a:schemeClr val="bg1"/>
                </a:solidFill>
                <a:latin typeface="Calibri" panose="020F0502020204030204" pitchFamily="34" charset="0"/>
                <a:ea typeface="ＭＳ Ｐゴシック" panose="020B0600070205080204" pitchFamily="34" charset="-128"/>
                <a:cs typeface="Calibri" panose="020F0502020204030204" pitchFamily="34" charset="0"/>
                <a:sym typeface="Arial" panose="020B0604020202020204" pitchFamily="34" charset="0"/>
              </a:rPr>
              <a:t>A brief history of optical frequency measurement</a:t>
            </a:r>
          </a:p>
        </p:txBody>
      </p:sp>
    </p:spTree>
    <p:extLst>
      <p:ext uri="{BB962C8B-B14F-4D97-AF65-F5344CB8AC3E}">
        <p14:creationId xmlns:p14="http://schemas.microsoft.com/office/powerpoint/2010/main" val="103806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80C5806-4E96-6B45-B06F-703E9F1CCD9F}"/>
              </a:ext>
            </a:extLst>
          </p:cNvPr>
          <p:cNvGrpSpPr/>
          <p:nvPr/>
        </p:nvGrpSpPr>
        <p:grpSpPr>
          <a:xfrm>
            <a:off x="358516" y="2622690"/>
            <a:ext cx="7871081" cy="3886387"/>
            <a:chOff x="317372" y="3382964"/>
            <a:chExt cx="7060099" cy="3378783"/>
          </a:xfrm>
        </p:grpSpPr>
        <p:sp>
          <p:nvSpPr>
            <p:cNvPr id="12" name="Freeform 11"/>
            <p:cNvSpPr/>
            <p:nvPr/>
          </p:nvSpPr>
          <p:spPr>
            <a:xfrm>
              <a:off x="4694846" y="4558620"/>
              <a:ext cx="90955" cy="1049448"/>
            </a:xfrm>
            <a:custGeom>
              <a:avLst/>
              <a:gdLst>
                <a:gd name="connsiteX0" fmla="*/ 41643 w 145749"/>
                <a:gd name="connsiteY0" fmla="*/ 1304798 h 1304798"/>
                <a:gd name="connsiteX1" fmla="*/ 145749 w 145749"/>
                <a:gd name="connsiteY1" fmla="*/ 1200692 h 1304798"/>
                <a:gd name="connsiteX2" fmla="*/ 138809 w 145749"/>
                <a:gd name="connsiteY2" fmla="*/ 0 h 1304798"/>
                <a:gd name="connsiteX3" fmla="*/ 0 w 145749"/>
                <a:gd name="connsiteY3" fmla="*/ 117987 h 1304798"/>
                <a:gd name="connsiteX4" fmla="*/ 41643 w 145749"/>
                <a:gd name="connsiteY4" fmla="*/ 1304798 h 1304798"/>
                <a:gd name="connsiteX0" fmla="*/ 6941 w 111047"/>
                <a:gd name="connsiteY0" fmla="*/ 1304798 h 1304798"/>
                <a:gd name="connsiteX1" fmla="*/ 111047 w 111047"/>
                <a:gd name="connsiteY1" fmla="*/ 1200692 h 1304798"/>
                <a:gd name="connsiteX2" fmla="*/ 104107 w 111047"/>
                <a:gd name="connsiteY2" fmla="*/ 0 h 1304798"/>
                <a:gd name="connsiteX3" fmla="*/ 0 w 111047"/>
                <a:gd name="connsiteY3" fmla="*/ 104106 h 1304798"/>
                <a:gd name="connsiteX4" fmla="*/ 6941 w 111047"/>
                <a:gd name="connsiteY4" fmla="*/ 1304798 h 1304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47" h="1304798">
                  <a:moveTo>
                    <a:pt x="6941" y="1304798"/>
                  </a:moveTo>
                  <a:lnTo>
                    <a:pt x="111047" y="1200692"/>
                  </a:lnTo>
                  <a:cubicBezTo>
                    <a:pt x="108734" y="800461"/>
                    <a:pt x="106420" y="400231"/>
                    <a:pt x="104107" y="0"/>
                  </a:cubicBezTo>
                  <a:lnTo>
                    <a:pt x="0" y="104106"/>
                  </a:lnTo>
                  <a:cubicBezTo>
                    <a:pt x="2314" y="504337"/>
                    <a:pt x="4627" y="904567"/>
                    <a:pt x="6941" y="1304798"/>
                  </a:cubicBezTo>
                  <a:close/>
                </a:path>
              </a:pathLst>
            </a:cu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4" name="Freeform 13"/>
            <p:cNvSpPr/>
            <p:nvPr/>
          </p:nvSpPr>
          <p:spPr>
            <a:xfrm>
              <a:off x="993433" y="4546997"/>
              <a:ext cx="3771465" cy="125575"/>
            </a:xfrm>
            <a:custGeom>
              <a:avLst/>
              <a:gdLst>
                <a:gd name="connsiteX0" fmla="*/ 0 w 4427986"/>
                <a:gd name="connsiteY0" fmla="*/ 180451 h 194332"/>
                <a:gd name="connsiteX1" fmla="*/ 333140 w 4427986"/>
                <a:gd name="connsiteY1" fmla="*/ 41643 h 194332"/>
                <a:gd name="connsiteX2" fmla="*/ 4427986 w 4427986"/>
                <a:gd name="connsiteY2" fmla="*/ 0 h 194332"/>
                <a:gd name="connsiteX3" fmla="*/ 4261416 w 4427986"/>
                <a:gd name="connsiteY3" fmla="*/ 194332 h 194332"/>
                <a:gd name="connsiteX4" fmla="*/ 0 w 4427986"/>
                <a:gd name="connsiteY4" fmla="*/ 180451 h 194332"/>
                <a:gd name="connsiteX0" fmla="*/ 0 w 4427986"/>
                <a:gd name="connsiteY0" fmla="*/ 180451 h 215440"/>
                <a:gd name="connsiteX1" fmla="*/ 333140 w 4427986"/>
                <a:gd name="connsiteY1" fmla="*/ 41643 h 215440"/>
                <a:gd name="connsiteX2" fmla="*/ 4427986 w 4427986"/>
                <a:gd name="connsiteY2" fmla="*/ 0 h 215440"/>
                <a:gd name="connsiteX3" fmla="*/ 4317644 w 4427986"/>
                <a:gd name="connsiteY3" fmla="*/ 215440 h 215440"/>
                <a:gd name="connsiteX4" fmla="*/ 0 w 4427986"/>
                <a:gd name="connsiteY4" fmla="*/ 180451 h 215440"/>
                <a:gd name="connsiteX0" fmla="*/ 0 w 4427986"/>
                <a:gd name="connsiteY0" fmla="*/ 180451 h 215440"/>
                <a:gd name="connsiteX1" fmla="*/ 227712 w 4427986"/>
                <a:gd name="connsiteY1" fmla="*/ 31089 h 215440"/>
                <a:gd name="connsiteX2" fmla="*/ 4427986 w 4427986"/>
                <a:gd name="connsiteY2" fmla="*/ 0 h 215440"/>
                <a:gd name="connsiteX3" fmla="*/ 4317644 w 4427986"/>
                <a:gd name="connsiteY3" fmla="*/ 215440 h 215440"/>
                <a:gd name="connsiteX4" fmla="*/ 0 w 4427986"/>
                <a:gd name="connsiteY4" fmla="*/ 180451 h 215440"/>
                <a:gd name="connsiteX0" fmla="*/ 0 w 4427986"/>
                <a:gd name="connsiteY0" fmla="*/ 180451 h 215440"/>
                <a:gd name="connsiteX1" fmla="*/ 199598 w 4427986"/>
                <a:gd name="connsiteY1" fmla="*/ 9981 h 215440"/>
                <a:gd name="connsiteX2" fmla="*/ 4427986 w 4427986"/>
                <a:gd name="connsiteY2" fmla="*/ 0 h 215440"/>
                <a:gd name="connsiteX3" fmla="*/ 4317644 w 4427986"/>
                <a:gd name="connsiteY3" fmla="*/ 215440 h 215440"/>
                <a:gd name="connsiteX4" fmla="*/ 0 w 4427986"/>
                <a:gd name="connsiteY4" fmla="*/ 180451 h 21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7986" h="215440">
                  <a:moveTo>
                    <a:pt x="0" y="180451"/>
                  </a:moveTo>
                  <a:lnTo>
                    <a:pt x="199598" y="9981"/>
                  </a:lnTo>
                  <a:lnTo>
                    <a:pt x="4427986" y="0"/>
                  </a:lnTo>
                  <a:lnTo>
                    <a:pt x="4317644" y="215440"/>
                  </a:lnTo>
                  <a:lnTo>
                    <a:pt x="0" y="180451"/>
                  </a:lnTo>
                  <a:close/>
                </a:path>
              </a:pathLst>
            </a:cu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6" name="Rounded Rectangle 15"/>
            <p:cNvSpPr/>
            <p:nvPr/>
          </p:nvSpPr>
          <p:spPr>
            <a:xfrm>
              <a:off x="1198695" y="5637445"/>
              <a:ext cx="136431" cy="40352"/>
            </a:xfrm>
            <a:prstGeom prst="round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8" name="Rectangle 17"/>
            <p:cNvSpPr/>
            <p:nvPr/>
          </p:nvSpPr>
          <p:spPr>
            <a:xfrm>
              <a:off x="994735" y="4680059"/>
              <a:ext cx="3696903" cy="947915"/>
            </a:xfrm>
            <a:prstGeom prst="rect">
              <a:avLst/>
            </a:prstGeom>
            <a:solidFill>
              <a:schemeClr val="bg1">
                <a:lumMod val="75000"/>
              </a:schemeClr>
            </a:solidFill>
            <a:ln>
              <a:solidFill>
                <a:schemeClr val="tx1">
                  <a:lumMod val="65000"/>
                  <a:lumOff val="35000"/>
                </a:schemeClr>
              </a:solidFill>
            </a:ln>
            <a:effectLst>
              <a:outerShdw blurRad="40000" dist="23000" dir="5400000" rotWithShape="0">
                <a:srgbClr val="000000">
                  <a:alpha val="35000"/>
                </a:srgbClr>
              </a:outerShdw>
            </a:effectLst>
            <a:scene3d>
              <a:camera prst="orthographicFront"/>
              <a:lightRig rig="threePt" dir="t">
                <a:rot lat="0" lon="0" rev="1980000"/>
              </a:lightRig>
            </a:scene3d>
            <a:sp3d prstMaterial="metal">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p>
          </p:txBody>
        </p:sp>
        <p:sp>
          <p:nvSpPr>
            <p:cNvPr id="20" name="Oval 19"/>
            <p:cNvSpPr/>
            <p:nvPr/>
          </p:nvSpPr>
          <p:spPr>
            <a:xfrm>
              <a:off x="1301866" y="5162853"/>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50800" contourW="12700">
              <a:bevelT w="57150" prst="hardEdge"/>
              <a:contourClr>
                <a:schemeClr val="tx1">
                  <a:lumMod val="50000"/>
                  <a:lumOff val="5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1" name="TextBox 20"/>
            <p:cNvSpPr txBox="1"/>
            <p:nvPr/>
          </p:nvSpPr>
          <p:spPr>
            <a:xfrm>
              <a:off x="1048541" y="5296635"/>
              <a:ext cx="700833" cy="338554"/>
            </a:xfrm>
            <a:prstGeom prst="rect">
              <a:avLst/>
            </a:prstGeom>
            <a:noFill/>
            <a:effectLst/>
            <a:scene3d>
              <a:camera prst="orthographicFront"/>
              <a:lightRig rig="threePt" dir="t"/>
            </a:scene3d>
            <a:sp3d>
              <a:bevelT w="57150" prst="hardEdge"/>
            </a:sp3d>
          </p:spPr>
          <p:txBody>
            <a:bodyPr wrap="none" rtlCol="0">
              <a:spAutoFit/>
            </a:bodyPr>
            <a:lstStyle/>
            <a:p>
              <a:pPr algn="ctr"/>
              <a:r>
                <a:rPr lang="en-US" sz="800" dirty="0"/>
                <a:t>Optical IN</a:t>
              </a:r>
            </a:p>
            <a:p>
              <a:pPr algn="ctr"/>
              <a:r>
                <a:rPr lang="en-US" sz="800" dirty="0"/>
                <a:t>250-500 THz</a:t>
              </a:r>
            </a:p>
          </p:txBody>
        </p:sp>
        <p:sp>
          <p:nvSpPr>
            <p:cNvPr id="23" name="TextBox 22"/>
            <p:cNvSpPr txBox="1"/>
            <p:nvPr/>
          </p:nvSpPr>
          <p:spPr>
            <a:xfrm>
              <a:off x="3771246" y="4986144"/>
              <a:ext cx="923651" cy="400110"/>
            </a:xfrm>
            <a:prstGeom prst="rect">
              <a:avLst/>
            </a:prstGeom>
            <a:noFill/>
            <a:effectLst/>
            <a:scene3d>
              <a:camera prst="orthographicFront"/>
              <a:lightRig rig="threePt" dir="t"/>
            </a:scene3d>
            <a:sp3d>
              <a:bevelT w="57150" prst="hardEdge"/>
            </a:sp3d>
          </p:spPr>
          <p:txBody>
            <a:bodyPr wrap="none" rtlCol="0">
              <a:spAutoFit/>
            </a:bodyPr>
            <a:lstStyle/>
            <a:p>
              <a:pPr algn="ctr"/>
              <a:r>
                <a:rPr lang="en-US" sz="1000" dirty="0"/>
                <a:t>Optical OUT</a:t>
              </a:r>
            </a:p>
            <a:p>
              <a:pPr algn="ctr"/>
              <a:r>
                <a:rPr lang="en-US" sz="1000" dirty="0"/>
                <a:t>150 – 280 THz</a:t>
              </a:r>
            </a:p>
          </p:txBody>
        </p:sp>
        <p:sp>
          <p:nvSpPr>
            <p:cNvPr id="24" name="TextBox 23"/>
            <p:cNvSpPr txBox="1"/>
            <p:nvPr/>
          </p:nvSpPr>
          <p:spPr>
            <a:xfrm>
              <a:off x="3127438" y="4687886"/>
              <a:ext cx="1410964" cy="261610"/>
            </a:xfrm>
            <a:prstGeom prst="rect">
              <a:avLst/>
            </a:prstGeom>
            <a:noFill/>
            <a:effectLst/>
            <a:scene3d>
              <a:camera prst="orthographicFront"/>
              <a:lightRig rig="threePt" dir="t"/>
            </a:scene3d>
            <a:sp3d>
              <a:bevelT w="57150" prst="hardEdge"/>
            </a:sp3d>
          </p:spPr>
          <p:txBody>
            <a:bodyPr wrap="none" rtlCol="0">
              <a:spAutoFit/>
            </a:bodyPr>
            <a:lstStyle/>
            <a:p>
              <a:r>
                <a:rPr lang="en-US" sz="1100" b="1" dirty="0"/>
                <a:t>Photonic Synthesizer</a:t>
              </a:r>
            </a:p>
          </p:txBody>
        </p:sp>
        <p:sp>
          <p:nvSpPr>
            <p:cNvPr id="26" name="Oval 25"/>
            <p:cNvSpPr/>
            <p:nvPr/>
          </p:nvSpPr>
          <p:spPr>
            <a:xfrm>
              <a:off x="1411441" y="3768701"/>
              <a:ext cx="213179" cy="210497"/>
            </a:xfrm>
            <a:prstGeom prst="ellipse">
              <a:avLst/>
            </a:prstGeom>
            <a:solidFill>
              <a:schemeClr val="bg1">
                <a:lumMod val="65000"/>
              </a:schemeClr>
            </a:solidFill>
            <a:ln>
              <a:solidFill>
                <a:schemeClr val="bg1">
                  <a:lumMod val="50000"/>
                </a:schemeClr>
              </a:solidFill>
            </a:ln>
            <a:effectLst/>
            <a:scene3d>
              <a:camera prst="isometricOffAxis2Right">
                <a:rot lat="60000" lon="17820000" rev="0"/>
              </a:camera>
              <a:lightRig rig="threePt" dir="t"/>
            </a:scene3d>
            <a:sp3d extrusionH="889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nvGrpSpPr>
            <p:cNvPr id="27" name="Group 26"/>
            <p:cNvGrpSpPr/>
            <p:nvPr/>
          </p:nvGrpSpPr>
          <p:grpSpPr>
            <a:xfrm>
              <a:off x="1511022" y="3835683"/>
              <a:ext cx="554489" cy="100595"/>
              <a:chOff x="1423037" y="657471"/>
              <a:chExt cx="676973" cy="125072"/>
            </a:xfrm>
          </p:grpSpPr>
          <p:sp>
            <p:nvSpPr>
              <p:cNvPr id="28" name="Rectangle 27"/>
              <p:cNvSpPr/>
              <p:nvPr/>
            </p:nvSpPr>
            <p:spPr>
              <a:xfrm rot="60000">
                <a:off x="1423898" y="682819"/>
                <a:ext cx="669832"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9" name="Rectangle 28"/>
              <p:cNvSpPr/>
              <p:nvPr/>
            </p:nvSpPr>
            <p:spPr>
              <a:xfrm rot="60000">
                <a:off x="1423037" y="657471"/>
                <a:ext cx="669832"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30" name="Straight Connector 29"/>
              <p:cNvCxnSpPr/>
              <p:nvPr/>
            </p:nvCxnSpPr>
            <p:spPr>
              <a:xfrm>
                <a:off x="1424039" y="708171"/>
                <a:ext cx="669833"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1430177" y="705563"/>
                <a:ext cx="669833"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32" name="Group 31"/>
            <p:cNvGrpSpPr/>
            <p:nvPr/>
          </p:nvGrpSpPr>
          <p:grpSpPr>
            <a:xfrm>
              <a:off x="2907260" y="3845508"/>
              <a:ext cx="762440" cy="100595"/>
              <a:chOff x="1423018" y="659727"/>
              <a:chExt cx="930860" cy="125072"/>
            </a:xfrm>
          </p:grpSpPr>
          <p:sp>
            <p:nvSpPr>
              <p:cNvPr id="33" name="Rectangle 32"/>
              <p:cNvSpPr/>
              <p:nvPr/>
            </p:nvSpPr>
            <p:spPr>
              <a:xfrm rot="60000">
                <a:off x="1423879" y="685075"/>
                <a:ext cx="923701"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4" name="Rectangle 33"/>
              <p:cNvSpPr/>
              <p:nvPr/>
            </p:nvSpPr>
            <p:spPr>
              <a:xfrm rot="60000">
                <a:off x="1423018" y="659727"/>
                <a:ext cx="923701"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35" name="Straight Connector 34"/>
              <p:cNvCxnSpPr/>
              <p:nvPr/>
            </p:nvCxnSpPr>
            <p:spPr>
              <a:xfrm>
                <a:off x="1424039" y="708171"/>
                <a:ext cx="923701"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1430177" y="705563"/>
                <a:ext cx="923701"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sp>
          <p:nvSpPr>
            <p:cNvPr id="37" name="Oval 36"/>
            <p:cNvSpPr>
              <a:spLocks noChangeAspect="1"/>
            </p:cNvSpPr>
            <p:nvPr/>
          </p:nvSpPr>
          <p:spPr>
            <a:xfrm>
              <a:off x="3658365" y="3832656"/>
              <a:ext cx="153585" cy="151657"/>
            </a:xfrm>
            <a:prstGeom prst="ellipse">
              <a:avLst/>
            </a:prstGeom>
            <a:solidFill>
              <a:schemeClr val="tx2">
                <a:lumMod val="20000"/>
                <a:lumOff val="80000"/>
              </a:schemeClr>
            </a:solidFill>
            <a:ln>
              <a:solidFill>
                <a:schemeClr val="tx2">
                  <a:lumMod val="60000"/>
                  <a:lumOff val="40000"/>
                </a:schemeClr>
              </a:solidFill>
            </a:ln>
            <a:effectLst/>
            <a:scene3d>
              <a:camera prst="isometricOffAxis2Right">
                <a:rot lat="60000" lon="17820000" rev="0"/>
              </a:camera>
              <a:lightRig rig="threePt" dir="t"/>
            </a:scene3d>
            <a:sp3d extrusionH="889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38" name="Straight Connector 37"/>
            <p:cNvCxnSpPr/>
            <p:nvPr/>
          </p:nvCxnSpPr>
          <p:spPr>
            <a:xfrm>
              <a:off x="867439" y="3857640"/>
              <a:ext cx="544002" cy="12666"/>
            </a:xfrm>
            <a:prstGeom prst="line">
              <a:avLst/>
            </a:pr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9" name="Freeform 38"/>
            <p:cNvSpPr/>
            <p:nvPr/>
          </p:nvSpPr>
          <p:spPr>
            <a:xfrm>
              <a:off x="944700" y="3791031"/>
              <a:ext cx="22330" cy="147163"/>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63" h="182970">
                  <a:moveTo>
                    <a:pt x="27263" y="0"/>
                  </a:moveTo>
                  <a:cubicBezTo>
                    <a:pt x="6185" y="28701"/>
                    <a:pt x="3047" y="66372"/>
                    <a:pt x="356" y="96867"/>
                  </a:cubicBezTo>
                  <a:cubicBezTo>
                    <a:pt x="-2335" y="127362"/>
                    <a:pt x="11119" y="182970"/>
                    <a:pt x="11119" y="182970"/>
                  </a:cubicBezTo>
                  <a:lnTo>
                    <a:pt x="11119" y="182970"/>
                  </a:lnTo>
                  <a:lnTo>
                    <a:pt x="11119" y="18297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40" name="Freeform 39"/>
            <p:cNvSpPr>
              <a:spLocks noChangeAspect="1"/>
            </p:cNvSpPr>
            <p:nvPr/>
          </p:nvSpPr>
          <p:spPr>
            <a:xfrm>
              <a:off x="891264" y="3800555"/>
              <a:ext cx="120587" cy="119946"/>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46634"/>
                <a:gd name="connsiteY0" fmla="*/ 0 h 156490"/>
                <a:gd name="connsiteX1" fmla="*/ 25772 w 46634"/>
                <a:gd name="connsiteY1" fmla="*/ 88543 h 156490"/>
                <a:gd name="connsiteX2" fmla="*/ 46634 w 46634"/>
                <a:gd name="connsiteY2" fmla="*/ 156490 h 156490"/>
                <a:gd name="connsiteX3" fmla="*/ 46634 w 46634"/>
                <a:gd name="connsiteY3" fmla="*/ 156490 h 156490"/>
                <a:gd name="connsiteX4" fmla="*/ 46634 w 46634"/>
                <a:gd name="connsiteY4" fmla="*/ 156490 h 156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34" h="156490">
                  <a:moveTo>
                    <a:pt x="0" y="0"/>
                  </a:moveTo>
                  <a:cubicBezTo>
                    <a:pt x="7694" y="44826"/>
                    <a:pt x="18000" y="62461"/>
                    <a:pt x="25772" y="88543"/>
                  </a:cubicBezTo>
                  <a:cubicBezTo>
                    <a:pt x="33544" y="114625"/>
                    <a:pt x="43157" y="145166"/>
                    <a:pt x="46634" y="156490"/>
                  </a:cubicBezTo>
                  <a:lnTo>
                    <a:pt x="46634" y="156490"/>
                  </a:lnTo>
                  <a:lnTo>
                    <a:pt x="46634" y="15649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41" name="Freeform 40"/>
            <p:cNvSpPr/>
            <p:nvPr/>
          </p:nvSpPr>
          <p:spPr>
            <a:xfrm>
              <a:off x="317372" y="3897957"/>
              <a:ext cx="3943932" cy="1417799"/>
            </a:xfrm>
            <a:custGeom>
              <a:avLst/>
              <a:gdLst>
                <a:gd name="connsiteX0" fmla="*/ 4213715 w 4773743"/>
                <a:gd name="connsiteY0" fmla="*/ 0 h 2039225"/>
                <a:gd name="connsiteX1" fmla="*/ 4706355 w 4773743"/>
                <a:gd name="connsiteY1" fmla="*/ 146253 h 2039225"/>
                <a:gd name="connsiteX2" fmla="*/ 4629380 w 4773743"/>
                <a:gd name="connsiteY2" fmla="*/ 477246 h 2039225"/>
                <a:gd name="connsiteX3" fmla="*/ 3428569 w 4773743"/>
                <a:gd name="connsiteY3" fmla="*/ 646591 h 2039225"/>
                <a:gd name="connsiteX4" fmla="*/ 1111618 w 4773743"/>
                <a:gd name="connsiteY4" fmla="*/ 754356 h 2039225"/>
                <a:gd name="connsiteX5" fmla="*/ 257195 w 4773743"/>
                <a:gd name="connsiteY5" fmla="*/ 977584 h 2039225"/>
                <a:gd name="connsiteX6" fmla="*/ 3177 w 4773743"/>
                <a:gd name="connsiteY6" fmla="*/ 1577989 h 2039225"/>
                <a:gd name="connsiteX7" fmla="*/ 388053 w 4773743"/>
                <a:gd name="connsiteY7" fmla="*/ 2016747 h 2039225"/>
                <a:gd name="connsiteX8" fmla="*/ 949971 w 4773743"/>
                <a:gd name="connsiteY8" fmla="*/ 1939772 h 2039225"/>
                <a:gd name="connsiteX9" fmla="*/ 1065433 w 4773743"/>
                <a:gd name="connsiteY9" fmla="*/ 1631872 h 2039225"/>
                <a:gd name="connsiteX0" fmla="*/ 4213715 w 4773743"/>
                <a:gd name="connsiteY0" fmla="*/ 0 h 2002205"/>
                <a:gd name="connsiteX1" fmla="*/ 4706355 w 4773743"/>
                <a:gd name="connsiteY1" fmla="*/ 146253 h 2002205"/>
                <a:gd name="connsiteX2" fmla="*/ 4629380 w 4773743"/>
                <a:gd name="connsiteY2" fmla="*/ 477246 h 2002205"/>
                <a:gd name="connsiteX3" fmla="*/ 3428569 w 4773743"/>
                <a:gd name="connsiteY3" fmla="*/ 646591 h 2002205"/>
                <a:gd name="connsiteX4" fmla="*/ 1111618 w 4773743"/>
                <a:gd name="connsiteY4" fmla="*/ 754356 h 2002205"/>
                <a:gd name="connsiteX5" fmla="*/ 257195 w 4773743"/>
                <a:gd name="connsiteY5" fmla="*/ 977584 h 2002205"/>
                <a:gd name="connsiteX6" fmla="*/ 3177 w 4773743"/>
                <a:gd name="connsiteY6" fmla="*/ 1577989 h 2002205"/>
                <a:gd name="connsiteX7" fmla="*/ 388053 w 4773743"/>
                <a:gd name="connsiteY7" fmla="*/ 1970562 h 2002205"/>
                <a:gd name="connsiteX8" fmla="*/ 949971 w 4773743"/>
                <a:gd name="connsiteY8" fmla="*/ 1939772 h 2002205"/>
                <a:gd name="connsiteX9" fmla="*/ 1065433 w 4773743"/>
                <a:gd name="connsiteY9" fmla="*/ 1631872 h 2002205"/>
                <a:gd name="connsiteX0" fmla="*/ 4154399 w 4714427"/>
                <a:gd name="connsiteY0" fmla="*/ 0 h 2005033"/>
                <a:gd name="connsiteX1" fmla="*/ 4647039 w 4714427"/>
                <a:gd name="connsiteY1" fmla="*/ 146253 h 2005033"/>
                <a:gd name="connsiteX2" fmla="*/ 4570064 w 4714427"/>
                <a:gd name="connsiteY2" fmla="*/ 477246 h 2005033"/>
                <a:gd name="connsiteX3" fmla="*/ 3369253 w 4714427"/>
                <a:gd name="connsiteY3" fmla="*/ 646591 h 2005033"/>
                <a:gd name="connsiteX4" fmla="*/ 1052302 w 4714427"/>
                <a:gd name="connsiteY4" fmla="*/ 754356 h 2005033"/>
                <a:gd name="connsiteX5" fmla="*/ 197879 w 4714427"/>
                <a:gd name="connsiteY5" fmla="*/ 977584 h 2005033"/>
                <a:gd name="connsiteX6" fmla="*/ 5441 w 4714427"/>
                <a:gd name="connsiteY6" fmla="*/ 1539501 h 2005033"/>
                <a:gd name="connsiteX7" fmla="*/ 328737 w 4714427"/>
                <a:gd name="connsiteY7" fmla="*/ 1970562 h 2005033"/>
                <a:gd name="connsiteX8" fmla="*/ 890655 w 4714427"/>
                <a:gd name="connsiteY8" fmla="*/ 1939772 h 2005033"/>
                <a:gd name="connsiteX9" fmla="*/ 1006117 w 4714427"/>
                <a:gd name="connsiteY9" fmla="*/ 1631872 h 2005033"/>
                <a:gd name="connsiteX0" fmla="*/ 4155447 w 4715475"/>
                <a:gd name="connsiteY0" fmla="*/ 0 h 2005033"/>
                <a:gd name="connsiteX1" fmla="*/ 4648087 w 4715475"/>
                <a:gd name="connsiteY1" fmla="*/ 146253 h 2005033"/>
                <a:gd name="connsiteX2" fmla="*/ 4571112 w 4715475"/>
                <a:gd name="connsiteY2" fmla="*/ 477246 h 2005033"/>
                <a:gd name="connsiteX3" fmla="*/ 3370301 w 4715475"/>
                <a:gd name="connsiteY3" fmla="*/ 646591 h 2005033"/>
                <a:gd name="connsiteX4" fmla="*/ 1053350 w 4715475"/>
                <a:gd name="connsiteY4" fmla="*/ 754356 h 2005033"/>
                <a:gd name="connsiteX5" fmla="*/ 191230 w 4715475"/>
                <a:gd name="connsiteY5" fmla="*/ 1177719 h 2005033"/>
                <a:gd name="connsiteX6" fmla="*/ 6489 w 4715475"/>
                <a:gd name="connsiteY6" fmla="*/ 1539501 h 2005033"/>
                <a:gd name="connsiteX7" fmla="*/ 329785 w 4715475"/>
                <a:gd name="connsiteY7" fmla="*/ 1970562 h 2005033"/>
                <a:gd name="connsiteX8" fmla="*/ 891703 w 4715475"/>
                <a:gd name="connsiteY8" fmla="*/ 1939772 h 2005033"/>
                <a:gd name="connsiteX9" fmla="*/ 1007165 w 4715475"/>
                <a:gd name="connsiteY9" fmla="*/ 1631872 h 2005033"/>
                <a:gd name="connsiteX0" fmla="*/ 4156729 w 4716757"/>
                <a:gd name="connsiteY0" fmla="*/ 0 h 2005033"/>
                <a:gd name="connsiteX1" fmla="*/ 4649369 w 4716757"/>
                <a:gd name="connsiteY1" fmla="*/ 146253 h 2005033"/>
                <a:gd name="connsiteX2" fmla="*/ 4572394 w 4716757"/>
                <a:gd name="connsiteY2" fmla="*/ 477246 h 2005033"/>
                <a:gd name="connsiteX3" fmla="*/ 3371583 w 4716757"/>
                <a:gd name="connsiteY3" fmla="*/ 646591 h 2005033"/>
                <a:gd name="connsiteX4" fmla="*/ 1139305 w 4716757"/>
                <a:gd name="connsiteY4" fmla="*/ 885214 h 2005033"/>
                <a:gd name="connsiteX5" fmla="*/ 192512 w 4716757"/>
                <a:gd name="connsiteY5" fmla="*/ 1177719 h 2005033"/>
                <a:gd name="connsiteX6" fmla="*/ 7771 w 4716757"/>
                <a:gd name="connsiteY6" fmla="*/ 1539501 h 2005033"/>
                <a:gd name="connsiteX7" fmla="*/ 331067 w 4716757"/>
                <a:gd name="connsiteY7" fmla="*/ 1970562 h 2005033"/>
                <a:gd name="connsiteX8" fmla="*/ 892985 w 4716757"/>
                <a:gd name="connsiteY8" fmla="*/ 1939772 h 2005033"/>
                <a:gd name="connsiteX9" fmla="*/ 1008447 w 4716757"/>
                <a:gd name="connsiteY9" fmla="*/ 1631872 h 2005033"/>
                <a:gd name="connsiteX0" fmla="*/ 4143017 w 4703045"/>
                <a:gd name="connsiteY0" fmla="*/ 0 h 1992634"/>
                <a:gd name="connsiteX1" fmla="*/ 4635657 w 4703045"/>
                <a:gd name="connsiteY1" fmla="*/ 146253 h 1992634"/>
                <a:gd name="connsiteX2" fmla="*/ 4558682 w 4703045"/>
                <a:gd name="connsiteY2" fmla="*/ 477246 h 1992634"/>
                <a:gd name="connsiteX3" fmla="*/ 3357871 w 4703045"/>
                <a:gd name="connsiteY3" fmla="*/ 646591 h 1992634"/>
                <a:gd name="connsiteX4" fmla="*/ 1125593 w 4703045"/>
                <a:gd name="connsiteY4" fmla="*/ 885214 h 1992634"/>
                <a:gd name="connsiteX5" fmla="*/ 178800 w 4703045"/>
                <a:gd name="connsiteY5" fmla="*/ 1177719 h 1992634"/>
                <a:gd name="connsiteX6" fmla="*/ 9454 w 4703045"/>
                <a:gd name="connsiteY6" fmla="*/ 1708847 h 1992634"/>
                <a:gd name="connsiteX7" fmla="*/ 317355 w 4703045"/>
                <a:gd name="connsiteY7" fmla="*/ 1970562 h 1992634"/>
                <a:gd name="connsiteX8" fmla="*/ 879273 w 4703045"/>
                <a:gd name="connsiteY8" fmla="*/ 1939772 h 1992634"/>
                <a:gd name="connsiteX9" fmla="*/ 994735 w 4703045"/>
                <a:gd name="connsiteY9" fmla="*/ 1631872 h 1992634"/>
                <a:gd name="connsiteX0" fmla="*/ 4150077 w 4710105"/>
                <a:gd name="connsiteY0" fmla="*/ 0 h 2023310"/>
                <a:gd name="connsiteX1" fmla="*/ 4642717 w 4710105"/>
                <a:gd name="connsiteY1" fmla="*/ 146253 h 2023310"/>
                <a:gd name="connsiteX2" fmla="*/ 4565742 w 4710105"/>
                <a:gd name="connsiteY2" fmla="*/ 477246 h 2023310"/>
                <a:gd name="connsiteX3" fmla="*/ 3364931 w 4710105"/>
                <a:gd name="connsiteY3" fmla="*/ 646591 h 2023310"/>
                <a:gd name="connsiteX4" fmla="*/ 1132653 w 4710105"/>
                <a:gd name="connsiteY4" fmla="*/ 885214 h 2023310"/>
                <a:gd name="connsiteX5" fmla="*/ 185860 w 4710105"/>
                <a:gd name="connsiteY5" fmla="*/ 1177719 h 2023310"/>
                <a:gd name="connsiteX6" fmla="*/ 16514 w 4710105"/>
                <a:gd name="connsiteY6" fmla="*/ 1708847 h 2023310"/>
                <a:gd name="connsiteX7" fmla="*/ 424483 w 4710105"/>
                <a:gd name="connsiteY7" fmla="*/ 2009050 h 2023310"/>
                <a:gd name="connsiteX8" fmla="*/ 886333 w 4710105"/>
                <a:gd name="connsiteY8" fmla="*/ 1939772 h 2023310"/>
                <a:gd name="connsiteX9" fmla="*/ 1001795 w 4710105"/>
                <a:gd name="connsiteY9" fmla="*/ 1631872 h 2023310"/>
                <a:gd name="connsiteX0" fmla="*/ 4150077 w 4710105"/>
                <a:gd name="connsiteY0" fmla="*/ 0 h 2009303"/>
                <a:gd name="connsiteX1" fmla="*/ 4642717 w 4710105"/>
                <a:gd name="connsiteY1" fmla="*/ 146253 h 2009303"/>
                <a:gd name="connsiteX2" fmla="*/ 4565742 w 4710105"/>
                <a:gd name="connsiteY2" fmla="*/ 477246 h 2009303"/>
                <a:gd name="connsiteX3" fmla="*/ 3364931 w 4710105"/>
                <a:gd name="connsiteY3" fmla="*/ 646591 h 2009303"/>
                <a:gd name="connsiteX4" fmla="*/ 1132653 w 4710105"/>
                <a:gd name="connsiteY4" fmla="*/ 885214 h 2009303"/>
                <a:gd name="connsiteX5" fmla="*/ 185860 w 4710105"/>
                <a:gd name="connsiteY5" fmla="*/ 1177719 h 2009303"/>
                <a:gd name="connsiteX6" fmla="*/ 16514 w 4710105"/>
                <a:gd name="connsiteY6" fmla="*/ 1708847 h 2009303"/>
                <a:gd name="connsiteX7" fmla="*/ 424483 w 4710105"/>
                <a:gd name="connsiteY7" fmla="*/ 2009050 h 2009303"/>
                <a:gd name="connsiteX8" fmla="*/ 886333 w 4710105"/>
                <a:gd name="connsiteY8" fmla="*/ 1939772 h 2009303"/>
                <a:gd name="connsiteX9" fmla="*/ 1001795 w 4710105"/>
                <a:gd name="connsiteY9" fmla="*/ 1631872 h 2009303"/>
                <a:gd name="connsiteX0" fmla="*/ 4150077 w 4710105"/>
                <a:gd name="connsiteY0" fmla="*/ 0 h 2009267"/>
                <a:gd name="connsiteX1" fmla="*/ 4642717 w 4710105"/>
                <a:gd name="connsiteY1" fmla="*/ 146253 h 2009267"/>
                <a:gd name="connsiteX2" fmla="*/ 4565742 w 4710105"/>
                <a:gd name="connsiteY2" fmla="*/ 477246 h 2009267"/>
                <a:gd name="connsiteX3" fmla="*/ 3364931 w 4710105"/>
                <a:gd name="connsiteY3" fmla="*/ 646591 h 2009267"/>
                <a:gd name="connsiteX4" fmla="*/ 1132653 w 4710105"/>
                <a:gd name="connsiteY4" fmla="*/ 885214 h 2009267"/>
                <a:gd name="connsiteX5" fmla="*/ 185860 w 4710105"/>
                <a:gd name="connsiteY5" fmla="*/ 1177719 h 2009267"/>
                <a:gd name="connsiteX6" fmla="*/ 16514 w 4710105"/>
                <a:gd name="connsiteY6" fmla="*/ 1708847 h 2009267"/>
                <a:gd name="connsiteX7" fmla="*/ 424483 w 4710105"/>
                <a:gd name="connsiteY7" fmla="*/ 2009050 h 2009267"/>
                <a:gd name="connsiteX8" fmla="*/ 755476 w 4710105"/>
                <a:gd name="connsiteY8" fmla="*/ 1755032 h 2009267"/>
                <a:gd name="connsiteX9" fmla="*/ 1001795 w 4710105"/>
                <a:gd name="connsiteY9" fmla="*/ 1631872 h 2009267"/>
                <a:gd name="connsiteX0" fmla="*/ 4147342 w 4707370"/>
                <a:gd name="connsiteY0" fmla="*/ 0 h 1825182"/>
                <a:gd name="connsiteX1" fmla="*/ 4639982 w 4707370"/>
                <a:gd name="connsiteY1" fmla="*/ 146253 h 1825182"/>
                <a:gd name="connsiteX2" fmla="*/ 4563007 w 4707370"/>
                <a:gd name="connsiteY2" fmla="*/ 477246 h 1825182"/>
                <a:gd name="connsiteX3" fmla="*/ 3362196 w 4707370"/>
                <a:gd name="connsiteY3" fmla="*/ 646591 h 1825182"/>
                <a:gd name="connsiteX4" fmla="*/ 1129918 w 4707370"/>
                <a:gd name="connsiteY4" fmla="*/ 885214 h 1825182"/>
                <a:gd name="connsiteX5" fmla="*/ 183125 w 4707370"/>
                <a:gd name="connsiteY5" fmla="*/ 1177719 h 1825182"/>
                <a:gd name="connsiteX6" fmla="*/ 13779 w 4707370"/>
                <a:gd name="connsiteY6" fmla="*/ 1708847 h 1825182"/>
                <a:gd name="connsiteX7" fmla="*/ 383261 w 4707370"/>
                <a:gd name="connsiteY7" fmla="*/ 1824310 h 1825182"/>
                <a:gd name="connsiteX8" fmla="*/ 752741 w 4707370"/>
                <a:gd name="connsiteY8" fmla="*/ 1755032 h 1825182"/>
                <a:gd name="connsiteX9" fmla="*/ 999060 w 4707370"/>
                <a:gd name="connsiteY9" fmla="*/ 1631872 h 1825182"/>
                <a:gd name="connsiteX0" fmla="*/ 4140770 w 4700798"/>
                <a:gd name="connsiteY0" fmla="*/ 0 h 1829881"/>
                <a:gd name="connsiteX1" fmla="*/ 4633410 w 4700798"/>
                <a:gd name="connsiteY1" fmla="*/ 146253 h 1829881"/>
                <a:gd name="connsiteX2" fmla="*/ 4556435 w 4700798"/>
                <a:gd name="connsiteY2" fmla="*/ 477246 h 1829881"/>
                <a:gd name="connsiteX3" fmla="*/ 3355624 w 4700798"/>
                <a:gd name="connsiteY3" fmla="*/ 646591 h 1829881"/>
                <a:gd name="connsiteX4" fmla="*/ 1123346 w 4700798"/>
                <a:gd name="connsiteY4" fmla="*/ 885214 h 1829881"/>
                <a:gd name="connsiteX5" fmla="*/ 176553 w 4700798"/>
                <a:gd name="connsiteY5" fmla="*/ 1177719 h 1829881"/>
                <a:gd name="connsiteX6" fmla="*/ 14904 w 4700798"/>
                <a:gd name="connsiteY6" fmla="*/ 1608779 h 1829881"/>
                <a:gd name="connsiteX7" fmla="*/ 376689 w 4700798"/>
                <a:gd name="connsiteY7" fmla="*/ 1824310 h 1829881"/>
                <a:gd name="connsiteX8" fmla="*/ 746169 w 4700798"/>
                <a:gd name="connsiteY8" fmla="*/ 1755032 h 1829881"/>
                <a:gd name="connsiteX9" fmla="*/ 992488 w 4700798"/>
                <a:gd name="connsiteY9" fmla="*/ 1631872 h 1829881"/>
                <a:gd name="connsiteX0" fmla="*/ 4141324 w 4701352"/>
                <a:gd name="connsiteY0" fmla="*/ 0 h 1815522"/>
                <a:gd name="connsiteX1" fmla="*/ 4633964 w 4701352"/>
                <a:gd name="connsiteY1" fmla="*/ 146253 h 1815522"/>
                <a:gd name="connsiteX2" fmla="*/ 4556989 w 4701352"/>
                <a:gd name="connsiteY2" fmla="*/ 477246 h 1815522"/>
                <a:gd name="connsiteX3" fmla="*/ 3356178 w 4701352"/>
                <a:gd name="connsiteY3" fmla="*/ 646591 h 1815522"/>
                <a:gd name="connsiteX4" fmla="*/ 1123900 w 4701352"/>
                <a:gd name="connsiteY4" fmla="*/ 885214 h 1815522"/>
                <a:gd name="connsiteX5" fmla="*/ 177107 w 4701352"/>
                <a:gd name="connsiteY5" fmla="*/ 1177719 h 1815522"/>
                <a:gd name="connsiteX6" fmla="*/ 15458 w 4701352"/>
                <a:gd name="connsiteY6" fmla="*/ 1608779 h 1815522"/>
                <a:gd name="connsiteX7" fmla="*/ 384940 w 4701352"/>
                <a:gd name="connsiteY7" fmla="*/ 1808915 h 1815522"/>
                <a:gd name="connsiteX8" fmla="*/ 746723 w 4701352"/>
                <a:gd name="connsiteY8" fmla="*/ 1755032 h 1815522"/>
                <a:gd name="connsiteX9" fmla="*/ 993042 w 4701352"/>
                <a:gd name="connsiteY9" fmla="*/ 1631872 h 1815522"/>
                <a:gd name="connsiteX0" fmla="*/ 4165258 w 4725286"/>
                <a:gd name="connsiteY0" fmla="*/ 0 h 1815522"/>
                <a:gd name="connsiteX1" fmla="*/ 4657898 w 4725286"/>
                <a:gd name="connsiteY1" fmla="*/ 146253 h 1815522"/>
                <a:gd name="connsiteX2" fmla="*/ 4580923 w 4725286"/>
                <a:gd name="connsiteY2" fmla="*/ 477246 h 1815522"/>
                <a:gd name="connsiteX3" fmla="*/ 3380112 w 4725286"/>
                <a:gd name="connsiteY3" fmla="*/ 646591 h 1815522"/>
                <a:gd name="connsiteX4" fmla="*/ 1725147 w 4725286"/>
                <a:gd name="connsiteY4" fmla="*/ 800541 h 1815522"/>
                <a:gd name="connsiteX5" fmla="*/ 201041 w 4725286"/>
                <a:gd name="connsiteY5" fmla="*/ 1177719 h 1815522"/>
                <a:gd name="connsiteX6" fmla="*/ 39392 w 4725286"/>
                <a:gd name="connsiteY6" fmla="*/ 1608779 h 1815522"/>
                <a:gd name="connsiteX7" fmla="*/ 408874 w 4725286"/>
                <a:gd name="connsiteY7" fmla="*/ 1808915 h 1815522"/>
                <a:gd name="connsiteX8" fmla="*/ 770657 w 4725286"/>
                <a:gd name="connsiteY8" fmla="*/ 1755032 h 1815522"/>
                <a:gd name="connsiteX9" fmla="*/ 1016976 w 4725286"/>
                <a:gd name="connsiteY9" fmla="*/ 1631872 h 1815522"/>
                <a:gd name="connsiteX0" fmla="*/ 4133946 w 4693974"/>
                <a:gd name="connsiteY0" fmla="*/ 0 h 1815522"/>
                <a:gd name="connsiteX1" fmla="*/ 4626586 w 4693974"/>
                <a:gd name="connsiteY1" fmla="*/ 146253 h 1815522"/>
                <a:gd name="connsiteX2" fmla="*/ 4549611 w 4693974"/>
                <a:gd name="connsiteY2" fmla="*/ 477246 h 1815522"/>
                <a:gd name="connsiteX3" fmla="*/ 3348800 w 4693974"/>
                <a:gd name="connsiteY3" fmla="*/ 646591 h 1815522"/>
                <a:gd name="connsiteX4" fmla="*/ 1693835 w 4693974"/>
                <a:gd name="connsiteY4" fmla="*/ 800541 h 1815522"/>
                <a:gd name="connsiteX5" fmla="*/ 262099 w 4693974"/>
                <a:gd name="connsiteY5" fmla="*/ 1170022 h 1815522"/>
                <a:gd name="connsiteX6" fmla="*/ 8080 w 4693974"/>
                <a:gd name="connsiteY6" fmla="*/ 1608779 h 1815522"/>
                <a:gd name="connsiteX7" fmla="*/ 377562 w 4693974"/>
                <a:gd name="connsiteY7" fmla="*/ 1808915 h 1815522"/>
                <a:gd name="connsiteX8" fmla="*/ 739345 w 4693974"/>
                <a:gd name="connsiteY8" fmla="*/ 1755032 h 1815522"/>
                <a:gd name="connsiteX9" fmla="*/ 985664 w 4693974"/>
                <a:gd name="connsiteY9" fmla="*/ 1631872 h 1815522"/>
                <a:gd name="connsiteX0" fmla="*/ 4120467 w 4680495"/>
                <a:gd name="connsiteY0" fmla="*/ 0 h 1813657"/>
                <a:gd name="connsiteX1" fmla="*/ 4613107 w 4680495"/>
                <a:gd name="connsiteY1" fmla="*/ 146253 h 1813657"/>
                <a:gd name="connsiteX2" fmla="*/ 4536132 w 4680495"/>
                <a:gd name="connsiteY2" fmla="*/ 477246 h 1813657"/>
                <a:gd name="connsiteX3" fmla="*/ 3335321 w 4680495"/>
                <a:gd name="connsiteY3" fmla="*/ 646591 h 1813657"/>
                <a:gd name="connsiteX4" fmla="*/ 1680356 w 4680495"/>
                <a:gd name="connsiteY4" fmla="*/ 800541 h 1813657"/>
                <a:gd name="connsiteX5" fmla="*/ 248620 w 4680495"/>
                <a:gd name="connsiteY5" fmla="*/ 1170022 h 1813657"/>
                <a:gd name="connsiteX6" fmla="*/ 9996 w 4680495"/>
                <a:gd name="connsiteY6" fmla="*/ 1639569 h 1813657"/>
                <a:gd name="connsiteX7" fmla="*/ 364083 w 4680495"/>
                <a:gd name="connsiteY7" fmla="*/ 1808915 h 1813657"/>
                <a:gd name="connsiteX8" fmla="*/ 725866 w 4680495"/>
                <a:gd name="connsiteY8" fmla="*/ 1755032 h 1813657"/>
                <a:gd name="connsiteX9" fmla="*/ 972185 w 4680495"/>
                <a:gd name="connsiteY9" fmla="*/ 1631872 h 1813657"/>
                <a:gd name="connsiteX0" fmla="*/ 4115899 w 4675927"/>
                <a:gd name="connsiteY0" fmla="*/ 0 h 1813657"/>
                <a:gd name="connsiteX1" fmla="*/ 4608539 w 4675927"/>
                <a:gd name="connsiteY1" fmla="*/ 146253 h 1813657"/>
                <a:gd name="connsiteX2" fmla="*/ 4531564 w 4675927"/>
                <a:gd name="connsiteY2" fmla="*/ 477246 h 1813657"/>
                <a:gd name="connsiteX3" fmla="*/ 3330753 w 4675927"/>
                <a:gd name="connsiteY3" fmla="*/ 646591 h 1813657"/>
                <a:gd name="connsiteX4" fmla="*/ 1675788 w 4675927"/>
                <a:gd name="connsiteY4" fmla="*/ 800541 h 1813657"/>
                <a:gd name="connsiteX5" fmla="*/ 267145 w 4675927"/>
                <a:gd name="connsiteY5" fmla="*/ 1239299 h 1813657"/>
                <a:gd name="connsiteX6" fmla="*/ 5428 w 4675927"/>
                <a:gd name="connsiteY6" fmla="*/ 1639569 h 1813657"/>
                <a:gd name="connsiteX7" fmla="*/ 359515 w 4675927"/>
                <a:gd name="connsiteY7" fmla="*/ 1808915 h 1813657"/>
                <a:gd name="connsiteX8" fmla="*/ 721298 w 4675927"/>
                <a:gd name="connsiteY8" fmla="*/ 1755032 h 1813657"/>
                <a:gd name="connsiteX9" fmla="*/ 967617 w 4675927"/>
                <a:gd name="connsiteY9" fmla="*/ 1631872 h 1813657"/>
                <a:gd name="connsiteX0" fmla="*/ 4114753 w 4674781"/>
                <a:gd name="connsiteY0" fmla="*/ 0 h 1813657"/>
                <a:gd name="connsiteX1" fmla="*/ 4607393 w 4674781"/>
                <a:gd name="connsiteY1" fmla="*/ 146253 h 1813657"/>
                <a:gd name="connsiteX2" fmla="*/ 4530418 w 4674781"/>
                <a:gd name="connsiteY2" fmla="*/ 477246 h 1813657"/>
                <a:gd name="connsiteX3" fmla="*/ 3329607 w 4674781"/>
                <a:gd name="connsiteY3" fmla="*/ 646591 h 1813657"/>
                <a:gd name="connsiteX4" fmla="*/ 1674642 w 4674781"/>
                <a:gd name="connsiteY4" fmla="*/ 800541 h 1813657"/>
                <a:gd name="connsiteX5" fmla="*/ 273697 w 4674781"/>
                <a:gd name="connsiteY5" fmla="*/ 1277787 h 1813657"/>
                <a:gd name="connsiteX6" fmla="*/ 4282 w 4674781"/>
                <a:gd name="connsiteY6" fmla="*/ 1639569 h 1813657"/>
                <a:gd name="connsiteX7" fmla="*/ 358369 w 4674781"/>
                <a:gd name="connsiteY7" fmla="*/ 1808915 h 1813657"/>
                <a:gd name="connsiteX8" fmla="*/ 720152 w 4674781"/>
                <a:gd name="connsiteY8" fmla="*/ 1755032 h 1813657"/>
                <a:gd name="connsiteX9" fmla="*/ 966471 w 4674781"/>
                <a:gd name="connsiteY9" fmla="*/ 1631872 h 1813657"/>
                <a:gd name="connsiteX0" fmla="*/ 4119662 w 4679690"/>
                <a:gd name="connsiteY0" fmla="*/ 0 h 1813657"/>
                <a:gd name="connsiteX1" fmla="*/ 4612302 w 4679690"/>
                <a:gd name="connsiteY1" fmla="*/ 146253 h 1813657"/>
                <a:gd name="connsiteX2" fmla="*/ 4535327 w 4679690"/>
                <a:gd name="connsiteY2" fmla="*/ 477246 h 1813657"/>
                <a:gd name="connsiteX3" fmla="*/ 3334516 w 4679690"/>
                <a:gd name="connsiteY3" fmla="*/ 646591 h 1813657"/>
                <a:gd name="connsiteX4" fmla="*/ 1941266 w 4679690"/>
                <a:gd name="connsiteY4" fmla="*/ 908307 h 1813657"/>
                <a:gd name="connsiteX5" fmla="*/ 278606 w 4679690"/>
                <a:gd name="connsiteY5" fmla="*/ 1277787 h 1813657"/>
                <a:gd name="connsiteX6" fmla="*/ 9191 w 4679690"/>
                <a:gd name="connsiteY6" fmla="*/ 1639569 h 1813657"/>
                <a:gd name="connsiteX7" fmla="*/ 363278 w 4679690"/>
                <a:gd name="connsiteY7" fmla="*/ 1808915 h 1813657"/>
                <a:gd name="connsiteX8" fmla="*/ 725061 w 4679690"/>
                <a:gd name="connsiteY8" fmla="*/ 1755032 h 1813657"/>
                <a:gd name="connsiteX9" fmla="*/ 971380 w 4679690"/>
                <a:gd name="connsiteY9" fmla="*/ 1631872 h 1813657"/>
                <a:gd name="connsiteX0" fmla="*/ 4119662 w 4671502"/>
                <a:gd name="connsiteY0" fmla="*/ 0 h 1813657"/>
                <a:gd name="connsiteX1" fmla="*/ 4612302 w 4671502"/>
                <a:gd name="connsiteY1" fmla="*/ 146253 h 1813657"/>
                <a:gd name="connsiteX2" fmla="*/ 4519932 w 4671502"/>
                <a:gd name="connsiteY2" fmla="*/ 454153 h 1813657"/>
                <a:gd name="connsiteX3" fmla="*/ 3334516 w 4671502"/>
                <a:gd name="connsiteY3" fmla="*/ 646591 h 1813657"/>
                <a:gd name="connsiteX4" fmla="*/ 1941266 w 4671502"/>
                <a:gd name="connsiteY4" fmla="*/ 908307 h 1813657"/>
                <a:gd name="connsiteX5" fmla="*/ 278606 w 4671502"/>
                <a:gd name="connsiteY5" fmla="*/ 1277787 h 1813657"/>
                <a:gd name="connsiteX6" fmla="*/ 9191 w 4671502"/>
                <a:gd name="connsiteY6" fmla="*/ 1639569 h 1813657"/>
                <a:gd name="connsiteX7" fmla="*/ 363278 w 4671502"/>
                <a:gd name="connsiteY7" fmla="*/ 1808915 h 1813657"/>
                <a:gd name="connsiteX8" fmla="*/ 725061 w 4671502"/>
                <a:gd name="connsiteY8" fmla="*/ 1755032 h 1813657"/>
                <a:gd name="connsiteX9" fmla="*/ 971380 w 4671502"/>
                <a:gd name="connsiteY9" fmla="*/ 1631872 h 1813657"/>
                <a:gd name="connsiteX0" fmla="*/ 4119662 w 4780167"/>
                <a:gd name="connsiteY0" fmla="*/ 0 h 1813657"/>
                <a:gd name="connsiteX1" fmla="*/ 4612302 w 4780167"/>
                <a:gd name="connsiteY1" fmla="*/ 146253 h 1813657"/>
                <a:gd name="connsiteX2" fmla="*/ 4519932 w 4780167"/>
                <a:gd name="connsiteY2" fmla="*/ 454153 h 1813657"/>
                <a:gd name="connsiteX3" fmla="*/ 3334516 w 4780167"/>
                <a:gd name="connsiteY3" fmla="*/ 646591 h 1813657"/>
                <a:gd name="connsiteX4" fmla="*/ 1941266 w 4780167"/>
                <a:gd name="connsiteY4" fmla="*/ 908307 h 1813657"/>
                <a:gd name="connsiteX5" fmla="*/ 278606 w 4780167"/>
                <a:gd name="connsiteY5" fmla="*/ 1277787 h 1813657"/>
                <a:gd name="connsiteX6" fmla="*/ 9191 w 4780167"/>
                <a:gd name="connsiteY6" fmla="*/ 1639569 h 1813657"/>
                <a:gd name="connsiteX7" fmla="*/ 363278 w 4780167"/>
                <a:gd name="connsiteY7" fmla="*/ 1808915 h 1813657"/>
                <a:gd name="connsiteX8" fmla="*/ 725061 w 4780167"/>
                <a:gd name="connsiteY8" fmla="*/ 1755032 h 1813657"/>
                <a:gd name="connsiteX9" fmla="*/ 971380 w 4780167"/>
                <a:gd name="connsiteY9" fmla="*/ 1631872 h 1813657"/>
                <a:gd name="connsiteX0" fmla="*/ 4119662 w 4703281"/>
                <a:gd name="connsiteY0" fmla="*/ 0 h 1813657"/>
                <a:gd name="connsiteX1" fmla="*/ 4612302 w 4703281"/>
                <a:gd name="connsiteY1" fmla="*/ 146253 h 1813657"/>
                <a:gd name="connsiteX2" fmla="*/ 4519932 w 4703281"/>
                <a:gd name="connsiteY2" fmla="*/ 454153 h 1813657"/>
                <a:gd name="connsiteX3" fmla="*/ 3334516 w 4703281"/>
                <a:gd name="connsiteY3" fmla="*/ 646591 h 1813657"/>
                <a:gd name="connsiteX4" fmla="*/ 1941266 w 4703281"/>
                <a:gd name="connsiteY4" fmla="*/ 908307 h 1813657"/>
                <a:gd name="connsiteX5" fmla="*/ 278606 w 4703281"/>
                <a:gd name="connsiteY5" fmla="*/ 1277787 h 1813657"/>
                <a:gd name="connsiteX6" fmla="*/ 9191 w 4703281"/>
                <a:gd name="connsiteY6" fmla="*/ 1639569 h 1813657"/>
                <a:gd name="connsiteX7" fmla="*/ 363278 w 4703281"/>
                <a:gd name="connsiteY7" fmla="*/ 1808915 h 1813657"/>
                <a:gd name="connsiteX8" fmla="*/ 725061 w 4703281"/>
                <a:gd name="connsiteY8" fmla="*/ 1755032 h 1813657"/>
                <a:gd name="connsiteX9" fmla="*/ 971380 w 4703281"/>
                <a:gd name="connsiteY9" fmla="*/ 1631872 h 1813657"/>
                <a:gd name="connsiteX0" fmla="*/ 4119662 w 4707752"/>
                <a:gd name="connsiteY0" fmla="*/ 0 h 1813657"/>
                <a:gd name="connsiteX1" fmla="*/ 4666185 w 4707752"/>
                <a:gd name="connsiteY1" fmla="*/ 146253 h 1813657"/>
                <a:gd name="connsiteX2" fmla="*/ 4519932 w 4707752"/>
                <a:gd name="connsiteY2" fmla="*/ 454153 h 1813657"/>
                <a:gd name="connsiteX3" fmla="*/ 3334516 w 4707752"/>
                <a:gd name="connsiteY3" fmla="*/ 646591 h 1813657"/>
                <a:gd name="connsiteX4" fmla="*/ 1941266 w 4707752"/>
                <a:gd name="connsiteY4" fmla="*/ 908307 h 1813657"/>
                <a:gd name="connsiteX5" fmla="*/ 278606 w 4707752"/>
                <a:gd name="connsiteY5" fmla="*/ 1277787 h 1813657"/>
                <a:gd name="connsiteX6" fmla="*/ 9191 w 4707752"/>
                <a:gd name="connsiteY6" fmla="*/ 1639569 h 1813657"/>
                <a:gd name="connsiteX7" fmla="*/ 363278 w 4707752"/>
                <a:gd name="connsiteY7" fmla="*/ 1808915 h 1813657"/>
                <a:gd name="connsiteX8" fmla="*/ 725061 w 4707752"/>
                <a:gd name="connsiteY8" fmla="*/ 1755032 h 1813657"/>
                <a:gd name="connsiteX9" fmla="*/ 971380 w 4707752"/>
                <a:gd name="connsiteY9" fmla="*/ 1631872 h 1813657"/>
                <a:gd name="connsiteX0" fmla="*/ 4119662 w 4738356"/>
                <a:gd name="connsiteY0" fmla="*/ 0 h 1813657"/>
                <a:gd name="connsiteX1" fmla="*/ 4666185 w 4738356"/>
                <a:gd name="connsiteY1" fmla="*/ 146253 h 1813657"/>
                <a:gd name="connsiteX2" fmla="*/ 4519932 w 4738356"/>
                <a:gd name="connsiteY2" fmla="*/ 454153 h 1813657"/>
                <a:gd name="connsiteX3" fmla="*/ 3334516 w 4738356"/>
                <a:gd name="connsiteY3" fmla="*/ 646591 h 1813657"/>
                <a:gd name="connsiteX4" fmla="*/ 1941266 w 4738356"/>
                <a:gd name="connsiteY4" fmla="*/ 908307 h 1813657"/>
                <a:gd name="connsiteX5" fmla="*/ 278606 w 4738356"/>
                <a:gd name="connsiteY5" fmla="*/ 1277787 h 1813657"/>
                <a:gd name="connsiteX6" fmla="*/ 9191 w 4738356"/>
                <a:gd name="connsiteY6" fmla="*/ 1639569 h 1813657"/>
                <a:gd name="connsiteX7" fmla="*/ 363278 w 4738356"/>
                <a:gd name="connsiteY7" fmla="*/ 1808915 h 1813657"/>
                <a:gd name="connsiteX8" fmla="*/ 725061 w 4738356"/>
                <a:gd name="connsiteY8" fmla="*/ 1755032 h 1813657"/>
                <a:gd name="connsiteX9" fmla="*/ 971380 w 4738356"/>
                <a:gd name="connsiteY9" fmla="*/ 1631872 h 1813657"/>
                <a:gd name="connsiteX0" fmla="*/ 4119662 w 4738040"/>
                <a:gd name="connsiteY0" fmla="*/ 0 h 1813657"/>
                <a:gd name="connsiteX1" fmla="*/ 4666185 w 4738040"/>
                <a:gd name="connsiteY1" fmla="*/ 146253 h 1813657"/>
                <a:gd name="connsiteX2" fmla="*/ 4519932 w 4738040"/>
                <a:gd name="connsiteY2" fmla="*/ 454153 h 1813657"/>
                <a:gd name="connsiteX3" fmla="*/ 3342214 w 4738040"/>
                <a:gd name="connsiteY3" fmla="*/ 692776 h 1813657"/>
                <a:gd name="connsiteX4" fmla="*/ 1941266 w 4738040"/>
                <a:gd name="connsiteY4" fmla="*/ 908307 h 1813657"/>
                <a:gd name="connsiteX5" fmla="*/ 278606 w 4738040"/>
                <a:gd name="connsiteY5" fmla="*/ 1277787 h 1813657"/>
                <a:gd name="connsiteX6" fmla="*/ 9191 w 4738040"/>
                <a:gd name="connsiteY6" fmla="*/ 1639569 h 1813657"/>
                <a:gd name="connsiteX7" fmla="*/ 363278 w 4738040"/>
                <a:gd name="connsiteY7" fmla="*/ 1808915 h 1813657"/>
                <a:gd name="connsiteX8" fmla="*/ 725061 w 4738040"/>
                <a:gd name="connsiteY8" fmla="*/ 1755032 h 1813657"/>
                <a:gd name="connsiteX9" fmla="*/ 971380 w 4738040"/>
                <a:gd name="connsiteY9" fmla="*/ 1631872 h 1813657"/>
                <a:gd name="connsiteX0" fmla="*/ 4115283 w 4733661"/>
                <a:gd name="connsiteY0" fmla="*/ 0 h 1813657"/>
                <a:gd name="connsiteX1" fmla="*/ 4661806 w 4733661"/>
                <a:gd name="connsiteY1" fmla="*/ 146253 h 1813657"/>
                <a:gd name="connsiteX2" fmla="*/ 4515553 w 4733661"/>
                <a:gd name="connsiteY2" fmla="*/ 454153 h 1813657"/>
                <a:gd name="connsiteX3" fmla="*/ 3337835 w 4733661"/>
                <a:gd name="connsiteY3" fmla="*/ 692776 h 1813657"/>
                <a:gd name="connsiteX4" fmla="*/ 1936887 w 4733661"/>
                <a:gd name="connsiteY4" fmla="*/ 908307 h 1813657"/>
                <a:gd name="connsiteX5" fmla="*/ 274227 w 4733661"/>
                <a:gd name="connsiteY5" fmla="*/ 1277787 h 1813657"/>
                <a:gd name="connsiteX6" fmla="*/ 4812 w 4733661"/>
                <a:gd name="connsiteY6" fmla="*/ 1639569 h 1813657"/>
                <a:gd name="connsiteX7" fmla="*/ 297319 w 4733661"/>
                <a:gd name="connsiteY7" fmla="*/ 1808915 h 1813657"/>
                <a:gd name="connsiteX8" fmla="*/ 720682 w 4733661"/>
                <a:gd name="connsiteY8" fmla="*/ 1755032 h 1813657"/>
                <a:gd name="connsiteX9" fmla="*/ 967001 w 4733661"/>
                <a:gd name="connsiteY9" fmla="*/ 1631872 h 1813657"/>
                <a:gd name="connsiteX0" fmla="*/ 4143078 w 4761456"/>
                <a:gd name="connsiteY0" fmla="*/ 0 h 1814113"/>
                <a:gd name="connsiteX1" fmla="*/ 4689601 w 4761456"/>
                <a:gd name="connsiteY1" fmla="*/ 146253 h 1814113"/>
                <a:gd name="connsiteX2" fmla="*/ 4543348 w 4761456"/>
                <a:gd name="connsiteY2" fmla="*/ 454153 h 1814113"/>
                <a:gd name="connsiteX3" fmla="*/ 3365630 w 4761456"/>
                <a:gd name="connsiteY3" fmla="*/ 692776 h 1814113"/>
                <a:gd name="connsiteX4" fmla="*/ 1964682 w 4761456"/>
                <a:gd name="connsiteY4" fmla="*/ 908307 h 1814113"/>
                <a:gd name="connsiteX5" fmla="*/ 302022 w 4761456"/>
                <a:gd name="connsiteY5" fmla="*/ 1277787 h 1814113"/>
                <a:gd name="connsiteX6" fmla="*/ 1817 w 4761456"/>
                <a:gd name="connsiteY6" fmla="*/ 1631871 h 1814113"/>
                <a:gd name="connsiteX7" fmla="*/ 325114 w 4761456"/>
                <a:gd name="connsiteY7" fmla="*/ 1808915 h 1814113"/>
                <a:gd name="connsiteX8" fmla="*/ 748477 w 4761456"/>
                <a:gd name="connsiteY8" fmla="*/ 1755032 h 1814113"/>
                <a:gd name="connsiteX9" fmla="*/ 994796 w 4761456"/>
                <a:gd name="connsiteY9" fmla="*/ 1631872 h 1814113"/>
                <a:gd name="connsiteX0" fmla="*/ 4143078 w 4761456"/>
                <a:gd name="connsiteY0" fmla="*/ 0 h 1823666"/>
                <a:gd name="connsiteX1" fmla="*/ 4689601 w 4761456"/>
                <a:gd name="connsiteY1" fmla="*/ 146253 h 1823666"/>
                <a:gd name="connsiteX2" fmla="*/ 4543348 w 4761456"/>
                <a:gd name="connsiteY2" fmla="*/ 454153 h 1823666"/>
                <a:gd name="connsiteX3" fmla="*/ 3365630 w 4761456"/>
                <a:gd name="connsiteY3" fmla="*/ 692776 h 1823666"/>
                <a:gd name="connsiteX4" fmla="*/ 1964682 w 4761456"/>
                <a:gd name="connsiteY4" fmla="*/ 908307 h 1823666"/>
                <a:gd name="connsiteX5" fmla="*/ 302022 w 4761456"/>
                <a:gd name="connsiteY5" fmla="*/ 1277787 h 1823666"/>
                <a:gd name="connsiteX6" fmla="*/ 1817 w 4761456"/>
                <a:gd name="connsiteY6" fmla="*/ 1631871 h 1823666"/>
                <a:gd name="connsiteX7" fmla="*/ 325114 w 4761456"/>
                <a:gd name="connsiteY7" fmla="*/ 1808915 h 1823666"/>
                <a:gd name="connsiteX8" fmla="*/ 786965 w 4761456"/>
                <a:gd name="connsiteY8" fmla="*/ 1793519 h 1823666"/>
                <a:gd name="connsiteX9" fmla="*/ 994796 w 4761456"/>
                <a:gd name="connsiteY9" fmla="*/ 1631872 h 1823666"/>
                <a:gd name="connsiteX0" fmla="*/ 4143078 w 4761456"/>
                <a:gd name="connsiteY0" fmla="*/ 0 h 1815322"/>
                <a:gd name="connsiteX1" fmla="*/ 4689601 w 4761456"/>
                <a:gd name="connsiteY1" fmla="*/ 146253 h 1815322"/>
                <a:gd name="connsiteX2" fmla="*/ 4543348 w 4761456"/>
                <a:gd name="connsiteY2" fmla="*/ 454153 h 1815322"/>
                <a:gd name="connsiteX3" fmla="*/ 3365630 w 4761456"/>
                <a:gd name="connsiteY3" fmla="*/ 692776 h 1815322"/>
                <a:gd name="connsiteX4" fmla="*/ 1964682 w 4761456"/>
                <a:gd name="connsiteY4" fmla="*/ 908307 h 1815322"/>
                <a:gd name="connsiteX5" fmla="*/ 302022 w 4761456"/>
                <a:gd name="connsiteY5" fmla="*/ 1277787 h 1815322"/>
                <a:gd name="connsiteX6" fmla="*/ 1817 w 4761456"/>
                <a:gd name="connsiteY6" fmla="*/ 1631871 h 1815322"/>
                <a:gd name="connsiteX7" fmla="*/ 325114 w 4761456"/>
                <a:gd name="connsiteY7" fmla="*/ 1808915 h 1815322"/>
                <a:gd name="connsiteX8" fmla="*/ 786965 w 4761456"/>
                <a:gd name="connsiteY8" fmla="*/ 1762729 h 1815322"/>
                <a:gd name="connsiteX9" fmla="*/ 994796 w 4761456"/>
                <a:gd name="connsiteY9" fmla="*/ 1631872 h 1815322"/>
                <a:gd name="connsiteX0" fmla="*/ 4143078 w 4761456"/>
                <a:gd name="connsiteY0" fmla="*/ 0 h 1815322"/>
                <a:gd name="connsiteX1" fmla="*/ 4689601 w 4761456"/>
                <a:gd name="connsiteY1" fmla="*/ 146253 h 1815322"/>
                <a:gd name="connsiteX2" fmla="*/ 4543348 w 4761456"/>
                <a:gd name="connsiteY2" fmla="*/ 454153 h 1815322"/>
                <a:gd name="connsiteX3" fmla="*/ 3365630 w 4761456"/>
                <a:gd name="connsiteY3" fmla="*/ 692776 h 1815322"/>
                <a:gd name="connsiteX4" fmla="*/ 1964682 w 4761456"/>
                <a:gd name="connsiteY4" fmla="*/ 908307 h 1815322"/>
                <a:gd name="connsiteX5" fmla="*/ 302022 w 4761456"/>
                <a:gd name="connsiteY5" fmla="*/ 1082390 h 1815322"/>
                <a:gd name="connsiteX6" fmla="*/ 1817 w 4761456"/>
                <a:gd name="connsiteY6" fmla="*/ 1631871 h 1815322"/>
                <a:gd name="connsiteX7" fmla="*/ 325114 w 4761456"/>
                <a:gd name="connsiteY7" fmla="*/ 1808915 h 1815322"/>
                <a:gd name="connsiteX8" fmla="*/ 786965 w 4761456"/>
                <a:gd name="connsiteY8" fmla="*/ 1762729 h 1815322"/>
                <a:gd name="connsiteX9" fmla="*/ 994796 w 4761456"/>
                <a:gd name="connsiteY9" fmla="*/ 1631872 h 1815322"/>
                <a:gd name="connsiteX0" fmla="*/ 4143078 w 4761456"/>
                <a:gd name="connsiteY0" fmla="*/ 0 h 1830575"/>
                <a:gd name="connsiteX1" fmla="*/ 4689601 w 4761456"/>
                <a:gd name="connsiteY1" fmla="*/ 146253 h 1830575"/>
                <a:gd name="connsiteX2" fmla="*/ 4543348 w 4761456"/>
                <a:gd name="connsiteY2" fmla="*/ 454153 h 1830575"/>
                <a:gd name="connsiteX3" fmla="*/ 3365630 w 4761456"/>
                <a:gd name="connsiteY3" fmla="*/ 692776 h 1830575"/>
                <a:gd name="connsiteX4" fmla="*/ 1964682 w 4761456"/>
                <a:gd name="connsiteY4" fmla="*/ 908307 h 1830575"/>
                <a:gd name="connsiteX5" fmla="*/ 302022 w 4761456"/>
                <a:gd name="connsiteY5" fmla="*/ 1082390 h 1830575"/>
                <a:gd name="connsiteX6" fmla="*/ 1817 w 4761456"/>
                <a:gd name="connsiteY6" fmla="*/ 1412049 h 1830575"/>
                <a:gd name="connsiteX7" fmla="*/ 325114 w 4761456"/>
                <a:gd name="connsiteY7" fmla="*/ 1808915 h 1830575"/>
                <a:gd name="connsiteX8" fmla="*/ 786965 w 4761456"/>
                <a:gd name="connsiteY8" fmla="*/ 1762729 h 1830575"/>
                <a:gd name="connsiteX9" fmla="*/ 994796 w 4761456"/>
                <a:gd name="connsiteY9" fmla="*/ 1631872 h 1830575"/>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908307 h 1819679"/>
                <a:gd name="connsiteX5" fmla="*/ 302022 w 4761456"/>
                <a:gd name="connsiteY5" fmla="*/ 1082390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802467 h 1819679"/>
                <a:gd name="connsiteX5" fmla="*/ 302022 w 4761456"/>
                <a:gd name="connsiteY5" fmla="*/ 1082390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802467 h 1819679"/>
                <a:gd name="connsiteX5" fmla="*/ 302022 w 4761456"/>
                <a:gd name="connsiteY5" fmla="*/ 968408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35514 w 4753892"/>
                <a:gd name="connsiteY0" fmla="*/ 0 h 1828246"/>
                <a:gd name="connsiteX1" fmla="*/ 4682037 w 4753892"/>
                <a:gd name="connsiteY1" fmla="*/ 146253 h 1828246"/>
                <a:gd name="connsiteX2" fmla="*/ 4535784 w 4753892"/>
                <a:gd name="connsiteY2" fmla="*/ 454153 h 1828246"/>
                <a:gd name="connsiteX3" fmla="*/ 3358066 w 4753892"/>
                <a:gd name="connsiteY3" fmla="*/ 692776 h 1828246"/>
                <a:gd name="connsiteX4" fmla="*/ 1957118 w 4753892"/>
                <a:gd name="connsiteY4" fmla="*/ 802467 h 1828246"/>
                <a:gd name="connsiteX5" fmla="*/ 294458 w 4753892"/>
                <a:gd name="connsiteY5" fmla="*/ 968408 h 1828246"/>
                <a:gd name="connsiteX6" fmla="*/ 2395 w 4753892"/>
                <a:gd name="connsiteY6" fmla="*/ 1444616 h 1828246"/>
                <a:gd name="connsiteX7" fmla="*/ 317550 w 4753892"/>
                <a:gd name="connsiteY7" fmla="*/ 1808915 h 1828246"/>
                <a:gd name="connsiteX8" fmla="*/ 779401 w 4753892"/>
                <a:gd name="connsiteY8" fmla="*/ 1762729 h 1828246"/>
                <a:gd name="connsiteX9" fmla="*/ 987232 w 4753892"/>
                <a:gd name="connsiteY9" fmla="*/ 1631872 h 1828246"/>
                <a:gd name="connsiteX0" fmla="*/ 4158579 w 4776957"/>
                <a:gd name="connsiteY0" fmla="*/ 0 h 1827666"/>
                <a:gd name="connsiteX1" fmla="*/ 4705102 w 4776957"/>
                <a:gd name="connsiteY1" fmla="*/ 146253 h 1827666"/>
                <a:gd name="connsiteX2" fmla="*/ 4558849 w 4776957"/>
                <a:gd name="connsiteY2" fmla="*/ 454153 h 1827666"/>
                <a:gd name="connsiteX3" fmla="*/ 3381131 w 4776957"/>
                <a:gd name="connsiteY3" fmla="*/ 692776 h 1827666"/>
                <a:gd name="connsiteX4" fmla="*/ 1980183 w 4776957"/>
                <a:gd name="connsiteY4" fmla="*/ 802467 h 1827666"/>
                <a:gd name="connsiteX5" fmla="*/ 317523 w 4776957"/>
                <a:gd name="connsiteY5" fmla="*/ 968408 h 1827666"/>
                <a:gd name="connsiteX6" fmla="*/ 1035 w 4776957"/>
                <a:gd name="connsiteY6" fmla="*/ 1452757 h 1827666"/>
                <a:gd name="connsiteX7" fmla="*/ 340615 w 4776957"/>
                <a:gd name="connsiteY7" fmla="*/ 1808915 h 1827666"/>
                <a:gd name="connsiteX8" fmla="*/ 802466 w 4776957"/>
                <a:gd name="connsiteY8" fmla="*/ 1762729 h 1827666"/>
                <a:gd name="connsiteX9" fmla="*/ 1010297 w 4776957"/>
                <a:gd name="connsiteY9" fmla="*/ 1631872 h 1827666"/>
                <a:gd name="connsiteX0" fmla="*/ 4158975 w 4777353"/>
                <a:gd name="connsiteY0" fmla="*/ 0 h 1807479"/>
                <a:gd name="connsiteX1" fmla="*/ 4705498 w 4777353"/>
                <a:gd name="connsiteY1" fmla="*/ 146253 h 1807479"/>
                <a:gd name="connsiteX2" fmla="*/ 4559245 w 4777353"/>
                <a:gd name="connsiteY2" fmla="*/ 454153 h 1807479"/>
                <a:gd name="connsiteX3" fmla="*/ 3381527 w 4777353"/>
                <a:gd name="connsiteY3" fmla="*/ 692776 h 1807479"/>
                <a:gd name="connsiteX4" fmla="*/ 1980579 w 4777353"/>
                <a:gd name="connsiteY4" fmla="*/ 802467 h 1807479"/>
                <a:gd name="connsiteX5" fmla="*/ 317919 w 4777353"/>
                <a:gd name="connsiteY5" fmla="*/ 968408 h 1807479"/>
                <a:gd name="connsiteX6" fmla="*/ 1431 w 4777353"/>
                <a:gd name="connsiteY6" fmla="*/ 1452757 h 1807479"/>
                <a:gd name="connsiteX7" fmla="*/ 349152 w 4777353"/>
                <a:gd name="connsiteY7" fmla="*/ 1784490 h 1807479"/>
                <a:gd name="connsiteX8" fmla="*/ 802862 w 4777353"/>
                <a:gd name="connsiteY8" fmla="*/ 1762729 h 1807479"/>
                <a:gd name="connsiteX9" fmla="*/ 1010693 w 4777353"/>
                <a:gd name="connsiteY9" fmla="*/ 1631872 h 1807479"/>
                <a:gd name="connsiteX0" fmla="*/ 4158975 w 4777353"/>
                <a:gd name="connsiteY0" fmla="*/ 0 h 1800249"/>
                <a:gd name="connsiteX1" fmla="*/ 4705498 w 4777353"/>
                <a:gd name="connsiteY1" fmla="*/ 146253 h 1800249"/>
                <a:gd name="connsiteX2" fmla="*/ 4559245 w 4777353"/>
                <a:gd name="connsiteY2" fmla="*/ 454153 h 1800249"/>
                <a:gd name="connsiteX3" fmla="*/ 3381527 w 4777353"/>
                <a:gd name="connsiteY3" fmla="*/ 692776 h 1800249"/>
                <a:gd name="connsiteX4" fmla="*/ 1980579 w 4777353"/>
                <a:gd name="connsiteY4" fmla="*/ 802467 h 1800249"/>
                <a:gd name="connsiteX5" fmla="*/ 317919 w 4777353"/>
                <a:gd name="connsiteY5" fmla="*/ 968408 h 1800249"/>
                <a:gd name="connsiteX6" fmla="*/ 1431 w 4777353"/>
                <a:gd name="connsiteY6" fmla="*/ 1452757 h 1800249"/>
                <a:gd name="connsiteX7" fmla="*/ 349152 w 4777353"/>
                <a:gd name="connsiteY7" fmla="*/ 1784490 h 1800249"/>
                <a:gd name="connsiteX8" fmla="*/ 802862 w 4777353"/>
                <a:gd name="connsiteY8" fmla="*/ 1762729 h 1800249"/>
                <a:gd name="connsiteX9" fmla="*/ 1010693 w 4777353"/>
                <a:gd name="connsiteY9" fmla="*/ 1631872 h 1800249"/>
                <a:gd name="connsiteX0" fmla="*/ 4206865 w 4825243"/>
                <a:gd name="connsiteY0" fmla="*/ 0 h 1809287"/>
                <a:gd name="connsiteX1" fmla="*/ 4753388 w 4825243"/>
                <a:gd name="connsiteY1" fmla="*/ 146253 h 1809287"/>
                <a:gd name="connsiteX2" fmla="*/ 4607135 w 4825243"/>
                <a:gd name="connsiteY2" fmla="*/ 454153 h 1809287"/>
                <a:gd name="connsiteX3" fmla="*/ 3429417 w 4825243"/>
                <a:gd name="connsiteY3" fmla="*/ 692776 h 1809287"/>
                <a:gd name="connsiteX4" fmla="*/ 2028469 w 4825243"/>
                <a:gd name="connsiteY4" fmla="*/ 802467 h 1809287"/>
                <a:gd name="connsiteX5" fmla="*/ 365809 w 4825243"/>
                <a:gd name="connsiteY5" fmla="*/ 968408 h 1809287"/>
                <a:gd name="connsiteX6" fmla="*/ 472 w 4825243"/>
                <a:gd name="connsiteY6" fmla="*/ 1428333 h 1809287"/>
                <a:gd name="connsiteX7" fmla="*/ 397042 w 4825243"/>
                <a:gd name="connsiteY7" fmla="*/ 1784490 h 1809287"/>
                <a:gd name="connsiteX8" fmla="*/ 850752 w 4825243"/>
                <a:gd name="connsiteY8" fmla="*/ 1762729 h 1809287"/>
                <a:gd name="connsiteX9" fmla="*/ 1058583 w 4825243"/>
                <a:gd name="connsiteY9" fmla="*/ 1631872 h 1809287"/>
                <a:gd name="connsiteX0" fmla="*/ 4206865 w 4825243"/>
                <a:gd name="connsiteY0" fmla="*/ 0 h 1809287"/>
                <a:gd name="connsiteX1" fmla="*/ 4753388 w 4825243"/>
                <a:gd name="connsiteY1" fmla="*/ 146253 h 1809287"/>
                <a:gd name="connsiteX2" fmla="*/ 4607135 w 4825243"/>
                <a:gd name="connsiteY2" fmla="*/ 454153 h 1809287"/>
                <a:gd name="connsiteX3" fmla="*/ 3429417 w 4825243"/>
                <a:gd name="connsiteY3" fmla="*/ 692776 h 1809287"/>
                <a:gd name="connsiteX4" fmla="*/ 2028469 w 4825243"/>
                <a:gd name="connsiteY4" fmla="*/ 802467 h 1809287"/>
                <a:gd name="connsiteX5" fmla="*/ 365809 w 4825243"/>
                <a:gd name="connsiteY5" fmla="*/ 935842 h 1809287"/>
                <a:gd name="connsiteX6" fmla="*/ 472 w 4825243"/>
                <a:gd name="connsiteY6" fmla="*/ 1428333 h 1809287"/>
                <a:gd name="connsiteX7" fmla="*/ 397042 w 4825243"/>
                <a:gd name="connsiteY7" fmla="*/ 1784490 h 1809287"/>
                <a:gd name="connsiteX8" fmla="*/ 850752 w 4825243"/>
                <a:gd name="connsiteY8" fmla="*/ 1762729 h 1809287"/>
                <a:gd name="connsiteX9" fmla="*/ 1058583 w 4825243"/>
                <a:gd name="connsiteY9" fmla="*/ 1631872 h 1809287"/>
                <a:gd name="connsiteX0" fmla="*/ 4206865 w 4825243"/>
                <a:gd name="connsiteY0" fmla="*/ 0 h 1814109"/>
                <a:gd name="connsiteX1" fmla="*/ 4753388 w 4825243"/>
                <a:gd name="connsiteY1" fmla="*/ 146253 h 1814109"/>
                <a:gd name="connsiteX2" fmla="*/ 4607135 w 4825243"/>
                <a:gd name="connsiteY2" fmla="*/ 454153 h 1814109"/>
                <a:gd name="connsiteX3" fmla="*/ 3429417 w 4825243"/>
                <a:gd name="connsiteY3" fmla="*/ 692776 h 1814109"/>
                <a:gd name="connsiteX4" fmla="*/ 2028469 w 4825243"/>
                <a:gd name="connsiteY4" fmla="*/ 802467 h 1814109"/>
                <a:gd name="connsiteX5" fmla="*/ 365809 w 4825243"/>
                <a:gd name="connsiteY5" fmla="*/ 935842 h 1814109"/>
                <a:gd name="connsiteX6" fmla="*/ 472 w 4825243"/>
                <a:gd name="connsiteY6" fmla="*/ 1363201 h 1814109"/>
                <a:gd name="connsiteX7" fmla="*/ 397042 w 4825243"/>
                <a:gd name="connsiteY7" fmla="*/ 1784490 h 1814109"/>
                <a:gd name="connsiteX8" fmla="*/ 850752 w 4825243"/>
                <a:gd name="connsiteY8" fmla="*/ 1762729 h 1814109"/>
                <a:gd name="connsiteX9" fmla="*/ 1058583 w 4825243"/>
                <a:gd name="connsiteY9" fmla="*/ 1631872 h 1814109"/>
                <a:gd name="connsiteX0" fmla="*/ 4208532 w 4826910"/>
                <a:gd name="connsiteY0" fmla="*/ 0 h 1814109"/>
                <a:gd name="connsiteX1" fmla="*/ 4755055 w 4826910"/>
                <a:gd name="connsiteY1" fmla="*/ 146253 h 1814109"/>
                <a:gd name="connsiteX2" fmla="*/ 4608802 w 4826910"/>
                <a:gd name="connsiteY2" fmla="*/ 454153 h 1814109"/>
                <a:gd name="connsiteX3" fmla="*/ 3431084 w 4826910"/>
                <a:gd name="connsiteY3" fmla="*/ 692776 h 1814109"/>
                <a:gd name="connsiteX4" fmla="*/ 2030136 w 4826910"/>
                <a:gd name="connsiteY4" fmla="*/ 802467 h 1814109"/>
                <a:gd name="connsiteX5" fmla="*/ 367476 w 4826910"/>
                <a:gd name="connsiteY5" fmla="*/ 935842 h 1814109"/>
                <a:gd name="connsiteX6" fmla="*/ 2139 w 4826910"/>
                <a:gd name="connsiteY6" fmla="*/ 1363201 h 1814109"/>
                <a:gd name="connsiteX7" fmla="*/ 398709 w 4826910"/>
                <a:gd name="connsiteY7" fmla="*/ 1784490 h 1814109"/>
                <a:gd name="connsiteX8" fmla="*/ 852419 w 4826910"/>
                <a:gd name="connsiteY8" fmla="*/ 1762729 h 1814109"/>
                <a:gd name="connsiteX9" fmla="*/ 1060250 w 4826910"/>
                <a:gd name="connsiteY9" fmla="*/ 1631872 h 1814109"/>
                <a:gd name="connsiteX0" fmla="*/ 4206729 w 4825107"/>
                <a:gd name="connsiteY0" fmla="*/ 0 h 1814109"/>
                <a:gd name="connsiteX1" fmla="*/ 4753252 w 4825107"/>
                <a:gd name="connsiteY1" fmla="*/ 146253 h 1814109"/>
                <a:gd name="connsiteX2" fmla="*/ 4606999 w 4825107"/>
                <a:gd name="connsiteY2" fmla="*/ 454153 h 1814109"/>
                <a:gd name="connsiteX3" fmla="*/ 3429281 w 4825107"/>
                <a:gd name="connsiteY3" fmla="*/ 692776 h 1814109"/>
                <a:gd name="connsiteX4" fmla="*/ 2028333 w 4825107"/>
                <a:gd name="connsiteY4" fmla="*/ 802467 h 1814109"/>
                <a:gd name="connsiteX5" fmla="*/ 365673 w 4825107"/>
                <a:gd name="connsiteY5" fmla="*/ 935842 h 1814109"/>
                <a:gd name="connsiteX6" fmla="*/ 336 w 4825107"/>
                <a:gd name="connsiteY6" fmla="*/ 1363201 h 1814109"/>
                <a:gd name="connsiteX7" fmla="*/ 396906 w 4825107"/>
                <a:gd name="connsiteY7" fmla="*/ 1784490 h 1814109"/>
                <a:gd name="connsiteX8" fmla="*/ 850616 w 4825107"/>
                <a:gd name="connsiteY8" fmla="*/ 1762729 h 1814109"/>
                <a:gd name="connsiteX9" fmla="*/ 1058447 w 4825107"/>
                <a:gd name="connsiteY9" fmla="*/ 1631872 h 1814109"/>
                <a:gd name="connsiteX0" fmla="*/ 4206729 w 4825107"/>
                <a:gd name="connsiteY0" fmla="*/ 0 h 1814109"/>
                <a:gd name="connsiteX1" fmla="*/ 4753252 w 4825107"/>
                <a:gd name="connsiteY1" fmla="*/ 146253 h 1814109"/>
                <a:gd name="connsiteX2" fmla="*/ 4606999 w 4825107"/>
                <a:gd name="connsiteY2" fmla="*/ 454153 h 1814109"/>
                <a:gd name="connsiteX3" fmla="*/ 3429281 w 4825107"/>
                <a:gd name="connsiteY3" fmla="*/ 692776 h 1814109"/>
                <a:gd name="connsiteX4" fmla="*/ 2028333 w 4825107"/>
                <a:gd name="connsiteY4" fmla="*/ 802467 h 1814109"/>
                <a:gd name="connsiteX5" fmla="*/ 365673 w 4825107"/>
                <a:gd name="connsiteY5" fmla="*/ 935842 h 1814109"/>
                <a:gd name="connsiteX6" fmla="*/ 336 w 4825107"/>
                <a:gd name="connsiteY6" fmla="*/ 1363201 h 1814109"/>
                <a:gd name="connsiteX7" fmla="*/ 396906 w 4825107"/>
                <a:gd name="connsiteY7" fmla="*/ 1784490 h 1814109"/>
                <a:gd name="connsiteX8" fmla="*/ 850616 w 4825107"/>
                <a:gd name="connsiteY8" fmla="*/ 1762729 h 1814109"/>
                <a:gd name="connsiteX9" fmla="*/ 1058447 w 4825107"/>
                <a:gd name="connsiteY9" fmla="*/ 1631872 h 1814109"/>
                <a:gd name="connsiteX0" fmla="*/ 4210707 w 4829085"/>
                <a:gd name="connsiteY0" fmla="*/ 0 h 1814109"/>
                <a:gd name="connsiteX1" fmla="*/ 4757230 w 4829085"/>
                <a:gd name="connsiteY1" fmla="*/ 146253 h 1814109"/>
                <a:gd name="connsiteX2" fmla="*/ 4610977 w 4829085"/>
                <a:gd name="connsiteY2" fmla="*/ 454153 h 1814109"/>
                <a:gd name="connsiteX3" fmla="*/ 3433259 w 4829085"/>
                <a:gd name="connsiteY3" fmla="*/ 692776 h 1814109"/>
                <a:gd name="connsiteX4" fmla="*/ 2032311 w 4829085"/>
                <a:gd name="connsiteY4" fmla="*/ 802467 h 1814109"/>
                <a:gd name="connsiteX5" fmla="*/ 369651 w 4829085"/>
                <a:gd name="connsiteY5" fmla="*/ 935842 h 1814109"/>
                <a:gd name="connsiteX6" fmla="*/ 4314 w 4829085"/>
                <a:gd name="connsiteY6" fmla="*/ 1363201 h 1814109"/>
                <a:gd name="connsiteX7" fmla="*/ 400884 w 4829085"/>
                <a:gd name="connsiteY7" fmla="*/ 1784490 h 1814109"/>
                <a:gd name="connsiteX8" fmla="*/ 854594 w 4829085"/>
                <a:gd name="connsiteY8" fmla="*/ 1762729 h 1814109"/>
                <a:gd name="connsiteX9" fmla="*/ 1062425 w 4829085"/>
                <a:gd name="connsiteY9" fmla="*/ 1631872 h 1814109"/>
                <a:gd name="connsiteX0" fmla="*/ 4206418 w 4824796"/>
                <a:gd name="connsiteY0" fmla="*/ 0 h 1814109"/>
                <a:gd name="connsiteX1" fmla="*/ 4752941 w 4824796"/>
                <a:gd name="connsiteY1" fmla="*/ 146253 h 1814109"/>
                <a:gd name="connsiteX2" fmla="*/ 4606688 w 4824796"/>
                <a:gd name="connsiteY2" fmla="*/ 454153 h 1814109"/>
                <a:gd name="connsiteX3" fmla="*/ 3428970 w 4824796"/>
                <a:gd name="connsiteY3" fmla="*/ 692776 h 1814109"/>
                <a:gd name="connsiteX4" fmla="*/ 2028022 w 4824796"/>
                <a:gd name="connsiteY4" fmla="*/ 802467 h 1814109"/>
                <a:gd name="connsiteX5" fmla="*/ 365362 w 4824796"/>
                <a:gd name="connsiteY5" fmla="*/ 935842 h 1814109"/>
                <a:gd name="connsiteX6" fmla="*/ 25 w 4824796"/>
                <a:gd name="connsiteY6" fmla="*/ 1363201 h 1814109"/>
                <a:gd name="connsiteX7" fmla="*/ 396595 w 4824796"/>
                <a:gd name="connsiteY7" fmla="*/ 1784490 h 1814109"/>
                <a:gd name="connsiteX8" fmla="*/ 850305 w 4824796"/>
                <a:gd name="connsiteY8" fmla="*/ 1762729 h 1814109"/>
                <a:gd name="connsiteX9" fmla="*/ 1058136 w 4824796"/>
                <a:gd name="connsiteY9" fmla="*/ 1631872 h 1814109"/>
                <a:gd name="connsiteX0" fmla="*/ 4206418 w 4824796"/>
                <a:gd name="connsiteY0" fmla="*/ 0 h 1830718"/>
                <a:gd name="connsiteX1" fmla="*/ 4752941 w 4824796"/>
                <a:gd name="connsiteY1" fmla="*/ 146253 h 1830718"/>
                <a:gd name="connsiteX2" fmla="*/ 4606688 w 4824796"/>
                <a:gd name="connsiteY2" fmla="*/ 454153 h 1830718"/>
                <a:gd name="connsiteX3" fmla="*/ 3428970 w 4824796"/>
                <a:gd name="connsiteY3" fmla="*/ 692776 h 1830718"/>
                <a:gd name="connsiteX4" fmla="*/ 2028022 w 4824796"/>
                <a:gd name="connsiteY4" fmla="*/ 802467 h 1830718"/>
                <a:gd name="connsiteX5" fmla="*/ 365362 w 4824796"/>
                <a:gd name="connsiteY5" fmla="*/ 935842 h 1830718"/>
                <a:gd name="connsiteX6" fmla="*/ 25 w 4824796"/>
                <a:gd name="connsiteY6" fmla="*/ 1363201 h 1830718"/>
                <a:gd name="connsiteX7" fmla="*/ 396595 w 4824796"/>
                <a:gd name="connsiteY7" fmla="*/ 1784490 h 1830718"/>
                <a:gd name="connsiteX8" fmla="*/ 838014 w 4824796"/>
                <a:gd name="connsiteY8" fmla="*/ 1817364 h 1830718"/>
                <a:gd name="connsiteX9" fmla="*/ 850305 w 4824796"/>
                <a:gd name="connsiteY9" fmla="*/ 1762729 h 1830718"/>
                <a:gd name="connsiteX10" fmla="*/ 1058136 w 4824796"/>
                <a:gd name="connsiteY10" fmla="*/ 1631872 h 1830718"/>
                <a:gd name="connsiteX0" fmla="*/ 4206402 w 4824780"/>
                <a:gd name="connsiteY0" fmla="*/ 0 h 1826723"/>
                <a:gd name="connsiteX1" fmla="*/ 4752925 w 4824780"/>
                <a:gd name="connsiteY1" fmla="*/ 146253 h 1826723"/>
                <a:gd name="connsiteX2" fmla="*/ 4606672 w 4824780"/>
                <a:gd name="connsiteY2" fmla="*/ 454153 h 1826723"/>
                <a:gd name="connsiteX3" fmla="*/ 3428954 w 4824780"/>
                <a:gd name="connsiteY3" fmla="*/ 692776 h 1826723"/>
                <a:gd name="connsiteX4" fmla="*/ 2028006 w 4824780"/>
                <a:gd name="connsiteY4" fmla="*/ 802467 h 1826723"/>
                <a:gd name="connsiteX5" fmla="*/ 365346 w 4824780"/>
                <a:gd name="connsiteY5" fmla="*/ 935842 h 1826723"/>
                <a:gd name="connsiteX6" fmla="*/ 9 w 4824780"/>
                <a:gd name="connsiteY6" fmla="*/ 1363201 h 1826723"/>
                <a:gd name="connsiteX7" fmla="*/ 355872 w 4824780"/>
                <a:gd name="connsiteY7" fmla="*/ 1776349 h 1826723"/>
                <a:gd name="connsiteX8" fmla="*/ 837998 w 4824780"/>
                <a:gd name="connsiteY8" fmla="*/ 1817364 h 1826723"/>
                <a:gd name="connsiteX9" fmla="*/ 850289 w 4824780"/>
                <a:gd name="connsiteY9" fmla="*/ 1762729 h 1826723"/>
                <a:gd name="connsiteX10" fmla="*/ 1058120 w 4824780"/>
                <a:gd name="connsiteY10" fmla="*/ 1631872 h 182672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851583 w 4826074"/>
                <a:gd name="connsiteY9" fmla="*/ 1762729 h 1820943"/>
                <a:gd name="connsiteX10" fmla="*/ 1059414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851583 w 4826074"/>
                <a:gd name="connsiteY9" fmla="*/ 1762729 h 1820943"/>
                <a:gd name="connsiteX10" fmla="*/ 1344369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1103972 w 4826074"/>
                <a:gd name="connsiteY9" fmla="*/ 1762729 h 1820943"/>
                <a:gd name="connsiteX10" fmla="*/ 1344369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1103972 w 4826074"/>
                <a:gd name="connsiteY9" fmla="*/ 1762729 h 1820943"/>
                <a:gd name="connsiteX10" fmla="*/ 1311803 w 4826074"/>
                <a:gd name="connsiteY10" fmla="*/ 1623731 h 1820943"/>
                <a:gd name="connsiteX0" fmla="*/ 4207587 w 4825965"/>
                <a:gd name="connsiteY0" fmla="*/ 0 h 1820943"/>
                <a:gd name="connsiteX1" fmla="*/ 4754110 w 4825965"/>
                <a:gd name="connsiteY1" fmla="*/ 146253 h 1820943"/>
                <a:gd name="connsiteX2" fmla="*/ 4607857 w 4825965"/>
                <a:gd name="connsiteY2" fmla="*/ 454153 h 1820943"/>
                <a:gd name="connsiteX3" fmla="*/ 3430139 w 4825965"/>
                <a:gd name="connsiteY3" fmla="*/ 692776 h 1820943"/>
                <a:gd name="connsiteX4" fmla="*/ 2029191 w 4825965"/>
                <a:gd name="connsiteY4" fmla="*/ 802467 h 1820943"/>
                <a:gd name="connsiteX5" fmla="*/ 366531 w 4825965"/>
                <a:gd name="connsiteY5" fmla="*/ 935842 h 1820943"/>
                <a:gd name="connsiteX6" fmla="*/ 1194 w 4825965"/>
                <a:gd name="connsiteY6" fmla="*/ 1363201 h 1820943"/>
                <a:gd name="connsiteX7" fmla="*/ 267499 w 4825965"/>
                <a:gd name="connsiteY7" fmla="*/ 1760065 h 1820943"/>
                <a:gd name="connsiteX8" fmla="*/ 749626 w 4825965"/>
                <a:gd name="connsiteY8" fmla="*/ 1817364 h 1820943"/>
                <a:gd name="connsiteX9" fmla="*/ 1103863 w 4825965"/>
                <a:gd name="connsiteY9" fmla="*/ 1762729 h 1820943"/>
                <a:gd name="connsiteX10" fmla="*/ 1311694 w 4825965"/>
                <a:gd name="connsiteY10" fmla="*/ 1623731 h 182094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935842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935842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35034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37113 w 4825745"/>
                <a:gd name="connsiteY4" fmla="*/ 802468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8745 w 4827123"/>
                <a:gd name="connsiteY0" fmla="*/ 0 h 1817693"/>
                <a:gd name="connsiteX1" fmla="*/ 4755268 w 4827123"/>
                <a:gd name="connsiteY1" fmla="*/ 146253 h 1817693"/>
                <a:gd name="connsiteX2" fmla="*/ 4609015 w 4827123"/>
                <a:gd name="connsiteY2" fmla="*/ 454153 h 1817693"/>
                <a:gd name="connsiteX3" fmla="*/ 3431297 w 4827123"/>
                <a:gd name="connsiteY3" fmla="*/ 692776 h 1817693"/>
                <a:gd name="connsiteX4" fmla="*/ 2038491 w 4827123"/>
                <a:gd name="connsiteY4" fmla="*/ 802468 h 1817693"/>
                <a:gd name="connsiteX5" fmla="*/ 424680 w 4827123"/>
                <a:gd name="connsiteY5" fmla="*/ 927700 h 1817693"/>
                <a:gd name="connsiteX6" fmla="*/ 2352 w 4827123"/>
                <a:gd name="connsiteY6" fmla="*/ 1363201 h 1817693"/>
                <a:gd name="connsiteX7" fmla="*/ 276798 w 4827123"/>
                <a:gd name="connsiteY7" fmla="*/ 1719358 h 1817693"/>
                <a:gd name="connsiteX8" fmla="*/ 750784 w 4827123"/>
                <a:gd name="connsiteY8" fmla="*/ 1817364 h 1817693"/>
                <a:gd name="connsiteX9" fmla="*/ 1105021 w 4827123"/>
                <a:gd name="connsiteY9" fmla="*/ 1762729 h 1817693"/>
                <a:gd name="connsiteX10" fmla="*/ 1312852 w 4827123"/>
                <a:gd name="connsiteY10" fmla="*/ 1623731 h 1817693"/>
                <a:gd name="connsiteX0" fmla="*/ 4200688 w 4819066"/>
                <a:gd name="connsiteY0" fmla="*/ 0 h 1817693"/>
                <a:gd name="connsiteX1" fmla="*/ 4747211 w 4819066"/>
                <a:gd name="connsiteY1" fmla="*/ 146253 h 1817693"/>
                <a:gd name="connsiteX2" fmla="*/ 4600958 w 4819066"/>
                <a:gd name="connsiteY2" fmla="*/ 454153 h 1817693"/>
                <a:gd name="connsiteX3" fmla="*/ 3423240 w 4819066"/>
                <a:gd name="connsiteY3" fmla="*/ 692776 h 1817693"/>
                <a:gd name="connsiteX4" fmla="*/ 2030434 w 4819066"/>
                <a:gd name="connsiteY4" fmla="*/ 802468 h 1817693"/>
                <a:gd name="connsiteX5" fmla="*/ 416623 w 4819066"/>
                <a:gd name="connsiteY5" fmla="*/ 927700 h 1817693"/>
                <a:gd name="connsiteX6" fmla="*/ 2437 w 4819066"/>
                <a:gd name="connsiteY6" fmla="*/ 1363201 h 1817693"/>
                <a:gd name="connsiteX7" fmla="*/ 268741 w 4819066"/>
                <a:gd name="connsiteY7" fmla="*/ 1719358 h 1817693"/>
                <a:gd name="connsiteX8" fmla="*/ 742727 w 4819066"/>
                <a:gd name="connsiteY8" fmla="*/ 1817364 h 1817693"/>
                <a:gd name="connsiteX9" fmla="*/ 1096964 w 4819066"/>
                <a:gd name="connsiteY9" fmla="*/ 1762729 h 1817693"/>
                <a:gd name="connsiteX10" fmla="*/ 1304795 w 4819066"/>
                <a:gd name="connsiteY10" fmla="*/ 1623731 h 1817693"/>
                <a:gd name="connsiteX0" fmla="*/ 4198750 w 4817128"/>
                <a:gd name="connsiteY0" fmla="*/ 0 h 1817693"/>
                <a:gd name="connsiteX1" fmla="*/ 4745273 w 4817128"/>
                <a:gd name="connsiteY1" fmla="*/ 146253 h 1817693"/>
                <a:gd name="connsiteX2" fmla="*/ 4599020 w 4817128"/>
                <a:gd name="connsiteY2" fmla="*/ 454153 h 1817693"/>
                <a:gd name="connsiteX3" fmla="*/ 3421302 w 4817128"/>
                <a:gd name="connsiteY3" fmla="*/ 692776 h 1817693"/>
                <a:gd name="connsiteX4" fmla="*/ 2028496 w 4817128"/>
                <a:gd name="connsiteY4" fmla="*/ 802468 h 1817693"/>
                <a:gd name="connsiteX5" fmla="*/ 414685 w 4817128"/>
                <a:gd name="connsiteY5" fmla="*/ 927700 h 1817693"/>
                <a:gd name="connsiteX6" fmla="*/ 499 w 4817128"/>
                <a:gd name="connsiteY6" fmla="*/ 1363201 h 1817693"/>
                <a:gd name="connsiteX7" fmla="*/ 266803 w 4817128"/>
                <a:gd name="connsiteY7" fmla="*/ 1719358 h 1817693"/>
                <a:gd name="connsiteX8" fmla="*/ 740789 w 4817128"/>
                <a:gd name="connsiteY8" fmla="*/ 1817364 h 1817693"/>
                <a:gd name="connsiteX9" fmla="*/ 1095026 w 4817128"/>
                <a:gd name="connsiteY9" fmla="*/ 1762729 h 1817693"/>
                <a:gd name="connsiteX10" fmla="*/ 1302857 w 4817128"/>
                <a:gd name="connsiteY10" fmla="*/ 1623731 h 1817693"/>
                <a:gd name="connsiteX0" fmla="*/ 4204077 w 4822455"/>
                <a:gd name="connsiteY0" fmla="*/ 0 h 1817693"/>
                <a:gd name="connsiteX1" fmla="*/ 4750600 w 4822455"/>
                <a:gd name="connsiteY1" fmla="*/ 146253 h 1817693"/>
                <a:gd name="connsiteX2" fmla="*/ 4604347 w 4822455"/>
                <a:gd name="connsiteY2" fmla="*/ 454153 h 1817693"/>
                <a:gd name="connsiteX3" fmla="*/ 3426629 w 4822455"/>
                <a:gd name="connsiteY3" fmla="*/ 692776 h 1817693"/>
                <a:gd name="connsiteX4" fmla="*/ 2033823 w 4822455"/>
                <a:gd name="connsiteY4" fmla="*/ 802468 h 1817693"/>
                <a:gd name="connsiteX5" fmla="*/ 517711 w 4822455"/>
                <a:gd name="connsiteY5" fmla="*/ 878851 h 1817693"/>
                <a:gd name="connsiteX6" fmla="*/ 5826 w 4822455"/>
                <a:gd name="connsiteY6" fmla="*/ 1363201 h 1817693"/>
                <a:gd name="connsiteX7" fmla="*/ 272130 w 4822455"/>
                <a:gd name="connsiteY7" fmla="*/ 1719358 h 1817693"/>
                <a:gd name="connsiteX8" fmla="*/ 746116 w 4822455"/>
                <a:gd name="connsiteY8" fmla="*/ 1817364 h 1817693"/>
                <a:gd name="connsiteX9" fmla="*/ 1100353 w 4822455"/>
                <a:gd name="connsiteY9" fmla="*/ 1762729 h 1817693"/>
                <a:gd name="connsiteX10" fmla="*/ 1308184 w 4822455"/>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802468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761761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761761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8 w 4816966"/>
                <a:gd name="connsiteY0" fmla="*/ 0 h 1778947"/>
                <a:gd name="connsiteX1" fmla="*/ 4745111 w 4816966"/>
                <a:gd name="connsiteY1" fmla="*/ 146253 h 1778947"/>
                <a:gd name="connsiteX2" fmla="*/ 4598858 w 4816966"/>
                <a:gd name="connsiteY2" fmla="*/ 454153 h 1778947"/>
                <a:gd name="connsiteX3" fmla="*/ 3421140 w 4816966"/>
                <a:gd name="connsiteY3" fmla="*/ 692776 h 1778947"/>
                <a:gd name="connsiteX4" fmla="*/ 2028334 w 4816966"/>
                <a:gd name="connsiteY4" fmla="*/ 761761 h 1778947"/>
                <a:gd name="connsiteX5" fmla="*/ 512222 w 4816966"/>
                <a:gd name="connsiteY5" fmla="*/ 878851 h 1778947"/>
                <a:gd name="connsiteX6" fmla="*/ 337 w 4816966"/>
                <a:gd name="connsiteY6" fmla="*/ 1363201 h 1778947"/>
                <a:gd name="connsiteX7" fmla="*/ 266641 w 4816966"/>
                <a:gd name="connsiteY7" fmla="*/ 1719358 h 1778947"/>
                <a:gd name="connsiteX8" fmla="*/ 756910 w 4816966"/>
                <a:gd name="connsiteY8" fmla="*/ 1776656 h 1778947"/>
                <a:gd name="connsiteX9" fmla="*/ 1094864 w 4816966"/>
                <a:gd name="connsiteY9" fmla="*/ 1762729 h 1778947"/>
                <a:gd name="connsiteX10" fmla="*/ 1302695 w 4816966"/>
                <a:gd name="connsiteY10" fmla="*/ 1623731 h 1778947"/>
                <a:gd name="connsiteX0" fmla="*/ 4204147 w 4822525"/>
                <a:gd name="connsiteY0" fmla="*/ 0 h 1777001"/>
                <a:gd name="connsiteX1" fmla="*/ 4750670 w 4822525"/>
                <a:gd name="connsiteY1" fmla="*/ 146253 h 1777001"/>
                <a:gd name="connsiteX2" fmla="*/ 4604417 w 4822525"/>
                <a:gd name="connsiteY2" fmla="*/ 454153 h 1777001"/>
                <a:gd name="connsiteX3" fmla="*/ 3426699 w 4822525"/>
                <a:gd name="connsiteY3" fmla="*/ 692776 h 1777001"/>
                <a:gd name="connsiteX4" fmla="*/ 2033893 w 4822525"/>
                <a:gd name="connsiteY4" fmla="*/ 761761 h 1777001"/>
                <a:gd name="connsiteX5" fmla="*/ 517781 w 4822525"/>
                <a:gd name="connsiteY5" fmla="*/ 878851 h 1777001"/>
                <a:gd name="connsiteX6" fmla="*/ 5896 w 4822525"/>
                <a:gd name="connsiteY6" fmla="*/ 1363201 h 1777001"/>
                <a:gd name="connsiteX7" fmla="*/ 272200 w 4822525"/>
                <a:gd name="connsiteY7" fmla="*/ 1686792 h 1777001"/>
                <a:gd name="connsiteX8" fmla="*/ 762469 w 4822525"/>
                <a:gd name="connsiteY8" fmla="*/ 1776656 h 1777001"/>
                <a:gd name="connsiteX9" fmla="*/ 1100423 w 4822525"/>
                <a:gd name="connsiteY9" fmla="*/ 1762729 h 1777001"/>
                <a:gd name="connsiteX10" fmla="*/ 1308254 w 4822525"/>
                <a:gd name="connsiteY10" fmla="*/ 1623731 h 1777001"/>
                <a:gd name="connsiteX0" fmla="*/ 4188258 w 4806636"/>
                <a:gd name="connsiteY0" fmla="*/ 0 h 1777248"/>
                <a:gd name="connsiteX1" fmla="*/ 4734781 w 4806636"/>
                <a:gd name="connsiteY1" fmla="*/ 146253 h 1777248"/>
                <a:gd name="connsiteX2" fmla="*/ 4588528 w 4806636"/>
                <a:gd name="connsiteY2" fmla="*/ 454153 h 1777248"/>
                <a:gd name="connsiteX3" fmla="*/ 3410810 w 4806636"/>
                <a:gd name="connsiteY3" fmla="*/ 692776 h 1777248"/>
                <a:gd name="connsiteX4" fmla="*/ 2018004 w 4806636"/>
                <a:gd name="connsiteY4" fmla="*/ 761761 h 1777248"/>
                <a:gd name="connsiteX5" fmla="*/ 501892 w 4806636"/>
                <a:gd name="connsiteY5" fmla="*/ 878851 h 1777248"/>
                <a:gd name="connsiteX6" fmla="*/ 6290 w 4806636"/>
                <a:gd name="connsiteY6" fmla="*/ 1281786 h 1777248"/>
                <a:gd name="connsiteX7" fmla="*/ 256311 w 4806636"/>
                <a:gd name="connsiteY7" fmla="*/ 1686792 h 1777248"/>
                <a:gd name="connsiteX8" fmla="*/ 746580 w 4806636"/>
                <a:gd name="connsiteY8" fmla="*/ 1776656 h 1777248"/>
                <a:gd name="connsiteX9" fmla="*/ 1084534 w 4806636"/>
                <a:gd name="connsiteY9" fmla="*/ 1762729 h 1777248"/>
                <a:gd name="connsiteX10" fmla="*/ 1292365 w 4806636"/>
                <a:gd name="connsiteY10" fmla="*/ 1623731 h 1777248"/>
                <a:gd name="connsiteX0" fmla="*/ 4188258 w 4806636"/>
                <a:gd name="connsiteY0" fmla="*/ 0 h 1777096"/>
                <a:gd name="connsiteX1" fmla="*/ 4734781 w 4806636"/>
                <a:gd name="connsiteY1" fmla="*/ 146253 h 1777096"/>
                <a:gd name="connsiteX2" fmla="*/ 4588528 w 4806636"/>
                <a:gd name="connsiteY2" fmla="*/ 454153 h 1777096"/>
                <a:gd name="connsiteX3" fmla="*/ 3410810 w 4806636"/>
                <a:gd name="connsiteY3" fmla="*/ 692776 h 1777096"/>
                <a:gd name="connsiteX4" fmla="*/ 2018004 w 4806636"/>
                <a:gd name="connsiteY4" fmla="*/ 761761 h 1777096"/>
                <a:gd name="connsiteX5" fmla="*/ 501892 w 4806636"/>
                <a:gd name="connsiteY5" fmla="*/ 878851 h 1777096"/>
                <a:gd name="connsiteX6" fmla="*/ 6290 w 4806636"/>
                <a:gd name="connsiteY6" fmla="*/ 1322494 h 1777096"/>
                <a:gd name="connsiteX7" fmla="*/ 256311 w 4806636"/>
                <a:gd name="connsiteY7" fmla="*/ 1686792 h 1777096"/>
                <a:gd name="connsiteX8" fmla="*/ 746580 w 4806636"/>
                <a:gd name="connsiteY8" fmla="*/ 1776656 h 1777096"/>
                <a:gd name="connsiteX9" fmla="*/ 1084534 w 4806636"/>
                <a:gd name="connsiteY9" fmla="*/ 1762729 h 1777096"/>
                <a:gd name="connsiteX10" fmla="*/ 1292365 w 4806636"/>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80909 w 4803011"/>
                <a:gd name="connsiteY9" fmla="*/ 1762729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60134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8257 w 4806635"/>
                <a:gd name="connsiteY0" fmla="*/ 0 h 1777096"/>
                <a:gd name="connsiteX1" fmla="*/ 4734780 w 4806635"/>
                <a:gd name="connsiteY1" fmla="*/ 160134 h 1777096"/>
                <a:gd name="connsiteX2" fmla="*/ 4588527 w 4806635"/>
                <a:gd name="connsiteY2" fmla="*/ 454153 h 1777096"/>
                <a:gd name="connsiteX3" fmla="*/ 3410809 w 4806635"/>
                <a:gd name="connsiteY3" fmla="*/ 692776 h 1777096"/>
                <a:gd name="connsiteX4" fmla="*/ 2018003 w 4806635"/>
                <a:gd name="connsiteY4" fmla="*/ 761761 h 1777096"/>
                <a:gd name="connsiteX5" fmla="*/ 501891 w 4806635"/>
                <a:gd name="connsiteY5" fmla="*/ 816388 h 1777096"/>
                <a:gd name="connsiteX6" fmla="*/ 6289 w 4806635"/>
                <a:gd name="connsiteY6" fmla="*/ 1322494 h 1777096"/>
                <a:gd name="connsiteX7" fmla="*/ 256310 w 4806635"/>
                <a:gd name="connsiteY7" fmla="*/ 1686792 h 1777096"/>
                <a:gd name="connsiteX8" fmla="*/ 746579 w 4806635"/>
                <a:gd name="connsiteY8" fmla="*/ 1776656 h 1777096"/>
                <a:gd name="connsiteX9" fmla="*/ 1100816 w 4806635"/>
                <a:gd name="connsiteY9" fmla="*/ 1730163 h 1777096"/>
                <a:gd name="connsiteX10" fmla="*/ 1292364 w 4806635"/>
                <a:gd name="connsiteY10" fmla="*/ 1623731 h 1777096"/>
                <a:gd name="connsiteX0" fmla="*/ 4188257 w 4806635"/>
                <a:gd name="connsiteY0" fmla="*/ 0 h 1777096"/>
                <a:gd name="connsiteX1" fmla="*/ 4734780 w 4806635"/>
                <a:gd name="connsiteY1" fmla="*/ 160134 h 1777096"/>
                <a:gd name="connsiteX2" fmla="*/ 4588527 w 4806635"/>
                <a:gd name="connsiteY2" fmla="*/ 454153 h 1777096"/>
                <a:gd name="connsiteX3" fmla="*/ 3410809 w 4806635"/>
                <a:gd name="connsiteY3" fmla="*/ 692776 h 1777096"/>
                <a:gd name="connsiteX4" fmla="*/ 2018003 w 4806635"/>
                <a:gd name="connsiteY4" fmla="*/ 699297 h 1777096"/>
                <a:gd name="connsiteX5" fmla="*/ 501891 w 4806635"/>
                <a:gd name="connsiteY5" fmla="*/ 816388 h 1777096"/>
                <a:gd name="connsiteX6" fmla="*/ 6289 w 4806635"/>
                <a:gd name="connsiteY6" fmla="*/ 1322494 h 1777096"/>
                <a:gd name="connsiteX7" fmla="*/ 256310 w 4806635"/>
                <a:gd name="connsiteY7" fmla="*/ 1686792 h 1777096"/>
                <a:gd name="connsiteX8" fmla="*/ 746579 w 4806635"/>
                <a:gd name="connsiteY8" fmla="*/ 1776656 h 1777096"/>
                <a:gd name="connsiteX9" fmla="*/ 1100816 w 4806635"/>
                <a:gd name="connsiteY9" fmla="*/ 1730163 h 1777096"/>
                <a:gd name="connsiteX10" fmla="*/ 1292364 w 4806635"/>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2179 w 4800842"/>
                <a:gd name="connsiteY0" fmla="*/ 0 h 1777096"/>
                <a:gd name="connsiteX1" fmla="*/ 4728702 w 4800842"/>
                <a:gd name="connsiteY1" fmla="*/ 160134 h 1777096"/>
                <a:gd name="connsiteX2" fmla="*/ 4582449 w 4800842"/>
                <a:gd name="connsiteY2" fmla="*/ 454153 h 1777096"/>
                <a:gd name="connsiteX3" fmla="*/ 3397790 w 4800842"/>
                <a:gd name="connsiteY3" fmla="*/ 665014 h 1777096"/>
                <a:gd name="connsiteX4" fmla="*/ 2011925 w 4800842"/>
                <a:gd name="connsiteY4" fmla="*/ 699297 h 1777096"/>
                <a:gd name="connsiteX5" fmla="*/ 495813 w 4800842"/>
                <a:gd name="connsiteY5" fmla="*/ 802507 h 1777096"/>
                <a:gd name="connsiteX6" fmla="*/ 211 w 4800842"/>
                <a:gd name="connsiteY6" fmla="*/ 1322494 h 1777096"/>
                <a:gd name="connsiteX7" fmla="*/ 250232 w 4800842"/>
                <a:gd name="connsiteY7" fmla="*/ 1686792 h 1777096"/>
                <a:gd name="connsiteX8" fmla="*/ 740501 w 4800842"/>
                <a:gd name="connsiteY8" fmla="*/ 1776656 h 1777096"/>
                <a:gd name="connsiteX9" fmla="*/ 1094738 w 4800842"/>
                <a:gd name="connsiteY9" fmla="*/ 1730163 h 1777096"/>
                <a:gd name="connsiteX10" fmla="*/ 1286286 w 4800842"/>
                <a:gd name="connsiteY10" fmla="*/ 1623731 h 1777096"/>
                <a:gd name="connsiteX0" fmla="*/ 4182179 w 4800842"/>
                <a:gd name="connsiteY0" fmla="*/ 0 h 1777096"/>
                <a:gd name="connsiteX1" fmla="*/ 4728702 w 4800842"/>
                <a:gd name="connsiteY1" fmla="*/ 160134 h 1777096"/>
                <a:gd name="connsiteX2" fmla="*/ 4582449 w 4800842"/>
                <a:gd name="connsiteY2" fmla="*/ 454153 h 1777096"/>
                <a:gd name="connsiteX3" fmla="*/ 3397790 w 4800842"/>
                <a:gd name="connsiteY3" fmla="*/ 665014 h 1777096"/>
                <a:gd name="connsiteX4" fmla="*/ 2011925 w 4800842"/>
                <a:gd name="connsiteY4" fmla="*/ 699297 h 1777096"/>
                <a:gd name="connsiteX5" fmla="*/ 495813 w 4800842"/>
                <a:gd name="connsiteY5" fmla="*/ 802507 h 1777096"/>
                <a:gd name="connsiteX6" fmla="*/ 211 w 4800842"/>
                <a:gd name="connsiteY6" fmla="*/ 1322494 h 1777096"/>
                <a:gd name="connsiteX7" fmla="*/ 250232 w 4800842"/>
                <a:gd name="connsiteY7" fmla="*/ 1686792 h 1777096"/>
                <a:gd name="connsiteX8" fmla="*/ 740501 w 4800842"/>
                <a:gd name="connsiteY8" fmla="*/ 1776656 h 1777096"/>
                <a:gd name="connsiteX9" fmla="*/ 1094738 w 4800842"/>
                <a:gd name="connsiteY9" fmla="*/ 1730163 h 1777096"/>
                <a:gd name="connsiteX10" fmla="*/ 1286286 w 4800842"/>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2833 w 4801496"/>
                <a:gd name="connsiteY0" fmla="*/ 0 h 1777096"/>
                <a:gd name="connsiteX1" fmla="*/ 4729356 w 4801496"/>
                <a:gd name="connsiteY1" fmla="*/ 160134 h 1777096"/>
                <a:gd name="connsiteX2" fmla="*/ 4583103 w 4801496"/>
                <a:gd name="connsiteY2" fmla="*/ 454153 h 1777096"/>
                <a:gd name="connsiteX3" fmla="*/ 3398444 w 4801496"/>
                <a:gd name="connsiteY3" fmla="*/ 665014 h 1777096"/>
                <a:gd name="connsiteX4" fmla="*/ 2012579 w 4801496"/>
                <a:gd name="connsiteY4" fmla="*/ 699297 h 1777096"/>
                <a:gd name="connsiteX5" fmla="*/ 496467 w 4801496"/>
                <a:gd name="connsiteY5" fmla="*/ 802507 h 1777096"/>
                <a:gd name="connsiteX6" fmla="*/ 865 w 4801496"/>
                <a:gd name="connsiteY6" fmla="*/ 1322494 h 1777096"/>
                <a:gd name="connsiteX7" fmla="*/ 250886 w 4801496"/>
                <a:gd name="connsiteY7" fmla="*/ 1686792 h 1777096"/>
                <a:gd name="connsiteX8" fmla="*/ 741155 w 4801496"/>
                <a:gd name="connsiteY8" fmla="*/ 1776656 h 1777096"/>
                <a:gd name="connsiteX9" fmla="*/ 1095392 w 4801496"/>
                <a:gd name="connsiteY9" fmla="*/ 1730163 h 1777096"/>
                <a:gd name="connsiteX10" fmla="*/ 1286940 w 4801496"/>
                <a:gd name="connsiteY10" fmla="*/ 1623731 h 1777096"/>
                <a:gd name="connsiteX0" fmla="*/ 4175926 w 4794589"/>
                <a:gd name="connsiteY0" fmla="*/ 0 h 1777721"/>
                <a:gd name="connsiteX1" fmla="*/ 4722449 w 4794589"/>
                <a:gd name="connsiteY1" fmla="*/ 160134 h 1777721"/>
                <a:gd name="connsiteX2" fmla="*/ 4576196 w 4794589"/>
                <a:gd name="connsiteY2" fmla="*/ 454153 h 1777721"/>
                <a:gd name="connsiteX3" fmla="*/ 3391537 w 4794589"/>
                <a:gd name="connsiteY3" fmla="*/ 665014 h 1777721"/>
                <a:gd name="connsiteX4" fmla="*/ 2005672 w 4794589"/>
                <a:gd name="connsiteY4" fmla="*/ 699297 h 1777721"/>
                <a:gd name="connsiteX5" fmla="*/ 489560 w 4794589"/>
                <a:gd name="connsiteY5" fmla="*/ 802507 h 1777721"/>
                <a:gd name="connsiteX6" fmla="*/ 899 w 4794589"/>
                <a:gd name="connsiteY6" fmla="*/ 1218388 h 1777721"/>
                <a:gd name="connsiteX7" fmla="*/ 243979 w 4794589"/>
                <a:gd name="connsiteY7" fmla="*/ 1686792 h 1777721"/>
                <a:gd name="connsiteX8" fmla="*/ 734248 w 4794589"/>
                <a:gd name="connsiteY8" fmla="*/ 1776656 h 1777721"/>
                <a:gd name="connsiteX9" fmla="*/ 1088485 w 4794589"/>
                <a:gd name="connsiteY9" fmla="*/ 1730163 h 1777721"/>
                <a:gd name="connsiteX10" fmla="*/ 1280033 w 4794589"/>
                <a:gd name="connsiteY10" fmla="*/ 1623731 h 1777721"/>
                <a:gd name="connsiteX0" fmla="*/ 4196650 w 4815313"/>
                <a:gd name="connsiteY0" fmla="*/ 0 h 1777582"/>
                <a:gd name="connsiteX1" fmla="*/ 4743173 w 4815313"/>
                <a:gd name="connsiteY1" fmla="*/ 160134 h 1777582"/>
                <a:gd name="connsiteX2" fmla="*/ 4596920 w 4815313"/>
                <a:gd name="connsiteY2" fmla="*/ 454153 h 1777582"/>
                <a:gd name="connsiteX3" fmla="*/ 3412261 w 4815313"/>
                <a:gd name="connsiteY3" fmla="*/ 665014 h 1777582"/>
                <a:gd name="connsiteX4" fmla="*/ 2026396 w 4815313"/>
                <a:gd name="connsiteY4" fmla="*/ 699297 h 1777582"/>
                <a:gd name="connsiteX5" fmla="*/ 510284 w 4815313"/>
                <a:gd name="connsiteY5" fmla="*/ 802507 h 1777582"/>
                <a:gd name="connsiteX6" fmla="*/ 802 w 4815313"/>
                <a:gd name="connsiteY6" fmla="*/ 1232269 h 1777582"/>
                <a:gd name="connsiteX7" fmla="*/ 264703 w 4815313"/>
                <a:gd name="connsiteY7" fmla="*/ 1686792 h 1777582"/>
                <a:gd name="connsiteX8" fmla="*/ 754972 w 4815313"/>
                <a:gd name="connsiteY8" fmla="*/ 1776656 h 1777582"/>
                <a:gd name="connsiteX9" fmla="*/ 1109209 w 4815313"/>
                <a:gd name="connsiteY9" fmla="*/ 1730163 h 1777582"/>
                <a:gd name="connsiteX10" fmla="*/ 1300757 w 4815313"/>
                <a:gd name="connsiteY10" fmla="*/ 1623731 h 1777582"/>
                <a:gd name="connsiteX0" fmla="*/ 4201798 w 4820461"/>
                <a:gd name="connsiteY0" fmla="*/ 0 h 1776800"/>
                <a:gd name="connsiteX1" fmla="*/ 4748321 w 4820461"/>
                <a:gd name="connsiteY1" fmla="*/ 160134 h 1776800"/>
                <a:gd name="connsiteX2" fmla="*/ 4602068 w 4820461"/>
                <a:gd name="connsiteY2" fmla="*/ 454153 h 1776800"/>
                <a:gd name="connsiteX3" fmla="*/ 3417409 w 4820461"/>
                <a:gd name="connsiteY3" fmla="*/ 665014 h 1776800"/>
                <a:gd name="connsiteX4" fmla="*/ 2031544 w 4820461"/>
                <a:gd name="connsiteY4" fmla="*/ 699297 h 1776800"/>
                <a:gd name="connsiteX5" fmla="*/ 515432 w 4820461"/>
                <a:gd name="connsiteY5" fmla="*/ 802507 h 1776800"/>
                <a:gd name="connsiteX6" fmla="*/ 5950 w 4820461"/>
                <a:gd name="connsiteY6" fmla="*/ 1232269 h 1776800"/>
                <a:gd name="connsiteX7" fmla="*/ 269851 w 4820461"/>
                <a:gd name="connsiteY7" fmla="*/ 1624328 h 1776800"/>
                <a:gd name="connsiteX8" fmla="*/ 760120 w 4820461"/>
                <a:gd name="connsiteY8" fmla="*/ 1776656 h 1776800"/>
                <a:gd name="connsiteX9" fmla="*/ 1114357 w 4820461"/>
                <a:gd name="connsiteY9" fmla="*/ 1730163 h 1776800"/>
                <a:gd name="connsiteX10" fmla="*/ 1305905 w 4820461"/>
                <a:gd name="connsiteY10" fmla="*/ 1623731 h 1776800"/>
                <a:gd name="connsiteX0" fmla="*/ 4201798 w 4820461"/>
                <a:gd name="connsiteY0" fmla="*/ 0 h 1749109"/>
                <a:gd name="connsiteX1" fmla="*/ 4748321 w 4820461"/>
                <a:gd name="connsiteY1" fmla="*/ 160134 h 1749109"/>
                <a:gd name="connsiteX2" fmla="*/ 4602068 w 4820461"/>
                <a:gd name="connsiteY2" fmla="*/ 454153 h 1749109"/>
                <a:gd name="connsiteX3" fmla="*/ 3417409 w 4820461"/>
                <a:gd name="connsiteY3" fmla="*/ 665014 h 1749109"/>
                <a:gd name="connsiteX4" fmla="*/ 2031544 w 4820461"/>
                <a:gd name="connsiteY4" fmla="*/ 699297 h 1749109"/>
                <a:gd name="connsiteX5" fmla="*/ 515432 w 4820461"/>
                <a:gd name="connsiteY5" fmla="*/ 802507 h 1749109"/>
                <a:gd name="connsiteX6" fmla="*/ 5950 w 4820461"/>
                <a:gd name="connsiteY6" fmla="*/ 1232269 h 1749109"/>
                <a:gd name="connsiteX7" fmla="*/ 269851 w 4820461"/>
                <a:gd name="connsiteY7" fmla="*/ 1624328 h 1749109"/>
                <a:gd name="connsiteX8" fmla="*/ 760120 w 4820461"/>
                <a:gd name="connsiteY8" fmla="*/ 1748894 h 1749109"/>
                <a:gd name="connsiteX9" fmla="*/ 1114357 w 4820461"/>
                <a:gd name="connsiteY9" fmla="*/ 1730163 h 1749109"/>
                <a:gd name="connsiteX10" fmla="*/ 1305905 w 4820461"/>
                <a:gd name="connsiteY10" fmla="*/ 1623731 h 1749109"/>
                <a:gd name="connsiteX0" fmla="*/ 4201798 w 4820461"/>
                <a:gd name="connsiteY0" fmla="*/ 0 h 1762947"/>
                <a:gd name="connsiteX1" fmla="*/ 4748321 w 4820461"/>
                <a:gd name="connsiteY1" fmla="*/ 160134 h 1762947"/>
                <a:gd name="connsiteX2" fmla="*/ 4602068 w 4820461"/>
                <a:gd name="connsiteY2" fmla="*/ 454153 h 1762947"/>
                <a:gd name="connsiteX3" fmla="*/ 3417409 w 4820461"/>
                <a:gd name="connsiteY3" fmla="*/ 665014 h 1762947"/>
                <a:gd name="connsiteX4" fmla="*/ 2031544 w 4820461"/>
                <a:gd name="connsiteY4" fmla="*/ 699297 h 1762947"/>
                <a:gd name="connsiteX5" fmla="*/ 515432 w 4820461"/>
                <a:gd name="connsiteY5" fmla="*/ 802507 h 1762947"/>
                <a:gd name="connsiteX6" fmla="*/ 5950 w 4820461"/>
                <a:gd name="connsiteY6" fmla="*/ 1232269 h 1762947"/>
                <a:gd name="connsiteX7" fmla="*/ 269851 w 4820461"/>
                <a:gd name="connsiteY7" fmla="*/ 1624328 h 1762947"/>
                <a:gd name="connsiteX8" fmla="*/ 760120 w 4820461"/>
                <a:gd name="connsiteY8" fmla="*/ 1762775 h 1762947"/>
                <a:gd name="connsiteX9" fmla="*/ 1114357 w 4820461"/>
                <a:gd name="connsiteY9" fmla="*/ 1730163 h 1762947"/>
                <a:gd name="connsiteX10" fmla="*/ 1305905 w 4820461"/>
                <a:gd name="connsiteY10" fmla="*/ 1623731 h 1762947"/>
                <a:gd name="connsiteX0" fmla="*/ 4201798 w 4820461"/>
                <a:gd name="connsiteY0" fmla="*/ 0 h 1762775"/>
                <a:gd name="connsiteX1" fmla="*/ 4748321 w 4820461"/>
                <a:gd name="connsiteY1" fmla="*/ 160134 h 1762775"/>
                <a:gd name="connsiteX2" fmla="*/ 4602068 w 4820461"/>
                <a:gd name="connsiteY2" fmla="*/ 454153 h 1762775"/>
                <a:gd name="connsiteX3" fmla="*/ 3417409 w 4820461"/>
                <a:gd name="connsiteY3" fmla="*/ 665014 h 1762775"/>
                <a:gd name="connsiteX4" fmla="*/ 2031544 w 4820461"/>
                <a:gd name="connsiteY4" fmla="*/ 699297 h 1762775"/>
                <a:gd name="connsiteX5" fmla="*/ 515432 w 4820461"/>
                <a:gd name="connsiteY5" fmla="*/ 802507 h 1762775"/>
                <a:gd name="connsiteX6" fmla="*/ 5950 w 4820461"/>
                <a:gd name="connsiteY6" fmla="*/ 1232269 h 1762775"/>
                <a:gd name="connsiteX7" fmla="*/ 269851 w 4820461"/>
                <a:gd name="connsiteY7" fmla="*/ 1624328 h 1762775"/>
                <a:gd name="connsiteX8" fmla="*/ 760120 w 4820461"/>
                <a:gd name="connsiteY8" fmla="*/ 1762775 h 1762775"/>
                <a:gd name="connsiteX9" fmla="*/ 1114357 w 4820461"/>
                <a:gd name="connsiteY9" fmla="*/ 1730163 h 1762775"/>
                <a:gd name="connsiteX10" fmla="*/ 1305905 w 4820461"/>
                <a:gd name="connsiteY10" fmla="*/ 1623731 h 1762775"/>
                <a:gd name="connsiteX0" fmla="*/ 4201798 w 4820461"/>
                <a:gd name="connsiteY0" fmla="*/ 0 h 1762775"/>
                <a:gd name="connsiteX1" fmla="*/ 4748321 w 4820461"/>
                <a:gd name="connsiteY1" fmla="*/ 160134 h 1762775"/>
                <a:gd name="connsiteX2" fmla="*/ 4602068 w 4820461"/>
                <a:gd name="connsiteY2" fmla="*/ 454153 h 1762775"/>
                <a:gd name="connsiteX3" fmla="*/ 3417409 w 4820461"/>
                <a:gd name="connsiteY3" fmla="*/ 665014 h 1762775"/>
                <a:gd name="connsiteX4" fmla="*/ 2031544 w 4820461"/>
                <a:gd name="connsiteY4" fmla="*/ 699297 h 1762775"/>
                <a:gd name="connsiteX5" fmla="*/ 515432 w 4820461"/>
                <a:gd name="connsiteY5" fmla="*/ 802507 h 1762775"/>
                <a:gd name="connsiteX6" fmla="*/ 5950 w 4820461"/>
                <a:gd name="connsiteY6" fmla="*/ 1232269 h 1762775"/>
                <a:gd name="connsiteX7" fmla="*/ 269851 w 4820461"/>
                <a:gd name="connsiteY7" fmla="*/ 1624328 h 1762775"/>
                <a:gd name="connsiteX8" fmla="*/ 760120 w 4820461"/>
                <a:gd name="connsiteY8" fmla="*/ 1762775 h 1762775"/>
                <a:gd name="connsiteX9" fmla="*/ 1114357 w 4820461"/>
                <a:gd name="connsiteY9" fmla="*/ 1730163 h 1762775"/>
                <a:gd name="connsiteX10" fmla="*/ 1305905 w 4820461"/>
                <a:gd name="connsiteY10" fmla="*/ 1623731 h 1762775"/>
                <a:gd name="connsiteX0" fmla="*/ 4200730 w 4819393"/>
                <a:gd name="connsiteY0" fmla="*/ 0 h 1762775"/>
                <a:gd name="connsiteX1" fmla="*/ 4747253 w 4819393"/>
                <a:gd name="connsiteY1" fmla="*/ 160134 h 1762775"/>
                <a:gd name="connsiteX2" fmla="*/ 4601000 w 4819393"/>
                <a:gd name="connsiteY2" fmla="*/ 454153 h 1762775"/>
                <a:gd name="connsiteX3" fmla="*/ 3416341 w 4819393"/>
                <a:gd name="connsiteY3" fmla="*/ 665014 h 1762775"/>
                <a:gd name="connsiteX4" fmla="*/ 2030476 w 4819393"/>
                <a:gd name="connsiteY4" fmla="*/ 699297 h 1762775"/>
                <a:gd name="connsiteX5" fmla="*/ 514364 w 4819393"/>
                <a:gd name="connsiteY5" fmla="*/ 802507 h 1762775"/>
                <a:gd name="connsiteX6" fmla="*/ 4882 w 4819393"/>
                <a:gd name="connsiteY6" fmla="*/ 1232269 h 1762775"/>
                <a:gd name="connsiteX7" fmla="*/ 268783 w 4819393"/>
                <a:gd name="connsiteY7" fmla="*/ 1624328 h 1762775"/>
                <a:gd name="connsiteX8" fmla="*/ 759052 w 4819393"/>
                <a:gd name="connsiteY8" fmla="*/ 1762775 h 1762775"/>
                <a:gd name="connsiteX9" fmla="*/ 1113289 w 4819393"/>
                <a:gd name="connsiteY9" fmla="*/ 1730163 h 1762775"/>
                <a:gd name="connsiteX10" fmla="*/ 1304837 w 4819393"/>
                <a:gd name="connsiteY10" fmla="*/ 1623731 h 1762775"/>
                <a:gd name="connsiteX0" fmla="*/ 4196469 w 4815132"/>
                <a:gd name="connsiteY0" fmla="*/ 0 h 1762775"/>
                <a:gd name="connsiteX1" fmla="*/ 4742992 w 4815132"/>
                <a:gd name="connsiteY1" fmla="*/ 160134 h 1762775"/>
                <a:gd name="connsiteX2" fmla="*/ 4596739 w 4815132"/>
                <a:gd name="connsiteY2" fmla="*/ 454153 h 1762775"/>
                <a:gd name="connsiteX3" fmla="*/ 3412080 w 4815132"/>
                <a:gd name="connsiteY3" fmla="*/ 665014 h 1762775"/>
                <a:gd name="connsiteX4" fmla="*/ 2026215 w 4815132"/>
                <a:gd name="connsiteY4" fmla="*/ 699297 h 1762775"/>
                <a:gd name="connsiteX5" fmla="*/ 510103 w 4815132"/>
                <a:gd name="connsiteY5" fmla="*/ 802507 h 1762775"/>
                <a:gd name="connsiteX6" fmla="*/ 621 w 4815132"/>
                <a:gd name="connsiteY6" fmla="*/ 1232269 h 1762775"/>
                <a:gd name="connsiteX7" fmla="*/ 264522 w 4815132"/>
                <a:gd name="connsiteY7" fmla="*/ 1624328 h 1762775"/>
                <a:gd name="connsiteX8" fmla="*/ 754791 w 4815132"/>
                <a:gd name="connsiteY8" fmla="*/ 1762775 h 1762775"/>
                <a:gd name="connsiteX9" fmla="*/ 1109028 w 4815132"/>
                <a:gd name="connsiteY9" fmla="*/ 1730163 h 1762775"/>
                <a:gd name="connsiteX10" fmla="*/ 1300576 w 4815132"/>
                <a:gd name="connsiteY10" fmla="*/ 1623731 h 176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15132" h="1762775">
                  <a:moveTo>
                    <a:pt x="4196469" y="0"/>
                  </a:moveTo>
                  <a:cubicBezTo>
                    <a:pt x="4408150" y="33356"/>
                    <a:pt x="4607003" y="45954"/>
                    <a:pt x="4742992" y="160134"/>
                  </a:cubicBezTo>
                  <a:cubicBezTo>
                    <a:pt x="4878981" y="274314"/>
                    <a:pt x="4818558" y="370006"/>
                    <a:pt x="4596739" y="454153"/>
                  </a:cubicBezTo>
                  <a:cubicBezTo>
                    <a:pt x="4374920" y="538300"/>
                    <a:pt x="3840501" y="624157"/>
                    <a:pt x="3412080" y="665014"/>
                  </a:cubicBezTo>
                  <a:cubicBezTo>
                    <a:pt x="2983659" y="705871"/>
                    <a:pt x="2502938" y="690263"/>
                    <a:pt x="2026215" y="699297"/>
                  </a:cubicBezTo>
                  <a:cubicBezTo>
                    <a:pt x="1549492" y="708331"/>
                    <a:pt x="847702" y="713678"/>
                    <a:pt x="510103" y="802507"/>
                  </a:cubicBezTo>
                  <a:cubicBezTo>
                    <a:pt x="172504" y="891336"/>
                    <a:pt x="13790" y="991193"/>
                    <a:pt x="621" y="1232269"/>
                  </a:cubicBezTo>
                  <a:cubicBezTo>
                    <a:pt x="-12548" y="1473345"/>
                    <a:pt x="187410" y="1577552"/>
                    <a:pt x="264522" y="1624328"/>
                  </a:cubicBezTo>
                  <a:cubicBezTo>
                    <a:pt x="341634" y="1671104"/>
                    <a:pt x="623650" y="1752521"/>
                    <a:pt x="754791" y="1762775"/>
                  </a:cubicBezTo>
                  <a:cubicBezTo>
                    <a:pt x="872870" y="1761158"/>
                    <a:pt x="1018064" y="1753337"/>
                    <a:pt x="1109028" y="1730163"/>
                  </a:cubicBezTo>
                  <a:cubicBezTo>
                    <a:pt x="1199992" y="1706989"/>
                    <a:pt x="1300576" y="1623731"/>
                    <a:pt x="1300576" y="1623731"/>
                  </a:cubicBezTo>
                </a:path>
              </a:pathLst>
            </a:custGeom>
            <a:ln w="38100">
              <a:solidFill>
                <a:srgbClr val="FFC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42" name="Freeform 41"/>
            <p:cNvSpPr/>
            <p:nvPr/>
          </p:nvSpPr>
          <p:spPr>
            <a:xfrm rot="16200000">
              <a:off x="896920" y="3798197"/>
              <a:ext cx="107994" cy="132850"/>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52592"/>
                <a:gd name="connsiteY0" fmla="*/ 0 h 160245"/>
                <a:gd name="connsiteX1" fmla="*/ 31730 w 52592"/>
                <a:gd name="connsiteY1" fmla="*/ 92298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Lst>
              <a:ahLst/>
              <a:cxnLst>
                <a:cxn ang="0">
                  <a:pos x="connsiteX0" y="connsiteY0"/>
                </a:cxn>
                <a:cxn ang="0">
                  <a:pos x="connsiteX1" y="connsiteY1"/>
                </a:cxn>
                <a:cxn ang="0">
                  <a:pos x="connsiteX2" y="connsiteY2"/>
                </a:cxn>
                <a:cxn ang="0">
                  <a:pos x="connsiteX3" y="connsiteY3"/>
                </a:cxn>
              </a:cxnLst>
              <a:rect l="l" t="t" r="r" b="b"/>
              <a:pathLst>
                <a:path w="52592" h="160245">
                  <a:moveTo>
                    <a:pt x="0" y="0"/>
                  </a:moveTo>
                  <a:cubicBezTo>
                    <a:pt x="13651" y="22287"/>
                    <a:pt x="19986" y="46809"/>
                    <a:pt x="28751" y="73516"/>
                  </a:cubicBezTo>
                  <a:cubicBezTo>
                    <a:pt x="37516" y="100223"/>
                    <a:pt x="42662" y="115739"/>
                    <a:pt x="52592" y="160245"/>
                  </a:cubicBezTo>
                  <a:lnTo>
                    <a:pt x="52592" y="160245"/>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43" name="Freeform 42"/>
            <p:cNvSpPr/>
            <p:nvPr/>
          </p:nvSpPr>
          <p:spPr>
            <a:xfrm>
              <a:off x="1249242" y="5271261"/>
              <a:ext cx="142118" cy="66987"/>
            </a:xfrm>
            <a:custGeom>
              <a:avLst/>
              <a:gdLst>
                <a:gd name="connsiteX0" fmla="*/ 0 w 131868"/>
                <a:gd name="connsiteY0" fmla="*/ 76345 h 76345"/>
                <a:gd name="connsiteX1" fmla="*/ 131868 w 131868"/>
                <a:gd name="connsiteY1" fmla="*/ 0 h 76345"/>
                <a:gd name="connsiteX2" fmla="*/ 131868 w 131868"/>
                <a:gd name="connsiteY2" fmla="*/ 0 h 76345"/>
                <a:gd name="connsiteX0" fmla="*/ 0 w 215153"/>
                <a:gd name="connsiteY0" fmla="*/ 111047 h 111047"/>
                <a:gd name="connsiteX1" fmla="*/ 215153 w 215153"/>
                <a:gd name="connsiteY1" fmla="*/ 0 h 111047"/>
                <a:gd name="connsiteX2" fmla="*/ 215153 w 215153"/>
                <a:gd name="connsiteY2" fmla="*/ 0 h 111047"/>
                <a:gd name="connsiteX0" fmla="*/ 0 w 215153"/>
                <a:gd name="connsiteY0" fmla="*/ 111047 h 111047"/>
                <a:gd name="connsiteX1" fmla="*/ 215153 w 215153"/>
                <a:gd name="connsiteY1" fmla="*/ 0 h 111047"/>
                <a:gd name="connsiteX2" fmla="*/ 215153 w 215153"/>
                <a:gd name="connsiteY2" fmla="*/ 0 h 111047"/>
                <a:gd name="connsiteX0" fmla="*/ 0 w 159630"/>
                <a:gd name="connsiteY0" fmla="*/ 62464 h 62464"/>
                <a:gd name="connsiteX1" fmla="*/ 159630 w 159630"/>
                <a:gd name="connsiteY1" fmla="*/ 0 h 62464"/>
                <a:gd name="connsiteX2" fmla="*/ 159630 w 159630"/>
                <a:gd name="connsiteY2" fmla="*/ 0 h 62464"/>
                <a:gd name="connsiteX0" fmla="*/ 0 w 173511"/>
                <a:gd name="connsiteY0" fmla="*/ 83286 h 83286"/>
                <a:gd name="connsiteX1" fmla="*/ 173511 w 173511"/>
                <a:gd name="connsiteY1" fmla="*/ 0 h 83286"/>
                <a:gd name="connsiteX2" fmla="*/ 173511 w 173511"/>
                <a:gd name="connsiteY2" fmla="*/ 0 h 83286"/>
              </a:gdLst>
              <a:ahLst/>
              <a:cxnLst>
                <a:cxn ang="0">
                  <a:pos x="connsiteX0" y="connsiteY0"/>
                </a:cxn>
                <a:cxn ang="0">
                  <a:pos x="connsiteX1" y="connsiteY1"/>
                </a:cxn>
                <a:cxn ang="0">
                  <a:pos x="connsiteX2" y="connsiteY2"/>
                </a:cxn>
              </a:cxnLst>
              <a:rect l="l" t="t" r="r" b="b"/>
              <a:pathLst>
                <a:path w="173511" h="83286">
                  <a:moveTo>
                    <a:pt x="0" y="83286"/>
                  </a:moveTo>
                  <a:cubicBezTo>
                    <a:pt x="155003" y="25449"/>
                    <a:pt x="144593" y="13881"/>
                    <a:pt x="173511" y="0"/>
                  </a:cubicBezTo>
                  <a:lnTo>
                    <a:pt x="173511" y="0"/>
                  </a:lnTo>
                </a:path>
              </a:pathLst>
            </a:custGeom>
            <a:ln w="5715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44" name="Freeform 43"/>
            <p:cNvSpPr/>
            <p:nvPr/>
          </p:nvSpPr>
          <p:spPr>
            <a:xfrm rot="17880000" flipV="1">
              <a:off x="3793179" y="3811016"/>
              <a:ext cx="80964" cy="209450"/>
            </a:xfrm>
            <a:custGeom>
              <a:avLst/>
              <a:gdLst>
                <a:gd name="connsiteX0" fmla="*/ 0 w 131868"/>
                <a:gd name="connsiteY0" fmla="*/ 76345 h 76345"/>
                <a:gd name="connsiteX1" fmla="*/ 131868 w 131868"/>
                <a:gd name="connsiteY1" fmla="*/ 0 h 76345"/>
                <a:gd name="connsiteX2" fmla="*/ 131868 w 131868"/>
                <a:gd name="connsiteY2" fmla="*/ 0 h 76345"/>
                <a:gd name="connsiteX0" fmla="*/ 0 w 215153"/>
                <a:gd name="connsiteY0" fmla="*/ 111047 h 111047"/>
                <a:gd name="connsiteX1" fmla="*/ 215153 w 215153"/>
                <a:gd name="connsiteY1" fmla="*/ 0 h 111047"/>
                <a:gd name="connsiteX2" fmla="*/ 215153 w 215153"/>
                <a:gd name="connsiteY2" fmla="*/ 0 h 111047"/>
                <a:gd name="connsiteX0" fmla="*/ 0 w 215153"/>
                <a:gd name="connsiteY0" fmla="*/ 111047 h 111047"/>
                <a:gd name="connsiteX1" fmla="*/ 215153 w 215153"/>
                <a:gd name="connsiteY1" fmla="*/ 0 h 111047"/>
                <a:gd name="connsiteX2" fmla="*/ 215153 w 215153"/>
                <a:gd name="connsiteY2" fmla="*/ 0 h 111047"/>
                <a:gd name="connsiteX0" fmla="*/ 0 w 159630"/>
                <a:gd name="connsiteY0" fmla="*/ 62464 h 62464"/>
                <a:gd name="connsiteX1" fmla="*/ 159630 w 159630"/>
                <a:gd name="connsiteY1" fmla="*/ 0 h 62464"/>
                <a:gd name="connsiteX2" fmla="*/ 159630 w 159630"/>
                <a:gd name="connsiteY2" fmla="*/ 0 h 62464"/>
                <a:gd name="connsiteX0" fmla="*/ 0 w 173511"/>
                <a:gd name="connsiteY0" fmla="*/ 83286 h 83286"/>
                <a:gd name="connsiteX1" fmla="*/ 173511 w 173511"/>
                <a:gd name="connsiteY1" fmla="*/ 0 h 83286"/>
                <a:gd name="connsiteX2" fmla="*/ 173511 w 173511"/>
                <a:gd name="connsiteY2" fmla="*/ 0 h 83286"/>
              </a:gdLst>
              <a:ahLst/>
              <a:cxnLst>
                <a:cxn ang="0">
                  <a:pos x="connsiteX0" y="connsiteY0"/>
                </a:cxn>
                <a:cxn ang="0">
                  <a:pos x="connsiteX1" y="connsiteY1"/>
                </a:cxn>
                <a:cxn ang="0">
                  <a:pos x="connsiteX2" y="connsiteY2"/>
                </a:cxn>
              </a:cxnLst>
              <a:rect l="l" t="t" r="r" b="b"/>
              <a:pathLst>
                <a:path w="173511" h="83286">
                  <a:moveTo>
                    <a:pt x="0" y="83286"/>
                  </a:moveTo>
                  <a:cubicBezTo>
                    <a:pt x="155003" y="25449"/>
                    <a:pt x="144593" y="13881"/>
                    <a:pt x="173511" y="0"/>
                  </a:cubicBezTo>
                  <a:lnTo>
                    <a:pt x="173511" y="0"/>
                  </a:lnTo>
                </a:path>
              </a:pathLst>
            </a:custGeom>
            <a:ln w="5715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45" name="Oval 44"/>
            <p:cNvSpPr/>
            <p:nvPr/>
          </p:nvSpPr>
          <p:spPr>
            <a:xfrm>
              <a:off x="1346132" y="5230705"/>
              <a:ext cx="61638" cy="63176"/>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46" name="Oval 45"/>
            <p:cNvSpPr/>
            <p:nvPr/>
          </p:nvSpPr>
          <p:spPr>
            <a:xfrm>
              <a:off x="3714188" y="3869316"/>
              <a:ext cx="37447" cy="78150"/>
            </a:xfrm>
            <a:prstGeom prst="ellips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nvGrpSpPr>
            <p:cNvPr id="5" name="Group 4">
              <a:extLst>
                <a:ext uri="{FF2B5EF4-FFF2-40B4-BE49-F238E27FC236}">
                  <a16:creationId xmlns:a16="http://schemas.microsoft.com/office/drawing/2014/main" id="{2CBFDA1D-3DF0-F846-907B-AF7C06352757}"/>
                </a:ext>
              </a:extLst>
            </p:cNvPr>
            <p:cNvGrpSpPr/>
            <p:nvPr/>
          </p:nvGrpSpPr>
          <p:grpSpPr>
            <a:xfrm>
              <a:off x="4123327" y="5373211"/>
              <a:ext cx="149792" cy="147090"/>
              <a:chOff x="4249051" y="3219718"/>
              <a:chExt cx="149792" cy="147090"/>
            </a:xfrm>
          </p:grpSpPr>
          <p:sp>
            <p:nvSpPr>
              <p:cNvPr id="22" name="Oval 21"/>
              <p:cNvSpPr/>
              <p:nvPr/>
            </p:nvSpPr>
            <p:spPr>
              <a:xfrm>
                <a:off x="4249051" y="3219718"/>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44450">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47" name="Oval 46"/>
              <p:cNvSpPr/>
              <p:nvPr/>
            </p:nvSpPr>
            <p:spPr>
              <a:xfrm>
                <a:off x="4303901" y="3279430"/>
                <a:ext cx="41751" cy="39075"/>
              </a:xfrm>
              <a:prstGeom prst="ellipse">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sp>
          <p:nvSpPr>
            <p:cNvPr id="48" name="Freeform 2"/>
            <p:cNvSpPr>
              <a:spLocks/>
            </p:cNvSpPr>
            <p:nvPr/>
          </p:nvSpPr>
          <p:spPr bwMode="auto">
            <a:xfrm>
              <a:off x="1067337" y="4736684"/>
              <a:ext cx="708861" cy="17070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gradFill>
            <a:ln w="38100" cap="flat" cmpd="sng">
              <a:solidFill>
                <a:srgbClr val="CACACA"/>
              </a:solidFill>
              <a:round/>
              <a:headEnd type="none" w="med" len="med"/>
              <a:tailEnd type="none" w="med" len="med"/>
            </a:ln>
          </p:spPr>
          <p:txBody>
            <a:bodyPr lIns="0" tIns="0" rIns="0" bIns="0"/>
            <a:lstStyle/>
            <a:p>
              <a:endParaRPr lang="en-US" sz="1400"/>
            </a:p>
          </p:txBody>
        </p:sp>
        <p:sp>
          <p:nvSpPr>
            <p:cNvPr id="49" name="Line 10"/>
            <p:cNvSpPr>
              <a:spLocks noChangeShapeType="1"/>
            </p:cNvSpPr>
            <p:nvPr/>
          </p:nvSpPr>
          <p:spPr bwMode="auto">
            <a:xfrm flipH="1">
              <a:off x="1723307"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0" name="Line 11"/>
            <p:cNvSpPr>
              <a:spLocks noChangeShapeType="1"/>
            </p:cNvSpPr>
            <p:nvPr/>
          </p:nvSpPr>
          <p:spPr bwMode="auto">
            <a:xfrm flipH="1">
              <a:off x="1669743"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1" name="Line 12"/>
            <p:cNvSpPr>
              <a:spLocks noChangeShapeType="1"/>
            </p:cNvSpPr>
            <p:nvPr/>
          </p:nvSpPr>
          <p:spPr bwMode="auto">
            <a:xfrm flipH="1">
              <a:off x="1615615"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2" name="Line 13"/>
            <p:cNvSpPr>
              <a:spLocks noChangeShapeType="1"/>
            </p:cNvSpPr>
            <p:nvPr/>
          </p:nvSpPr>
          <p:spPr bwMode="auto">
            <a:xfrm flipH="1">
              <a:off x="1561770"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3" name="Line 14"/>
            <p:cNvSpPr>
              <a:spLocks noChangeShapeType="1"/>
            </p:cNvSpPr>
            <p:nvPr/>
          </p:nvSpPr>
          <p:spPr bwMode="auto">
            <a:xfrm flipH="1">
              <a:off x="1507924"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4" name="Line 15"/>
            <p:cNvSpPr>
              <a:spLocks noChangeShapeType="1"/>
            </p:cNvSpPr>
            <p:nvPr/>
          </p:nvSpPr>
          <p:spPr bwMode="auto">
            <a:xfrm flipH="1">
              <a:off x="1454078"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5" name="Line 16"/>
            <p:cNvSpPr>
              <a:spLocks noChangeShapeType="1"/>
            </p:cNvSpPr>
            <p:nvPr/>
          </p:nvSpPr>
          <p:spPr bwMode="auto">
            <a:xfrm flipH="1">
              <a:off x="1400514"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6" name="Line 17"/>
            <p:cNvSpPr>
              <a:spLocks noChangeShapeType="1"/>
            </p:cNvSpPr>
            <p:nvPr/>
          </p:nvSpPr>
          <p:spPr bwMode="auto">
            <a:xfrm flipH="1">
              <a:off x="1346386"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7" name="Line 18"/>
            <p:cNvSpPr>
              <a:spLocks noChangeShapeType="1"/>
            </p:cNvSpPr>
            <p:nvPr/>
          </p:nvSpPr>
          <p:spPr bwMode="auto">
            <a:xfrm flipH="1">
              <a:off x="1292540"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8" name="Line 19"/>
            <p:cNvSpPr>
              <a:spLocks noChangeShapeType="1"/>
            </p:cNvSpPr>
            <p:nvPr/>
          </p:nvSpPr>
          <p:spPr bwMode="auto">
            <a:xfrm flipH="1">
              <a:off x="1238694"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59" name="Line 20"/>
            <p:cNvSpPr>
              <a:spLocks noChangeShapeType="1"/>
            </p:cNvSpPr>
            <p:nvPr/>
          </p:nvSpPr>
          <p:spPr bwMode="auto">
            <a:xfrm flipH="1">
              <a:off x="1184849"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60" name="Line 21"/>
            <p:cNvSpPr>
              <a:spLocks noChangeShapeType="1"/>
            </p:cNvSpPr>
            <p:nvPr/>
          </p:nvSpPr>
          <p:spPr bwMode="auto">
            <a:xfrm flipH="1">
              <a:off x="1131002"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sp>
          <p:nvSpPr>
            <p:cNvPr id="61" name="Line 22"/>
            <p:cNvSpPr>
              <a:spLocks noChangeShapeType="1"/>
            </p:cNvSpPr>
            <p:nvPr/>
          </p:nvSpPr>
          <p:spPr bwMode="auto">
            <a:xfrm flipH="1">
              <a:off x="1077438"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400"/>
            </a:p>
          </p:txBody>
        </p:sp>
        <p:grpSp>
          <p:nvGrpSpPr>
            <p:cNvPr id="4" name="Group 3">
              <a:extLst>
                <a:ext uri="{FF2B5EF4-FFF2-40B4-BE49-F238E27FC236}">
                  <a16:creationId xmlns:a16="http://schemas.microsoft.com/office/drawing/2014/main" id="{CEB487EC-4FB1-0F4D-AAD9-6586C30236A0}"/>
                </a:ext>
              </a:extLst>
            </p:cNvPr>
            <p:cNvGrpSpPr/>
            <p:nvPr/>
          </p:nvGrpSpPr>
          <p:grpSpPr>
            <a:xfrm>
              <a:off x="2059966" y="3471441"/>
              <a:ext cx="879723" cy="839286"/>
              <a:chOff x="2176954" y="1258803"/>
              <a:chExt cx="901793" cy="897007"/>
            </a:xfrm>
          </p:grpSpPr>
          <p:sp>
            <p:nvSpPr>
              <p:cNvPr id="3" name="Rectangle 2">
                <a:extLst>
                  <a:ext uri="{FF2B5EF4-FFF2-40B4-BE49-F238E27FC236}">
                    <a16:creationId xmlns:a16="http://schemas.microsoft.com/office/drawing/2014/main" id="{E9E8F2FE-AEAF-1246-A835-C583DC1C6BD3}"/>
                  </a:ext>
                </a:extLst>
              </p:cNvPr>
              <p:cNvSpPr/>
              <p:nvPr/>
            </p:nvSpPr>
            <p:spPr>
              <a:xfrm>
                <a:off x="2176954" y="1258803"/>
                <a:ext cx="901793" cy="897007"/>
              </a:xfrm>
              <a:prstGeom prst="rect">
                <a:avLst/>
              </a:prstGeom>
              <a:solidFill>
                <a:schemeClr val="bg1"/>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a:extLst>
                  <a:ext uri="{FF2B5EF4-FFF2-40B4-BE49-F238E27FC236}">
                    <a16:creationId xmlns:a16="http://schemas.microsoft.com/office/drawing/2014/main" id="{F86562FF-DC62-2643-B1A3-A57DEC34DD62}"/>
                  </a:ext>
                </a:extLst>
              </p:cNvPr>
              <p:cNvPicPr>
                <a:picLocks noChangeAspect="1"/>
              </p:cNvPicPr>
              <p:nvPr/>
            </p:nvPicPr>
            <p:blipFill>
              <a:blip r:embed="rId2"/>
              <a:stretch>
                <a:fillRect/>
              </a:stretch>
            </p:blipFill>
            <p:spPr>
              <a:xfrm>
                <a:off x="2270527" y="1323579"/>
                <a:ext cx="719873" cy="779953"/>
              </a:xfrm>
              <a:prstGeom prst="rect">
                <a:avLst/>
              </a:prstGeom>
              <a:solidFill>
                <a:schemeClr val="bg1"/>
              </a:solidFill>
            </p:spPr>
          </p:pic>
        </p:grpSp>
        <p:sp>
          <p:nvSpPr>
            <p:cNvPr id="15" name="Rounded Rectangle 14"/>
            <p:cNvSpPr/>
            <p:nvPr/>
          </p:nvSpPr>
          <p:spPr>
            <a:xfrm>
              <a:off x="4015926" y="5616866"/>
              <a:ext cx="175802" cy="40352"/>
            </a:xfrm>
            <a:prstGeom prst="round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9" name="Rectangle 8">
              <a:extLst>
                <a:ext uri="{FF2B5EF4-FFF2-40B4-BE49-F238E27FC236}">
                  <a16:creationId xmlns:a16="http://schemas.microsoft.com/office/drawing/2014/main" id="{31B7740D-72DB-6B44-BEFA-65BFEF2B4E2C}"/>
                </a:ext>
              </a:extLst>
            </p:cNvPr>
            <p:cNvSpPr/>
            <p:nvPr/>
          </p:nvSpPr>
          <p:spPr>
            <a:xfrm>
              <a:off x="3599631" y="5894611"/>
              <a:ext cx="3228934" cy="729762"/>
            </a:xfrm>
            <a:prstGeom prst="rect">
              <a:avLst/>
            </a:prstGeom>
            <a:gradFill>
              <a:gsLst>
                <a:gs pos="100000">
                  <a:srgbClr val="A603AB"/>
                </a:gs>
                <a:gs pos="81000">
                  <a:srgbClr val="0819FB"/>
                </a:gs>
                <a:gs pos="64000">
                  <a:srgbClr val="1A8D48"/>
                </a:gs>
                <a:gs pos="45000">
                  <a:srgbClr val="FFFF00"/>
                </a:gs>
                <a:gs pos="22000">
                  <a:srgbClr val="EE3F17"/>
                </a:gs>
                <a:gs pos="0">
                  <a:srgbClr val="E81766"/>
                </a:gs>
                <a:gs pos="100000">
                  <a:srgbClr val="A603A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1CA564CA-6731-D94C-90F8-45A8A7BF4ADB}"/>
                </a:ext>
              </a:extLst>
            </p:cNvPr>
            <p:cNvGrpSpPr/>
            <p:nvPr/>
          </p:nvGrpSpPr>
          <p:grpSpPr>
            <a:xfrm>
              <a:off x="3438299" y="5860725"/>
              <a:ext cx="1740011" cy="888305"/>
              <a:chOff x="5197053" y="2453547"/>
              <a:chExt cx="2567515" cy="598552"/>
            </a:xfrm>
          </p:grpSpPr>
          <p:sp>
            <p:nvSpPr>
              <p:cNvPr id="87" name="Line 3">
                <a:extLst>
                  <a:ext uri="{FF2B5EF4-FFF2-40B4-BE49-F238E27FC236}">
                    <a16:creationId xmlns:a16="http://schemas.microsoft.com/office/drawing/2014/main" id="{96A3EC41-E4CA-464B-8019-232CF97BF895}"/>
                  </a:ext>
                </a:extLst>
              </p:cNvPr>
              <p:cNvSpPr>
                <a:spLocks noChangeShapeType="1"/>
              </p:cNvSpPr>
              <p:nvPr/>
            </p:nvSpPr>
            <p:spPr bwMode="auto">
              <a:xfrm flipH="1">
                <a:off x="7764568"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8" name="Line 4">
                <a:extLst>
                  <a:ext uri="{FF2B5EF4-FFF2-40B4-BE49-F238E27FC236}">
                    <a16:creationId xmlns:a16="http://schemas.microsoft.com/office/drawing/2014/main" id="{8F4651D5-054B-5C4F-A82E-AAE63FD91B77}"/>
                  </a:ext>
                </a:extLst>
              </p:cNvPr>
              <p:cNvSpPr>
                <a:spLocks noChangeShapeType="1"/>
              </p:cNvSpPr>
              <p:nvPr/>
            </p:nvSpPr>
            <p:spPr bwMode="auto">
              <a:xfrm flipH="1">
                <a:off x="7580886"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9" name="Line 5">
                <a:extLst>
                  <a:ext uri="{FF2B5EF4-FFF2-40B4-BE49-F238E27FC236}">
                    <a16:creationId xmlns:a16="http://schemas.microsoft.com/office/drawing/2014/main" id="{5FB00182-51B9-154C-BB20-AB89EC88B321}"/>
                  </a:ext>
                </a:extLst>
              </p:cNvPr>
              <p:cNvSpPr>
                <a:spLocks noChangeShapeType="1"/>
              </p:cNvSpPr>
              <p:nvPr/>
            </p:nvSpPr>
            <p:spPr bwMode="auto">
              <a:xfrm flipH="1">
                <a:off x="7399228"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0" name="Line 6">
                <a:extLst>
                  <a:ext uri="{FF2B5EF4-FFF2-40B4-BE49-F238E27FC236}">
                    <a16:creationId xmlns:a16="http://schemas.microsoft.com/office/drawing/2014/main" id="{FA7D04BE-648E-2847-AD16-F08C7AE9E8DC}"/>
                  </a:ext>
                </a:extLst>
              </p:cNvPr>
              <p:cNvSpPr>
                <a:spLocks noChangeShapeType="1"/>
              </p:cNvSpPr>
              <p:nvPr/>
            </p:nvSpPr>
            <p:spPr bwMode="auto">
              <a:xfrm flipH="1">
                <a:off x="7214194"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1" name="Line 7">
                <a:extLst>
                  <a:ext uri="{FF2B5EF4-FFF2-40B4-BE49-F238E27FC236}">
                    <a16:creationId xmlns:a16="http://schemas.microsoft.com/office/drawing/2014/main" id="{E96BA857-02A6-A042-A0B7-88E342A61BBC}"/>
                  </a:ext>
                </a:extLst>
              </p:cNvPr>
              <p:cNvSpPr>
                <a:spLocks noChangeShapeType="1"/>
              </p:cNvSpPr>
              <p:nvPr/>
            </p:nvSpPr>
            <p:spPr bwMode="auto">
              <a:xfrm flipH="1">
                <a:off x="703051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 name="Line 8">
                <a:extLst>
                  <a:ext uri="{FF2B5EF4-FFF2-40B4-BE49-F238E27FC236}">
                    <a16:creationId xmlns:a16="http://schemas.microsoft.com/office/drawing/2014/main" id="{942E7F0F-FCB2-804F-A1F5-18420A4EA47B}"/>
                  </a:ext>
                </a:extLst>
              </p:cNvPr>
              <p:cNvSpPr>
                <a:spLocks noChangeShapeType="1"/>
              </p:cNvSpPr>
              <p:nvPr/>
            </p:nvSpPr>
            <p:spPr bwMode="auto">
              <a:xfrm flipH="1">
                <a:off x="6847503"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3" name="Line 9">
                <a:extLst>
                  <a:ext uri="{FF2B5EF4-FFF2-40B4-BE49-F238E27FC236}">
                    <a16:creationId xmlns:a16="http://schemas.microsoft.com/office/drawing/2014/main" id="{D6DB748D-38C0-8641-963C-CA883D6B13D3}"/>
                  </a:ext>
                </a:extLst>
              </p:cNvPr>
              <p:cNvSpPr>
                <a:spLocks noChangeShapeType="1"/>
              </p:cNvSpPr>
              <p:nvPr/>
            </p:nvSpPr>
            <p:spPr bwMode="auto">
              <a:xfrm flipH="1">
                <a:off x="6663819"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4" name="Line 10">
                <a:extLst>
                  <a:ext uri="{FF2B5EF4-FFF2-40B4-BE49-F238E27FC236}">
                    <a16:creationId xmlns:a16="http://schemas.microsoft.com/office/drawing/2014/main" id="{9A2E4E93-DAFC-B84F-BE55-4EC1600085A0}"/>
                  </a:ext>
                </a:extLst>
              </p:cNvPr>
              <p:cNvSpPr>
                <a:spLocks noChangeShapeType="1"/>
              </p:cNvSpPr>
              <p:nvPr/>
            </p:nvSpPr>
            <p:spPr bwMode="auto">
              <a:xfrm flipH="1">
                <a:off x="6480136"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5" name="Line 11">
                <a:extLst>
                  <a:ext uri="{FF2B5EF4-FFF2-40B4-BE49-F238E27FC236}">
                    <a16:creationId xmlns:a16="http://schemas.microsoft.com/office/drawing/2014/main" id="{DD9535C7-7A2A-DB4D-972B-68F919869543}"/>
                  </a:ext>
                </a:extLst>
              </p:cNvPr>
              <p:cNvSpPr>
                <a:spLocks noChangeShapeType="1"/>
              </p:cNvSpPr>
              <p:nvPr/>
            </p:nvSpPr>
            <p:spPr bwMode="auto">
              <a:xfrm flipH="1">
                <a:off x="629780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6" name="Line 12">
                <a:extLst>
                  <a:ext uri="{FF2B5EF4-FFF2-40B4-BE49-F238E27FC236}">
                    <a16:creationId xmlns:a16="http://schemas.microsoft.com/office/drawing/2014/main" id="{E715B13F-C108-CE45-AEEA-B32DB29A42F3}"/>
                  </a:ext>
                </a:extLst>
              </p:cNvPr>
              <p:cNvSpPr>
                <a:spLocks noChangeShapeType="1"/>
              </p:cNvSpPr>
              <p:nvPr/>
            </p:nvSpPr>
            <p:spPr bwMode="auto">
              <a:xfrm flipH="1">
                <a:off x="61141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7" name="Line 13">
                <a:extLst>
                  <a:ext uri="{FF2B5EF4-FFF2-40B4-BE49-F238E27FC236}">
                    <a16:creationId xmlns:a16="http://schemas.microsoft.com/office/drawing/2014/main" id="{79447133-FABE-A942-BEFD-D599C25A0457}"/>
                  </a:ext>
                </a:extLst>
              </p:cNvPr>
              <p:cNvSpPr>
                <a:spLocks noChangeShapeType="1"/>
              </p:cNvSpPr>
              <p:nvPr/>
            </p:nvSpPr>
            <p:spPr bwMode="auto">
              <a:xfrm flipH="1">
                <a:off x="5931111"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8" name="Line 14">
                <a:extLst>
                  <a:ext uri="{FF2B5EF4-FFF2-40B4-BE49-F238E27FC236}">
                    <a16:creationId xmlns:a16="http://schemas.microsoft.com/office/drawing/2014/main" id="{E22552DC-DB9E-6942-AA6C-68305D11CF19}"/>
                  </a:ext>
                </a:extLst>
              </p:cNvPr>
              <p:cNvSpPr>
                <a:spLocks noChangeShapeType="1"/>
              </p:cNvSpPr>
              <p:nvPr/>
            </p:nvSpPr>
            <p:spPr bwMode="auto">
              <a:xfrm flipH="1">
                <a:off x="574742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9" name="Line 15">
                <a:extLst>
                  <a:ext uri="{FF2B5EF4-FFF2-40B4-BE49-F238E27FC236}">
                    <a16:creationId xmlns:a16="http://schemas.microsoft.com/office/drawing/2014/main" id="{3301EDCE-6EFF-A848-8328-F0F53F08D656}"/>
                  </a:ext>
                </a:extLst>
              </p:cNvPr>
              <p:cNvSpPr>
                <a:spLocks noChangeShapeType="1"/>
              </p:cNvSpPr>
              <p:nvPr/>
            </p:nvSpPr>
            <p:spPr bwMode="auto">
              <a:xfrm flipH="1">
                <a:off x="55644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0" name="Line 16">
                <a:extLst>
                  <a:ext uri="{FF2B5EF4-FFF2-40B4-BE49-F238E27FC236}">
                    <a16:creationId xmlns:a16="http://schemas.microsoft.com/office/drawing/2014/main" id="{C8C16A2D-BFBA-C649-9E1F-C5CC6C26AE77}"/>
                  </a:ext>
                </a:extLst>
              </p:cNvPr>
              <p:cNvSpPr>
                <a:spLocks noChangeShapeType="1"/>
              </p:cNvSpPr>
              <p:nvPr/>
            </p:nvSpPr>
            <p:spPr bwMode="auto">
              <a:xfrm flipH="1">
                <a:off x="5381412"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1" name="Line 17">
                <a:extLst>
                  <a:ext uri="{FF2B5EF4-FFF2-40B4-BE49-F238E27FC236}">
                    <a16:creationId xmlns:a16="http://schemas.microsoft.com/office/drawing/2014/main" id="{390D1E6E-764B-7F48-B02F-06693ABB15B6}"/>
                  </a:ext>
                </a:extLst>
              </p:cNvPr>
              <p:cNvSpPr>
                <a:spLocks noChangeShapeType="1"/>
              </p:cNvSpPr>
              <p:nvPr/>
            </p:nvSpPr>
            <p:spPr bwMode="auto">
              <a:xfrm flipH="1">
                <a:off x="5197053"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02" name="Group 101">
              <a:extLst>
                <a:ext uri="{FF2B5EF4-FFF2-40B4-BE49-F238E27FC236}">
                  <a16:creationId xmlns:a16="http://schemas.microsoft.com/office/drawing/2014/main" id="{BD2A69EA-8F63-4F47-B9E9-697FB1D434B3}"/>
                </a:ext>
              </a:extLst>
            </p:cNvPr>
            <p:cNvGrpSpPr/>
            <p:nvPr/>
          </p:nvGrpSpPr>
          <p:grpSpPr>
            <a:xfrm>
              <a:off x="5310847" y="5758804"/>
              <a:ext cx="1743673" cy="888305"/>
              <a:chOff x="5197053" y="2453547"/>
              <a:chExt cx="2572919" cy="598552"/>
            </a:xfrm>
          </p:grpSpPr>
          <p:sp>
            <p:nvSpPr>
              <p:cNvPr id="103" name="Line 3">
                <a:extLst>
                  <a:ext uri="{FF2B5EF4-FFF2-40B4-BE49-F238E27FC236}">
                    <a16:creationId xmlns:a16="http://schemas.microsoft.com/office/drawing/2014/main" id="{55F436E3-24D6-824A-9AE6-DBA4AA5EDCA1}"/>
                  </a:ext>
                </a:extLst>
              </p:cNvPr>
              <p:cNvSpPr>
                <a:spLocks noChangeShapeType="1"/>
              </p:cNvSpPr>
              <p:nvPr/>
            </p:nvSpPr>
            <p:spPr bwMode="auto">
              <a:xfrm flipH="1">
                <a:off x="7764569"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4" name="Line 4">
                <a:extLst>
                  <a:ext uri="{FF2B5EF4-FFF2-40B4-BE49-F238E27FC236}">
                    <a16:creationId xmlns:a16="http://schemas.microsoft.com/office/drawing/2014/main" id="{35D607F0-5DBF-9143-9F29-2FBB2FB7B854}"/>
                  </a:ext>
                </a:extLst>
              </p:cNvPr>
              <p:cNvSpPr>
                <a:spLocks noChangeShapeType="1"/>
              </p:cNvSpPr>
              <p:nvPr/>
            </p:nvSpPr>
            <p:spPr bwMode="auto">
              <a:xfrm flipH="1">
                <a:off x="7580886"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5" name="Line 5">
                <a:extLst>
                  <a:ext uri="{FF2B5EF4-FFF2-40B4-BE49-F238E27FC236}">
                    <a16:creationId xmlns:a16="http://schemas.microsoft.com/office/drawing/2014/main" id="{ADBABBBF-18F2-1E40-987B-E6424D19683F}"/>
                  </a:ext>
                </a:extLst>
              </p:cNvPr>
              <p:cNvSpPr>
                <a:spLocks noChangeShapeType="1"/>
              </p:cNvSpPr>
              <p:nvPr/>
            </p:nvSpPr>
            <p:spPr bwMode="auto">
              <a:xfrm flipH="1">
                <a:off x="7399228"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6" name="Line 6">
                <a:extLst>
                  <a:ext uri="{FF2B5EF4-FFF2-40B4-BE49-F238E27FC236}">
                    <a16:creationId xmlns:a16="http://schemas.microsoft.com/office/drawing/2014/main" id="{2D0AAABE-3946-4C48-BFF2-8E5FF173ADC2}"/>
                  </a:ext>
                </a:extLst>
              </p:cNvPr>
              <p:cNvSpPr>
                <a:spLocks noChangeShapeType="1"/>
              </p:cNvSpPr>
              <p:nvPr/>
            </p:nvSpPr>
            <p:spPr bwMode="auto">
              <a:xfrm flipH="1">
                <a:off x="7228104"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7" name="Line 7">
                <a:extLst>
                  <a:ext uri="{FF2B5EF4-FFF2-40B4-BE49-F238E27FC236}">
                    <a16:creationId xmlns:a16="http://schemas.microsoft.com/office/drawing/2014/main" id="{7D182498-20D7-7F43-86AB-97A1638303E1}"/>
                  </a:ext>
                </a:extLst>
              </p:cNvPr>
              <p:cNvSpPr>
                <a:spLocks noChangeShapeType="1"/>
              </p:cNvSpPr>
              <p:nvPr/>
            </p:nvSpPr>
            <p:spPr bwMode="auto">
              <a:xfrm flipH="1">
                <a:off x="703051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8" name="Line 8">
                <a:extLst>
                  <a:ext uri="{FF2B5EF4-FFF2-40B4-BE49-F238E27FC236}">
                    <a16:creationId xmlns:a16="http://schemas.microsoft.com/office/drawing/2014/main" id="{C2932E10-0A82-5148-9A85-302E8FEEEC4E}"/>
                  </a:ext>
                </a:extLst>
              </p:cNvPr>
              <p:cNvSpPr>
                <a:spLocks noChangeShapeType="1"/>
              </p:cNvSpPr>
              <p:nvPr/>
            </p:nvSpPr>
            <p:spPr bwMode="auto">
              <a:xfrm flipH="1">
                <a:off x="6847503"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9" name="Line 9">
                <a:extLst>
                  <a:ext uri="{FF2B5EF4-FFF2-40B4-BE49-F238E27FC236}">
                    <a16:creationId xmlns:a16="http://schemas.microsoft.com/office/drawing/2014/main" id="{9F751FCE-3220-E24F-800C-D3870F63A83A}"/>
                  </a:ext>
                </a:extLst>
              </p:cNvPr>
              <p:cNvSpPr>
                <a:spLocks noChangeShapeType="1"/>
              </p:cNvSpPr>
              <p:nvPr/>
            </p:nvSpPr>
            <p:spPr bwMode="auto">
              <a:xfrm flipH="1">
                <a:off x="666382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0" name="Line 10">
                <a:extLst>
                  <a:ext uri="{FF2B5EF4-FFF2-40B4-BE49-F238E27FC236}">
                    <a16:creationId xmlns:a16="http://schemas.microsoft.com/office/drawing/2014/main" id="{87680D88-B687-F242-9B07-9BA100252C7E}"/>
                  </a:ext>
                </a:extLst>
              </p:cNvPr>
              <p:cNvSpPr>
                <a:spLocks noChangeShapeType="1"/>
              </p:cNvSpPr>
              <p:nvPr/>
            </p:nvSpPr>
            <p:spPr bwMode="auto">
              <a:xfrm flipH="1">
                <a:off x="6480136"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1" name="Line 11">
                <a:extLst>
                  <a:ext uri="{FF2B5EF4-FFF2-40B4-BE49-F238E27FC236}">
                    <a16:creationId xmlns:a16="http://schemas.microsoft.com/office/drawing/2014/main" id="{5283FB98-3204-FA48-BB12-3B1C81E670A7}"/>
                  </a:ext>
                </a:extLst>
              </p:cNvPr>
              <p:cNvSpPr>
                <a:spLocks noChangeShapeType="1"/>
              </p:cNvSpPr>
              <p:nvPr/>
            </p:nvSpPr>
            <p:spPr bwMode="auto">
              <a:xfrm flipH="1">
                <a:off x="629780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2" name="Line 12">
                <a:extLst>
                  <a:ext uri="{FF2B5EF4-FFF2-40B4-BE49-F238E27FC236}">
                    <a16:creationId xmlns:a16="http://schemas.microsoft.com/office/drawing/2014/main" id="{23FA103A-DE7A-6F4C-94F8-77A52DABD0E1}"/>
                  </a:ext>
                </a:extLst>
              </p:cNvPr>
              <p:cNvSpPr>
                <a:spLocks noChangeShapeType="1"/>
              </p:cNvSpPr>
              <p:nvPr/>
            </p:nvSpPr>
            <p:spPr bwMode="auto">
              <a:xfrm flipH="1">
                <a:off x="61141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3" name="Line 13">
                <a:extLst>
                  <a:ext uri="{FF2B5EF4-FFF2-40B4-BE49-F238E27FC236}">
                    <a16:creationId xmlns:a16="http://schemas.microsoft.com/office/drawing/2014/main" id="{0CBD8AAB-9536-F542-8C58-2BB83F550459}"/>
                  </a:ext>
                </a:extLst>
              </p:cNvPr>
              <p:cNvSpPr>
                <a:spLocks noChangeShapeType="1"/>
              </p:cNvSpPr>
              <p:nvPr/>
            </p:nvSpPr>
            <p:spPr bwMode="auto">
              <a:xfrm flipH="1">
                <a:off x="5931111"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4" name="Line 14">
                <a:extLst>
                  <a:ext uri="{FF2B5EF4-FFF2-40B4-BE49-F238E27FC236}">
                    <a16:creationId xmlns:a16="http://schemas.microsoft.com/office/drawing/2014/main" id="{53102BD4-11C9-2349-B611-3495D5F683A4}"/>
                  </a:ext>
                </a:extLst>
              </p:cNvPr>
              <p:cNvSpPr>
                <a:spLocks noChangeShapeType="1"/>
              </p:cNvSpPr>
              <p:nvPr/>
            </p:nvSpPr>
            <p:spPr bwMode="auto">
              <a:xfrm flipH="1">
                <a:off x="574742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5" name="Line 15">
                <a:extLst>
                  <a:ext uri="{FF2B5EF4-FFF2-40B4-BE49-F238E27FC236}">
                    <a16:creationId xmlns:a16="http://schemas.microsoft.com/office/drawing/2014/main" id="{C01DDFF8-41A0-C443-BEF3-6DB942AB22EF}"/>
                  </a:ext>
                </a:extLst>
              </p:cNvPr>
              <p:cNvSpPr>
                <a:spLocks noChangeShapeType="1"/>
              </p:cNvSpPr>
              <p:nvPr/>
            </p:nvSpPr>
            <p:spPr bwMode="auto">
              <a:xfrm flipH="1">
                <a:off x="55644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6" name="Line 16">
                <a:extLst>
                  <a:ext uri="{FF2B5EF4-FFF2-40B4-BE49-F238E27FC236}">
                    <a16:creationId xmlns:a16="http://schemas.microsoft.com/office/drawing/2014/main" id="{18A36262-C952-D348-8C8E-F3C91948268D}"/>
                  </a:ext>
                </a:extLst>
              </p:cNvPr>
              <p:cNvSpPr>
                <a:spLocks noChangeShapeType="1"/>
              </p:cNvSpPr>
              <p:nvPr/>
            </p:nvSpPr>
            <p:spPr bwMode="auto">
              <a:xfrm flipH="1">
                <a:off x="538141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7" name="Line 17">
                <a:extLst>
                  <a:ext uri="{FF2B5EF4-FFF2-40B4-BE49-F238E27FC236}">
                    <a16:creationId xmlns:a16="http://schemas.microsoft.com/office/drawing/2014/main" id="{01DA41A0-1216-1945-A277-75449034A423}"/>
                  </a:ext>
                </a:extLst>
              </p:cNvPr>
              <p:cNvSpPr>
                <a:spLocks noChangeShapeType="1"/>
              </p:cNvSpPr>
              <p:nvPr/>
            </p:nvSpPr>
            <p:spPr bwMode="auto">
              <a:xfrm flipH="1">
                <a:off x="519705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13" name="Right Triangle 12">
              <a:extLst>
                <a:ext uri="{FF2B5EF4-FFF2-40B4-BE49-F238E27FC236}">
                  <a16:creationId xmlns:a16="http://schemas.microsoft.com/office/drawing/2014/main" id="{B6828953-A4EC-634E-90AB-DCF295632713}"/>
                </a:ext>
              </a:extLst>
            </p:cNvPr>
            <p:cNvSpPr/>
            <p:nvPr/>
          </p:nvSpPr>
          <p:spPr>
            <a:xfrm>
              <a:off x="3595926" y="5463866"/>
              <a:ext cx="3204358" cy="438543"/>
            </a:xfrm>
            <a:custGeom>
              <a:avLst/>
              <a:gdLst>
                <a:gd name="connsiteX0" fmla="*/ 0 w 1980172"/>
                <a:gd name="connsiteY0" fmla="*/ 481712 h 481712"/>
                <a:gd name="connsiteX1" fmla="*/ 0 w 1980172"/>
                <a:gd name="connsiteY1" fmla="*/ 0 h 481712"/>
                <a:gd name="connsiteX2" fmla="*/ 1980172 w 1980172"/>
                <a:gd name="connsiteY2" fmla="*/ 481712 h 481712"/>
                <a:gd name="connsiteX3" fmla="*/ 0 w 1980172"/>
                <a:gd name="connsiteY3" fmla="*/ 481712 h 481712"/>
                <a:gd name="connsiteX0" fmla="*/ 0 w 2446164"/>
                <a:gd name="connsiteY0" fmla="*/ 481712 h 481712"/>
                <a:gd name="connsiteX1" fmla="*/ 465992 w 2446164"/>
                <a:gd name="connsiteY1" fmla="*/ 0 h 481712"/>
                <a:gd name="connsiteX2" fmla="*/ 2446164 w 2446164"/>
                <a:gd name="connsiteY2" fmla="*/ 481712 h 481712"/>
                <a:gd name="connsiteX3" fmla="*/ 0 w 2446164"/>
                <a:gd name="connsiteY3" fmla="*/ 481712 h 481712"/>
              </a:gdLst>
              <a:ahLst/>
              <a:cxnLst>
                <a:cxn ang="0">
                  <a:pos x="connsiteX0" y="connsiteY0"/>
                </a:cxn>
                <a:cxn ang="0">
                  <a:pos x="connsiteX1" y="connsiteY1"/>
                </a:cxn>
                <a:cxn ang="0">
                  <a:pos x="connsiteX2" y="connsiteY2"/>
                </a:cxn>
                <a:cxn ang="0">
                  <a:pos x="connsiteX3" y="connsiteY3"/>
                </a:cxn>
              </a:cxnLst>
              <a:rect l="l" t="t" r="r" b="b"/>
              <a:pathLst>
                <a:path w="2446164" h="481712">
                  <a:moveTo>
                    <a:pt x="0" y="481712"/>
                  </a:moveTo>
                  <a:lnTo>
                    <a:pt x="465992" y="0"/>
                  </a:lnTo>
                  <a:lnTo>
                    <a:pt x="2446164" y="481712"/>
                  </a:lnTo>
                  <a:lnTo>
                    <a:pt x="0" y="481712"/>
                  </a:lnTo>
                  <a:close/>
                </a:path>
              </a:pathLst>
            </a:custGeom>
            <a:solidFill>
              <a:schemeClr val="bg2">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50F993A6-90C3-BA45-BB5B-AD92333F4DC0}"/>
                </a:ext>
              </a:extLst>
            </p:cNvPr>
            <p:cNvSpPr txBox="1"/>
            <p:nvPr/>
          </p:nvSpPr>
          <p:spPr>
            <a:xfrm>
              <a:off x="2970050" y="3382964"/>
              <a:ext cx="1126783" cy="369332"/>
            </a:xfrm>
            <a:prstGeom prst="rect">
              <a:avLst/>
            </a:prstGeom>
            <a:noFill/>
          </p:spPr>
          <p:txBody>
            <a:bodyPr wrap="none" rtlCol="0">
              <a:spAutoFit/>
            </a:bodyPr>
            <a:lstStyle/>
            <a:p>
              <a:r>
                <a:rPr lang="en-US" dirty="0"/>
                <a:t>Reference</a:t>
              </a:r>
            </a:p>
          </p:txBody>
        </p:sp>
        <p:grpSp>
          <p:nvGrpSpPr>
            <p:cNvPr id="138" name="Group 137">
              <a:extLst>
                <a:ext uri="{FF2B5EF4-FFF2-40B4-BE49-F238E27FC236}">
                  <a16:creationId xmlns:a16="http://schemas.microsoft.com/office/drawing/2014/main" id="{8FD56FC3-1617-494F-822E-F73467B8E78F}"/>
                </a:ext>
              </a:extLst>
            </p:cNvPr>
            <p:cNvGrpSpPr/>
            <p:nvPr/>
          </p:nvGrpSpPr>
          <p:grpSpPr>
            <a:xfrm>
              <a:off x="4311904" y="5350140"/>
              <a:ext cx="3045848" cy="229625"/>
              <a:chOff x="1694122" y="1477238"/>
              <a:chExt cx="3603625" cy="1295400"/>
            </a:xfrm>
            <a:solidFill>
              <a:schemeClr val="bg1"/>
            </a:solidFill>
          </p:grpSpPr>
          <p:sp>
            <p:nvSpPr>
              <p:cNvPr id="139" name="Freeform 5">
                <a:extLst>
                  <a:ext uri="{FF2B5EF4-FFF2-40B4-BE49-F238E27FC236}">
                    <a16:creationId xmlns:a16="http://schemas.microsoft.com/office/drawing/2014/main" id="{2E884726-126F-A940-B670-A8A5AAD6CE78}"/>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140" name="Freeform 6">
                <a:extLst>
                  <a:ext uri="{FF2B5EF4-FFF2-40B4-BE49-F238E27FC236}">
                    <a16:creationId xmlns:a16="http://schemas.microsoft.com/office/drawing/2014/main" id="{28F87698-40E6-0C4C-9347-C6D33E584825}"/>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141" name="Freeform 7">
                <a:extLst>
                  <a:ext uri="{FF2B5EF4-FFF2-40B4-BE49-F238E27FC236}">
                    <a16:creationId xmlns:a16="http://schemas.microsoft.com/office/drawing/2014/main" id="{C95B8E57-0AD4-E247-ADD9-36408C545352}"/>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142" name="Freeform 8">
                <a:extLst>
                  <a:ext uri="{FF2B5EF4-FFF2-40B4-BE49-F238E27FC236}">
                    <a16:creationId xmlns:a16="http://schemas.microsoft.com/office/drawing/2014/main" id="{97C86BA2-A1A5-8640-A6EE-0B5102DA34CD}"/>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143" name="Freeform 10">
                <a:extLst>
                  <a:ext uri="{FF2B5EF4-FFF2-40B4-BE49-F238E27FC236}">
                    <a16:creationId xmlns:a16="http://schemas.microsoft.com/office/drawing/2014/main" id="{87C5B484-812A-F149-9837-C797694C791B}"/>
                  </a:ext>
                </a:extLst>
              </p:cNvPr>
              <p:cNvSpPr>
                <a:spLocks/>
              </p:cNvSpPr>
              <p:nvPr/>
            </p:nvSpPr>
            <p:spPr bwMode="auto">
              <a:xfrm>
                <a:off x="4824672" y="1477238"/>
                <a:ext cx="473075"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5 w 21600"/>
                  <a:gd name="T11" fmla="*/ 407 h 21600"/>
                  <a:gd name="T12" fmla="*/ 40 w 21600"/>
                  <a:gd name="T13" fmla="*/ 411 h 21600"/>
                  <a:gd name="T14" fmla="*/ 46 w 21600"/>
                  <a:gd name="T15" fmla="*/ 416 h 21600"/>
                  <a:gd name="T16" fmla="*/ 53 w 21600"/>
                  <a:gd name="T17" fmla="*/ 418 h 21600"/>
                  <a:gd name="T18" fmla="*/ 58 w 21600"/>
                  <a:gd name="T19" fmla="*/ 408 h 21600"/>
                  <a:gd name="T20" fmla="*/ 64 w 21600"/>
                  <a:gd name="T21" fmla="*/ 387 h 21600"/>
                  <a:gd name="T22" fmla="*/ 71 w 21600"/>
                  <a:gd name="T23" fmla="*/ 372 h 21600"/>
                  <a:gd name="T24" fmla="*/ 77 w 21600"/>
                  <a:gd name="T25" fmla="*/ 392 h 21600"/>
                  <a:gd name="T26" fmla="*/ 82 w 21600"/>
                  <a:gd name="T27" fmla="*/ 454 h 21600"/>
                  <a:gd name="T28" fmla="*/ 88 w 21600"/>
                  <a:gd name="T29" fmla="*/ 512 h 21600"/>
                  <a:gd name="T30" fmla="*/ 95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5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6 w 21600"/>
                  <a:gd name="T65" fmla="*/ 356 h 21600"/>
                  <a:gd name="T66" fmla="*/ 202 w 21600"/>
                  <a:gd name="T67" fmla="*/ 485 h 21600"/>
                  <a:gd name="T68" fmla="*/ 208 w 21600"/>
                  <a:gd name="T69" fmla="*/ 512 h 21600"/>
                  <a:gd name="T70" fmla="*/ 214 w 21600"/>
                  <a:gd name="T71" fmla="*/ 454 h 21600"/>
                  <a:gd name="T72" fmla="*/ 220 w 21600"/>
                  <a:gd name="T73" fmla="*/ 392 h 21600"/>
                  <a:gd name="T74" fmla="*/ 226 w 21600"/>
                  <a:gd name="T75" fmla="*/ 372 h 21600"/>
                  <a:gd name="T76" fmla="*/ 232 w 21600"/>
                  <a:gd name="T77" fmla="*/ 387 h 21600"/>
                  <a:gd name="T78" fmla="*/ 238 w 21600"/>
                  <a:gd name="T79" fmla="*/ 408 h 21600"/>
                  <a:gd name="T80" fmla="*/ 244 w 21600"/>
                  <a:gd name="T81" fmla="*/ 418 h 21600"/>
                  <a:gd name="T82" fmla="*/ 250 w 21600"/>
                  <a:gd name="T83" fmla="*/ 416 h 21600"/>
                  <a:gd name="T84" fmla="*/ 256 w 21600"/>
                  <a:gd name="T85" fmla="*/ 411 h 21600"/>
                  <a:gd name="T86" fmla="*/ 262 w 21600"/>
                  <a:gd name="T87" fmla="*/ 407 h 21600"/>
                  <a:gd name="T88" fmla="*/ 268 w 21600"/>
                  <a:gd name="T89" fmla="*/ 407 h 21600"/>
                  <a:gd name="T90" fmla="*/ 274 w 21600"/>
                  <a:gd name="T91" fmla="*/ 408 h 21600"/>
                  <a:gd name="T92" fmla="*/ 280 w 21600"/>
                  <a:gd name="T93" fmla="*/ 409 h 21600"/>
                  <a:gd name="T94" fmla="*/ 286 w 21600"/>
                  <a:gd name="T95" fmla="*/ 409 h 21600"/>
                  <a:gd name="T96" fmla="*/ 292 w 21600"/>
                  <a:gd name="T97" fmla="*/ 409 h 21600"/>
                  <a:gd name="T98" fmla="*/ 298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144" name="Freeform 12">
                <a:extLst>
                  <a:ext uri="{FF2B5EF4-FFF2-40B4-BE49-F238E27FC236}">
                    <a16:creationId xmlns:a16="http://schemas.microsoft.com/office/drawing/2014/main" id="{59FE61F0-3809-9749-9BA9-448B655F5E7B}"/>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grpSp>
        <p:cxnSp>
          <p:nvCxnSpPr>
            <p:cNvPr id="68" name="Straight Arrow Connector 67"/>
            <p:cNvCxnSpPr/>
            <p:nvPr/>
          </p:nvCxnSpPr>
          <p:spPr>
            <a:xfrm>
              <a:off x="6624328" y="5282885"/>
              <a:ext cx="53982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444010" y="4897050"/>
              <a:ext cx="933461" cy="369332"/>
            </a:xfrm>
            <a:prstGeom prst="rect">
              <a:avLst/>
            </a:prstGeom>
            <a:noFill/>
          </p:spPr>
          <p:txBody>
            <a:bodyPr wrap="none" rtlCol="0">
              <a:spAutoFit/>
            </a:bodyPr>
            <a:lstStyle/>
            <a:p>
              <a:r>
                <a:rPr lang="en-US" dirty="0">
                  <a:latin typeface="Symbol" charset="2"/>
                  <a:ea typeface="Symbol" charset="2"/>
                  <a:cs typeface="Symbol" charset="2"/>
                </a:rPr>
                <a:t>D</a:t>
              </a:r>
              <a:r>
                <a:rPr lang="en-US" dirty="0"/>
                <a:t>T &lt; 1fs</a:t>
              </a:r>
            </a:p>
          </p:txBody>
        </p:sp>
        <p:grpSp>
          <p:nvGrpSpPr>
            <p:cNvPr id="153" name="Group 152">
              <a:extLst>
                <a:ext uri="{FF2B5EF4-FFF2-40B4-BE49-F238E27FC236}">
                  <a16:creationId xmlns:a16="http://schemas.microsoft.com/office/drawing/2014/main" id="{A5566EA8-CC2C-784F-B399-BDE4BA123860}"/>
                </a:ext>
              </a:extLst>
            </p:cNvPr>
            <p:cNvGrpSpPr/>
            <p:nvPr/>
          </p:nvGrpSpPr>
          <p:grpSpPr>
            <a:xfrm>
              <a:off x="2850179" y="5364149"/>
              <a:ext cx="149792" cy="147090"/>
              <a:chOff x="4249051" y="3219718"/>
              <a:chExt cx="149792" cy="147090"/>
            </a:xfrm>
          </p:grpSpPr>
          <p:sp>
            <p:nvSpPr>
              <p:cNvPr id="154" name="Oval 153">
                <a:extLst>
                  <a:ext uri="{FF2B5EF4-FFF2-40B4-BE49-F238E27FC236}">
                    <a16:creationId xmlns:a16="http://schemas.microsoft.com/office/drawing/2014/main" id="{0B212D04-5E3C-3048-8C3C-7F8B07D808ED}"/>
                  </a:ext>
                </a:extLst>
              </p:cNvPr>
              <p:cNvSpPr/>
              <p:nvPr/>
            </p:nvSpPr>
            <p:spPr>
              <a:xfrm>
                <a:off x="4249051" y="3219718"/>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44450">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155" name="Oval 154">
                <a:extLst>
                  <a:ext uri="{FF2B5EF4-FFF2-40B4-BE49-F238E27FC236}">
                    <a16:creationId xmlns:a16="http://schemas.microsoft.com/office/drawing/2014/main" id="{F621FE1E-BD58-E44E-918C-5017AAE34B85}"/>
                  </a:ext>
                </a:extLst>
              </p:cNvPr>
              <p:cNvSpPr/>
              <p:nvPr/>
            </p:nvSpPr>
            <p:spPr>
              <a:xfrm>
                <a:off x="4303901" y="3279430"/>
                <a:ext cx="41751" cy="39075"/>
              </a:xfrm>
              <a:prstGeom prst="ellipse">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sp>
          <p:nvSpPr>
            <p:cNvPr id="156" name="TextBox 155">
              <a:extLst>
                <a:ext uri="{FF2B5EF4-FFF2-40B4-BE49-F238E27FC236}">
                  <a16:creationId xmlns:a16="http://schemas.microsoft.com/office/drawing/2014/main" id="{5E455DC6-037B-EA45-BE22-8BBDE3B861BD}"/>
                </a:ext>
              </a:extLst>
            </p:cNvPr>
            <p:cNvSpPr txBox="1"/>
            <p:nvPr/>
          </p:nvSpPr>
          <p:spPr>
            <a:xfrm>
              <a:off x="2410689" y="4987512"/>
              <a:ext cx="1050288" cy="400110"/>
            </a:xfrm>
            <a:prstGeom prst="rect">
              <a:avLst/>
            </a:prstGeom>
            <a:noFill/>
            <a:effectLst/>
            <a:scene3d>
              <a:camera prst="orthographicFront"/>
              <a:lightRig rig="threePt" dir="t"/>
            </a:scene3d>
            <a:sp3d>
              <a:bevelT w="57150" prst="hardEdge"/>
            </a:sp3d>
          </p:spPr>
          <p:txBody>
            <a:bodyPr wrap="none" rtlCol="0">
              <a:spAutoFit/>
            </a:bodyPr>
            <a:lstStyle/>
            <a:p>
              <a:pPr algn="ctr"/>
              <a:r>
                <a:rPr lang="en-US" sz="1000" dirty="0"/>
                <a:t>Microwave  OUT</a:t>
              </a:r>
            </a:p>
            <a:p>
              <a:pPr algn="ctr"/>
              <a:r>
                <a:rPr lang="en-US" sz="1000" dirty="0"/>
                <a:t>DC – 100 GHz</a:t>
              </a:r>
            </a:p>
          </p:txBody>
        </p:sp>
        <p:sp>
          <p:nvSpPr>
            <p:cNvPr id="159" name="Rectangle 158">
              <a:extLst>
                <a:ext uri="{FF2B5EF4-FFF2-40B4-BE49-F238E27FC236}">
                  <a16:creationId xmlns:a16="http://schemas.microsoft.com/office/drawing/2014/main" id="{EA1283E3-629B-2945-9850-25DFDADD6ABC}"/>
                </a:ext>
              </a:extLst>
            </p:cNvPr>
            <p:cNvSpPr/>
            <p:nvPr/>
          </p:nvSpPr>
          <p:spPr>
            <a:xfrm flipH="1">
              <a:off x="980276" y="5907327"/>
              <a:ext cx="1549654" cy="729762"/>
            </a:xfrm>
            <a:prstGeom prst="rect">
              <a:avLst/>
            </a:prstGeom>
            <a:gradFill>
              <a:gsLst>
                <a:gs pos="0">
                  <a:schemeClr val="bg1">
                    <a:lumMod val="75000"/>
                  </a:schemeClr>
                </a:gs>
                <a:gs pos="100000">
                  <a:schemeClr val="tx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ight Triangle 12">
              <a:extLst>
                <a:ext uri="{FF2B5EF4-FFF2-40B4-BE49-F238E27FC236}">
                  <a16:creationId xmlns:a16="http://schemas.microsoft.com/office/drawing/2014/main" id="{29D7B4DC-5F54-3C48-A34D-F315273937B6}"/>
                </a:ext>
              </a:extLst>
            </p:cNvPr>
            <p:cNvSpPr/>
            <p:nvPr/>
          </p:nvSpPr>
          <p:spPr>
            <a:xfrm flipH="1">
              <a:off x="954958" y="5479185"/>
              <a:ext cx="1954916" cy="427786"/>
            </a:xfrm>
            <a:custGeom>
              <a:avLst/>
              <a:gdLst>
                <a:gd name="connsiteX0" fmla="*/ 0 w 1980172"/>
                <a:gd name="connsiteY0" fmla="*/ 481712 h 481712"/>
                <a:gd name="connsiteX1" fmla="*/ 0 w 1980172"/>
                <a:gd name="connsiteY1" fmla="*/ 0 h 481712"/>
                <a:gd name="connsiteX2" fmla="*/ 1980172 w 1980172"/>
                <a:gd name="connsiteY2" fmla="*/ 481712 h 481712"/>
                <a:gd name="connsiteX3" fmla="*/ 0 w 1980172"/>
                <a:gd name="connsiteY3" fmla="*/ 481712 h 481712"/>
                <a:gd name="connsiteX0" fmla="*/ 0 w 2446164"/>
                <a:gd name="connsiteY0" fmla="*/ 481712 h 481712"/>
                <a:gd name="connsiteX1" fmla="*/ 465992 w 2446164"/>
                <a:gd name="connsiteY1" fmla="*/ 0 h 481712"/>
                <a:gd name="connsiteX2" fmla="*/ 2446164 w 2446164"/>
                <a:gd name="connsiteY2" fmla="*/ 481712 h 481712"/>
                <a:gd name="connsiteX3" fmla="*/ 0 w 2446164"/>
                <a:gd name="connsiteY3" fmla="*/ 481712 h 481712"/>
                <a:gd name="connsiteX0" fmla="*/ 721532 w 3167696"/>
                <a:gd name="connsiteY0" fmla="*/ 505346 h 505346"/>
                <a:gd name="connsiteX1" fmla="*/ 0 w 3167696"/>
                <a:gd name="connsiteY1" fmla="*/ 0 h 505346"/>
                <a:gd name="connsiteX2" fmla="*/ 3167696 w 3167696"/>
                <a:gd name="connsiteY2" fmla="*/ 505346 h 505346"/>
                <a:gd name="connsiteX3" fmla="*/ 721532 w 3167696"/>
                <a:gd name="connsiteY3" fmla="*/ 505346 h 505346"/>
                <a:gd name="connsiteX0" fmla="*/ 636709 w 3082873"/>
                <a:gd name="connsiteY0" fmla="*/ 469896 h 469896"/>
                <a:gd name="connsiteX1" fmla="*/ 0 w 3082873"/>
                <a:gd name="connsiteY1" fmla="*/ 0 h 469896"/>
                <a:gd name="connsiteX2" fmla="*/ 3082873 w 3082873"/>
                <a:gd name="connsiteY2" fmla="*/ 469896 h 469896"/>
                <a:gd name="connsiteX3" fmla="*/ 636709 w 3082873"/>
                <a:gd name="connsiteY3" fmla="*/ 469896 h 469896"/>
              </a:gdLst>
              <a:ahLst/>
              <a:cxnLst>
                <a:cxn ang="0">
                  <a:pos x="connsiteX0" y="connsiteY0"/>
                </a:cxn>
                <a:cxn ang="0">
                  <a:pos x="connsiteX1" y="connsiteY1"/>
                </a:cxn>
                <a:cxn ang="0">
                  <a:pos x="connsiteX2" y="connsiteY2"/>
                </a:cxn>
                <a:cxn ang="0">
                  <a:pos x="connsiteX3" y="connsiteY3"/>
                </a:cxn>
              </a:cxnLst>
              <a:rect l="l" t="t" r="r" b="b"/>
              <a:pathLst>
                <a:path w="3082873" h="469896">
                  <a:moveTo>
                    <a:pt x="636709" y="469896"/>
                  </a:moveTo>
                  <a:lnTo>
                    <a:pt x="0" y="0"/>
                  </a:lnTo>
                  <a:lnTo>
                    <a:pt x="3082873" y="469896"/>
                  </a:lnTo>
                  <a:lnTo>
                    <a:pt x="636709" y="469896"/>
                  </a:lnTo>
                  <a:close/>
                </a:path>
              </a:pathLst>
            </a:custGeom>
            <a:solidFill>
              <a:schemeClr val="bg2">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a:extLst>
                <a:ext uri="{FF2B5EF4-FFF2-40B4-BE49-F238E27FC236}">
                  <a16:creationId xmlns:a16="http://schemas.microsoft.com/office/drawing/2014/main" id="{B5DAA247-BE7C-BB4C-9958-927F41221376}"/>
                </a:ext>
              </a:extLst>
            </p:cNvPr>
            <p:cNvGrpSpPr/>
            <p:nvPr/>
          </p:nvGrpSpPr>
          <p:grpSpPr>
            <a:xfrm flipH="1">
              <a:off x="940493" y="5873438"/>
              <a:ext cx="1740297" cy="888309"/>
              <a:chOff x="5197053" y="2453546"/>
              <a:chExt cx="2568146" cy="598555"/>
            </a:xfrm>
          </p:grpSpPr>
          <p:sp>
            <p:nvSpPr>
              <p:cNvPr id="194" name="Line 3">
                <a:extLst>
                  <a:ext uri="{FF2B5EF4-FFF2-40B4-BE49-F238E27FC236}">
                    <a16:creationId xmlns:a16="http://schemas.microsoft.com/office/drawing/2014/main" id="{49B2022E-518D-6A42-99CB-F4AD529C4102}"/>
                  </a:ext>
                </a:extLst>
              </p:cNvPr>
              <p:cNvSpPr>
                <a:spLocks noChangeShapeType="1"/>
              </p:cNvSpPr>
              <p:nvPr/>
            </p:nvSpPr>
            <p:spPr bwMode="auto">
              <a:xfrm flipH="1">
                <a:off x="776519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5" name="Line 4">
                <a:extLst>
                  <a:ext uri="{FF2B5EF4-FFF2-40B4-BE49-F238E27FC236}">
                    <a16:creationId xmlns:a16="http://schemas.microsoft.com/office/drawing/2014/main" id="{B144B997-E27C-7244-8198-3CEFF98A61C8}"/>
                  </a:ext>
                </a:extLst>
              </p:cNvPr>
              <p:cNvSpPr>
                <a:spLocks noChangeShapeType="1"/>
              </p:cNvSpPr>
              <p:nvPr/>
            </p:nvSpPr>
            <p:spPr bwMode="auto">
              <a:xfrm flipH="1">
                <a:off x="7581500"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6" name="Line 5">
                <a:extLst>
                  <a:ext uri="{FF2B5EF4-FFF2-40B4-BE49-F238E27FC236}">
                    <a16:creationId xmlns:a16="http://schemas.microsoft.com/office/drawing/2014/main" id="{48D6E90E-D88A-6A44-9481-BD9282A165A6}"/>
                  </a:ext>
                </a:extLst>
              </p:cNvPr>
              <p:cNvSpPr>
                <a:spLocks noChangeShapeType="1"/>
              </p:cNvSpPr>
              <p:nvPr/>
            </p:nvSpPr>
            <p:spPr bwMode="auto">
              <a:xfrm flipH="1">
                <a:off x="7399827"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7" name="Line 6">
                <a:extLst>
                  <a:ext uri="{FF2B5EF4-FFF2-40B4-BE49-F238E27FC236}">
                    <a16:creationId xmlns:a16="http://schemas.microsoft.com/office/drawing/2014/main" id="{E3D824AA-E649-7840-B7DD-8F05D4347DC5}"/>
                  </a:ext>
                </a:extLst>
              </p:cNvPr>
              <p:cNvSpPr>
                <a:spLocks noChangeShapeType="1"/>
              </p:cNvSpPr>
              <p:nvPr/>
            </p:nvSpPr>
            <p:spPr bwMode="auto">
              <a:xfrm flipH="1">
                <a:off x="7214778"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8" name="Line 7">
                <a:extLst>
                  <a:ext uri="{FF2B5EF4-FFF2-40B4-BE49-F238E27FC236}">
                    <a16:creationId xmlns:a16="http://schemas.microsoft.com/office/drawing/2014/main" id="{453C0E2E-2B22-5F44-8921-40F9E68ED1E8}"/>
                  </a:ext>
                </a:extLst>
              </p:cNvPr>
              <p:cNvSpPr>
                <a:spLocks noChangeShapeType="1"/>
              </p:cNvSpPr>
              <p:nvPr/>
            </p:nvSpPr>
            <p:spPr bwMode="auto">
              <a:xfrm flipH="1">
                <a:off x="703107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9" name="Line 8">
                <a:extLst>
                  <a:ext uri="{FF2B5EF4-FFF2-40B4-BE49-F238E27FC236}">
                    <a16:creationId xmlns:a16="http://schemas.microsoft.com/office/drawing/2014/main" id="{869DD2F3-44FA-7745-BD53-B2FA839813C8}"/>
                  </a:ext>
                </a:extLst>
              </p:cNvPr>
              <p:cNvSpPr>
                <a:spLocks noChangeShapeType="1"/>
              </p:cNvSpPr>
              <p:nvPr/>
            </p:nvSpPr>
            <p:spPr bwMode="auto">
              <a:xfrm flipH="1">
                <a:off x="684805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0" name="Line 9">
                <a:extLst>
                  <a:ext uri="{FF2B5EF4-FFF2-40B4-BE49-F238E27FC236}">
                    <a16:creationId xmlns:a16="http://schemas.microsoft.com/office/drawing/2014/main" id="{3E6C29D9-E0C9-C945-A675-21AFCB80C599}"/>
                  </a:ext>
                </a:extLst>
              </p:cNvPr>
              <p:cNvSpPr>
                <a:spLocks noChangeShapeType="1"/>
              </p:cNvSpPr>
              <p:nvPr/>
            </p:nvSpPr>
            <p:spPr bwMode="auto">
              <a:xfrm flipH="1">
                <a:off x="6664362"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1" name="Line 10">
                <a:extLst>
                  <a:ext uri="{FF2B5EF4-FFF2-40B4-BE49-F238E27FC236}">
                    <a16:creationId xmlns:a16="http://schemas.microsoft.com/office/drawing/2014/main" id="{62D0BF6E-389F-324D-8C48-D64D26D1FA2C}"/>
                  </a:ext>
                </a:extLst>
              </p:cNvPr>
              <p:cNvSpPr>
                <a:spLocks noChangeShapeType="1"/>
              </p:cNvSpPr>
              <p:nvPr/>
            </p:nvSpPr>
            <p:spPr bwMode="auto">
              <a:xfrm flipH="1">
                <a:off x="6480662" y="2453547"/>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2" name="Line 11">
                <a:extLst>
                  <a:ext uri="{FF2B5EF4-FFF2-40B4-BE49-F238E27FC236}">
                    <a16:creationId xmlns:a16="http://schemas.microsoft.com/office/drawing/2014/main" id="{584EDADC-92EB-C84D-BDCF-564B6DE70E9C}"/>
                  </a:ext>
                </a:extLst>
              </p:cNvPr>
              <p:cNvSpPr>
                <a:spLocks noChangeShapeType="1"/>
              </p:cNvSpPr>
              <p:nvPr/>
            </p:nvSpPr>
            <p:spPr bwMode="auto">
              <a:xfrm flipH="1">
                <a:off x="629831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3" name="Line 12">
                <a:extLst>
                  <a:ext uri="{FF2B5EF4-FFF2-40B4-BE49-F238E27FC236}">
                    <a16:creationId xmlns:a16="http://schemas.microsoft.com/office/drawing/2014/main" id="{F6C488EB-D2AA-ED46-BECE-3BD8305F83A3}"/>
                  </a:ext>
                </a:extLst>
              </p:cNvPr>
              <p:cNvSpPr>
                <a:spLocks noChangeShapeType="1"/>
              </p:cNvSpPr>
              <p:nvPr/>
            </p:nvSpPr>
            <p:spPr bwMode="auto">
              <a:xfrm flipH="1">
                <a:off x="6114617"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4" name="Line 13">
                <a:extLst>
                  <a:ext uri="{FF2B5EF4-FFF2-40B4-BE49-F238E27FC236}">
                    <a16:creationId xmlns:a16="http://schemas.microsoft.com/office/drawing/2014/main" id="{60EF27C8-B06F-304B-94F6-1F8461DE07D6}"/>
                  </a:ext>
                </a:extLst>
              </p:cNvPr>
              <p:cNvSpPr>
                <a:spLocks noChangeShapeType="1"/>
              </p:cNvSpPr>
              <p:nvPr/>
            </p:nvSpPr>
            <p:spPr bwMode="auto">
              <a:xfrm flipH="1">
                <a:off x="593159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 name="Line 14">
                <a:extLst>
                  <a:ext uri="{FF2B5EF4-FFF2-40B4-BE49-F238E27FC236}">
                    <a16:creationId xmlns:a16="http://schemas.microsoft.com/office/drawing/2014/main" id="{DD79294E-8B86-5142-9371-90BBCF5F6FB2}"/>
                  </a:ext>
                </a:extLst>
              </p:cNvPr>
              <p:cNvSpPr>
                <a:spLocks noChangeShapeType="1"/>
              </p:cNvSpPr>
              <p:nvPr/>
            </p:nvSpPr>
            <p:spPr bwMode="auto">
              <a:xfrm flipH="1">
                <a:off x="5747900"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6" name="Line 15">
                <a:extLst>
                  <a:ext uri="{FF2B5EF4-FFF2-40B4-BE49-F238E27FC236}">
                    <a16:creationId xmlns:a16="http://schemas.microsoft.com/office/drawing/2014/main" id="{2D158E2F-D5E8-424A-B9E2-FBC25CF1C777}"/>
                  </a:ext>
                </a:extLst>
              </p:cNvPr>
              <p:cNvSpPr>
                <a:spLocks noChangeShapeType="1"/>
              </p:cNvSpPr>
              <p:nvPr/>
            </p:nvSpPr>
            <p:spPr bwMode="auto">
              <a:xfrm flipH="1">
                <a:off x="5564870"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7" name="Line 16">
                <a:extLst>
                  <a:ext uri="{FF2B5EF4-FFF2-40B4-BE49-F238E27FC236}">
                    <a16:creationId xmlns:a16="http://schemas.microsoft.com/office/drawing/2014/main" id="{4B346E3A-D8C1-3C47-95B8-A7F95B9B066C}"/>
                  </a:ext>
                </a:extLst>
              </p:cNvPr>
              <p:cNvSpPr>
                <a:spLocks noChangeShapeType="1"/>
              </p:cNvSpPr>
              <p:nvPr/>
            </p:nvSpPr>
            <p:spPr bwMode="auto">
              <a:xfrm flipH="1">
                <a:off x="5381857" y="2453546"/>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8" name="Line 17">
                <a:extLst>
                  <a:ext uri="{FF2B5EF4-FFF2-40B4-BE49-F238E27FC236}">
                    <a16:creationId xmlns:a16="http://schemas.microsoft.com/office/drawing/2014/main" id="{BC13EFF3-06D5-204A-9DF3-88C49C6CD675}"/>
                  </a:ext>
                </a:extLst>
              </p:cNvPr>
              <p:cNvSpPr>
                <a:spLocks noChangeShapeType="1"/>
              </p:cNvSpPr>
              <p:nvPr/>
            </p:nvSpPr>
            <p:spPr bwMode="auto">
              <a:xfrm flipH="1">
                <a:off x="5197053" y="2453547"/>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25" name="TextBox 24">
              <a:extLst>
                <a:ext uri="{FF2B5EF4-FFF2-40B4-BE49-F238E27FC236}">
                  <a16:creationId xmlns:a16="http://schemas.microsoft.com/office/drawing/2014/main" id="{3219D350-380C-AF4C-BA03-479E7B10AF95}"/>
                </a:ext>
              </a:extLst>
            </p:cNvPr>
            <p:cNvSpPr txBox="1"/>
            <p:nvPr/>
          </p:nvSpPr>
          <p:spPr>
            <a:xfrm>
              <a:off x="4794602" y="6090363"/>
              <a:ext cx="905120" cy="400110"/>
            </a:xfrm>
            <a:prstGeom prst="rect">
              <a:avLst/>
            </a:prstGeom>
            <a:solidFill>
              <a:schemeClr val="bg1">
                <a:alpha val="76000"/>
              </a:schemeClr>
            </a:solidFill>
          </p:spPr>
          <p:txBody>
            <a:bodyPr wrap="none" rtlCol="0">
              <a:spAutoFit/>
            </a:bodyPr>
            <a:lstStyle/>
            <a:p>
              <a:r>
                <a:rPr lang="en-US" sz="2000" b="1" dirty="0"/>
                <a:t>optical</a:t>
              </a:r>
            </a:p>
          </p:txBody>
        </p:sp>
        <p:sp>
          <p:nvSpPr>
            <p:cNvPr id="209" name="TextBox 208">
              <a:extLst>
                <a:ext uri="{FF2B5EF4-FFF2-40B4-BE49-F238E27FC236}">
                  <a16:creationId xmlns:a16="http://schemas.microsoft.com/office/drawing/2014/main" id="{A3B6D7F4-AB28-084A-816B-F6B9CFCAFBE6}"/>
                </a:ext>
              </a:extLst>
            </p:cNvPr>
            <p:cNvSpPr txBox="1"/>
            <p:nvPr/>
          </p:nvSpPr>
          <p:spPr>
            <a:xfrm>
              <a:off x="1273567" y="6081158"/>
              <a:ext cx="970971" cy="400110"/>
            </a:xfrm>
            <a:prstGeom prst="rect">
              <a:avLst/>
            </a:prstGeom>
            <a:solidFill>
              <a:schemeClr val="bg1">
                <a:alpha val="76000"/>
              </a:schemeClr>
            </a:solidFill>
          </p:spPr>
          <p:txBody>
            <a:bodyPr wrap="none" rtlCol="0">
              <a:spAutoFit/>
            </a:bodyPr>
            <a:lstStyle/>
            <a:p>
              <a:pPr algn="ctr"/>
              <a:r>
                <a:rPr lang="en-US" sz="2000" b="1" dirty="0">
                  <a:latin typeface="Symbol" pitchFamily="2" charset="2"/>
                </a:rPr>
                <a:t>m</a:t>
              </a:r>
              <a:r>
                <a:rPr lang="en-US" sz="2000" b="1" dirty="0"/>
                <a:t>-wave</a:t>
              </a:r>
            </a:p>
          </p:txBody>
        </p:sp>
      </p:grpSp>
      <p:sp>
        <p:nvSpPr>
          <p:cNvPr id="129" name="TextBox 128"/>
          <p:cNvSpPr txBox="1"/>
          <p:nvPr/>
        </p:nvSpPr>
        <p:spPr>
          <a:xfrm>
            <a:off x="0" y="-4636"/>
            <a:ext cx="9144000" cy="585216"/>
          </a:xfrm>
          <a:prstGeom prst="rect">
            <a:avLst/>
          </a:prstGeom>
          <a:solidFill>
            <a:schemeClr val="tx1"/>
          </a:solidFill>
        </p:spPr>
        <p:txBody>
          <a:bodyPr wrap="square" rtlCol="0">
            <a:spAutoFit/>
          </a:bodyPr>
          <a:lstStyle/>
          <a:p>
            <a:pPr algn="ctr"/>
            <a:r>
              <a:rPr lang="en-US" sz="3200" dirty="0">
                <a:solidFill>
                  <a:schemeClr val="bg1"/>
                </a:solidFill>
              </a:rPr>
              <a:t>The frequency comb: a photonic pulsed synthesizer</a:t>
            </a:r>
          </a:p>
        </p:txBody>
      </p:sp>
      <p:sp>
        <p:nvSpPr>
          <p:cNvPr id="6" name="TextBox 5">
            <a:extLst>
              <a:ext uri="{FF2B5EF4-FFF2-40B4-BE49-F238E27FC236}">
                <a16:creationId xmlns:a16="http://schemas.microsoft.com/office/drawing/2014/main" id="{EAAE4F8A-4C78-F84F-9ADA-A1F6B5059EBF}"/>
              </a:ext>
            </a:extLst>
          </p:cNvPr>
          <p:cNvSpPr txBox="1"/>
          <p:nvPr/>
        </p:nvSpPr>
        <p:spPr>
          <a:xfrm>
            <a:off x="199278" y="803034"/>
            <a:ext cx="4774548" cy="1508105"/>
          </a:xfrm>
          <a:prstGeom prst="rect">
            <a:avLst/>
          </a:prstGeom>
          <a:solidFill>
            <a:schemeClr val="accent6">
              <a:lumMod val="20000"/>
              <a:lumOff val="80000"/>
            </a:schemeClr>
          </a:solidFill>
          <a:effectLst/>
        </p:spPr>
        <p:txBody>
          <a:bodyPr wrap="square" rtlCol="0">
            <a:spAutoFit/>
          </a:bodyPr>
          <a:lstStyle/>
          <a:p>
            <a:r>
              <a:rPr lang="en-US" sz="2000" b="1" dirty="0"/>
              <a:t>Ultrabroad frequency synthesis:</a:t>
            </a:r>
          </a:p>
          <a:p>
            <a:pPr marL="285750" indent="-285750">
              <a:buFont typeface="Arial" panose="020B0604020202020204" pitchFamily="34" charset="0"/>
              <a:buChar char="•"/>
            </a:pPr>
            <a:r>
              <a:rPr lang="en-US" dirty="0"/>
              <a:t>Wideband optical &amp; microwave synthesis</a:t>
            </a:r>
          </a:p>
          <a:p>
            <a:pPr marL="285750" indent="-285750">
              <a:buFont typeface="Arial" panose="020B0604020202020204" pitchFamily="34" charset="0"/>
              <a:buChar char="•"/>
            </a:pPr>
            <a:r>
              <a:rPr lang="en-US" dirty="0"/>
              <a:t>Direct optical-to-microwave conversion</a:t>
            </a:r>
          </a:p>
          <a:p>
            <a:pPr marL="285750" indent="-285750">
              <a:buFont typeface="Arial" panose="020B0604020202020204" pitchFamily="34" charset="0"/>
              <a:buChar char="•"/>
            </a:pPr>
            <a:r>
              <a:rPr lang="en-US" dirty="0"/>
              <a:t>Near perfect frequency multipliers/dividers</a:t>
            </a:r>
          </a:p>
          <a:p>
            <a:pPr marL="742950" lvl="1" indent="-285750">
              <a:buFont typeface="Arial" panose="020B0604020202020204" pitchFamily="34" charset="0"/>
              <a:buChar char="•"/>
            </a:pPr>
            <a:r>
              <a:rPr lang="en-US" dirty="0"/>
              <a:t>High precision frequency counter</a:t>
            </a:r>
          </a:p>
        </p:txBody>
      </p:sp>
      <p:sp>
        <p:nvSpPr>
          <p:cNvPr id="8" name="Rectangle 7">
            <a:extLst>
              <a:ext uri="{FF2B5EF4-FFF2-40B4-BE49-F238E27FC236}">
                <a16:creationId xmlns:a16="http://schemas.microsoft.com/office/drawing/2014/main" id="{3C15EB6E-B970-434A-B3B7-2ECFCDEE630A}"/>
              </a:ext>
            </a:extLst>
          </p:cNvPr>
          <p:cNvSpPr/>
          <p:nvPr/>
        </p:nvSpPr>
        <p:spPr>
          <a:xfrm>
            <a:off x="5172266" y="809165"/>
            <a:ext cx="3788449" cy="1508105"/>
          </a:xfrm>
          <a:prstGeom prst="rect">
            <a:avLst/>
          </a:prstGeom>
          <a:solidFill>
            <a:schemeClr val="accent5">
              <a:lumMod val="20000"/>
              <a:lumOff val="80000"/>
            </a:schemeClr>
          </a:solidFill>
        </p:spPr>
        <p:txBody>
          <a:bodyPr wrap="square">
            <a:spAutoFit/>
          </a:bodyPr>
          <a:lstStyle/>
          <a:p>
            <a:r>
              <a:rPr lang="en-US" sz="2000" b="1" dirty="0"/>
              <a:t>Ultra-short optical pulse synthesis</a:t>
            </a:r>
          </a:p>
          <a:p>
            <a:pPr marL="285750" indent="-285750">
              <a:buFont typeface="Arial" panose="020B0604020202020204" pitchFamily="34" charset="0"/>
              <a:buChar char="•"/>
            </a:pPr>
            <a:r>
              <a:rPr lang="en-US" dirty="0"/>
              <a:t>fs-level pulse-to-pulse timing jitter</a:t>
            </a:r>
          </a:p>
          <a:p>
            <a:pPr marL="285750" indent="-285750">
              <a:buFont typeface="Arial" panose="020B0604020202020204" pitchFamily="34" charset="0"/>
              <a:buChar char="•"/>
            </a:pPr>
            <a:r>
              <a:rPr lang="en-US" dirty="0"/>
              <a:t>Control/shaping of pulse electric field</a:t>
            </a:r>
          </a:p>
          <a:p>
            <a:pPr marL="285750" indent="-285750">
              <a:buFont typeface="Arial" panose="020B0604020202020204" pitchFamily="34" charset="0"/>
              <a:buChar char="•"/>
            </a:pPr>
            <a:r>
              <a:rPr lang="en-US" dirty="0"/>
              <a:t>Arbitrary waveform synthesis</a:t>
            </a:r>
          </a:p>
        </p:txBody>
      </p:sp>
    </p:spTree>
    <p:extLst>
      <p:ext uri="{BB962C8B-B14F-4D97-AF65-F5344CB8AC3E}">
        <p14:creationId xmlns:p14="http://schemas.microsoft.com/office/powerpoint/2010/main" val="518789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F77AE0-DD9B-BAC8-5186-EA82B8EB50F0}"/>
              </a:ext>
            </a:extLst>
          </p:cNvPr>
          <p:cNvSpPr txBox="1"/>
          <p:nvPr/>
        </p:nvSpPr>
        <p:spPr>
          <a:xfrm>
            <a:off x="1368372" y="2734543"/>
            <a:ext cx="6407256" cy="1200329"/>
          </a:xfrm>
          <a:prstGeom prst="rect">
            <a:avLst/>
          </a:prstGeom>
          <a:noFill/>
        </p:spPr>
        <p:txBody>
          <a:bodyPr wrap="square" rtlCol="0">
            <a:spAutoFit/>
          </a:bodyPr>
          <a:lstStyle/>
          <a:p>
            <a:pPr marL="742950" indent="-742950">
              <a:buFont typeface="+mj-lt"/>
              <a:buAutoNum type="arabicPeriod" startAt="2"/>
            </a:pPr>
            <a:r>
              <a:rPr lang="en-US" sz="3600" dirty="0"/>
              <a:t>What is a frequency comb and how does it work?</a:t>
            </a:r>
          </a:p>
        </p:txBody>
      </p:sp>
    </p:spTree>
    <p:extLst>
      <p:ext uri="{BB962C8B-B14F-4D97-AF65-F5344CB8AC3E}">
        <p14:creationId xmlns:p14="http://schemas.microsoft.com/office/powerpoint/2010/main" val="134704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
            <a:extLst>
              <a:ext uri="{FF2B5EF4-FFF2-40B4-BE49-F238E27FC236}">
                <a16:creationId xmlns:a16="http://schemas.microsoft.com/office/drawing/2014/main" id="{F8FDED4D-0108-1742-A0BF-9CF535AF43F3}"/>
              </a:ext>
            </a:extLst>
          </p:cNvPr>
          <p:cNvSpPr>
            <a:spLocks noChangeShapeType="1"/>
          </p:cNvSpPr>
          <p:nvPr/>
        </p:nvSpPr>
        <p:spPr bwMode="auto">
          <a:xfrm>
            <a:off x="7721600" y="2133600"/>
            <a:ext cx="1588" cy="990600"/>
          </a:xfrm>
          <a:prstGeom prst="lin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 name="Line 2">
            <a:extLst>
              <a:ext uri="{FF2B5EF4-FFF2-40B4-BE49-F238E27FC236}">
                <a16:creationId xmlns:a16="http://schemas.microsoft.com/office/drawing/2014/main" id="{5D04FF9D-FCDE-3D4E-B461-4BAA350875D0}"/>
              </a:ext>
            </a:extLst>
          </p:cNvPr>
          <p:cNvSpPr>
            <a:spLocks noChangeShapeType="1"/>
          </p:cNvSpPr>
          <p:nvPr/>
        </p:nvSpPr>
        <p:spPr bwMode="auto">
          <a:xfrm>
            <a:off x="1397000" y="1752600"/>
            <a:ext cx="6324600" cy="1588"/>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6" name="Rectangle 3">
            <a:extLst>
              <a:ext uri="{FF2B5EF4-FFF2-40B4-BE49-F238E27FC236}">
                <a16:creationId xmlns:a16="http://schemas.microsoft.com/office/drawing/2014/main" id="{3FEC7B87-D551-0B4B-BDDF-37D3903E3191}"/>
              </a:ext>
            </a:extLst>
          </p:cNvPr>
          <p:cNvSpPr>
            <a:spLocks/>
          </p:cNvSpPr>
          <p:nvPr/>
        </p:nvSpPr>
        <p:spPr bwMode="auto">
          <a:xfrm>
            <a:off x="3263900" y="1293813"/>
            <a:ext cx="257016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i="1" u="none" dirty="0">
                <a:solidFill>
                  <a:schemeClr val="tx1"/>
                </a:solidFill>
                <a:latin typeface="Arial" panose="020B0604020202020204" pitchFamily="34" charset="0"/>
                <a:cs typeface="Arial" panose="020B0604020202020204" pitchFamily="34" charset="0"/>
                <a:sym typeface="Arial" panose="020B0604020202020204" pitchFamily="34" charset="0"/>
              </a:rPr>
              <a:t>L</a:t>
            </a:r>
            <a:r>
              <a:rPr lang="en-US" altLang="en-US" sz="2800" u="none" dirty="0">
                <a:solidFill>
                  <a:schemeClr val="tx1"/>
                </a:solidFill>
                <a:latin typeface="Arial" panose="020B0604020202020204" pitchFamily="34" charset="0"/>
                <a:cs typeface="Arial" panose="020B0604020202020204" pitchFamily="34" charset="0"/>
                <a:sym typeface="Arial" panose="020B0604020202020204" pitchFamily="34" charset="0"/>
              </a:rPr>
              <a:t> – cavity length</a:t>
            </a:r>
          </a:p>
        </p:txBody>
      </p:sp>
      <p:sp>
        <p:nvSpPr>
          <p:cNvPr id="7" name="Rectangle 4">
            <a:extLst>
              <a:ext uri="{FF2B5EF4-FFF2-40B4-BE49-F238E27FC236}">
                <a16:creationId xmlns:a16="http://schemas.microsoft.com/office/drawing/2014/main" id="{6FD9AAA6-5354-2645-89F7-6818FFF2D4A0}"/>
              </a:ext>
            </a:extLst>
          </p:cNvPr>
          <p:cNvSpPr>
            <a:spLocks/>
          </p:cNvSpPr>
          <p:nvPr/>
        </p:nvSpPr>
        <p:spPr bwMode="auto">
          <a:xfrm>
            <a:off x="14097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8" name="Rectangle 5">
            <a:extLst>
              <a:ext uri="{FF2B5EF4-FFF2-40B4-BE49-F238E27FC236}">
                <a16:creationId xmlns:a16="http://schemas.microsoft.com/office/drawing/2014/main" id="{7181B1DF-F702-F24B-98BB-BCECE671C912}"/>
              </a:ext>
            </a:extLst>
          </p:cNvPr>
          <p:cNvSpPr>
            <a:spLocks/>
          </p:cNvSpPr>
          <p:nvPr/>
        </p:nvSpPr>
        <p:spPr bwMode="auto">
          <a:xfrm>
            <a:off x="76581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10" name="Rectangle 7">
            <a:extLst>
              <a:ext uri="{FF2B5EF4-FFF2-40B4-BE49-F238E27FC236}">
                <a16:creationId xmlns:a16="http://schemas.microsoft.com/office/drawing/2014/main" id="{2BDE7779-1FEF-9148-BAA1-BD77F24CFEAA}"/>
              </a:ext>
            </a:extLst>
          </p:cNvPr>
          <p:cNvSpPr>
            <a:spLocks/>
          </p:cNvSpPr>
          <p:nvPr/>
        </p:nvSpPr>
        <p:spPr bwMode="auto">
          <a:xfrm>
            <a:off x="3276600" y="3962400"/>
            <a:ext cx="5562600" cy="2362200"/>
          </a:xfrm>
          <a:prstGeom prst="rect">
            <a:avLst/>
          </a:prstGeom>
          <a:solidFill>
            <a:schemeClr val="bg2"/>
          </a:solidFill>
          <a:ln w="25400">
            <a:solidFill>
              <a:srgbClr val="000000"/>
            </a:solidFill>
            <a:miter lim="800000"/>
            <a:headEnd/>
            <a:tailEnd/>
          </a:ln>
        </p:spPr>
        <p:txBody>
          <a:bodyPr lIns="0" tIns="0" rIns="0" bIns="0"/>
          <a:lstStyle/>
          <a:p>
            <a:endParaRPr lang="en-US"/>
          </a:p>
        </p:txBody>
      </p:sp>
      <p:sp>
        <p:nvSpPr>
          <p:cNvPr id="11" name="Line 8">
            <a:extLst>
              <a:ext uri="{FF2B5EF4-FFF2-40B4-BE49-F238E27FC236}">
                <a16:creationId xmlns:a16="http://schemas.microsoft.com/office/drawing/2014/main" id="{B5D503AD-904B-D849-8D66-150F73675779}"/>
              </a:ext>
            </a:extLst>
          </p:cNvPr>
          <p:cNvSpPr>
            <a:spLocks noChangeShapeType="1"/>
          </p:cNvSpPr>
          <p:nvPr/>
        </p:nvSpPr>
        <p:spPr bwMode="auto">
          <a:xfrm rot="10800000" flipH="1">
            <a:off x="5829300" y="4594225"/>
            <a:ext cx="1588" cy="1209675"/>
          </a:xfrm>
          <a:prstGeom prst="line">
            <a:avLst/>
          </a:prstGeom>
          <a:noFill/>
          <a:ln w="3810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2" name="Group 9">
            <a:extLst>
              <a:ext uri="{FF2B5EF4-FFF2-40B4-BE49-F238E27FC236}">
                <a16:creationId xmlns:a16="http://schemas.microsoft.com/office/drawing/2014/main" id="{F8C2B023-2F24-974D-8620-266E4F85CBDF}"/>
              </a:ext>
            </a:extLst>
          </p:cNvPr>
          <p:cNvGrpSpPr>
            <a:grpSpLocks/>
          </p:cNvGrpSpPr>
          <p:nvPr/>
        </p:nvGrpSpPr>
        <p:grpSpPr bwMode="auto">
          <a:xfrm>
            <a:off x="1473200" y="1657350"/>
            <a:ext cx="7443788" cy="1498600"/>
            <a:chOff x="0" y="0"/>
            <a:chExt cx="4689" cy="944"/>
          </a:xfrm>
        </p:grpSpPr>
        <p:sp>
          <p:nvSpPr>
            <p:cNvPr id="13" name="Rectangle 10">
              <a:extLst>
                <a:ext uri="{FF2B5EF4-FFF2-40B4-BE49-F238E27FC236}">
                  <a16:creationId xmlns:a16="http://schemas.microsoft.com/office/drawing/2014/main" id="{7E7FCECC-6187-F440-ADC3-ED968B64B9AE}"/>
                </a:ext>
              </a:extLst>
            </p:cNvPr>
            <p:cNvSpPr>
              <a:spLocks/>
            </p:cNvSpPr>
            <p:nvPr/>
          </p:nvSpPr>
          <p:spPr bwMode="auto">
            <a:xfrm>
              <a:off x="3977" y="0"/>
              <a:ext cx="712"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EF32B"/>
                  </a:solidFill>
                  <a:miter lim="800000"/>
                  <a:headEnd/>
                  <a:tailEnd/>
                </a14:hiddenLine>
              </a:ext>
            </a:extLst>
          </p:spPr>
          <p:txBody>
            <a:bodyPr lIns="0" tIns="0" rIns="0" bIns="0" anchor="ctr"/>
            <a:lstStyle/>
            <a:p>
              <a:pPr algn="ctr"/>
              <a:r>
                <a:rPr lang="en-US" altLang="en-US" sz="2800" i="1" u="none" dirty="0">
                  <a:solidFill>
                    <a:schemeClr val="accent4"/>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chemeClr val="accent4"/>
                  </a:solidFill>
                  <a:latin typeface="Times New Roman" panose="02020603050405020304" pitchFamily="18" charset="0"/>
                  <a:cs typeface="Times New Roman" panose="02020603050405020304" pitchFamily="18" charset="0"/>
                  <a:sym typeface="Times New Roman" panose="02020603050405020304" pitchFamily="18" charset="0"/>
                </a:rPr>
                <a:t>2</a:t>
              </a:r>
              <a:r>
                <a:rPr lang="en-US" altLang="en-US" sz="2800" i="1" u="none" dirty="0">
                  <a:solidFill>
                    <a:schemeClr val="accent4"/>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800" i="1" u="none" dirty="0" err="1">
                  <a:solidFill>
                    <a:schemeClr val="accent4"/>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800" i="1" u="none" baseline="-25000" dirty="0" err="1">
                  <a:solidFill>
                    <a:schemeClr val="accent4"/>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800" i="1" u="none" baseline="-25000" dirty="0">
                <a:solidFill>
                  <a:schemeClr val="accent4"/>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14" name="Freeform 11">
              <a:extLst>
                <a:ext uri="{FF2B5EF4-FFF2-40B4-BE49-F238E27FC236}">
                  <a16:creationId xmlns:a16="http://schemas.microsoft.com/office/drawing/2014/main" id="{7F2CE478-F1A9-7C44-8A36-C189A6465ED3}"/>
                </a:ext>
              </a:extLst>
            </p:cNvPr>
            <p:cNvSpPr>
              <a:spLocks/>
            </p:cNvSpPr>
            <p:nvPr/>
          </p:nvSpPr>
          <p:spPr bwMode="auto">
            <a:xfrm>
              <a:off x="0" y="220"/>
              <a:ext cx="3888"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chemeClr val="accent4"/>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nvGrpSpPr>
          <p:cNvPr id="15" name="Group 12">
            <a:extLst>
              <a:ext uri="{FF2B5EF4-FFF2-40B4-BE49-F238E27FC236}">
                <a16:creationId xmlns:a16="http://schemas.microsoft.com/office/drawing/2014/main" id="{D2E1384C-9729-5443-B8CA-B0B012587E08}"/>
              </a:ext>
            </a:extLst>
          </p:cNvPr>
          <p:cNvGrpSpPr>
            <a:grpSpLocks/>
          </p:cNvGrpSpPr>
          <p:nvPr/>
        </p:nvGrpSpPr>
        <p:grpSpPr bwMode="auto">
          <a:xfrm>
            <a:off x="1485900" y="1160463"/>
            <a:ext cx="6954838" cy="1427163"/>
            <a:chOff x="0" y="36"/>
            <a:chExt cx="4381" cy="899"/>
          </a:xfrm>
        </p:grpSpPr>
        <p:sp>
          <p:nvSpPr>
            <p:cNvPr id="16" name="Freeform 13">
              <a:extLst>
                <a:ext uri="{FF2B5EF4-FFF2-40B4-BE49-F238E27FC236}">
                  <a16:creationId xmlns:a16="http://schemas.microsoft.com/office/drawing/2014/main" id="{0667F643-69D2-1D4E-B30B-4D20E536C1D3}"/>
                </a:ext>
              </a:extLst>
            </p:cNvPr>
            <p:cNvSpPr>
              <a:spLocks/>
            </p:cNvSpPr>
            <p:nvPr/>
          </p:nvSpPr>
          <p:spPr bwMode="auto">
            <a:xfrm>
              <a:off x="0" y="553"/>
              <a:ext cx="3871" cy="382"/>
            </a:xfrm>
            <a:custGeom>
              <a:avLst/>
              <a:gdLst>
                <a:gd name="T0" fmla="*/ 333 w 21600"/>
                <a:gd name="T1" fmla="*/ 20581 h 21600"/>
                <a:gd name="T2" fmla="*/ 666 w 21600"/>
                <a:gd name="T3" fmla="*/ 19460 h 21600"/>
                <a:gd name="T4" fmla="*/ 999 w 21600"/>
                <a:gd name="T5" fmla="*/ 18340 h 21600"/>
                <a:gd name="T6" fmla="*/ 1332 w 21600"/>
                <a:gd name="T7" fmla="*/ 17321 h 21600"/>
                <a:gd name="T8" fmla="*/ 1713 w 21600"/>
                <a:gd name="T9" fmla="*/ 16302 h 21600"/>
                <a:gd name="T10" fmla="*/ 2046 w 21600"/>
                <a:gd name="T11" fmla="*/ 15181 h 21600"/>
                <a:gd name="T12" fmla="*/ 2379 w 21600"/>
                <a:gd name="T13" fmla="*/ 14162 h 21600"/>
                <a:gd name="T14" fmla="*/ 2712 w 21600"/>
                <a:gd name="T15" fmla="*/ 13143 h 21600"/>
                <a:gd name="T16" fmla="*/ 3093 w 21600"/>
                <a:gd name="T17" fmla="*/ 12226 h 21600"/>
                <a:gd name="T18" fmla="*/ 3426 w 21600"/>
                <a:gd name="T19" fmla="*/ 11208 h 21600"/>
                <a:gd name="T20" fmla="*/ 3759 w 21600"/>
                <a:gd name="T21" fmla="*/ 10291 h 21600"/>
                <a:gd name="T22" fmla="*/ 4139 w 21600"/>
                <a:gd name="T23" fmla="*/ 9374 h 21600"/>
                <a:gd name="T24" fmla="*/ 4472 w 21600"/>
                <a:gd name="T25" fmla="*/ 8457 h 21600"/>
                <a:gd name="T26" fmla="*/ 4805 w 21600"/>
                <a:gd name="T27" fmla="*/ 7642 h 21600"/>
                <a:gd name="T28" fmla="*/ 5138 w 21600"/>
                <a:gd name="T29" fmla="*/ 6826 h 21600"/>
                <a:gd name="T30" fmla="*/ 5519 w 21600"/>
                <a:gd name="T31" fmla="*/ 6113 h 21600"/>
                <a:gd name="T32" fmla="*/ 5852 w 21600"/>
                <a:gd name="T33" fmla="*/ 5298 h 21600"/>
                <a:gd name="T34" fmla="*/ 6185 w 21600"/>
                <a:gd name="T35" fmla="*/ 4687 h 21600"/>
                <a:gd name="T36" fmla="*/ 6566 w 21600"/>
                <a:gd name="T37" fmla="*/ 3974 h 21600"/>
                <a:gd name="T38" fmla="*/ 6899 w 21600"/>
                <a:gd name="T39" fmla="*/ 3362 h 21600"/>
                <a:gd name="T40" fmla="*/ 7232 w 21600"/>
                <a:gd name="T41" fmla="*/ 2853 h 21600"/>
                <a:gd name="T42" fmla="*/ 7565 w 21600"/>
                <a:gd name="T43" fmla="*/ 2343 h 21600"/>
                <a:gd name="T44" fmla="*/ 7945 w 21600"/>
                <a:gd name="T45" fmla="*/ 1834 h 21600"/>
                <a:gd name="T46" fmla="*/ 8278 w 21600"/>
                <a:gd name="T47" fmla="*/ 1426 h 21600"/>
                <a:gd name="T48" fmla="*/ 8611 w 21600"/>
                <a:gd name="T49" fmla="*/ 1121 h 21600"/>
                <a:gd name="T50" fmla="*/ 8992 w 21600"/>
                <a:gd name="T51" fmla="*/ 713 h 21600"/>
                <a:gd name="T52" fmla="*/ 9325 w 21600"/>
                <a:gd name="T53" fmla="*/ 509 h 21600"/>
                <a:gd name="T54" fmla="*/ 9658 w 21600"/>
                <a:gd name="T55" fmla="*/ 306 h 21600"/>
                <a:gd name="T56" fmla="*/ 9991 w 21600"/>
                <a:gd name="T57" fmla="*/ 102 h 21600"/>
                <a:gd name="T58" fmla="*/ 10372 w 21600"/>
                <a:gd name="T59" fmla="*/ 0 h 21600"/>
                <a:gd name="T60" fmla="*/ 10705 w 21600"/>
                <a:gd name="T61" fmla="*/ 0 h 21600"/>
                <a:gd name="T62" fmla="*/ 11038 w 21600"/>
                <a:gd name="T63" fmla="*/ 0 h 21600"/>
                <a:gd name="T64" fmla="*/ 11419 w 21600"/>
                <a:gd name="T65" fmla="*/ 102 h 21600"/>
                <a:gd name="T66" fmla="*/ 11752 w 21600"/>
                <a:gd name="T67" fmla="*/ 204 h 21600"/>
                <a:gd name="T68" fmla="*/ 12085 w 21600"/>
                <a:gd name="T69" fmla="*/ 408 h 21600"/>
                <a:gd name="T70" fmla="*/ 12418 w 21600"/>
                <a:gd name="T71" fmla="*/ 611 h 21600"/>
                <a:gd name="T72" fmla="*/ 12798 w 21600"/>
                <a:gd name="T73" fmla="*/ 917 h 21600"/>
                <a:gd name="T74" fmla="*/ 13131 w 21600"/>
                <a:gd name="T75" fmla="*/ 1223 h 21600"/>
                <a:gd name="T76" fmla="*/ 13464 w 21600"/>
                <a:gd name="T77" fmla="*/ 1630 h 21600"/>
                <a:gd name="T78" fmla="*/ 13797 w 21600"/>
                <a:gd name="T79" fmla="*/ 2038 h 21600"/>
                <a:gd name="T80" fmla="*/ 14178 w 21600"/>
                <a:gd name="T81" fmla="*/ 2547 h 21600"/>
                <a:gd name="T82" fmla="*/ 14511 w 21600"/>
                <a:gd name="T83" fmla="*/ 3057 h 21600"/>
                <a:gd name="T84" fmla="*/ 14844 w 21600"/>
                <a:gd name="T85" fmla="*/ 3566 h 21600"/>
                <a:gd name="T86" fmla="*/ 15225 w 21600"/>
                <a:gd name="T87" fmla="*/ 4279 h 21600"/>
                <a:gd name="T88" fmla="*/ 15558 w 21600"/>
                <a:gd name="T89" fmla="*/ 4891 h 21600"/>
                <a:gd name="T90" fmla="*/ 15891 w 21600"/>
                <a:gd name="T91" fmla="*/ 5604 h 21600"/>
                <a:gd name="T92" fmla="*/ 16224 w 21600"/>
                <a:gd name="T93" fmla="*/ 6317 h 21600"/>
                <a:gd name="T94" fmla="*/ 16604 w 21600"/>
                <a:gd name="T95" fmla="*/ 7132 h 21600"/>
                <a:gd name="T96" fmla="*/ 16937 w 21600"/>
                <a:gd name="T97" fmla="*/ 7947 h 21600"/>
                <a:gd name="T98" fmla="*/ 17270 w 21600"/>
                <a:gd name="T99" fmla="*/ 8864 h 21600"/>
                <a:gd name="T100" fmla="*/ 17651 w 21600"/>
                <a:gd name="T101" fmla="*/ 9679 h 21600"/>
                <a:gd name="T102" fmla="*/ 17984 w 21600"/>
                <a:gd name="T103" fmla="*/ 10596 h 21600"/>
                <a:gd name="T104" fmla="*/ 18317 w 21600"/>
                <a:gd name="T105" fmla="*/ 11615 h 21600"/>
                <a:gd name="T106" fmla="*/ 18650 w 21600"/>
                <a:gd name="T107" fmla="*/ 12532 h 21600"/>
                <a:gd name="T108" fmla="*/ 19031 w 21600"/>
                <a:gd name="T109" fmla="*/ 13551 h 21600"/>
                <a:gd name="T110" fmla="*/ 19364 w 21600"/>
                <a:gd name="T111" fmla="*/ 14570 h 21600"/>
                <a:gd name="T112" fmla="*/ 19697 w 21600"/>
                <a:gd name="T113" fmla="*/ 15589 h 21600"/>
                <a:gd name="T114" fmla="*/ 20078 w 21600"/>
                <a:gd name="T115" fmla="*/ 16608 h 21600"/>
                <a:gd name="T116" fmla="*/ 20411 w 21600"/>
                <a:gd name="T117" fmla="*/ 17728 h 21600"/>
                <a:gd name="T118" fmla="*/ 20744 w 21600"/>
                <a:gd name="T119" fmla="*/ 18747 h 21600"/>
                <a:gd name="T120" fmla="*/ 21077 w 21600"/>
                <a:gd name="T121" fmla="*/ 19868 h 21600"/>
                <a:gd name="T122" fmla="*/ 21457 w 21600"/>
                <a:gd name="T123" fmla="*/ 209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21600"/>
                  </a:moveTo>
                  <a:lnTo>
                    <a:pt x="0" y="21498"/>
                  </a:lnTo>
                  <a:lnTo>
                    <a:pt x="48" y="21396"/>
                  </a:lnTo>
                  <a:lnTo>
                    <a:pt x="95" y="21294"/>
                  </a:lnTo>
                  <a:lnTo>
                    <a:pt x="95" y="21192"/>
                  </a:lnTo>
                  <a:lnTo>
                    <a:pt x="143" y="21091"/>
                  </a:lnTo>
                  <a:lnTo>
                    <a:pt x="143" y="20989"/>
                  </a:lnTo>
                  <a:lnTo>
                    <a:pt x="190" y="20989"/>
                  </a:lnTo>
                  <a:lnTo>
                    <a:pt x="190" y="20887"/>
                  </a:lnTo>
                  <a:lnTo>
                    <a:pt x="238" y="20785"/>
                  </a:lnTo>
                  <a:lnTo>
                    <a:pt x="285" y="20683"/>
                  </a:lnTo>
                  <a:lnTo>
                    <a:pt x="285" y="20581"/>
                  </a:lnTo>
                  <a:lnTo>
                    <a:pt x="333" y="20581"/>
                  </a:lnTo>
                  <a:lnTo>
                    <a:pt x="333" y="20479"/>
                  </a:lnTo>
                  <a:lnTo>
                    <a:pt x="333" y="20377"/>
                  </a:lnTo>
                  <a:lnTo>
                    <a:pt x="381" y="20377"/>
                  </a:lnTo>
                  <a:lnTo>
                    <a:pt x="381" y="20275"/>
                  </a:lnTo>
                  <a:lnTo>
                    <a:pt x="428" y="20174"/>
                  </a:lnTo>
                  <a:lnTo>
                    <a:pt x="476" y="20072"/>
                  </a:lnTo>
                  <a:lnTo>
                    <a:pt x="476" y="19970"/>
                  </a:lnTo>
                  <a:lnTo>
                    <a:pt x="523" y="19970"/>
                  </a:lnTo>
                  <a:lnTo>
                    <a:pt x="523" y="19868"/>
                  </a:lnTo>
                  <a:lnTo>
                    <a:pt x="571" y="19766"/>
                  </a:lnTo>
                  <a:lnTo>
                    <a:pt x="571" y="19664"/>
                  </a:lnTo>
                  <a:lnTo>
                    <a:pt x="619" y="19562"/>
                  </a:lnTo>
                  <a:lnTo>
                    <a:pt x="666" y="19460"/>
                  </a:lnTo>
                  <a:lnTo>
                    <a:pt x="666" y="19358"/>
                  </a:lnTo>
                  <a:lnTo>
                    <a:pt x="714" y="19358"/>
                  </a:lnTo>
                  <a:lnTo>
                    <a:pt x="714" y="19257"/>
                  </a:lnTo>
                  <a:lnTo>
                    <a:pt x="761" y="19155"/>
                  </a:lnTo>
                  <a:lnTo>
                    <a:pt x="809" y="19053"/>
                  </a:lnTo>
                  <a:lnTo>
                    <a:pt x="809" y="18951"/>
                  </a:lnTo>
                  <a:lnTo>
                    <a:pt x="856" y="18849"/>
                  </a:lnTo>
                  <a:lnTo>
                    <a:pt x="856" y="18747"/>
                  </a:lnTo>
                  <a:lnTo>
                    <a:pt x="904" y="18747"/>
                  </a:lnTo>
                  <a:lnTo>
                    <a:pt x="904" y="18645"/>
                  </a:lnTo>
                  <a:lnTo>
                    <a:pt x="952" y="18543"/>
                  </a:lnTo>
                  <a:lnTo>
                    <a:pt x="999" y="18442"/>
                  </a:lnTo>
                  <a:lnTo>
                    <a:pt x="999" y="18340"/>
                  </a:lnTo>
                  <a:lnTo>
                    <a:pt x="1047" y="18340"/>
                  </a:lnTo>
                  <a:lnTo>
                    <a:pt x="1047" y="18238"/>
                  </a:lnTo>
                  <a:lnTo>
                    <a:pt x="1047" y="18136"/>
                  </a:lnTo>
                  <a:lnTo>
                    <a:pt x="1094" y="18136"/>
                  </a:lnTo>
                  <a:lnTo>
                    <a:pt x="1094" y="18034"/>
                  </a:lnTo>
                  <a:lnTo>
                    <a:pt x="1142" y="17932"/>
                  </a:lnTo>
                  <a:lnTo>
                    <a:pt x="1189" y="17830"/>
                  </a:lnTo>
                  <a:lnTo>
                    <a:pt x="1237" y="17728"/>
                  </a:lnTo>
                  <a:lnTo>
                    <a:pt x="1237" y="17626"/>
                  </a:lnTo>
                  <a:lnTo>
                    <a:pt x="1285" y="17626"/>
                  </a:lnTo>
                  <a:lnTo>
                    <a:pt x="1285" y="17525"/>
                  </a:lnTo>
                  <a:lnTo>
                    <a:pt x="1285" y="17423"/>
                  </a:lnTo>
                  <a:lnTo>
                    <a:pt x="1332" y="17423"/>
                  </a:lnTo>
                  <a:lnTo>
                    <a:pt x="1332" y="17321"/>
                  </a:lnTo>
                  <a:lnTo>
                    <a:pt x="1380" y="17219"/>
                  </a:lnTo>
                  <a:lnTo>
                    <a:pt x="1427" y="17117"/>
                  </a:lnTo>
                  <a:lnTo>
                    <a:pt x="1427" y="17015"/>
                  </a:lnTo>
                  <a:lnTo>
                    <a:pt x="1475" y="17015"/>
                  </a:lnTo>
                  <a:lnTo>
                    <a:pt x="1475" y="16913"/>
                  </a:lnTo>
                  <a:lnTo>
                    <a:pt x="1522" y="16811"/>
                  </a:lnTo>
                  <a:lnTo>
                    <a:pt x="1522" y="16709"/>
                  </a:lnTo>
                  <a:lnTo>
                    <a:pt x="1570" y="16608"/>
                  </a:lnTo>
                  <a:lnTo>
                    <a:pt x="1618" y="16506"/>
                  </a:lnTo>
                  <a:lnTo>
                    <a:pt x="1665" y="16404"/>
                  </a:lnTo>
                  <a:lnTo>
                    <a:pt x="1665" y="16302"/>
                  </a:lnTo>
                  <a:lnTo>
                    <a:pt x="1713" y="16302"/>
                  </a:lnTo>
                  <a:lnTo>
                    <a:pt x="1713" y="16200"/>
                  </a:lnTo>
                  <a:lnTo>
                    <a:pt x="1760" y="16098"/>
                  </a:lnTo>
                  <a:lnTo>
                    <a:pt x="1760" y="15996"/>
                  </a:lnTo>
                  <a:lnTo>
                    <a:pt x="1808" y="15894"/>
                  </a:lnTo>
                  <a:lnTo>
                    <a:pt x="1856" y="15792"/>
                  </a:lnTo>
                  <a:lnTo>
                    <a:pt x="1856" y="15691"/>
                  </a:lnTo>
                  <a:lnTo>
                    <a:pt x="1903" y="15691"/>
                  </a:lnTo>
                  <a:lnTo>
                    <a:pt x="1903" y="15589"/>
                  </a:lnTo>
                  <a:lnTo>
                    <a:pt x="1951" y="15589"/>
                  </a:lnTo>
                  <a:lnTo>
                    <a:pt x="1951" y="15487"/>
                  </a:lnTo>
                  <a:lnTo>
                    <a:pt x="1998" y="15385"/>
                  </a:lnTo>
                  <a:lnTo>
                    <a:pt x="1998" y="15283"/>
                  </a:lnTo>
                  <a:lnTo>
                    <a:pt x="2046" y="15181"/>
                  </a:lnTo>
                  <a:lnTo>
                    <a:pt x="2093" y="15079"/>
                  </a:lnTo>
                  <a:lnTo>
                    <a:pt x="2093" y="14977"/>
                  </a:lnTo>
                  <a:lnTo>
                    <a:pt x="2141" y="14977"/>
                  </a:lnTo>
                  <a:lnTo>
                    <a:pt x="2141" y="14875"/>
                  </a:lnTo>
                  <a:lnTo>
                    <a:pt x="2189" y="14875"/>
                  </a:lnTo>
                  <a:lnTo>
                    <a:pt x="2189" y="14774"/>
                  </a:lnTo>
                  <a:lnTo>
                    <a:pt x="2236" y="14672"/>
                  </a:lnTo>
                  <a:lnTo>
                    <a:pt x="2236" y="14570"/>
                  </a:lnTo>
                  <a:lnTo>
                    <a:pt x="2284" y="14468"/>
                  </a:lnTo>
                  <a:lnTo>
                    <a:pt x="2331" y="14366"/>
                  </a:lnTo>
                  <a:lnTo>
                    <a:pt x="2379" y="14264"/>
                  </a:lnTo>
                  <a:lnTo>
                    <a:pt x="2379" y="14162"/>
                  </a:lnTo>
                  <a:lnTo>
                    <a:pt x="2426" y="14162"/>
                  </a:lnTo>
                  <a:lnTo>
                    <a:pt x="2426" y="14060"/>
                  </a:lnTo>
                  <a:lnTo>
                    <a:pt x="2474" y="13958"/>
                  </a:lnTo>
                  <a:lnTo>
                    <a:pt x="2474" y="13857"/>
                  </a:lnTo>
                  <a:lnTo>
                    <a:pt x="2522" y="13857"/>
                  </a:lnTo>
                  <a:lnTo>
                    <a:pt x="2522" y="13755"/>
                  </a:lnTo>
                  <a:lnTo>
                    <a:pt x="2569" y="13653"/>
                  </a:lnTo>
                  <a:lnTo>
                    <a:pt x="2617" y="13551"/>
                  </a:lnTo>
                  <a:lnTo>
                    <a:pt x="2617" y="13449"/>
                  </a:lnTo>
                  <a:lnTo>
                    <a:pt x="2664" y="13449"/>
                  </a:lnTo>
                  <a:lnTo>
                    <a:pt x="2664" y="13347"/>
                  </a:lnTo>
                  <a:lnTo>
                    <a:pt x="2712" y="13347"/>
                  </a:lnTo>
                  <a:lnTo>
                    <a:pt x="2712" y="13245"/>
                  </a:lnTo>
                  <a:lnTo>
                    <a:pt x="2712" y="13143"/>
                  </a:lnTo>
                  <a:lnTo>
                    <a:pt x="2759" y="13143"/>
                  </a:lnTo>
                  <a:lnTo>
                    <a:pt x="2759" y="13042"/>
                  </a:lnTo>
                  <a:lnTo>
                    <a:pt x="2807" y="13042"/>
                  </a:lnTo>
                  <a:lnTo>
                    <a:pt x="2807" y="12940"/>
                  </a:lnTo>
                  <a:lnTo>
                    <a:pt x="2855" y="12838"/>
                  </a:lnTo>
                  <a:lnTo>
                    <a:pt x="2902" y="12736"/>
                  </a:lnTo>
                  <a:lnTo>
                    <a:pt x="2902" y="12634"/>
                  </a:lnTo>
                  <a:lnTo>
                    <a:pt x="2950" y="12634"/>
                  </a:lnTo>
                  <a:lnTo>
                    <a:pt x="2950" y="12532"/>
                  </a:lnTo>
                  <a:lnTo>
                    <a:pt x="2997" y="12430"/>
                  </a:lnTo>
                  <a:lnTo>
                    <a:pt x="2997" y="12328"/>
                  </a:lnTo>
                  <a:lnTo>
                    <a:pt x="3045" y="12328"/>
                  </a:lnTo>
                  <a:lnTo>
                    <a:pt x="3045" y="12226"/>
                  </a:lnTo>
                  <a:lnTo>
                    <a:pt x="3093" y="12226"/>
                  </a:lnTo>
                  <a:lnTo>
                    <a:pt x="3093" y="12125"/>
                  </a:lnTo>
                  <a:lnTo>
                    <a:pt x="3140" y="12023"/>
                  </a:lnTo>
                  <a:lnTo>
                    <a:pt x="3188" y="11921"/>
                  </a:lnTo>
                  <a:lnTo>
                    <a:pt x="3188" y="11819"/>
                  </a:lnTo>
                  <a:lnTo>
                    <a:pt x="3235" y="11717"/>
                  </a:lnTo>
                  <a:lnTo>
                    <a:pt x="3283" y="11615"/>
                  </a:lnTo>
                  <a:lnTo>
                    <a:pt x="3330" y="11513"/>
                  </a:lnTo>
                  <a:lnTo>
                    <a:pt x="3378" y="11411"/>
                  </a:lnTo>
                  <a:lnTo>
                    <a:pt x="3378" y="11309"/>
                  </a:lnTo>
                  <a:lnTo>
                    <a:pt x="3426" y="11309"/>
                  </a:lnTo>
                  <a:lnTo>
                    <a:pt x="3426" y="11208"/>
                  </a:lnTo>
                  <a:lnTo>
                    <a:pt x="3473" y="11208"/>
                  </a:lnTo>
                  <a:lnTo>
                    <a:pt x="3473" y="11106"/>
                  </a:lnTo>
                  <a:lnTo>
                    <a:pt x="3473" y="11004"/>
                  </a:lnTo>
                  <a:lnTo>
                    <a:pt x="3521" y="11004"/>
                  </a:lnTo>
                  <a:lnTo>
                    <a:pt x="3521" y="10902"/>
                  </a:lnTo>
                  <a:lnTo>
                    <a:pt x="3568" y="10902"/>
                  </a:lnTo>
                  <a:lnTo>
                    <a:pt x="3568" y="10800"/>
                  </a:lnTo>
                  <a:lnTo>
                    <a:pt x="3616" y="10800"/>
                  </a:lnTo>
                  <a:lnTo>
                    <a:pt x="3616" y="10698"/>
                  </a:lnTo>
                  <a:lnTo>
                    <a:pt x="3663" y="10596"/>
                  </a:lnTo>
                  <a:lnTo>
                    <a:pt x="3711" y="10494"/>
                  </a:lnTo>
                  <a:lnTo>
                    <a:pt x="3711" y="10392"/>
                  </a:lnTo>
                  <a:lnTo>
                    <a:pt x="3759" y="10392"/>
                  </a:lnTo>
                  <a:lnTo>
                    <a:pt x="3759" y="10291"/>
                  </a:lnTo>
                  <a:lnTo>
                    <a:pt x="3806" y="10189"/>
                  </a:lnTo>
                  <a:lnTo>
                    <a:pt x="3854" y="10087"/>
                  </a:lnTo>
                  <a:lnTo>
                    <a:pt x="3901" y="9985"/>
                  </a:lnTo>
                  <a:lnTo>
                    <a:pt x="3949" y="9883"/>
                  </a:lnTo>
                  <a:lnTo>
                    <a:pt x="3949" y="9781"/>
                  </a:lnTo>
                  <a:lnTo>
                    <a:pt x="3996" y="9679"/>
                  </a:lnTo>
                  <a:lnTo>
                    <a:pt x="4044" y="9577"/>
                  </a:lnTo>
                  <a:lnTo>
                    <a:pt x="4092" y="9475"/>
                  </a:lnTo>
                  <a:lnTo>
                    <a:pt x="4139" y="9374"/>
                  </a:lnTo>
                  <a:lnTo>
                    <a:pt x="4187" y="9272"/>
                  </a:lnTo>
                  <a:lnTo>
                    <a:pt x="4187" y="9170"/>
                  </a:lnTo>
                  <a:lnTo>
                    <a:pt x="4234" y="9068"/>
                  </a:lnTo>
                  <a:lnTo>
                    <a:pt x="4282" y="8966"/>
                  </a:lnTo>
                  <a:lnTo>
                    <a:pt x="4330" y="8864"/>
                  </a:lnTo>
                  <a:lnTo>
                    <a:pt x="4377" y="8762"/>
                  </a:lnTo>
                  <a:lnTo>
                    <a:pt x="4425" y="8660"/>
                  </a:lnTo>
                  <a:lnTo>
                    <a:pt x="4425" y="8558"/>
                  </a:lnTo>
                  <a:lnTo>
                    <a:pt x="4472" y="8457"/>
                  </a:lnTo>
                  <a:lnTo>
                    <a:pt x="4520" y="8355"/>
                  </a:lnTo>
                  <a:lnTo>
                    <a:pt x="4567" y="8253"/>
                  </a:lnTo>
                  <a:lnTo>
                    <a:pt x="4615" y="8151"/>
                  </a:lnTo>
                  <a:lnTo>
                    <a:pt x="4663" y="8049"/>
                  </a:lnTo>
                  <a:lnTo>
                    <a:pt x="4663" y="7947"/>
                  </a:lnTo>
                  <a:lnTo>
                    <a:pt x="4710" y="7947"/>
                  </a:lnTo>
                  <a:lnTo>
                    <a:pt x="4710" y="7845"/>
                  </a:lnTo>
                  <a:lnTo>
                    <a:pt x="4758" y="7845"/>
                  </a:lnTo>
                  <a:lnTo>
                    <a:pt x="4758" y="7743"/>
                  </a:lnTo>
                  <a:lnTo>
                    <a:pt x="4805" y="7743"/>
                  </a:lnTo>
                  <a:lnTo>
                    <a:pt x="4805" y="7642"/>
                  </a:lnTo>
                  <a:lnTo>
                    <a:pt x="4853" y="7642"/>
                  </a:lnTo>
                  <a:lnTo>
                    <a:pt x="4853" y="7540"/>
                  </a:lnTo>
                  <a:lnTo>
                    <a:pt x="4900" y="7540"/>
                  </a:lnTo>
                  <a:lnTo>
                    <a:pt x="4900" y="7438"/>
                  </a:lnTo>
                  <a:lnTo>
                    <a:pt x="4948" y="7336"/>
                  </a:lnTo>
                  <a:lnTo>
                    <a:pt x="4996" y="7234"/>
                  </a:lnTo>
                  <a:lnTo>
                    <a:pt x="5043" y="7132"/>
                  </a:lnTo>
                  <a:lnTo>
                    <a:pt x="5091" y="7030"/>
                  </a:lnTo>
                  <a:lnTo>
                    <a:pt x="5138" y="6928"/>
                  </a:lnTo>
                  <a:lnTo>
                    <a:pt x="5138" y="6826"/>
                  </a:lnTo>
                  <a:lnTo>
                    <a:pt x="5186" y="6826"/>
                  </a:lnTo>
                  <a:lnTo>
                    <a:pt x="5186" y="6725"/>
                  </a:lnTo>
                  <a:lnTo>
                    <a:pt x="5233" y="6725"/>
                  </a:lnTo>
                  <a:lnTo>
                    <a:pt x="5233" y="6623"/>
                  </a:lnTo>
                  <a:lnTo>
                    <a:pt x="5281" y="6623"/>
                  </a:lnTo>
                  <a:lnTo>
                    <a:pt x="5281" y="6521"/>
                  </a:lnTo>
                  <a:lnTo>
                    <a:pt x="5329" y="6521"/>
                  </a:lnTo>
                  <a:lnTo>
                    <a:pt x="5329" y="6419"/>
                  </a:lnTo>
                  <a:lnTo>
                    <a:pt x="5376" y="6419"/>
                  </a:lnTo>
                  <a:lnTo>
                    <a:pt x="5376" y="6317"/>
                  </a:lnTo>
                  <a:lnTo>
                    <a:pt x="5424" y="6215"/>
                  </a:lnTo>
                  <a:lnTo>
                    <a:pt x="5471" y="6215"/>
                  </a:lnTo>
                  <a:lnTo>
                    <a:pt x="5471" y="6113"/>
                  </a:lnTo>
                  <a:lnTo>
                    <a:pt x="5519" y="6113"/>
                  </a:lnTo>
                  <a:lnTo>
                    <a:pt x="5519" y="6011"/>
                  </a:lnTo>
                  <a:lnTo>
                    <a:pt x="5567" y="6011"/>
                  </a:lnTo>
                  <a:lnTo>
                    <a:pt x="5567" y="5909"/>
                  </a:lnTo>
                  <a:lnTo>
                    <a:pt x="5614" y="5909"/>
                  </a:lnTo>
                  <a:lnTo>
                    <a:pt x="5614" y="5808"/>
                  </a:lnTo>
                  <a:lnTo>
                    <a:pt x="5662" y="5706"/>
                  </a:lnTo>
                  <a:lnTo>
                    <a:pt x="5709" y="5604"/>
                  </a:lnTo>
                  <a:lnTo>
                    <a:pt x="5757" y="5604"/>
                  </a:lnTo>
                  <a:lnTo>
                    <a:pt x="5757" y="5502"/>
                  </a:lnTo>
                  <a:lnTo>
                    <a:pt x="5804" y="5502"/>
                  </a:lnTo>
                  <a:lnTo>
                    <a:pt x="5804" y="5400"/>
                  </a:lnTo>
                  <a:lnTo>
                    <a:pt x="5852" y="5400"/>
                  </a:lnTo>
                  <a:lnTo>
                    <a:pt x="5852" y="5298"/>
                  </a:lnTo>
                  <a:lnTo>
                    <a:pt x="5900" y="5298"/>
                  </a:lnTo>
                  <a:lnTo>
                    <a:pt x="5900" y="5196"/>
                  </a:lnTo>
                  <a:lnTo>
                    <a:pt x="5947" y="5196"/>
                  </a:lnTo>
                  <a:lnTo>
                    <a:pt x="5947" y="5094"/>
                  </a:lnTo>
                  <a:lnTo>
                    <a:pt x="5995" y="5094"/>
                  </a:lnTo>
                  <a:lnTo>
                    <a:pt x="5995" y="4992"/>
                  </a:lnTo>
                  <a:lnTo>
                    <a:pt x="6042" y="4992"/>
                  </a:lnTo>
                  <a:lnTo>
                    <a:pt x="6090" y="4891"/>
                  </a:lnTo>
                  <a:lnTo>
                    <a:pt x="6090" y="4789"/>
                  </a:lnTo>
                  <a:lnTo>
                    <a:pt x="6137" y="4789"/>
                  </a:lnTo>
                  <a:lnTo>
                    <a:pt x="6137" y="4687"/>
                  </a:lnTo>
                  <a:lnTo>
                    <a:pt x="6185" y="4687"/>
                  </a:lnTo>
                  <a:lnTo>
                    <a:pt x="6233" y="4585"/>
                  </a:lnTo>
                  <a:lnTo>
                    <a:pt x="6280" y="4483"/>
                  </a:lnTo>
                  <a:lnTo>
                    <a:pt x="6328" y="4483"/>
                  </a:lnTo>
                  <a:lnTo>
                    <a:pt x="6328" y="4381"/>
                  </a:lnTo>
                  <a:lnTo>
                    <a:pt x="6375" y="4279"/>
                  </a:lnTo>
                  <a:lnTo>
                    <a:pt x="6423" y="4279"/>
                  </a:lnTo>
                  <a:lnTo>
                    <a:pt x="6423" y="4177"/>
                  </a:lnTo>
                  <a:lnTo>
                    <a:pt x="6470" y="4177"/>
                  </a:lnTo>
                  <a:lnTo>
                    <a:pt x="6470" y="4075"/>
                  </a:lnTo>
                  <a:lnTo>
                    <a:pt x="6518" y="4075"/>
                  </a:lnTo>
                  <a:lnTo>
                    <a:pt x="6566" y="3974"/>
                  </a:lnTo>
                  <a:lnTo>
                    <a:pt x="6566" y="3872"/>
                  </a:lnTo>
                  <a:lnTo>
                    <a:pt x="6613" y="3872"/>
                  </a:lnTo>
                  <a:lnTo>
                    <a:pt x="6661" y="3770"/>
                  </a:lnTo>
                  <a:lnTo>
                    <a:pt x="6708" y="3770"/>
                  </a:lnTo>
                  <a:lnTo>
                    <a:pt x="6708" y="3668"/>
                  </a:lnTo>
                  <a:lnTo>
                    <a:pt x="6756" y="3668"/>
                  </a:lnTo>
                  <a:lnTo>
                    <a:pt x="6756" y="3566"/>
                  </a:lnTo>
                  <a:lnTo>
                    <a:pt x="6804" y="3566"/>
                  </a:lnTo>
                  <a:lnTo>
                    <a:pt x="6804" y="3464"/>
                  </a:lnTo>
                  <a:lnTo>
                    <a:pt x="6851" y="3464"/>
                  </a:lnTo>
                  <a:lnTo>
                    <a:pt x="6899" y="3362"/>
                  </a:lnTo>
                  <a:lnTo>
                    <a:pt x="6946" y="3362"/>
                  </a:lnTo>
                  <a:lnTo>
                    <a:pt x="6946" y="3260"/>
                  </a:lnTo>
                  <a:lnTo>
                    <a:pt x="6994" y="3260"/>
                  </a:lnTo>
                  <a:lnTo>
                    <a:pt x="6994" y="3158"/>
                  </a:lnTo>
                  <a:lnTo>
                    <a:pt x="7041" y="3158"/>
                  </a:lnTo>
                  <a:lnTo>
                    <a:pt x="7041" y="3057"/>
                  </a:lnTo>
                  <a:lnTo>
                    <a:pt x="7089" y="3057"/>
                  </a:lnTo>
                  <a:lnTo>
                    <a:pt x="7137" y="2955"/>
                  </a:lnTo>
                  <a:lnTo>
                    <a:pt x="7184" y="2955"/>
                  </a:lnTo>
                  <a:lnTo>
                    <a:pt x="7184" y="2853"/>
                  </a:lnTo>
                  <a:lnTo>
                    <a:pt x="7232" y="2853"/>
                  </a:lnTo>
                  <a:lnTo>
                    <a:pt x="7279" y="2751"/>
                  </a:lnTo>
                  <a:lnTo>
                    <a:pt x="7327" y="2751"/>
                  </a:lnTo>
                  <a:lnTo>
                    <a:pt x="7327" y="2649"/>
                  </a:lnTo>
                  <a:lnTo>
                    <a:pt x="7374" y="2649"/>
                  </a:lnTo>
                  <a:lnTo>
                    <a:pt x="7374" y="2547"/>
                  </a:lnTo>
                  <a:lnTo>
                    <a:pt x="7422" y="2547"/>
                  </a:lnTo>
                  <a:lnTo>
                    <a:pt x="7470" y="2547"/>
                  </a:lnTo>
                  <a:lnTo>
                    <a:pt x="7470" y="2445"/>
                  </a:lnTo>
                  <a:lnTo>
                    <a:pt x="7517" y="2445"/>
                  </a:lnTo>
                  <a:lnTo>
                    <a:pt x="7565" y="2343"/>
                  </a:lnTo>
                  <a:lnTo>
                    <a:pt x="7612" y="2242"/>
                  </a:lnTo>
                  <a:lnTo>
                    <a:pt x="7660" y="2242"/>
                  </a:lnTo>
                  <a:lnTo>
                    <a:pt x="7707" y="2140"/>
                  </a:lnTo>
                  <a:lnTo>
                    <a:pt x="7755" y="2140"/>
                  </a:lnTo>
                  <a:lnTo>
                    <a:pt x="7755" y="2038"/>
                  </a:lnTo>
                  <a:lnTo>
                    <a:pt x="7803" y="2038"/>
                  </a:lnTo>
                  <a:lnTo>
                    <a:pt x="7850" y="1936"/>
                  </a:lnTo>
                  <a:lnTo>
                    <a:pt x="7898" y="1936"/>
                  </a:lnTo>
                  <a:lnTo>
                    <a:pt x="7898" y="1834"/>
                  </a:lnTo>
                  <a:lnTo>
                    <a:pt x="7945" y="1834"/>
                  </a:lnTo>
                  <a:lnTo>
                    <a:pt x="7993" y="1834"/>
                  </a:lnTo>
                  <a:lnTo>
                    <a:pt x="7993" y="1732"/>
                  </a:lnTo>
                  <a:lnTo>
                    <a:pt x="8041" y="1732"/>
                  </a:lnTo>
                  <a:lnTo>
                    <a:pt x="8088" y="1630"/>
                  </a:lnTo>
                  <a:lnTo>
                    <a:pt x="8136" y="1630"/>
                  </a:lnTo>
                  <a:lnTo>
                    <a:pt x="8183" y="1528"/>
                  </a:lnTo>
                  <a:lnTo>
                    <a:pt x="8231" y="1528"/>
                  </a:lnTo>
                  <a:lnTo>
                    <a:pt x="8278" y="1426"/>
                  </a:lnTo>
                  <a:lnTo>
                    <a:pt x="8326" y="1426"/>
                  </a:lnTo>
                  <a:lnTo>
                    <a:pt x="8326" y="1325"/>
                  </a:lnTo>
                  <a:lnTo>
                    <a:pt x="8374" y="1325"/>
                  </a:lnTo>
                  <a:lnTo>
                    <a:pt x="8421" y="1325"/>
                  </a:lnTo>
                  <a:lnTo>
                    <a:pt x="8421" y="1223"/>
                  </a:lnTo>
                  <a:lnTo>
                    <a:pt x="8469" y="1223"/>
                  </a:lnTo>
                  <a:lnTo>
                    <a:pt x="8516" y="1223"/>
                  </a:lnTo>
                  <a:lnTo>
                    <a:pt x="8516" y="1121"/>
                  </a:lnTo>
                  <a:lnTo>
                    <a:pt x="8564" y="1121"/>
                  </a:lnTo>
                  <a:lnTo>
                    <a:pt x="8611" y="1121"/>
                  </a:lnTo>
                  <a:lnTo>
                    <a:pt x="8659" y="1019"/>
                  </a:lnTo>
                  <a:lnTo>
                    <a:pt x="8707" y="1019"/>
                  </a:lnTo>
                  <a:lnTo>
                    <a:pt x="8754" y="917"/>
                  </a:lnTo>
                  <a:lnTo>
                    <a:pt x="8802" y="917"/>
                  </a:lnTo>
                  <a:lnTo>
                    <a:pt x="8849" y="917"/>
                  </a:lnTo>
                  <a:lnTo>
                    <a:pt x="8849" y="815"/>
                  </a:lnTo>
                  <a:lnTo>
                    <a:pt x="8897" y="815"/>
                  </a:lnTo>
                  <a:lnTo>
                    <a:pt x="8944" y="815"/>
                  </a:lnTo>
                  <a:lnTo>
                    <a:pt x="8992" y="713"/>
                  </a:lnTo>
                  <a:lnTo>
                    <a:pt x="9040" y="713"/>
                  </a:lnTo>
                  <a:lnTo>
                    <a:pt x="9087" y="713"/>
                  </a:lnTo>
                  <a:lnTo>
                    <a:pt x="9087" y="611"/>
                  </a:lnTo>
                  <a:lnTo>
                    <a:pt x="9135" y="611"/>
                  </a:lnTo>
                  <a:lnTo>
                    <a:pt x="9182" y="611"/>
                  </a:lnTo>
                  <a:lnTo>
                    <a:pt x="9230" y="611"/>
                  </a:lnTo>
                  <a:lnTo>
                    <a:pt x="9230" y="509"/>
                  </a:lnTo>
                  <a:lnTo>
                    <a:pt x="9278" y="509"/>
                  </a:lnTo>
                  <a:lnTo>
                    <a:pt x="9325" y="509"/>
                  </a:lnTo>
                  <a:lnTo>
                    <a:pt x="9373" y="509"/>
                  </a:lnTo>
                  <a:lnTo>
                    <a:pt x="9373" y="408"/>
                  </a:lnTo>
                  <a:lnTo>
                    <a:pt x="9420" y="408"/>
                  </a:lnTo>
                  <a:lnTo>
                    <a:pt x="9468" y="408"/>
                  </a:lnTo>
                  <a:lnTo>
                    <a:pt x="9515" y="408"/>
                  </a:lnTo>
                  <a:lnTo>
                    <a:pt x="9563" y="306"/>
                  </a:lnTo>
                  <a:lnTo>
                    <a:pt x="9611" y="306"/>
                  </a:lnTo>
                  <a:lnTo>
                    <a:pt x="9658" y="306"/>
                  </a:lnTo>
                  <a:lnTo>
                    <a:pt x="9706" y="306"/>
                  </a:lnTo>
                  <a:lnTo>
                    <a:pt x="9753" y="204"/>
                  </a:lnTo>
                  <a:lnTo>
                    <a:pt x="9801" y="204"/>
                  </a:lnTo>
                  <a:lnTo>
                    <a:pt x="9848" y="204"/>
                  </a:lnTo>
                  <a:lnTo>
                    <a:pt x="9896" y="204"/>
                  </a:lnTo>
                  <a:lnTo>
                    <a:pt x="9944" y="204"/>
                  </a:lnTo>
                  <a:lnTo>
                    <a:pt x="9991" y="102"/>
                  </a:lnTo>
                  <a:lnTo>
                    <a:pt x="10039" y="102"/>
                  </a:lnTo>
                  <a:lnTo>
                    <a:pt x="10086" y="102"/>
                  </a:lnTo>
                  <a:lnTo>
                    <a:pt x="10134" y="102"/>
                  </a:lnTo>
                  <a:lnTo>
                    <a:pt x="10181" y="102"/>
                  </a:lnTo>
                  <a:lnTo>
                    <a:pt x="10229" y="102"/>
                  </a:lnTo>
                  <a:lnTo>
                    <a:pt x="10277" y="102"/>
                  </a:lnTo>
                  <a:lnTo>
                    <a:pt x="10324" y="0"/>
                  </a:lnTo>
                  <a:lnTo>
                    <a:pt x="10372" y="0"/>
                  </a:lnTo>
                  <a:lnTo>
                    <a:pt x="10419" y="0"/>
                  </a:lnTo>
                  <a:lnTo>
                    <a:pt x="10467" y="0"/>
                  </a:lnTo>
                  <a:lnTo>
                    <a:pt x="10515" y="0"/>
                  </a:lnTo>
                  <a:lnTo>
                    <a:pt x="10562" y="0"/>
                  </a:lnTo>
                  <a:lnTo>
                    <a:pt x="10610" y="0"/>
                  </a:lnTo>
                  <a:lnTo>
                    <a:pt x="10657" y="0"/>
                  </a:lnTo>
                  <a:lnTo>
                    <a:pt x="10705" y="0"/>
                  </a:lnTo>
                  <a:lnTo>
                    <a:pt x="10752" y="0"/>
                  </a:lnTo>
                  <a:lnTo>
                    <a:pt x="10800" y="0"/>
                  </a:lnTo>
                  <a:lnTo>
                    <a:pt x="10848" y="0"/>
                  </a:lnTo>
                  <a:lnTo>
                    <a:pt x="10895" y="0"/>
                  </a:lnTo>
                  <a:lnTo>
                    <a:pt x="10943" y="0"/>
                  </a:lnTo>
                  <a:lnTo>
                    <a:pt x="10990" y="0"/>
                  </a:lnTo>
                  <a:lnTo>
                    <a:pt x="11038" y="0"/>
                  </a:lnTo>
                  <a:lnTo>
                    <a:pt x="11085" y="0"/>
                  </a:lnTo>
                  <a:lnTo>
                    <a:pt x="11133" y="0"/>
                  </a:lnTo>
                  <a:lnTo>
                    <a:pt x="11181" y="0"/>
                  </a:lnTo>
                  <a:lnTo>
                    <a:pt x="11228" y="0"/>
                  </a:lnTo>
                  <a:lnTo>
                    <a:pt x="11276" y="0"/>
                  </a:lnTo>
                  <a:lnTo>
                    <a:pt x="11323" y="0"/>
                  </a:lnTo>
                  <a:lnTo>
                    <a:pt x="11323" y="102"/>
                  </a:lnTo>
                  <a:lnTo>
                    <a:pt x="11371" y="102"/>
                  </a:lnTo>
                  <a:lnTo>
                    <a:pt x="11419" y="102"/>
                  </a:lnTo>
                  <a:lnTo>
                    <a:pt x="11466" y="102"/>
                  </a:lnTo>
                  <a:lnTo>
                    <a:pt x="11514" y="102"/>
                  </a:lnTo>
                  <a:lnTo>
                    <a:pt x="11561" y="102"/>
                  </a:lnTo>
                  <a:lnTo>
                    <a:pt x="11609" y="102"/>
                  </a:lnTo>
                  <a:lnTo>
                    <a:pt x="11656" y="102"/>
                  </a:lnTo>
                  <a:lnTo>
                    <a:pt x="11656" y="204"/>
                  </a:lnTo>
                  <a:lnTo>
                    <a:pt x="11704" y="204"/>
                  </a:lnTo>
                  <a:lnTo>
                    <a:pt x="11752" y="204"/>
                  </a:lnTo>
                  <a:lnTo>
                    <a:pt x="11799" y="204"/>
                  </a:lnTo>
                  <a:lnTo>
                    <a:pt x="11847" y="204"/>
                  </a:lnTo>
                  <a:lnTo>
                    <a:pt x="11894" y="204"/>
                  </a:lnTo>
                  <a:lnTo>
                    <a:pt x="11894" y="306"/>
                  </a:lnTo>
                  <a:lnTo>
                    <a:pt x="11942" y="306"/>
                  </a:lnTo>
                  <a:lnTo>
                    <a:pt x="11989" y="306"/>
                  </a:lnTo>
                  <a:lnTo>
                    <a:pt x="12037" y="306"/>
                  </a:lnTo>
                  <a:lnTo>
                    <a:pt x="12085" y="306"/>
                  </a:lnTo>
                  <a:lnTo>
                    <a:pt x="12085" y="408"/>
                  </a:lnTo>
                  <a:lnTo>
                    <a:pt x="12132" y="408"/>
                  </a:lnTo>
                  <a:lnTo>
                    <a:pt x="12180" y="408"/>
                  </a:lnTo>
                  <a:lnTo>
                    <a:pt x="12227" y="408"/>
                  </a:lnTo>
                  <a:lnTo>
                    <a:pt x="12275" y="509"/>
                  </a:lnTo>
                  <a:lnTo>
                    <a:pt x="12322" y="509"/>
                  </a:lnTo>
                  <a:lnTo>
                    <a:pt x="12370" y="509"/>
                  </a:lnTo>
                  <a:lnTo>
                    <a:pt x="12418" y="611"/>
                  </a:lnTo>
                  <a:lnTo>
                    <a:pt x="12465" y="611"/>
                  </a:lnTo>
                  <a:lnTo>
                    <a:pt x="12513" y="611"/>
                  </a:lnTo>
                  <a:lnTo>
                    <a:pt x="12560" y="713"/>
                  </a:lnTo>
                  <a:lnTo>
                    <a:pt x="12608" y="713"/>
                  </a:lnTo>
                  <a:lnTo>
                    <a:pt x="12656" y="713"/>
                  </a:lnTo>
                  <a:lnTo>
                    <a:pt x="12656" y="815"/>
                  </a:lnTo>
                  <a:lnTo>
                    <a:pt x="12703" y="815"/>
                  </a:lnTo>
                  <a:lnTo>
                    <a:pt x="12751" y="815"/>
                  </a:lnTo>
                  <a:lnTo>
                    <a:pt x="12798" y="917"/>
                  </a:lnTo>
                  <a:lnTo>
                    <a:pt x="12846" y="917"/>
                  </a:lnTo>
                  <a:lnTo>
                    <a:pt x="12893" y="917"/>
                  </a:lnTo>
                  <a:lnTo>
                    <a:pt x="12893" y="1019"/>
                  </a:lnTo>
                  <a:lnTo>
                    <a:pt x="12941" y="1019"/>
                  </a:lnTo>
                  <a:lnTo>
                    <a:pt x="12989" y="1019"/>
                  </a:lnTo>
                  <a:lnTo>
                    <a:pt x="12989" y="1121"/>
                  </a:lnTo>
                  <a:lnTo>
                    <a:pt x="13036" y="1121"/>
                  </a:lnTo>
                  <a:lnTo>
                    <a:pt x="13084" y="1121"/>
                  </a:lnTo>
                  <a:lnTo>
                    <a:pt x="13084" y="1223"/>
                  </a:lnTo>
                  <a:lnTo>
                    <a:pt x="13131" y="1223"/>
                  </a:lnTo>
                  <a:lnTo>
                    <a:pt x="13179" y="1223"/>
                  </a:lnTo>
                  <a:lnTo>
                    <a:pt x="13226" y="1325"/>
                  </a:lnTo>
                  <a:lnTo>
                    <a:pt x="13274" y="1325"/>
                  </a:lnTo>
                  <a:lnTo>
                    <a:pt x="13322" y="1426"/>
                  </a:lnTo>
                  <a:lnTo>
                    <a:pt x="13369" y="1426"/>
                  </a:lnTo>
                  <a:lnTo>
                    <a:pt x="13369" y="1528"/>
                  </a:lnTo>
                  <a:lnTo>
                    <a:pt x="13417" y="1528"/>
                  </a:lnTo>
                  <a:lnTo>
                    <a:pt x="13464" y="1528"/>
                  </a:lnTo>
                  <a:lnTo>
                    <a:pt x="13464" y="1630"/>
                  </a:lnTo>
                  <a:lnTo>
                    <a:pt x="13512" y="1630"/>
                  </a:lnTo>
                  <a:lnTo>
                    <a:pt x="13559" y="1630"/>
                  </a:lnTo>
                  <a:lnTo>
                    <a:pt x="13559" y="1732"/>
                  </a:lnTo>
                  <a:lnTo>
                    <a:pt x="13607" y="1732"/>
                  </a:lnTo>
                  <a:lnTo>
                    <a:pt x="13655" y="1834"/>
                  </a:lnTo>
                  <a:lnTo>
                    <a:pt x="13702" y="1834"/>
                  </a:lnTo>
                  <a:lnTo>
                    <a:pt x="13750" y="1936"/>
                  </a:lnTo>
                  <a:lnTo>
                    <a:pt x="13797" y="1936"/>
                  </a:lnTo>
                  <a:lnTo>
                    <a:pt x="13797" y="2038"/>
                  </a:lnTo>
                  <a:lnTo>
                    <a:pt x="13845" y="2038"/>
                  </a:lnTo>
                  <a:lnTo>
                    <a:pt x="13893" y="2140"/>
                  </a:lnTo>
                  <a:lnTo>
                    <a:pt x="13940" y="2140"/>
                  </a:lnTo>
                  <a:lnTo>
                    <a:pt x="13940" y="2242"/>
                  </a:lnTo>
                  <a:lnTo>
                    <a:pt x="13988" y="2242"/>
                  </a:lnTo>
                  <a:lnTo>
                    <a:pt x="14035" y="2242"/>
                  </a:lnTo>
                  <a:lnTo>
                    <a:pt x="14035" y="2343"/>
                  </a:lnTo>
                  <a:lnTo>
                    <a:pt x="14083" y="2343"/>
                  </a:lnTo>
                  <a:lnTo>
                    <a:pt x="14083" y="2445"/>
                  </a:lnTo>
                  <a:lnTo>
                    <a:pt x="14130" y="2445"/>
                  </a:lnTo>
                  <a:lnTo>
                    <a:pt x="14178" y="2547"/>
                  </a:lnTo>
                  <a:lnTo>
                    <a:pt x="14226" y="2547"/>
                  </a:lnTo>
                  <a:lnTo>
                    <a:pt x="14273" y="2649"/>
                  </a:lnTo>
                  <a:lnTo>
                    <a:pt x="14321" y="2751"/>
                  </a:lnTo>
                  <a:lnTo>
                    <a:pt x="14368" y="2751"/>
                  </a:lnTo>
                  <a:lnTo>
                    <a:pt x="14368" y="2853"/>
                  </a:lnTo>
                  <a:lnTo>
                    <a:pt x="14416" y="2853"/>
                  </a:lnTo>
                  <a:lnTo>
                    <a:pt x="14463" y="2955"/>
                  </a:lnTo>
                  <a:lnTo>
                    <a:pt x="14511" y="2955"/>
                  </a:lnTo>
                  <a:lnTo>
                    <a:pt x="14511" y="3057"/>
                  </a:lnTo>
                  <a:lnTo>
                    <a:pt x="14559" y="3057"/>
                  </a:lnTo>
                  <a:lnTo>
                    <a:pt x="14559" y="3158"/>
                  </a:lnTo>
                  <a:lnTo>
                    <a:pt x="14606" y="3158"/>
                  </a:lnTo>
                  <a:lnTo>
                    <a:pt x="14654" y="3260"/>
                  </a:lnTo>
                  <a:lnTo>
                    <a:pt x="14701" y="3362"/>
                  </a:lnTo>
                  <a:lnTo>
                    <a:pt x="14749" y="3362"/>
                  </a:lnTo>
                  <a:lnTo>
                    <a:pt x="14749" y="3464"/>
                  </a:lnTo>
                  <a:lnTo>
                    <a:pt x="14796" y="3464"/>
                  </a:lnTo>
                  <a:lnTo>
                    <a:pt x="14796" y="3566"/>
                  </a:lnTo>
                  <a:lnTo>
                    <a:pt x="14844" y="3566"/>
                  </a:lnTo>
                  <a:lnTo>
                    <a:pt x="14892" y="3668"/>
                  </a:lnTo>
                  <a:lnTo>
                    <a:pt x="14939" y="3770"/>
                  </a:lnTo>
                  <a:lnTo>
                    <a:pt x="14987" y="3770"/>
                  </a:lnTo>
                  <a:lnTo>
                    <a:pt x="14987" y="3872"/>
                  </a:lnTo>
                  <a:lnTo>
                    <a:pt x="15034" y="3872"/>
                  </a:lnTo>
                  <a:lnTo>
                    <a:pt x="15034" y="3974"/>
                  </a:lnTo>
                  <a:lnTo>
                    <a:pt x="15082" y="3974"/>
                  </a:lnTo>
                  <a:lnTo>
                    <a:pt x="15082" y="4075"/>
                  </a:lnTo>
                  <a:lnTo>
                    <a:pt x="15130" y="4075"/>
                  </a:lnTo>
                  <a:lnTo>
                    <a:pt x="15177" y="4177"/>
                  </a:lnTo>
                  <a:lnTo>
                    <a:pt x="15225" y="4279"/>
                  </a:lnTo>
                  <a:lnTo>
                    <a:pt x="15272" y="4279"/>
                  </a:lnTo>
                  <a:lnTo>
                    <a:pt x="15272" y="4381"/>
                  </a:lnTo>
                  <a:lnTo>
                    <a:pt x="15320" y="4483"/>
                  </a:lnTo>
                  <a:lnTo>
                    <a:pt x="15367" y="4483"/>
                  </a:lnTo>
                  <a:lnTo>
                    <a:pt x="15367" y="4585"/>
                  </a:lnTo>
                  <a:lnTo>
                    <a:pt x="15415" y="4585"/>
                  </a:lnTo>
                  <a:lnTo>
                    <a:pt x="15415" y="4687"/>
                  </a:lnTo>
                  <a:lnTo>
                    <a:pt x="15463" y="4687"/>
                  </a:lnTo>
                  <a:lnTo>
                    <a:pt x="15510" y="4789"/>
                  </a:lnTo>
                  <a:lnTo>
                    <a:pt x="15510" y="4891"/>
                  </a:lnTo>
                  <a:lnTo>
                    <a:pt x="15558" y="4891"/>
                  </a:lnTo>
                  <a:lnTo>
                    <a:pt x="15558" y="4992"/>
                  </a:lnTo>
                  <a:lnTo>
                    <a:pt x="15605" y="4992"/>
                  </a:lnTo>
                  <a:lnTo>
                    <a:pt x="15653" y="5094"/>
                  </a:lnTo>
                  <a:lnTo>
                    <a:pt x="15700" y="5196"/>
                  </a:lnTo>
                  <a:lnTo>
                    <a:pt x="15748" y="5298"/>
                  </a:lnTo>
                  <a:lnTo>
                    <a:pt x="15796" y="5400"/>
                  </a:lnTo>
                  <a:lnTo>
                    <a:pt x="15843" y="5502"/>
                  </a:lnTo>
                  <a:lnTo>
                    <a:pt x="15891" y="5604"/>
                  </a:lnTo>
                  <a:lnTo>
                    <a:pt x="15938" y="5604"/>
                  </a:lnTo>
                  <a:lnTo>
                    <a:pt x="15938" y="5706"/>
                  </a:lnTo>
                  <a:lnTo>
                    <a:pt x="15986" y="5706"/>
                  </a:lnTo>
                  <a:lnTo>
                    <a:pt x="15986" y="5808"/>
                  </a:lnTo>
                  <a:lnTo>
                    <a:pt x="16033" y="5909"/>
                  </a:lnTo>
                  <a:lnTo>
                    <a:pt x="16081" y="6011"/>
                  </a:lnTo>
                  <a:lnTo>
                    <a:pt x="16129" y="6113"/>
                  </a:lnTo>
                  <a:lnTo>
                    <a:pt x="16176" y="6215"/>
                  </a:lnTo>
                  <a:lnTo>
                    <a:pt x="16224" y="6215"/>
                  </a:lnTo>
                  <a:lnTo>
                    <a:pt x="16224" y="6317"/>
                  </a:lnTo>
                  <a:lnTo>
                    <a:pt x="16271" y="6419"/>
                  </a:lnTo>
                  <a:lnTo>
                    <a:pt x="16319" y="6521"/>
                  </a:lnTo>
                  <a:lnTo>
                    <a:pt x="16367" y="6623"/>
                  </a:lnTo>
                  <a:lnTo>
                    <a:pt x="16414" y="6725"/>
                  </a:lnTo>
                  <a:lnTo>
                    <a:pt x="16462" y="6826"/>
                  </a:lnTo>
                  <a:lnTo>
                    <a:pt x="16462" y="6928"/>
                  </a:lnTo>
                  <a:lnTo>
                    <a:pt x="16509" y="6928"/>
                  </a:lnTo>
                  <a:lnTo>
                    <a:pt x="16509" y="7030"/>
                  </a:lnTo>
                  <a:lnTo>
                    <a:pt x="16557" y="7030"/>
                  </a:lnTo>
                  <a:lnTo>
                    <a:pt x="16557" y="7132"/>
                  </a:lnTo>
                  <a:lnTo>
                    <a:pt x="16604" y="7132"/>
                  </a:lnTo>
                  <a:lnTo>
                    <a:pt x="16604" y="7234"/>
                  </a:lnTo>
                  <a:lnTo>
                    <a:pt x="16652" y="7234"/>
                  </a:lnTo>
                  <a:lnTo>
                    <a:pt x="16652" y="7336"/>
                  </a:lnTo>
                  <a:lnTo>
                    <a:pt x="16700" y="7336"/>
                  </a:lnTo>
                  <a:lnTo>
                    <a:pt x="16700" y="7438"/>
                  </a:lnTo>
                  <a:lnTo>
                    <a:pt x="16747" y="7540"/>
                  </a:lnTo>
                  <a:lnTo>
                    <a:pt x="16795" y="7642"/>
                  </a:lnTo>
                  <a:lnTo>
                    <a:pt x="16842" y="7743"/>
                  </a:lnTo>
                  <a:lnTo>
                    <a:pt x="16890" y="7845"/>
                  </a:lnTo>
                  <a:lnTo>
                    <a:pt x="16937" y="7947"/>
                  </a:lnTo>
                  <a:lnTo>
                    <a:pt x="16937" y="8049"/>
                  </a:lnTo>
                  <a:lnTo>
                    <a:pt x="16985" y="8049"/>
                  </a:lnTo>
                  <a:lnTo>
                    <a:pt x="16985" y="8151"/>
                  </a:lnTo>
                  <a:lnTo>
                    <a:pt x="17033" y="8151"/>
                  </a:lnTo>
                  <a:lnTo>
                    <a:pt x="17033" y="8253"/>
                  </a:lnTo>
                  <a:lnTo>
                    <a:pt x="17080" y="8253"/>
                  </a:lnTo>
                  <a:lnTo>
                    <a:pt x="17080" y="8355"/>
                  </a:lnTo>
                  <a:lnTo>
                    <a:pt x="17128" y="8355"/>
                  </a:lnTo>
                  <a:lnTo>
                    <a:pt x="17128" y="8457"/>
                  </a:lnTo>
                  <a:lnTo>
                    <a:pt x="17175" y="8457"/>
                  </a:lnTo>
                  <a:lnTo>
                    <a:pt x="17175" y="8558"/>
                  </a:lnTo>
                  <a:lnTo>
                    <a:pt x="17223" y="8660"/>
                  </a:lnTo>
                  <a:lnTo>
                    <a:pt x="17223" y="8762"/>
                  </a:lnTo>
                  <a:lnTo>
                    <a:pt x="17270" y="8762"/>
                  </a:lnTo>
                  <a:lnTo>
                    <a:pt x="17270" y="8864"/>
                  </a:lnTo>
                  <a:lnTo>
                    <a:pt x="17318" y="8864"/>
                  </a:lnTo>
                  <a:lnTo>
                    <a:pt x="17318" y="8966"/>
                  </a:lnTo>
                  <a:lnTo>
                    <a:pt x="17366" y="8966"/>
                  </a:lnTo>
                  <a:lnTo>
                    <a:pt x="17366" y="9068"/>
                  </a:lnTo>
                  <a:lnTo>
                    <a:pt x="17413" y="9068"/>
                  </a:lnTo>
                  <a:lnTo>
                    <a:pt x="17413" y="9170"/>
                  </a:lnTo>
                  <a:lnTo>
                    <a:pt x="17461" y="9272"/>
                  </a:lnTo>
                  <a:lnTo>
                    <a:pt x="17461" y="9374"/>
                  </a:lnTo>
                  <a:lnTo>
                    <a:pt x="17508" y="9374"/>
                  </a:lnTo>
                  <a:lnTo>
                    <a:pt x="17508" y="9475"/>
                  </a:lnTo>
                  <a:lnTo>
                    <a:pt x="17556" y="9475"/>
                  </a:lnTo>
                  <a:lnTo>
                    <a:pt x="17556" y="9577"/>
                  </a:lnTo>
                  <a:lnTo>
                    <a:pt x="17604" y="9577"/>
                  </a:lnTo>
                  <a:lnTo>
                    <a:pt x="17604" y="9679"/>
                  </a:lnTo>
                  <a:lnTo>
                    <a:pt x="17651" y="9679"/>
                  </a:lnTo>
                  <a:lnTo>
                    <a:pt x="17651" y="9781"/>
                  </a:lnTo>
                  <a:lnTo>
                    <a:pt x="17699" y="9883"/>
                  </a:lnTo>
                  <a:lnTo>
                    <a:pt x="17699" y="9985"/>
                  </a:lnTo>
                  <a:lnTo>
                    <a:pt x="17746" y="9985"/>
                  </a:lnTo>
                  <a:lnTo>
                    <a:pt x="17746" y="10087"/>
                  </a:lnTo>
                  <a:lnTo>
                    <a:pt x="17794" y="10087"/>
                  </a:lnTo>
                  <a:lnTo>
                    <a:pt x="17794" y="10189"/>
                  </a:lnTo>
                  <a:lnTo>
                    <a:pt x="17841" y="10189"/>
                  </a:lnTo>
                  <a:lnTo>
                    <a:pt x="17841" y="10291"/>
                  </a:lnTo>
                  <a:lnTo>
                    <a:pt x="17889" y="10392"/>
                  </a:lnTo>
                  <a:lnTo>
                    <a:pt x="17889" y="10494"/>
                  </a:lnTo>
                  <a:lnTo>
                    <a:pt x="17937" y="10494"/>
                  </a:lnTo>
                  <a:lnTo>
                    <a:pt x="17937" y="10596"/>
                  </a:lnTo>
                  <a:lnTo>
                    <a:pt x="17984" y="10596"/>
                  </a:lnTo>
                  <a:lnTo>
                    <a:pt x="17984" y="10698"/>
                  </a:lnTo>
                  <a:lnTo>
                    <a:pt x="18032" y="10800"/>
                  </a:lnTo>
                  <a:lnTo>
                    <a:pt x="18079" y="10902"/>
                  </a:lnTo>
                  <a:lnTo>
                    <a:pt x="18127" y="11004"/>
                  </a:lnTo>
                  <a:lnTo>
                    <a:pt x="18127" y="11106"/>
                  </a:lnTo>
                  <a:lnTo>
                    <a:pt x="18174" y="11208"/>
                  </a:lnTo>
                  <a:lnTo>
                    <a:pt x="18222" y="11309"/>
                  </a:lnTo>
                  <a:lnTo>
                    <a:pt x="18270" y="11411"/>
                  </a:lnTo>
                  <a:lnTo>
                    <a:pt x="18270" y="11513"/>
                  </a:lnTo>
                  <a:lnTo>
                    <a:pt x="18317" y="11513"/>
                  </a:lnTo>
                  <a:lnTo>
                    <a:pt x="18317" y="11615"/>
                  </a:lnTo>
                  <a:lnTo>
                    <a:pt x="18365" y="11615"/>
                  </a:lnTo>
                  <a:lnTo>
                    <a:pt x="18365" y="11717"/>
                  </a:lnTo>
                  <a:lnTo>
                    <a:pt x="18412" y="11717"/>
                  </a:lnTo>
                  <a:lnTo>
                    <a:pt x="18412" y="11819"/>
                  </a:lnTo>
                  <a:lnTo>
                    <a:pt x="18412" y="11921"/>
                  </a:lnTo>
                  <a:lnTo>
                    <a:pt x="18460" y="11921"/>
                  </a:lnTo>
                  <a:lnTo>
                    <a:pt x="18460" y="12023"/>
                  </a:lnTo>
                  <a:lnTo>
                    <a:pt x="18507" y="12023"/>
                  </a:lnTo>
                  <a:lnTo>
                    <a:pt x="18507" y="12125"/>
                  </a:lnTo>
                  <a:lnTo>
                    <a:pt x="18555" y="12226"/>
                  </a:lnTo>
                  <a:lnTo>
                    <a:pt x="18603" y="12328"/>
                  </a:lnTo>
                  <a:lnTo>
                    <a:pt x="18650" y="12430"/>
                  </a:lnTo>
                  <a:lnTo>
                    <a:pt x="18650" y="12532"/>
                  </a:lnTo>
                  <a:lnTo>
                    <a:pt x="18698" y="12634"/>
                  </a:lnTo>
                  <a:lnTo>
                    <a:pt x="18745" y="12736"/>
                  </a:lnTo>
                  <a:lnTo>
                    <a:pt x="18745" y="12838"/>
                  </a:lnTo>
                  <a:lnTo>
                    <a:pt x="18793" y="12838"/>
                  </a:lnTo>
                  <a:lnTo>
                    <a:pt x="18793" y="12940"/>
                  </a:lnTo>
                  <a:lnTo>
                    <a:pt x="18841" y="13042"/>
                  </a:lnTo>
                  <a:lnTo>
                    <a:pt x="18888" y="13143"/>
                  </a:lnTo>
                  <a:lnTo>
                    <a:pt x="18888" y="13245"/>
                  </a:lnTo>
                  <a:lnTo>
                    <a:pt x="18936" y="13347"/>
                  </a:lnTo>
                  <a:lnTo>
                    <a:pt x="18983" y="13449"/>
                  </a:lnTo>
                  <a:lnTo>
                    <a:pt x="19031" y="13551"/>
                  </a:lnTo>
                  <a:lnTo>
                    <a:pt x="19031" y="13653"/>
                  </a:lnTo>
                  <a:lnTo>
                    <a:pt x="19078" y="13653"/>
                  </a:lnTo>
                  <a:lnTo>
                    <a:pt x="19078" y="13755"/>
                  </a:lnTo>
                  <a:lnTo>
                    <a:pt x="19126" y="13857"/>
                  </a:lnTo>
                  <a:lnTo>
                    <a:pt x="19126" y="13958"/>
                  </a:lnTo>
                  <a:lnTo>
                    <a:pt x="19174" y="13958"/>
                  </a:lnTo>
                  <a:lnTo>
                    <a:pt x="19174" y="14060"/>
                  </a:lnTo>
                  <a:lnTo>
                    <a:pt x="19221" y="14162"/>
                  </a:lnTo>
                  <a:lnTo>
                    <a:pt x="19269" y="14264"/>
                  </a:lnTo>
                  <a:lnTo>
                    <a:pt x="19269" y="14366"/>
                  </a:lnTo>
                  <a:lnTo>
                    <a:pt x="19316" y="14366"/>
                  </a:lnTo>
                  <a:lnTo>
                    <a:pt x="19316" y="14468"/>
                  </a:lnTo>
                  <a:lnTo>
                    <a:pt x="19364" y="14468"/>
                  </a:lnTo>
                  <a:lnTo>
                    <a:pt x="19364" y="14570"/>
                  </a:lnTo>
                  <a:lnTo>
                    <a:pt x="19364" y="14672"/>
                  </a:lnTo>
                  <a:lnTo>
                    <a:pt x="19411" y="14672"/>
                  </a:lnTo>
                  <a:lnTo>
                    <a:pt x="19411" y="14774"/>
                  </a:lnTo>
                  <a:lnTo>
                    <a:pt x="19459" y="14875"/>
                  </a:lnTo>
                  <a:lnTo>
                    <a:pt x="19507" y="14977"/>
                  </a:lnTo>
                  <a:lnTo>
                    <a:pt x="19554" y="15079"/>
                  </a:lnTo>
                  <a:lnTo>
                    <a:pt x="19554" y="15181"/>
                  </a:lnTo>
                  <a:lnTo>
                    <a:pt x="19602" y="15181"/>
                  </a:lnTo>
                  <a:lnTo>
                    <a:pt x="19602" y="15283"/>
                  </a:lnTo>
                  <a:lnTo>
                    <a:pt x="19602" y="15385"/>
                  </a:lnTo>
                  <a:lnTo>
                    <a:pt x="19649" y="15385"/>
                  </a:lnTo>
                  <a:lnTo>
                    <a:pt x="19649" y="15487"/>
                  </a:lnTo>
                  <a:lnTo>
                    <a:pt x="19697" y="15589"/>
                  </a:lnTo>
                  <a:lnTo>
                    <a:pt x="19744" y="15691"/>
                  </a:lnTo>
                  <a:lnTo>
                    <a:pt x="19792" y="15792"/>
                  </a:lnTo>
                  <a:lnTo>
                    <a:pt x="19792" y="15894"/>
                  </a:lnTo>
                  <a:lnTo>
                    <a:pt x="19840" y="15894"/>
                  </a:lnTo>
                  <a:lnTo>
                    <a:pt x="19840" y="15996"/>
                  </a:lnTo>
                  <a:lnTo>
                    <a:pt x="19840" y="16098"/>
                  </a:lnTo>
                  <a:lnTo>
                    <a:pt x="19887" y="16098"/>
                  </a:lnTo>
                  <a:lnTo>
                    <a:pt x="19887" y="16200"/>
                  </a:lnTo>
                  <a:lnTo>
                    <a:pt x="19935" y="16302"/>
                  </a:lnTo>
                  <a:lnTo>
                    <a:pt x="19982" y="16404"/>
                  </a:lnTo>
                  <a:lnTo>
                    <a:pt x="19982" y="16506"/>
                  </a:lnTo>
                  <a:lnTo>
                    <a:pt x="20030" y="16506"/>
                  </a:lnTo>
                  <a:lnTo>
                    <a:pt x="20030" y="16608"/>
                  </a:lnTo>
                  <a:lnTo>
                    <a:pt x="20078" y="16608"/>
                  </a:lnTo>
                  <a:lnTo>
                    <a:pt x="20078" y="16709"/>
                  </a:lnTo>
                  <a:lnTo>
                    <a:pt x="20078" y="16811"/>
                  </a:lnTo>
                  <a:lnTo>
                    <a:pt x="20125" y="16811"/>
                  </a:lnTo>
                  <a:lnTo>
                    <a:pt x="20125" y="16913"/>
                  </a:lnTo>
                  <a:lnTo>
                    <a:pt x="20173" y="17015"/>
                  </a:lnTo>
                  <a:lnTo>
                    <a:pt x="20220" y="17117"/>
                  </a:lnTo>
                  <a:lnTo>
                    <a:pt x="20220" y="17219"/>
                  </a:lnTo>
                  <a:lnTo>
                    <a:pt x="20268" y="17219"/>
                  </a:lnTo>
                  <a:lnTo>
                    <a:pt x="20268" y="17321"/>
                  </a:lnTo>
                  <a:lnTo>
                    <a:pt x="20315" y="17423"/>
                  </a:lnTo>
                  <a:lnTo>
                    <a:pt x="20315" y="17525"/>
                  </a:lnTo>
                  <a:lnTo>
                    <a:pt x="20363" y="17626"/>
                  </a:lnTo>
                  <a:lnTo>
                    <a:pt x="20411" y="17728"/>
                  </a:lnTo>
                  <a:lnTo>
                    <a:pt x="20411" y="17830"/>
                  </a:lnTo>
                  <a:lnTo>
                    <a:pt x="20458" y="17830"/>
                  </a:lnTo>
                  <a:lnTo>
                    <a:pt x="20458" y="17932"/>
                  </a:lnTo>
                  <a:lnTo>
                    <a:pt x="20506" y="17932"/>
                  </a:lnTo>
                  <a:lnTo>
                    <a:pt x="20506" y="18034"/>
                  </a:lnTo>
                  <a:lnTo>
                    <a:pt x="20553" y="18136"/>
                  </a:lnTo>
                  <a:lnTo>
                    <a:pt x="20553" y="18238"/>
                  </a:lnTo>
                  <a:lnTo>
                    <a:pt x="20601" y="18340"/>
                  </a:lnTo>
                  <a:lnTo>
                    <a:pt x="20648" y="18442"/>
                  </a:lnTo>
                  <a:lnTo>
                    <a:pt x="20648" y="18543"/>
                  </a:lnTo>
                  <a:lnTo>
                    <a:pt x="20696" y="18543"/>
                  </a:lnTo>
                  <a:lnTo>
                    <a:pt x="20696" y="18645"/>
                  </a:lnTo>
                  <a:lnTo>
                    <a:pt x="20744" y="18747"/>
                  </a:lnTo>
                  <a:lnTo>
                    <a:pt x="20791" y="18849"/>
                  </a:lnTo>
                  <a:lnTo>
                    <a:pt x="20791" y="18951"/>
                  </a:lnTo>
                  <a:lnTo>
                    <a:pt x="20839" y="19053"/>
                  </a:lnTo>
                  <a:lnTo>
                    <a:pt x="20839" y="19155"/>
                  </a:lnTo>
                  <a:lnTo>
                    <a:pt x="20886" y="19155"/>
                  </a:lnTo>
                  <a:lnTo>
                    <a:pt x="20886" y="19257"/>
                  </a:lnTo>
                  <a:lnTo>
                    <a:pt x="20934" y="19358"/>
                  </a:lnTo>
                  <a:lnTo>
                    <a:pt x="20981" y="19460"/>
                  </a:lnTo>
                  <a:lnTo>
                    <a:pt x="20981" y="19562"/>
                  </a:lnTo>
                  <a:lnTo>
                    <a:pt x="21029" y="19562"/>
                  </a:lnTo>
                  <a:lnTo>
                    <a:pt x="21029" y="19664"/>
                  </a:lnTo>
                  <a:lnTo>
                    <a:pt x="21029" y="19766"/>
                  </a:lnTo>
                  <a:lnTo>
                    <a:pt x="21077" y="19766"/>
                  </a:lnTo>
                  <a:lnTo>
                    <a:pt x="21077" y="19868"/>
                  </a:lnTo>
                  <a:lnTo>
                    <a:pt x="21124" y="19970"/>
                  </a:lnTo>
                  <a:lnTo>
                    <a:pt x="21172" y="20072"/>
                  </a:lnTo>
                  <a:lnTo>
                    <a:pt x="21172" y="20174"/>
                  </a:lnTo>
                  <a:lnTo>
                    <a:pt x="21219" y="20174"/>
                  </a:lnTo>
                  <a:lnTo>
                    <a:pt x="21219" y="20275"/>
                  </a:lnTo>
                  <a:lnTo>
                    <a:pt x="21267" y="20377"/>
                  </a:lnTo>
                  <a:lnTo>
                    <a:pt x="21267" y="20479"/>
                  </a:lnTo>
                  <a:lnTo>
                    <a:pt x="21315" y="20581"/>
                  </a:lnTo>
                  <a:lnTo>
                    <a:pt x="21362" y="20683"/>
                  </a:lnTo>
                  <a:lnTo>
                    <a:pt x="21362" y="20785"/>
                  </a:lnTo>
                  <a:lnTo>
                    <a:pt x="21410" y="20785"/>
                  </a:lnTo>
                  <a:lnTo>
                    <a:pt x="21410" y="20887"/>
                  </a:lnTo>
                  <a:lnTo>
                    <a:pt x="21457" y="20989"/>
                  </a:lnTo>
                  <a:lnTo>
                    <a:pt x="21505" y="21091"/>
                  </a:lnTo>
                  <a:lnTo>
                    <a:pt x="21505" y="21192"/>
                  </a:lnTo>
                  <a:lnTo>
                    <a:pt x="21552" y="21294"/>
                  </a:lnTo>
                  <a:lnTo>
                    <a:pt x="21552" y="21396"/>
                  </a:lnTo>
                  <a:lnTo>
                    <a:pt x="21600" y="21396"/>
                  </a:lnTo>
                  <a:lnTo>
                    <a:pt x="21600" y="21498"/>
                  </a:lnTo>
                </a:path>
              </a:pathLst>
            </a:custGeom>
            <a:noFill/>
            <a:ln w="25400" cap="flat">
              <a:solidFill>
                <a:srgbClr val="D90B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7" name="Rectangle 14">
              <a:extLst>
                <a:ext uri="{FF2B5EF4-FFF2-40B4-BE49-F238E27FC236}">
                  <a16:creationId xmlns:a16="http://schemas.microsoft.com/office/drawing/2014/main" id="{CCB24DF7-899D-3548-9609-2C57F1A26BC6}"/>
                </a:ext>
              </a:extLst>
            </p:cNvPr>
            <p:cNvSpPr>
              <a:spLocks/>
            </p:cNvSpPr>
            <p:nvPr/>
          </p:nvSpPr>
          <p:spPr bwMode="auto">
            <a:xfrm>
              <a:off x="4260" y="36"/>
              <a:ext cx="12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i="1" u="none" dirty="0" err="1">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800" i="1" u="none" baseline="-25000" dirty="0" err="1">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800" i="1" u="none" baseline="-250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sp>
        <p:nvSpPr>
          <p:cNvPr id="18" name="Line 15">
            <a:extLst>
              <a:ext uri="{FF2B5EF4-FFF2-40B4-BE49-F238E27FC236}">
                <a16:creationId xmlns:a16="http://schemas.microsoft.com/office/drawing/2014/main" id="{87E65775-41E0-7E45-A172-D201A7FCC659}"/>
              </a:ext>
            </a:extLst>
          </p:cNvPr>
          <p:cNvSpPr>
            <a:spLocks noChangeShapeType="1"/>
          </p:cNvSpPr>
          <p:nvPr/>
        </p:nvSpPr>
        <p:spPr bwMode="auto">
          <a:xfrm rot="10800000">
            <a:off x="5648325" y="4584700"/>
            <a:ext cx="3175" cy="1219200"/>
          </a:xfrm>
          <a:prstGeom prst="lin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9" name="Group 16">
            <a:extLst>
              <a:ext uri="{FF2B5EF4-FFF2-40B4-BE49-F238E27FC236}">
                <a16:creationId xmlns:a16="http://schemas.microsoft.com/office/drawing/2014/main" id="{DBBD237D-2145-4549-9B4F-51CA7090AE75}"/>
              </a:ext>
            </a:extLst>
          </p:cNvPr>
          <p:cNvGrpSpPr>
            <a:grpSpLocks/>
          </p:cNvGrpSpPr>
          <p:nvPr/>
        </p:nvGrpSpPr>
        <p:grpSpPr bwMode="auto">
          <a:xfrm>
            <a:off x="1471613" y="2006600"/>
            <a:ext cx="7142137" cy="3797300"/>
            <a:chOff x="0" y="0"/>
            <a:chExt cx="4498" cy="2392"/>
          </a:xfrm>
        </p:grpSpPr>
        <p:sp>
          <p:nvSpPr>
            <p:cNvPr id="20" name="Freeform 17">
              <a:extLst>
                <a:ext uri="{FF2B5EF4-FFF2-40B4-BE49-F238E27FC236}">
                  <a16:creationId xmlns:a16="http://schemas.microsoft.com/office/drawing/2014/main" id="{8ACE0F87-E96E-8740-A717-116302B3F8FE}"/>
                </a:ext>
              </a:extLst>
            </p:cNvPr>
            <p:cNvSpPr>
              <a:spLocks/>
            </p:cNvSpPr>
            <p:nvPr/>
          </p:nvSpPr>
          <p:spPr bwMode="auto">
            <a:xfrm>
              <a:off x="2549" y="4"/>
              <a:ext cx="1339" cy="384"/>
            </a:xfrm>
            <a:custGeom>
              <a:avLst/>
              <a:gdLst>
                <a:gd name="T0" fmla="*/ 333 w 21600"/>
                <a:gd name="T1" fmla="*/ 20581 h 21600"/>
                <a:gd name="T2" fmla="*/ 666 w 21600"/>
                <a:gd name="T3" fmla="*/ 19460 h 21600"/>
                <a:gd name="T4" fmla="*/ 999 w 21600"/>
                <a:gd name="T5" fmla="*/ 18340 h 21600"/>
                <a:gd name="T6" fmla="*/ 1332 w 21600"/>
                <a:gd name="T7" fmla="*/ 17321 h 21600"/>
                <a:gd name="T8" fmla="*/ 1713 w 21600"/>
                <a:gd name="T9" fmla="*/ 16302 h 21600"/>
                <a:gd name="T10" fmla="*/ 2046 w 21600"/>
                <a:gd name="T11" fmla="*/ 15181 h 21600"/>
                <a:gd name="T12" fmla="*/ 2379 w 21600"/>
                <a:gd name="T13" fmla="*/ 14162 h 21600"/>
                <a:gd name="T14" fmla="*/ 2712 w 21600"/>
                <a:gd name="T15" fmla="*/ 13143 h 21600"/>
                <a:gd name="T16" fmla="*/ 3093 w 21600"/>
                <a:gd name="T17" fmla="*/ 12226 h 21600"/>
                <a:gd name="T18" fmla="*/ 3426 w 21600"/>
                <a:gd name="T19" fmla="*/ 11208 h 21600"/>
                <a:gd name="T20" fmla="*/ 3759 w 21600"/>
                <a:gd name="T21" fmla="*/ 10291 h 21600"/>
                <a:gd name="T22" fmla="*/ 4139 w 21600"/>
                <a:gd name="T23" fmla="*/ 9374 h 21600"/>
                <a:gd name="T24" fmla="*/ 4472 w 21600"/>
                <a:gd name="T25" fmla="*/ 8457 h 21600"/>
                <a:gd name="T26" fmla="*/ 4805 w 21600"/>
                <a:gd name="T27" fmla="*/ 7642 h 21600"/>
                <a:gd name="T28" fmla="*/ 5138 w 21600"/>
                <a:gd name="T29" fmla="*/ 6826 h 21600"/>
                <a:gd name="T30" fmla="*/ 5519 w 21600"/>
                <a:gd name="T31" fmla="*/ 6113 h 21600"/>
                <a:gd name="T32" fmla="*/ 5852 w 21600"/>
                <a:gd name="T33" fmla="*/ 5298 h 21600"/>
                <a:gd name="T34" fmla="*/ 6185 w 21600"/>
                <a:gd name="T35" fmla="*/ 4687 h 21600"/>
                <a:gd name="T36" fmla="*/ 6566 w 21600"/>
                <a:gd name="T37" fmla="*/ 3974 h 21600"/>
                <a:gd name="T38" fmla="*/ 6899 w 21600"/>
                <a:gd name="T39" fmla="*/ 3362 h 21600"/>
                <a:gd name="T40" fmla="*/ 7232 w 21600"/>
                <a:gd name="T41" fmla="*/ 2853 h 21600"/>
                <a:gd name="T42" fmla="*/ 7565 w 21600"/>
                <a:gd name="T43" fmla="*/ 2343 h 21600"/>
                <a:gd name="T44" fmla="*/ 7945 w 21600"/>
                <a:gd name="T45" fmla="*/ 1834 h 21600"/>
                <a:gd name="T46" fmla="*/ 8278 w 21600"/>
                <a:gd name="T47" fmla="*/ 1426 h 21600"/>
                <a:gd name="T48" fmla="*/ 8611 w 21600"/>
                <a:gd name="T49" fmla="*/ 1121 h 21600"/>
                <a:gd name="T50" fmla="*/ 8992 w 21600"/>
                <a:gd name="T51" fmla="*/ 713 h 21600"/>
                <a:gd name="T52" fmla="*/ 9325 w 21600"/>
                <a:gd name="T53" fmla="*/ 509 h 21600"/>
                <a:gd name="T54" fmla="*/ 9658 w 21600"/>
                <a:gd name="T55" fmla="*/ 306 h 21600"/>
                <a:gd name="T56" fmla="*/ 9991 w 21600"/>
                <a:gd name="T57" fmla="*/ 102 h 21600"/>
                <a:gd name="T58" fmla="*/ 10372 w 21600"/>
                <a:gd name="T59" fmla="*/ 0 h 21600"/>
                <a:gd name="T60" fmla="*/ 10705 w 21600"/>
                <a:gd name="T61" fmla="*/ 0 h 21600"/>
                <a:gd name="T62" fmla="*/ 11038 w 21600"/>
                <a:gd name="T63" fmla="*/ 0 h 21600"/>
                <a:gd name="T64" fmla="*/ 11419 w 21600"/>
                <a:gd name="T65" fmla="*/ 102 h 21600"/>
                <a:gd name="T66" fmla="*/ 11752 w 21600"/>
                <a:gd name="T67" fmla="*/ 204 h 21600"/>
                <a:gd name="T68" fmla="*/ 12085 w 21600"/>
                <a:gd name="T69" fmla="*/ 408 h 21600"/>
                <a:gd name="T70" fmla="*/ 12418 w 21600"/>
                <a:gd name="T71" fmla="*/ 611 h 21600"/>
                <a:gd name="T72" fmla="*/ 12798 w 21600"/>
                <a:gd name="T73" fmla="*/ 917 h 21600"/>
                <a:gd name="T74" fmla="*/ 13131 w 21600"/>
                <a:gd name="T75" fmla="*/ 1223 h 21600"/>
                <a:gd name="T76" fmla="*/ 13464 w 21600"/>
                <a:gd name="T77" fmla="*/ 1630 h 21600"/>
                <a:gd name="T78" fmla="*/ 13797 w 21600"/>
                <a:gd name="T79" fmla="*/ 2038 h 21600"/>
                <a:gd name="T80" fmla="*/ 14178 w 21600"/>
                <a:gd name="T81" fmla="*/ 2547 h 21600"/>
                <a:gd name="T82" fmla="*/ 14511 w 21600"/>
                <a:gd name="T83" fmla="*/ 3057 h 21600"/>
                <a:gd name="T84" fmla="*/ 14844 w 21600"/>
                <a:gd name="T85" fmla="*/ 3566 h 21600"/>
                <a:gd name="T86" fmla="*/ 15225 w 21600"/>
                <a:gd name="T87" fmla="*/ 4279 h 21600"/>
                <a:gd name="T88" fmla="*/ 15558 w 21600"/>
                <a:gd name="T89" fmla="*/ 4891 h 21600"/>
                <a:gd name="T90" fmla="*/ 15891 w 21600"/>
                <a:gd name="T91" fmla="*/ 5604 h 21600"/>
                <a:gd name="T92" fmla="*/ 16224 w 21600"/>
                <a:gd name="T93" fmla="*/ 6317 h 21600"/>
                <a:gd name="T94" fmla="*/ 16604 w 21600"/>
                <a:gd name="T95" fmla="*/ 7132 h 21600"/>
                <a:gd name="T96" fmla="*/ 16937 w 21600"/>
                <a:gd name="T97" fmla="*/ 7947 h 21600"/>
                <a:gd name="T98" fmla="*/ 17270 w 21600"/>
                <a:gd name="T99" fmla="*/ 8864 h 21600"/>
                <a:gd name="T100" fmla="*/ 17651 w 21600"/>
                <a:gd name="T101" fmla="*/ 9679 h 21600"/>
                <a:gd name="T102" fmla="*/ 17984 w 21600"/>
                <a:gd name="T103" fmla="*/ 10596 h 21600"/>
                <a:gd name="T104" fmla="*/ 18317 w 21600"/>
                <a:gd name="T105" fmla="*/ 11615 h 21600"/>
                <a:gd name="T106" fmla="*/ 18650 w 21600"/>
                <a:gd name="T107" fmla="*/ 12532 h 21600"/>
                <a:gd name="T108" fmla="*/ 19031 w 21600"/>
                <a:gd name="T109" fmla="*/ 13551 h 21600"/>
                <a:gd name="T110" fmla="*/ 19364 w 21600"/>
                <a:gd name="T111" fmla="*/ 14570 h 21600"/>
                <a:gd name="T112" fmla="*/ 19697 w 21600"/>
                <a:gd name="T113" fmla="*/ 15589 h 21600"/>
                <a:gd name="T114" fmla="*/ 20078 w 21600"/>
                <a:gd name="T115" fmla="*/ 16608 h 21600"/>
                <a:gd name="T116" fmla="*/ 20411 w 21600"/>
                <a:gd name="T117" fmla="*/ 17728 h 21600"/>
                <a:gd name="T118" fmla="*/ 20744 w 21600"/>
                <a:gd name="T119" fmla="*/ 18747 h 21600"/>
                <a:gd name="T120" fmla="*/ 21077 w 21600"/>
                <a:gd name="T121" fmla="*/ 19868 h 21600"/>
                <a:gd name="T122" fmla="*/ 21457 w 21600"/>
                <a:gd name="T123" fmla="*/ 209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21600"/>
                  </a:moveTo>
                  <a:lnTo>
                    <a:pt x="0" y="21498"/>
                  </a:lnTo>
                  <a:lnTo>
                    <a:pt x="48" y="21396"/>
                  </a:lnTo>
                  <a:lnTo>
                    <a:pt x="95" y="21294"/>
                  </a:lnTo>
                  <a:lnTo>
                    <a:pt x="95" y="21192"/>
                  </a:lnTo>
                  <a:lnTo>
                    <a:pt x="143" y="21091"/>
                  </a:lnTo>
                  <a:lnTo>
                    <a:pt x="143" y="20989"/>
                  </a:lnTo>
                  <a:lnTo>
                    <a:pt x="190" y="20989"/>
                  </a:lnTo>
                  <a:lnTo>
                    <a:pt x="190" y="20887"/>
                  </a:lnTo>
                  <a:lnTo>
                    <a:pt x="238" y="20785"/>
                  </a:lnTo>
                  <a:lnTo>
                    <a:pt x="285" y="20683"/>
                  </a:lnTo>
                  <a:lnTo>
                    <a:pt x="285" y="20581"/>
                  </a:lnTo>
                  <a:lnTo>
                    <a:pt x="333" y="20581"/>
                  </a:lnTo>
                  <a:lnTo>
                    <a:pt x="333" y="20479"/>
                  </a:lnTo>
                  <a:lnTo>
                    <a:pt x="333" y="20377"/>
                  </a:lnTo>
                  <a:lnTo>
                    <a:pt x="381" y="20377"/>
                  </a:lnTo>
                  <a:lnTo>
                    <a:pt x="381" y="20275"/>
                  </a:lnTo>
                  <a:lnTo>
                    <a:pt x="428" y="20174"/>
                  </a:lnTo>
                  <a:lnTo>
                    <a:pt x="476" y="20072"/>
                  </a:lnTo>
                  <a:lnTo>
                    <a:pt x="476" y="19970"/>
                  </a:lnTo>
                  <a:lnTo>
                    <a:pt x="523" y="19970"/>
                  </a:lnTo>
                  <a:lnTo>
                    <a:pt x="523" y="19868"/>
                  </a:lnTo>
                  <a:lnTo>
                    <a:pt x="571" y="19766"/>
                  </a:lnTo>
                  <a:lnTo>
                    <a:pt x="571" y="19664"/>
                  </a:lnTo>
                  <a:lnTo>
                    <a:pt x="619" y="19562"/>
                  </a:lnTo>
                  <a:lnTo>
                    <a:pt x="666" y="19460"/>
                  </a:lnTo>
                  <a:lnTo>
                    <a:pt x="666" y="19358"/>
                  </a:lnTo>
                  <a:lnTo>
                    <a:pt x="714" y="19358"/>
                  </a:lnTo>
                  <a:lnTo>
                    <a:pt x="714" y="19257"/>
                  </a:lnTo>
                  <a:lnTo>
                    <a:pt x="761" y="19155"/>
                  </a:lnTo>
                  <a:lnTo>
                    <a:pt x="809" y="19053"/>
                  </a:lnTo>
                  <a:lnTo>
                    <a:pt x="809" y="18951"/>
                  </a:lnTo>
                  <a:lnTo>
                    <a:pt x="856" y="18849"/>
                  </a:lnTo>
                  <a:lnTo>
                    <a:pt x="856" y="18747"/>
                  </a:lnTo>
                  <a:lnTo>
                    <a:pt x="904" y="18747"/>
                  </a:lnTo>
                  <a:lnTo>
                    <a:pt x="904" y="18645"/>
                  </a:lnTo>
                  <a:lnTo>
                    <a:pt x="952" y="18543"/>
                  </a:lnTo>
                  <a:lnTo>
                    <a:pt x="999" y="18442"/>
                  </a:lnTo>
                  <a:lnTo>
                    <a:pt x="999" y="18340"/>
                  </a:lnTo>
                  <a:lnTo>
                    <a:pt x="1047" y="18340"/>
                  </a:lnTo>
                  <a:lnTo>
                    <a:pt x="1047" y="18238"/>
                  </a:lnTo>
                  <a:lnTo>
                    <a:pt x="1047" y="18136"/>
                  </a:lnTo>
                  <a:lnTo>
                    <a:pt x="1094" y="18136"/>
                  </a:lnTo>
                  <a:lnTo>
                    <a:pt x="1094" y="18034"/>
                  </a:lnTo>
                  <a:lnTo>
                    <a:pt x="1142" y="17932"/>
                  </a:lnTo>
                  <a:lnTo>
                    <a:pt x="1189" y="17830"/>
                  </a:lnTo>
                  <a:lnTo>
                    <a:pt x="1237" y="17728"/>
                  </a:lnTo>
                  <a:lnTo>
                    <a:pt x="1237" y="17626"/>
                  </a:lnTo>
                  <a:lnTo>
                    <a:pt x="1285" y="17626"/>
                  </a:lnTo>
                  <a:lnTo>
                    <a:pt x="1285" y="17525"/>
                  </a:lnTo>
                  <a:lnTo>
                    <a:pt x="1285" y="17423"/>
                  </a:lnTo>
                  <a:lnTo>
                    <a:pt x="1332" y="17423"/>
                  </a:lnTo>
                  <a:lnTo>
                    <a:pt x="1332" y="17321"/>
                  </a:lnTo>
                  <a:lnTo>
                    <a:pt x="1380" y="17219"/>
                  </a:lnTo>
                  <a:lnTo>
                    <a:pt x="1427" y="17117"/>
                  </a:lnTo>
                  <a:lnTo>
                    <a:pt x="1427" y="17015"/>
                  </a:lnTo>
                  <a:lnTo>
                    <a:pt x="1475" y="17015"/>
                  </a:lnTo>
                  <a:lnTo>
                    <a:pt x="1475" y="16913"/>
                  </a:lnTo>
                  <a:lnTo>
                    <a:pt x="1522" y="16811"/>
                  </a:lnTo>
                  <a:lnTo>
                    <a:pt x="1522" y="16709"/>
                  </a:lnTo>
                  <a:lnTo>
                    <a:pt x="1570" y="16608"/>
                  </a:lnTo>
                  <a:lnTo>
                    <a:pt x="1618" y="16506"/>
                  </a:lnTo>
                  <a:lnTo>
                    <a:pt x="1665" y="16404"/>
                  </a:lnTo>
                  <a:lnTo>
                    <a:pt x="1665" y="16302"/>
                  </a:lnTo>
                  <a:lnTo>
                    <a:pt x="1713" y="16302"/>
                  </a:lnTo>
                  <a:lnTo>
                    <a:pt x="1713" y="16200"/>
                  </a:lnTo>
                  <a:lnTo>
                    <a:pt x="1760" y="16098"/>
                  </a:lnTo>
                  <a:lnTo>
                    <a:pt x="1760" y="15996"/>
                  </a:lnTo>
                  <a:lnTo>
                    <a:pt x="1808" y="15894"/>
                  </a:lnTo>
                  <a:lnTo>
                    <a:pt x="1856" y="15792"/>
                  </a:lnTo>
                  <a:lnTo>
                    <a:pt x="1856" y="15691"/>
                  </a:lnTo>
                  <a:lnTo>
                    <a:pt x="1903" y="15691"/>
                  </a:lnTo>
                  <a:lnTo>
                    <a:pt x="1903" y="15589"/>
                  </a:lnTo>
                  <a:lnTo>
                    <a:pt x="1951" y="15589"/>
                  </a:lnTo>
                  <a:lnTo>
                    <a:pt x="1951" y="15487"/>
                  </a:lnTo>
                  <a:lnTo>
                    <a:pt x="1998" y="15385"/>
                  </a:lnTo>
                  <a:lnTo>
                    <a:pt x="1998" y="15283"/>
                  </a:lnTo>
                  <a:lnTo>
                    <a:pt x="2046" y="15181"/>
                  </a:lnTo>
                  <a:lnTo>
                    <a:pt x="2093" y="15079"/>
                  </a:lnTo>
                  <a:lnTo>
                    <a:pt x="2093" y="14977"/>
                  </a:lnTo>
                  <a:lnTo>
                    <a:pt x="2141" y="14977"/>
                  </a:lnTo>
                  <a:lnTo>
                    <a:pt x="2141" y="14875"/>
                  </a:lnTo>
                  <a:lnTo>
                    <a:pt x="2189" y="14875"/>
                  </a:lnTo>
                  <a:lnTo>
                    <a:pt x="2189" y="14774"/>
                  </a:lnTo>
                  <a:lnTo>
                    <a:pt x="2236" y="14672"/>
                  </a:lnTo>
                  <a:lnTo>
                    <a:pt x="2236" y="14570"/>
                  </a:lnTo>
                  <a:lnTo>
                    <a:pt x="2284" y="14468"/>
                  </a:lnTo>
                  <a:lnTo>
                    <a:pt x="2331" y="14366"/>
                  </a:lnTo>
                  <a:lnTo>
                    <a:pt x="2379" y="14264"/>
                  </a:lnTo>
                  <a:lnTo>
                    <a:pt x="2379" y="14162"/>
                  </a:lnTo>
                  <a:lnTo>
                    <a:pt x="2426" y="14162"/>
                  </a:lnTo>
                  <a:lnTo>
                    <a:pt x="2426" y="14060"/>
                  </a:lnTo>
                  <a:lnTo>
                    <a:pt x="2474" y="13958"/>
                  </a:lnTo>
                  <a:lnTo>
                    <a:pt x="2474" y="13857"/>
                  </a:lnTo>
                  <a:lnTo>
                    <a:pt x="2522" y="13857"/>
                  </a:lnTo>
                  <a:lnTo>
                    <a:pt x="2522" y="13755"/>
                  </a:lnTo>
                  <a:lnTo>
                    <a:pt x="2569" y="13653"/>
                  </a:lnTo>
                  <a:lnTo>
                    <a:pt x="2617" y="13551"/>
                  </a:lnTo>
                  <a:lnTo>
                    <a:pt x="2617" y="13449"/>
                  </a:lnTo>
                  <a:lnTo>
                    <a:pt x="2664" y="13449"/>
                  </a:lnTo>
                  <a:lnTo>
                    <a:pt x="2664" y="13347"/>
                  </a:lnTo>
                  <a:lnTo>
                    <a:pt x="2712" y="13347"/>
                  </a:lnTo>
                  <a:lnTo>
                    <a:pt x="2712" y="13245"/>
                  </a:lnTo>
                  <a:lnTo>
                    <a:pt x="2712" y="13143"/>
                  </a:lnTo>
                  <a:lnTo>
                    <a:pt x="2759" y="13143"/>
                  </a:lnTo>
                  <a:lnTo>
                    <a:pt x="2759" y="13042"/>
                  </a:lnTo>
                  <a:lnTo>
                    <a:pt x="2807" y="13042"/>
                  </a:lnTo>
                  <a:lnTo>
                    <a:pt x="2807" y="12940"/>
                  </a:lnTo>
                  <a:lnTo>
                    <a:pt x="2855" y="12838"/>
                  </a:lnTo>
                  <a:lnTo>
                    <a:pt x="2902" y="12736"/>
                  </a:lnTo>
                  <a:lnTo>
                    <a:pt x="2902" y="12634"/>
                  </a:lnTo>
                  <a:lnTo>
                    <a:pt x="2950" y="12634"/>
                  </a:lnTo>
                  <a:lnTo>
                    <a:pt x="2950" y="12532"/>
                  </a:lnTo>
                  <a:lnTo>
                    <a:pt x="2997" y="12430"/>
                  </a:lnTo>
                  <a:lnTo>
                    <a:pt x="2997" y="12328"/>
                  </a:lnTo>
                  <a:lnTo>
                    <a:pt x="3045" y="12328"/>
                  </a:lnTo>
                  <a:lnTo>
                    <a:pt x="3045" y="12226"/>
                  </a:lnTo>
                  <a:lnTo>
                    <a:pt x="3093" y="12226"/>
                  </a:lnTo>
                  <a:lnTo>
                    <a:pt x="3093" y="12125"/>
                  </a:lnTo>
                  <a:lnTo>
                    <a:pt x="3140" y="12023"/>
                  </a:lnTo>
                  <a:lnTo>
                    <a:pt x="3188" y="11921"/>
                  </a:lnTo>
                  <a:lnTo>
                    <a:pt x="3188" y="11819"/>
                  </a:lnTo>
                  <a:lnTo>
                    <a:pt x="3235" y="11717"/>
                  </a:lnTo>
                  <a:lnTo>
                    <a:pt x="3283" y="11615"/>
                  </a:lnTo>
                  <a:lnTo>
                    <a:pt x="3330" y="11513"/>
                  </a:lnTo>
                  <a:lnTo>
                    <a:pt x="3378" y="11411"/>
                  </a:lnTo>
                  <a:lnTo>
                    <a:pt x="3378" y="11309"/>
                  </a:lnTo>
                  <a:lnTo>
                    <a:pt x="3426" y="11309"/>
                  </a:lnTo>
                  <a:lnTo>
                    <a:pt x="3426" y="11208"/>
                  </a:lnTo>
                  <a:lnTo>
                    <a:pt x="3473" y="11208"/>
                  </a:lnTo>
                  <a:lnTo>
                    <a:pt x="3473" y="11106"/>
                  </a:lnTo>
                  <a:lnTo>
                    <a:pt x="3473" y="11004"/>
                  </a:lnTo>
                  <a:lnTo>
                    <a:pt x="3521" y="11004"/>
                  </a:lnTo>
                  <a:lnTo>
                    <a:pt x="3521" y="10902"/>
                  </a:lnTo>
                  <a:lnTo>
                    <a:pt x="3568" y="10902"/>
                  </a:lnTo>
                  <a:lnTo>
                    <a:pt x="3568" y="10800"/>
                  </a:lnTo>
                  <a:lnTo>
                    <a:pt x="3616" y="10800"/>
                  </a:lnTo>
                  <a:lnTo>
                    <a:pt x="3616" y="10698"/>
                  </a:lnTo>
                  <a:lnTo>
                    <a:pt x="3663" y="10596"/>
                  </a:lnTo>
                  <a:lnTo>
                    <a:pt x="3711" y="10494"/>
                  </a:lnTo>
                  <a:lnTo>
                    <a:pt x="3711" y="10392"/>
                  </a:lnTo>
                  <a:lnTo>
                    <a:pt x="3759" y="10392"/>
                  </a:lnTo>
                  <a:lnTo>
                    <a:pt x="3759" y="10291"/>
                  </a:lnTo>
                  <a:lnTo>
                    <a:pt x="3806" y="10189"/>
                  </a:lnTo>
                  <a:lnTo>
                    <a:pt x="3854" y="10087"/>
                  </a:lnTo>
                  <a:lnTo>
                    <a:pt x="3901" y="9985"/>
                  </a:lnTo>
                  <a:lnTo>
                    <a:pt x="3949" y="9883"/>
                  </a:lnTo>
                  <a:lnTo>
                    <a:pt x="3949" y="9781"/>
                  </a:lnTo>
                  <a:lnTo>
                    <a:pt x="3996" y="9679"/>
                  </a:lnTo>
                  <a:lnTo>
                    <a:pt x="4044" y="9577"/>
                  </a:lnTo>
                  <a:lnTo>
                    <a:pt x="4092" y="9475"/>
                  </a:lnTo>
                  <a:lnTo>
                    <a:pt x="4139" y="9374"/>
                  </a:lnTo>
                  <a:lnTo>
                    <a:pt x="4187" y="9272"/>
                  </a:lnTo>
                  <a:lnTo>
                    <a:pt x="4187" y="9170"/>
                  </a:lnTo>
                  <a:lnTo>
                    <a:pt x="4234" y="9068"/>
                  </a:lnTo>
                  <a:lnTo>
                    <a:pt x="4282" y="8966"/>
                  </a:lnTo>
                  <a:lnTo>
                    <a:pt x="4330" y="8864"/>
                  </a:lnTo>
                  <a:lnTo>
                    <a:pt x="4377" y="8762"/>
                  </a:lnTo>
                  <a:lnTo>
                    <a:pt x="4425" y="8660"/>
                  </a:lnTo>
                  <a:lnTo>
                    <a:pt x="4425" y="8558"/>
                  </a:lnTo>
                  <a:lnTo>
                    <a:pt x="4472" y="8457"/>
                  </a:lnTo>
                  <a:lnTo>
                    <a:pt x="4520" y="8355"/>
                  </a:lnTo>
                  <a:lnTo>
                    <a:pt x="4567" y="8253"/>
                  </a:lnTo>
                  <a:lnTo>
                    <a:pt x="4615" y="8151"/>
                  </a:lnTo>
                  <a:lnTo>
                    <a:pt x="4663" y="8049"/>
                  </a:lnTo>
                  <a:lnTo>
                    <a:pt x="4663" y="7947"/>
                  </a:lnTo>
                  <a:lnTo>
                    <a:pt x="4710" y="7947"/>
                  </a:lnTo>
                  <a:lnTo>
                    <a:pt x="4710" y="7845"/>
                  </a:lnTo>
                  <a:lnTo>
                    <a:pt x="4758" y="7845"/>
                  </a:lnTo>
                  <a:lnTo>
                    <a:pt x="4758" y="7743"/>
                  </a:lnTo>
                  <a:lnTo>
                    <a:pt x="4805" y="7743"/>
                  </a:lnTo>
                  <a:lnTo>
                    <a:pt x="4805" y="7642"/>
                  </a:lnTo>
                  <a:lnTo>
                    <a:pt x="4853" y="7642"/>
                  </a:lnTo>
                  <a:lnTo>
                    <a:pt x="4853" y="7540"/>
                  </a:lnTo>
                  <a:lnTo>
                    <a:pt x="4900" y="7540"/>
                  </a:lnTo>
                  <a:lnTo>
                    <a:pt x="4900" y="7438"/>
                  </a:lnTo>
                  <a:lnTo>
                    <a:pt x="4948" y="7336"/>
                  </a:lnTo>
                  <a:lnTo>
                    <a:pt x="4996" y="7234"/>
                  </a:lnTo>
                  <a:lnTo>
                    <a:pt x="5043" y="7132"/>
                  </a:lnTo>
                  <a:lnTo>
                    <a:pt x="5091" y="7030"/>
                  </a:lnTo>
                  <a:lnTo>
                    <a:pt x="5138" y="6928"/>
                  </a:lnTo>
                  <a:lnTo>
                    <a:pt x="5138" y="6826"/>
                  </a:lnTo>
                  <a:lnTo>
                    <a:pt x="5186" y="6826"/>
                  </a:lnTo>
                  <a:lnTo>
                    <a:pt x="5186" y="6725"/>
                  </a:lnTo>
                  <a:lnTo>
                    <a:pt x="5233" y="6725"/>
                  </a:lnTo>
                  <a:lnTo>
                    <a:pt x="5233" y="6623"/>
                  </a:lnTo>
                  <a:lnTo>
                    <a:pt x="5281" y="6623"/>
                  </a:lnTo>
                  <a:lnTo>
                    <a:pt x="5281" y="6521"/>
                  </a:lnTo>
                  <a:lnTo>
                    <a:pt x="5329" y="6521"/>
                  </a:lnTo>
                  <a:lnTo>
                    <a:pt x="5329" y="6419"/>
                  </a:lnTo>
                  <a:lnTo>
                    <a:pt x="5376" y="6419"/>
                  </a:lnTo>
                  <a:lnTo>
                    <a:pt x="5376" y="6317"/>
                  </a:lnTo>
                  <a:lnTo>
                    <a:pt x="5424" y="6215"/>
                  </a:lnTo>
                  <a:lnTo>
                    <a:pt x="5471" y="6215"/>
                  </a:lnTo>
                  <a:lnTo>
                    <a:pt x="5471" y="6113"/>
                  </a:lnTo>
                  <a:lnTo>
                    <a:pt x="5519" y="6113"/>
                  </a:lnTo>
                  <a:lnTo>
                    <a:pt x="5519" y="6011"/>
                  </a:lnTo>
                  <a:lnTo>
                    <a:pt x="5567" y="6011"/>
                  </a:lnTo>
                  <a:lnTo>
                    <a:pt x="5567" y="5909"/>
                  </a:lnTo>
                  <a:lnTo>
                    <a:pt x="5614" y="5909"/>
                  </a:lnTo>
                  <a:lnTo>
                    <a:pt x="5614" y="5808"/>
                  </a:lnTo>
                  <a:lnTo>
                    <a:pt x="5662" y="5706"/>
                  </a:lnTo>
                  <a:lnTo>
                    <a:pt x="5709" y="5604"/>
                  </a:lnTo>
                  <a:lnTo>
                    <a:pt x="5757" y="5604"/>
                  </a:lnTo>
                  <a:lnTo>
                    <a:pt x="5757" y="5502"/>
                  </a:lnTo>
                  <a:lnTo>
                    <a:pt x="5804" y="5502"/>
                  </a:lnTo>
                  <a:lnTo>
                    <a:pt x="5804" y="5400"/>
                  </a:lnTo>
                  <a:lnTo>
                    <a:pt x="5852" y="5400"/>
                  </a:lnTo>
                  <a:lnTo>
                    <a:pt x="5852" y="5298"/>
                  </a:lnTo>
                  <a:lnTo>
                    <a:pt x="5900" y="5298"/>
                  </a:lnTo>
                  <a:lnTo>
                    <a:pt x="5900" y="5196"/>
                  </a:lnTo>
                  <a:lnTo>
                    <a:pt x="5947" y="5196"/>
                  </a:lnTo>
                  <a:lnTo>
                    <a:pt x="5947" y="5094"/>
                  </a:lnTo>
                  <a:lnTo>
                    <a:pt x="5995" y="5094"/>
                  </a:lnTo>
                  <a:lnTo>
                    <a:pt x="5995" y="4992"/>
                  </a:lnTo>
                  <a:lnTo>
                    <a:pt x="6042" y="4992"/>
                  </a:lnTo>
                  <a:lnTo>
                    <a:pt x="6090" y="4891"/>
                  </a:lnTo>
                  <a:lnTo>
                    <a:pt x="6090" y="4789"/>
                  </a:lnTo>
                  <a:lnTo>
                    <a:pt x="6137" y="4789"/>
                  </a:lnTo>
                  <a:lnTo>
                    <a:pt x="6137" y="4687"/>
                  </a:lnTo>
                  <a:lnTo>
                    <a:pt x="6185" y="4687"/>
                  </a:lnTo>
                  <a:lnTo>
                    <a:pt x="6233" y="4585"/>
                  </a:lnTo>
                  <a:lnTo>
                    <a:pt x="6280" y="4483"/>
                  </a:lnTo>
                  <a:lnTo>
                    <a:pt x="6328" y="4483"/>
                  </a:lnTo>
                  <a:lnTo>
                    <a:pt x="6328" y="4381"/>
                  </a:lnTo>
                  <a:lnTo>
                    <a:pt x="6375" y="4279"/>
                  </a:lnTo>
                  <a:lnTo>
                    <a:pt x="6423" y="4279"/>
                  </a:lnTo>
                  <a:lnTo>
                    <a:pt x="6423" y="4177"/>
                  </a:lnTo>
                  <a:lnTo>
                    <a:pt x="6470" y="4177"/>
                  </a:lnTo>
                  <a:lnTo>
                    <a:pt x="6470" y="4075"/>
                  </a:lnTo>
                  <a:lnTo>
                    <a:pt x="6518" y="4075"/>
                  </a:lnTo>
                  <a:lnTo>
                    <a:pt x="6566" y="3974"/>
                  </a:lnTo>
                  <a:lnTo>
                    <a:pt x="6566" y="3872"/>
                  </a:lnTo>
                  <a:lnTo>
                    <a:pt x="6613" y="3872"/>
                  </a:lnTo>
                  <a:lnTo>
                    <a:pt x="6661" y="3770"/>
                  </a:lnTo>
                  <a:lnTo>
                    <a:pt x="6708" y="3770"/>
                  </a:lnTo>
                  <a:lnTo>
                    <a:pt x="6708" y="3668"/>
                  </a:lnTo>
                  <a:lnTo>
                    <a:pt x="6756" y="3668"/>
                  </a:lnTo>
                  <a:lnTo>
                    <a:pt x="6756" y="3566"/>
                  </a:lnTo>
                  <a:lnTo>
                    <a:pt x="6804" y="3566"/>
                  </a:lnTo>
                  <a:lnTo>
                    <a:pt x="6804" y="3464"/>
                  </a:lnTo>
                  <a:lnTo>
                    <a:pt x="6851" y="3464"/>
                  </a:lnTo>
                  <a:lnTo>
                    <a:pt x="6899" y="3362"/>
                  </a:lnTo>
                  <a:lnTo>
                    <a:pt x="6946" y="3362"/>
                  </a:lnTo>
                  <a:lnTo>
                    <a:pt x="6946" y="3260"/>
                  </a:lnTo>
                  <a:lnTo>
                    <a:pt x="6994" y="3260"/>
                  </a:lnTo>
                  <a:lnTo>
                    <a:pt x="6994" y="3158"/>
                  </a:lnTo>
                  <a:lnTo>
                    <a:pt x="7041" y="3158"/>
                  </a:lnTo>
                  <a:lnTo>
                    <a:pt x="7041" y="3057"/>
                  </a:lnTo>
                  <a:lnTo>
                    <a:pt x="7089" y="3057"/>
                  </a:lnTo>
                  <a:lnTo>
                    <a:pt x="7137" y="2955"/>
                  </a:lnTo>
                  <a:lnTo>
                    <a:pt x="7184" y="2955"/>
                  </a:lnTo>
                  <a:lnTo>
                    <a:pt x="7184" y="2853"/>
                  </a:lnTo>
                  <a:lnTo>
                    <a:pt x="7232" y="2853"/>
                  </a:lnTo>
                  <a:lnTo>
                    <a:pt x="7279" y="2751"/>
                  </a:lnTo>
                  <a:lnTo>
                    <a:pt x="7327" y="2751"/>
                  </a:lnTo>
                  <a:lnTo>
                    <a:pt x="7327" y="2649"/>
                  </a:lnTo>
                  <a:lnTo>
                    <a:pt x="7374" y="2649"/>
                  </a:lnTo>
                  <a:lnTo>
                    <a:pt x="7374" y="2547"/>
                  </a:lnTo>
                  <a:lnTo>
                    <a:pt x="7422" y="2547"/>
                  </a:lnTo>
                  <a:lnTo>
                    <a:pt x="7470" y="2547"/>
                  </a:lnTo>
                  <a:lnTo>
                    <a:pt x="7470" y="2445"/>
                  </a:lnTo>
                  <a:lnTo>
                    <a:pt x="7517" y="2445"/>
                  </a:lnTo>
                  <a:lnTo>
                    <a:pt x="7565" y="2343"/>
                  </a:lnTo>
                  <a:lnTo>
                    <a:pt x="7612" y="2242"/>
                  </a:lnTo>
                  <a:lnTo>
                    <a:pt x="7660" y="2242"/>
                  </a:lnTo>
                  <a:lnTo>
                    <a:pt x="7707" y="2140"/>
                  </a:lnTo>
                  <a:lnTo>
                    <a:pt x="7755" y="2140"/>
                  </a:lnTo>
                  <a:lnTo>
                    <a:pt x="7755" y="2038"/>
                  </a:lnTo>
                  <a:lnTo>
                    <a:pt x="7803" y="2038"/>
                  </a:lnTo>
                  <a:lnTo>
                    <a:pt x="7850" y="1936"/>
                  </a:lnTo>
                  <a:lnTo>
                    <a:pt x="7898" y="1936"/>
                  </a:lnTo>
                  <a:lnTo>
                    <a:pt x="7898" y="1834"/>
                  </a:lnTo>
                  <a:lnTo>
                    <a:pt x="7945" y="1834"/>
                  </a:lnTo>
                  <a:lnTo>
                    <a:pt x="7993" y="1834"/>
                  </a:lnTo>
                  <a:lnTo>
                    <a:pt x="7993" y="1732"/>
                  </a:lnTo>
                  <a:lnTo>
                    <a:pt x="8041" y="1732"/>
                  </a:lnTo>
                  <a:lnTo>
                    <a:pt x="8088" y="1630"/>
                  </a:lnTo>
                  <a:lnTo>
                    <a:pt x="8136" y="1630"/>
                  </a:lnTo>
                  <a:lnTo>
                    <a:pt x="8183" y="1528"/>
                  </a:lnTo>
                  <a:lnTo>
                    <a:pt x="8231" y="1528"/>
                  </a:lnTo>
                  <a:lnTo>
                    <a:pt x="8278" y="1426"/>
                  </a:lnTo>
                  <a:lnTo>
                    <a:pt x="8326" y="1426"/>
                  </a:lnTo>
                  <a:lnTo>
                    <a:pt x="8326" y="1325"/>
                  </a:lnTo>
                  <a:lnTo>
                    <a:pt x="8374" y="1325"/>
                  </a:lnTo>
                  <a:lnTo>
                    <a:pt x="8421" y="1325"/>
                  </a:lnTo>
                  <a:lnTo>
                    <a:pt x="8421" y="1223"/>
                  </a:lnTo>
                  <a:lnTo>
                    <a:pt x="8469" y="1223"/>
                  </a:lnTo>
                  <a:lnTo>
                    <a:pt x="8516" y="1223"/>
                  </a:lnTo>
                  <a:lnTo>
                    <a:pt x="8516" y="1121"/>
                  </a:lnTo>
                  <a:lnTo>
                    <a:pt x="8564" y="1121"/>
                  </a:lnTo>
                  <a:lnTo>
                    <a:pt x="8611" y="1121"/>
                  </a:lnTo>
                  <a:lnTo>
                    <a:pt x="8659" y="1019"/>
                  </a:lnTo>
                  <a:lnTo>
                    <a:pt x="8707" y="1019"/>
                  </a:lnTo>
                  <a:lnTo>
                    <a:pt x="8754" y="917"/>
                  </a:lnTo>
                  <a:lnTo>
                    <a:pt x="8802" y="917"/>
                  </a:lnTo>
                  <a:lnTo>
                    <a:pt x="8849" y="917"/>
                  </a:lnTo>
                  <a:lnTo>
                    <a:pt x="8849" y="815"/>
                  </a:lnTo>
                  <a:lnTo>
                    <a:pt x="8897" y="815"/>
                  </a:lnTo>
                  <a:lnTo>
                    <a:pt x="8944" y="815"/>
                  </a:lnTo>
                  <a:lnTo>
                    <a:pt x="8992" y="713"/>
                  </a:lnTo>
                  <a:lnTo>
                    <a:pt x="9040" y="713"/>
                  </a:lnTo>
                  <a:lnTo>
                    <a:pt x="9087" y="713"/>
                  </a:lnTo>
                  <a:lnTo>
                    <a:pt x="9087" y="611"/>
                  </a:lnTo>
                  <a:lnTo>
                    <a:pt x="9135" y="611"/>
                  </a:lnTo>
                  <a:lnTo>
                    <a:pt x="9182" y="611"/>
                  </a:lnTo>
                  <a:lnTo>
                    <a:pt x="9230" y="611"/>
                  </a:lnTo>
                  <a:lnTo>
                    <a:pt x="9230" y="509"/>
                  </a:lnTo>
                  <a:lnTo>
                    <a:pt x="9278" y="509"/>
                  </a:lnTo>
                  <a:lnTo>
                    <a:pt x="9325" y="509"/>
                  </a:lnTo>
                  <a:lnTo>
                    <a:pt x="9373" y="509"/>
                  </a:lnTo>
                  <a:lnTo>
                    <a:pt x="9373" y="408"/>
                  </a:lnTo>
                  <a:lnTo>
                    <a:pt x="9420" y="408"/>
                  </a:lnTo>
                  <a:lnTo>
                    <a:pt x="9468" y="408"/>
                  </a:lnTo>
                  <a:lnTo>
                    <a:pt x="9515" y="408"/>
                  </a:lnTo>
                  <a:lnTo>
                    <a:pt x="9563" y="306"/>
                  </a:lnTo>
                  <a:lnTo>
                    <a:pt x="9611" y="306"/>
                  </a:lnTo>
                  <a:lnTo>
                    <a:pt x="9658" y="306"/>
                  </a:lnTo>
                  <a:lnTo>
                    <a:pt x="9706" y="306"/>
                  </a:lnTo>
                  <a:lnTo>
                    <a:pt x="9753" y="204"/>
                  </a:lnTo>
                  <a:lnTo>
                    <a:pt x="9801" y="204"/>
                  </a:lnTo>
                  <a:lnTo>
                    <a:pt x="9848" y="204"/>
                  </a:lnTo>
                  <a:lnTo>
                    <a:pt x="9896" y="204"/>
                  </a:lnTo>
                  <a:lnTo>
                    <a:pt x="9944" y="204"/>
                  </a:lnTo>
                  <a:lnTo>
                    <a:pt x="9991" y="102"/>
                  </a:lnTo>
                  <a:lnTo>
                    <a:pt x="10039" y="102"/>
                  </a:lnTo>
                  <a:lnTo>
                    <a:pt x="10086" y="102"/>
                  </a:lnTo>
                  <a:lnTo>
                    <a:pt x="10134" y="102"/>
                  </a:lnTo>
                  <a:lnTo>
                    <a:pt x="10181" y="102"/>
                  </a:lnTo>
                  <a:lnTo>
                    <a:pt x="10229" y="102"/>
                  </a:lnTo>
                  <a:lnTo>
                    <a:pt x="10277" y="102"/>
                  </a:lnTo>
                  <a:lnTo>
                    <a:pt x="10324" y="0"/>
                  </a:lnTo>
                  <a:lnTo>
                    <a:pt x="10372" y="0"/>
                  </a:lnTo>
                  <a:lnTo>
                    <a:pt x="10419" y="0"/>
                  </a:lnTo>
                  <a:lnTo>
                    <a:pt x="10467" y="0"/>
                  </a:lnTo>
                  <a:lnTo>
                    <a:pt x="10515" y="0"/>
                  </a:lnTo>
                  <a:lnTo>
                    <a:pt x="10562" y="0"/>
                  </a:lnTo>
                  <a:lnTo>
                    <a:pt x="10610" y="0"/>
                  </a:lnTo>
                  <a:lnTo>
                    <a:pt x="10657" y="0"/>
                  </a:lnTo>
                  <a:lnTo>
                    <a:pt x="10705" y="0"/>
                  </a:lnTo>
                  <a:lnTo>
                    <a:pt x="10752" y="0"/>
                  </a:lnTo>
                  <a:lnTo>
                    <a:pt x="10800" y="0"/>
                  </a:lnTo>
                  <a:lnTo>
                    <a:pt x="10848" y="0"/>
                  </a:lnTo>
                  <a:lnTo>
                    <a:pt x="10895" y="0"/>
                  </a:lnTo>
                  <a:lnTo>
                    <a:pt x="10943" y="0"/>
                  </a:lnTo>
                  <a:lnTo>
                    <a:pt x="10990" y="0"/>
                  </a:lnTo>
                  <a:lnTo>
                    <a:pt x="11038" y="0"/>
                  </a:lnTo>
                  <a:lnTo>
                    <a:pt x="11085" y="0"/>
                  </a:lnTo>
                  <a:lnTo>
                    <a:pt x="11133" y="0"/>
                  </a:lnTo>
                  <a:lnTo>
                    <a:pt x="11181" y="0"/>
                  </a:lnTo>
                  <a:lnTo>
                    <a:pt x="11228" y="0"/>
                  </a:lnTo>
                  <a:lnTo>
                    <a:pt x="11276" y="0"/>
                  </a:lnTo>
                  <a:lnTo>
                    <a:pt x="11323" y="0"/>
                  </a:lnTo>
                  <a:lnTo>
                    <a:pt x="11323" y="102"/>
                  </a:lnTo>
                  <a:lnTo>
                    <a:pt x="11371" y="102"/>
                  </a:lnTo>
                  <a:lnTo>
                    <a:pt x="11419" y="102"/>
                  </a:lnTo>
                  <a:lnTo>
                    <a:pt x="11466" y="102"/>
                  </a:lnTo>
                  <a:lnTo>
                    <a:pt x="11514" y="102"/>
                  </a:lnTo>
                  <a:lnTo>
                    <a:pt x="11561" y="102"/>
                  </a:lnTo>
                  <a:lnTo>
                    <a:pt x="11609" y="102"/>
                  </a:lnTo>
                  <a:lnTo>
                    <a:pt x="11656" y="102"/>
                  </a:lnTo>
                  <a:lnTo>
                    <a:pt x="11656" y="204"/>
                  </a:lnTo>
                  <a:lnTo>
                    <a:pt x="11704" y="204"/>
                  </a:lnTo>
                  <a:lnTo>
                    <a:pt x="11752" y="204"/>
                  </a:lnTo>
                  <a:lnTo>
                    <a:pt x="11799" y="204"/>
                  </a:lnTo>
                  <a:lnTo>
                    <a:pt x="11847" y="204"/>
                  </a:lnTo>
                  <a:lnTo>
                    <a:pt x="11894" y="204"/>
                  </a:lnTo>
                  <a:lnTo>
                    <a:pt x="11894" y="306"/>
                  </a:lnTo>
                  <a:lnTo>
                    <a:pt x="11942" y="306"/>
                  </a:lnTo>
                  <a:lnTo>
                    <a:pt x="11989" y="306"/>
                  </a:lnTo>
                  <a:lnTo>
                    <a:pt x="12037" y="306"/>
                  </a:lnTo>
                  <a:lnTo>
                    <a:pt x="12085" y="306"/>
                  </a:lnTo>
                  <a:lnTo>
                    <a:pt x="12085" y="408"/>
                  </a:lnTo>
                  <a:lnTo>
                    <a:pt x="12132" y="408"/>
                  </a:lnTo>
                  <a:lnTo>
                    <a:pt x="12180" y="408"/>
                  </a:lnTo>
                  <a:lnTo>
                    <a:pt x="12227" y="408"/>
                  </a:lnTo>
                  <a:lnTo>
                    <a:pt x="12275" y="509"/>
                  </a:lnTo>
                  <a:lnTo>
                    <a:pt x="12322" y="509"/>
                  </a:lnTo>
                  <a:lnTo>
                    <a:pt x="12370" y="509"/>
                  </a:lnTo>
                  <a:lnTo>
                    <a:pt x="12418" y="611"/>
                  </a:lnTo>
                  <a:lnTo>
                    <a:pt x="12465" y="611"/>
                  </a:lnTo>
                  <a:lnTo>
                    <a:pt x="12513" y="611"/>
                  </a:lnTo>
                  <a:lnTo>
                    <a:pt x="12560" y="713"/>
                  </a:lnTo>
                  <a:lnTo>
                    <a:pt x="12608" y="713"/>
                  </a:lnTo>
                  <a:lnTo>
                    <a:pt x="12656" y="713"/>
                  </a:lnTo>
                  <a:lnTo>
                    <a:pt x="12656" y="815"/>
                  </a:lnTo>
                  <a:lnTo>
                    <a:pt x="12703" y="815"/>
                  </a:lnTo>
                  <a:lnTo>
                    <a:pt x="12751" y="815"/>
                  </a:lnTo>
                  <a:lnTo>
                    <a:pt x="12798" y="917"/>
                  </a:lnTo>
                  <a:lnTo>
                    <a:pt x="12846" y="917"/>
                  </a:lnTo>
                  <a:lnTo>
                    <a:pt x="12893" y="917"/>
                  </a:lnTo>
                  <a:lnTo>
                    <a:pt x="12893" y="1019"/>
                  </a:lnTo>
                  <a:lnTo>
                    <a:pt x="12941" y="1019"/>
                  </a:lnTo>
                  <a:lnTo>
                    <a:pt x="12989" y="1019"/>
                  </a:lnTo>
                  <a:lnTo>
                    <a:pt x="12989" y="1121"/>
                  </a:lnTo>
                  <a:lnTo>
                    <a:pt x="13036" y="1121"/>
                  </a:lnTo>
                  <a:lnTo>
                    <a:pt x="13084" y="1121"/>
                  </a:lnTo>
                  <a:lnTo>
                    <a:pt x="13084" y="1223"/>
                  </a:lnTo>
                  <a:lnTo>
                    <a:pt x="13131" y="1223"/>
                  </a:lnTo>
                  <a:lnTo>
                    <a:pt x="13179" y="1223"/>
                  </a:lnTo>
                  <a:lnTo>
                    <a:pt x="13226" y="1325"/>
                  </a:lnTo>
                  <a:lnTo>
                    <a:pt x="13274" y="1325"/>
                  </a:lnTo>
                  <a:lnTo>
                    <a:pt x="13322" y="1426"/>
                  </a:lnTo>
                  <a:lnTo>
                    <a:pt x="13369" y="1426"/>
                  </a:lnTo>
                  <a:lnTo>
                    <a:pt x="13369" y="1528"/>
                  </a:lnTo>
                  <a:lnTo>
                    <a:pt x="13417" y="1528"/>
                  </a:lnTo>
                  <a:lnTo>
                    <a:pt x="13464" y="1528"/>
                  </a:lnTo>
                  <a:lnTo>
                    <a:pt x="13464" y="1630"/>
                  </a:lnTo>
                  <a:lnTo>
                    <a:pt x="13512" y="1630"/>
                  </a:lnTo>
                  <a:lnTo>
                    <a:pt x="13559" y="1630"/>
                  </a:lnTo>
                  <a:lnTo>
                    <a:pt x="13559" y="1732"/>
                  </a:lnTo>
                  <a:lnTo>
                    <a:pt x="13607" y="1732"/>
                  </a:lnTo>
                  <a:lnTo>
                    <a:pt x="13655" y="1834"/>
                  </a:lnTo>
                  <a:lnTo>
                    <a:pt x="13702" y="1834"/>
                  </a:lnTo>
                  <a:lnTo>
                    <a:pt x="13750" y="1936"/>
                  </a:lnTo>
                  <a:lnTo>
                    <a:pt x="13797" y="1936"/>
                  </a:lnTo>
                  <a:lnTo>
                    <a:pt x="13797" y="2038"/>
                  </a:lnTo>
                  <a:lnTo>
                    <a:pt x="13845" y="2038"/>
                  </a:lnTo>
                  <a:lnTo>
                    <a:pt x="13893" y="2140"/>
                  </a:lnTo>
                  <a:lnTo>
                    <a:pt x="13940" y="2140"/>
                  </a:lnTo>
                  <a:lnTo>
                    <a:pt x="13940" y="2242"/>
                  </a:lnTo>
                  <a:lnTo>
                    <a:pt x="13988" y="2242"/>
                  </a:lnTo>
                  <a:lnTo>
                    <a:pt x="14035" y="2242"/>
                  </a:lnTo>
                  <a:lnTo>
                    <a:pt x="14035" y="2343"/>
                  </a:lnTo>
                  <a:lnTo>
                    <a:pt x="14083" y="2343"/>
                  </a:lnTo>
                  <a:lnTo>
                    <a:pt x="14083" y="2445"/>
                  </a:lnTo>
                  <a:lnTo>
                    <a:pt x="14130" y="2445"/>
                  </a:lnTo>
                  <a:lnTo>
                    <a:pt x="14178" y="2547"/>
                  </a:lnTo>
                  <a:lnTo>
                    <a:pt x="14226" y="2547"/>
                  </a:lnTo>
                  <a:lnTo>
                    <a:pt x="14273" y="2649"/>
                  </a:lnTo>
                  <a:lnTo>
                    <a:pt x="14321" y="2751"/>
                  </a:lnTo>
                  <a:lnTo>
                    <a:pt x="14368" y="2751"/>
                  </a:lnTo>
                  <a:lnTo>
                    <a:pt x="14368" y="2853"/>
                  </a:lnTo>
                  <a:lnTo>
                    <a:pt x="14416" y="2853"/>
                  </a:lnTo>
                  <a:lnTo>
                    <a:pt x="14463" y="2955"/>
                  </a:lnTo>
                  <a:lnTo>
                    <a:pt x="14511" y="2955"/>
                  </a:lnTo>
                  <a:lnTo>
                    <a:pt x="14511" y="3057"/>
                  </a:lnTo>
                  <a:lnTo>
                    <a:pt x="14559" y="3057"/>
                  </a:lnTo>
                  <a:lnTo>
                    <a:pt x="14559" y="3158"/>
                  </a:lnTo>
                  <a:lnTo>
                    <a:pt x="14606" y="3158"/>
                  </a:lnTo>
                  <a:lnTo>
                    <a:pt x="14654" y="3260"/>
                  </a:lnTo>
                  <a:lnTo>
                    <a:pt x="14701" y="3362"/>
                  </a:lnTo>
                  <a:lnTo>
                    <a:pt x="14749" y="3362"/>
                  </a:lnTo>
                  <a:lnTo>
                    <a:pt x="14749" y="3464"/>
                  </a:lnTo>
                  <a:lnTo>
                    <a:pt x="14796" y="3464"/>
                  </a:lnTo>
                  <a:lnTo>
                    <a:pt x="14796" y="3566"/>
                  </a:lnTo>
                  <a:lnTo>
                    <a:pt x="14844" y="3566"/>
                  </a:lnTo>
                  <a:lnTo>
                    <a:pt x="14892" y="3668"/>
                  </a:lnTo>
                  <a:lnTo>
                    <a:pt x="14939" y="3770"/>
                  </a:lnTo>
                  <a:lnTo>
                    <a:pt x="14987" y="3770"/>
                  </a:lnTo>
                  <a:lnTo>
                    <a:pt x="14987" y="3872"/>
                  </a:lnTo>
                  <a:lnTo>
                    <a:pt x="15034" y="3872"/>
                  </a:lnTo>
                  <a:lnTo>
                    <a:pt x="15034" y="3974"/>
                  </a:lnTo>
                  <a:lnTo>
                    <a:pt x="15082" y="3974"/>
                  </a:lnTo>
                  <a:lnTo>
                    <a:pt x="15082" y="4075"/>
                  </a:lnTo>
                  <a:lnTo>
                    <a:pt x="15130" y="4075"/>
                  </a:lnTo>
                  <a:lnTo>
                    <a:pt x="15177" y="4177"/>
                  </a:lnTo>
                  <a:lnTo>
                    <a:pt x="15225" y="4279"/>
                  </a:lnTo>
                  <a:lnTo>
                    <a:pt x="15272" y="4279"/>
                  </a:lnTo>
                  <a:lnTo>
                    <a:pt x="15272" y="4381"/>
                  </a:lnTo>
                  <a:lnTo>
                    <a:pt x="15320" y="4483"/>
                  </a:lnTo>
                  <a:lnTo>
                    <a:pt x="15367" y="4483"/>
                  </a:lnTo>
                  <a:lnTo>
                    <a:pt x="15367" y="4585"/>
                  </a:lnTo>
                  <a:lnTo>
                    <a:pt x="15415" y="4585"/>
                  </a:lnTo>
                  <a:lnTo>
                    <a:pt x="15415" y="4687"/>
                  </a:lnTo>
                  <a:lnTo>
                    <a:pt x="15463" y="4687"/>
                  </a:lnTo>
                  <a:lnTo>
                    <a:pt x="15510" y="4789"/>
                  </a:lnTo>
                  <a:lnTo>
                    <a:pt x="15510" y="4891"/>
                  </a:lnTo>
                  <a:lnTo>
                    <a:pt x="15558" y="4891"/>
                  </a:lnTo>
                  <a:lnTo>
                    <a:pt x="15558" y="4992"/>
                  </a:lnTo>
                  <a:lnTo>
                    <a:pt x="15605" y="4992"/>
                  </a:lnTo>
                  <a:lnTo>
                    <a:pt x="15653" y="5094"/>
                  </a:lnTo>
                  <a:lnTo>
                    <a:pt x="15700" y="5196"/>
                  </a:lnTo>
                  <a:lnTo>
                    <a:pt x="15748" y="5298"/>
                  </a:lnTo>
                  <a:lnTo>
                    <a:pt x="15796" y="5400"/>
                  </a:lnTo>
                  <a:lnTo>
                    <a:pt x="15843" y="5502"/>
                  </a:lnTo>
                  <a:lnTo>
                    <a:pt x="15891" y="5604"/>
                  </a:lnTo>
                  <a:lnTo>
                    <a:pt x="15938" y="5604"/>
                  </a:lnTo>
                  <a:lnTo>
                    <a:pt x="15938" y="5706"/>
                  </a:lnTo>
                  <a:lnTo>
                    <a:pt x="15986" y="5706"/>
                  </a:lnTo>
                  <a:lnTo>
                    <a:pt x="15986" y="5808"/>
                  </a:lnTo>
                  <a:lnTo>
                    <a:pt x="16033" y="5909"/>
                  </a:lnTo>
                  <a:lnTo>
                    <a:pt x="16081" y="6011"/>
                  </a:lnTo>
                  <a:lnTo>
                    <a:pt x="16129" y="6113"/>
                  </a:lnTo>
                  <a:lnTo>
                    <a:pt x="16176" y="6215"/>
                  </a:lnTo>
                  <a:lnTo>
                    <a:pt x="16224" y="6215"/>
                  </a:lnTo>
                  <a:lnTo>
                    <a:pt x="16224" y="6317"/>
                  </a:lnTo>
                  <a:lnTo>
                    <a:pt x="16271" y="6419"/>
                  </a:lnTo>
                  <a:lnTo>
                    <a:pt x="16319" y="6521"/>
                  </a:lnTo>
                  <a:lnTo>
                    <a:pt x="16367" y="6623"/>
                  </a:lnTo>
                  <a:lnTo>
                    <a:pt x="16414" y="6725"/>
                  </a:lnTo>
                  <a:lnTo>
                    <a:pt x="16462" y="6826"/>
                  </a:lnTo>
                  <a:lnTo>
                    <a:pt x="16462" y="6928"/>
                  </a:lnTo>
                  <a:lnTo>
                    <a:pt x="16509" y="6928"/>
                  </a:lnTo>
                  <a:lnTo>
                    <a:pt x="16509" y="7030"/>
                  </a:lnTo>
                  <a:lnTo>
                    <a:pt x="16557" y="7030"/>
                  </a:lnTo>
                  <a:lnTo>
                    <a:pt x="16557" y="7132"/>
                  </a:lnTo>
                  <a:lnTo>
                    <a:pt x="16604" y="7132"/>
                  </a:lnTo>
                  <a:lnTo>
                    <a:pt x="16604" y="7234"/>
                  </a:lnTo>
                  <a:lnTo>
                    <a:pt x="16652" y="7234"/>
                  </a:lnTo>
                  <a:lnTo>
                    <a:pt x="16652" y="7336"/>
                  </a:lnTo>
                  <a:lnTo>
                    <a:pt x="16700" y="7336"/>
                  </a:lnTo>
                  <a:lnTo>
                    <a:pt x="16700" y="7438"/>
                  </a:lnTo>
                  <a:lnTo>
                    <a:pt x="16747" y="7540"/>
                  </a:lnTo>
                  <a:lnTo>
                    <a:pt x="16795" y="7642"/>
                  </a:lnTo>
                  <a:lnTo>
                    <a:pt x="16842" y="7743"/>
                  </a:lnTo>
                  <a:lnTo>
                    <a:pt x="16890" y="7845"/>
                  </a:lnTo>
                  <a:lnTo>
                    <a:pt x="16937" y="7947"/>
                  </a:lnTo>
                  <a:lnTo>
                    <a:pt x="16937" y="8049"/>
                  </a:lnTo>
                  <a:lnTo>
                    <a:pt x="16985" y="8049"/>
                  </a:lnTo>
                  <a:lnTo>
                    <a:pt x="16985" y="8151"/>
                  </a:lnTo>
                  <a:lnTo>
                    <a:pt x="17033" y="8151"/>
                  </a:lnTo>
                  <a:lnTo>
                    <a:pt x="17033" y="8253"/>
                  </a:lnTo>
                  <a:lnTo>
                    <a:pt x="17080" y="8253"/>
                  </a:lnTo>
                  <a:lnTo>
                    <a:pt x="17080" y="8355"/>
                  </a:lnTo>
                  <a:lnTo>
                    <a:pt x="17128" y="8355"/>
                  </a:lnTo>
                  <a:lnTo>
                    <a:pt x="17128" y="8457"/>
                  </a:lnTo>
                  <a:lnTo>
                    <a:pt x="17175" y="8457"/>
                  </a:lnTo>
                  <a:lnTo>
                    <a:pt x="17175" y="8558"/>
                  </a:lnTo>
                  <a:lnTo>
                    <a:pt x="17223" y="8660"/>
                  </a:lnTo>
                  <a:lnTo>
                    <a:pt x="17223" y="8762"/>
                  </a:lnTo>
                  <a:lnTo>
                    <a:pt x="17270" y="8762"/>
                  </a:lnTo>
                  <a:lnTo>
                    <a:pt x="17270" y="8864"/>
                  </a:lnTo>
                  <a:lnTo>
                    <a:pt x="17318" y="8864"/>
                  </a:lnTo>
                  <a:lnTo>
                    <a:pt x="17318" y="8966"/>
                  </a:lnTo>
                  <a:lnTo>
                    <a:pt x="17366" y="8966"/>
                  </a:lnTo>
                  <a:lnTo>
                    <a:pt x="17366" y="9068"/>
                  </a:lnTo>
                  <a:lnTo>
                    <a:pt x="17413" y="9068"/>
                  </a:lnTo>
                  <a:lnTo>
                    <a:pt x="17413" y="9170"/>
                  </a:lnTo>
                  <a:lnTo>
                    <a:pt x="17461" y="9272"/>
                  </a:lnTo>
                  <a:lnTo>
                    <a:pt x="17461" y="9374"/>
                  </a:lnTo>
                  <a:lnTo>
                    <a:pt x="17508" y="9374"/>
                  </a:lnTo>
                  <a:lnTo>
                    <a:pt x="17508" y="9475"/>
                  </a:lnTo>
                  <a:lnTo>
                    <a:pt x="17556" y="9475"/>
                  </a:lnTo>
                  <a:lnTo>
                    <a:pt x="17556" y="9577"/>
                  </a:lnTo>
                  <a:lnTo>
                    <a:pt x="17604" y="9577"/>
                  </a:lnTo>
                  <a:lnTo>
                    <a:pt x="17604" y="9679"/>
                  </a:lnTo>
                  <a:lnTo>
                    <a:pt x="17651" y="9679"/>
                  </a:lnTo>
                  <a:lnTo>
                    <a:pt x="17651" y="9781"/>
                  </a:lnTo>
                  <a:lnTo>
                    <a:pt x="17699" y="9883"/>
                  </a:lnTo>
                  <a:lnTo>
                    <a:pt x="17699" y="9985"/>
                  </a:lnTo>
                  <a:lnTo>
                    <a:pt x="17746" y="9985"/>
                  </a:lnTo>
                  <a:lnTo>
                    <a:pt x="17746" y="10087"/>
                  </a:lnTo>
                  <a:lnTo>
                    <a:pt x="17794" y="10087"/>
                  </a:lnTo>
                  <a:lnTo>
                    <a:pt x="17794" y="10189"/>
                  </a:lnTo>
                  <a:lnTo>
                    <a:pt x="17841" y="10189"/>
                  </a:lnTo>
                  <a:lnTo>
                    <a:pt x="17841" y="10291"/>
                  </a:lnTo>
                  <a:lnTo>
                    <a:pt x="17889" y="10392"/>
                  </a:lnTo>
                  <a:lnTo>
                    <a:pt x="17889" y="10494"/>
                  </a:lnTo>
                  <a:lnTo>
                    <a:pt x="17937" y="10494"/>
                  </a:lnTo>
                  <a:lnTo>
                    <a:pt x="17937" y="10596"/>
                  </a:lnTo>
                  <a:lnTo>
                    <a:pt x="17984" y="10596"/>
                  </a:lnTo>
                  <a:lnTo>
                    <a:pt x="17984" y="10698"/>
                  </a:lnTo>
                  <a:lnTo>
                    <a:pt x="18032" y="10800"/>
                  </a:lnTo>
                  <a:lnTo>
                    <a:pt x="18079" y="10902"/>
                  </a:lnTo>
                  <a:lnTo>
                    <a:pt x="18127" y="11004"/>
                  </a:lnTo>
                  <a:lnTo>
                    <a:pt x="18127" y="11106"/>
                  </a:lnTo>
                  <a:lnTo>
                    <a:pt x="18174" y="11208"/>
                  </a:lnTo>
                  <a:lnTo>
                    <a:pt x="18222" y="11309"/>
                  </a:lnTo>
                  <a:lnTo>
                    <a:pt x="18270" y="11411"/>
                  </a:lnTo>
                  <a:lnTo>
                    <a:pt x="18270" y="11513"/>
                  </a:lnTo>
                  <a:lnTo>
                    <a:pt x="18317" y="11513"/>
                  </a:lnTo>
                  <a:lnTo>
                    <a:pt x="18317" y="11615"/>
                  </a:lnTo>
                  <a:lnTo>
                    <a:pt x="18365" y="11615"/>
                  </a:lnTo>
                  <a:lnTo>
                    <a:pt x="18365" y="11717"/>
                  </a:lnTo>
                  <a:lnTo>
                    <a:pt x="18412" y="11717"/>
                  </a:lnTo>
                  <a:lnTo>
                    <a:pt x="18412" y="11819"/>
                  </a:lnTo>
                  <a:lnTo>
                    <a:pt x="18412" y="11921"/>
                  </a:lnTo>
                  <a:lnTo>
                    <a:pt x="18460" y="11921"/>
                  </a:lnTo>
                  <a:lnTo>
                    <a:pt x="18460" y="12023"/>
                  </a:lnTo>
                  <a:lnTo>
                    <a:pt x="18507" y="12023"/>
                  </a:lnTo>
                  <a:lnTo>
                    <a:pt x="18507" y="12125"/>
                  </a:lnTo>
                  <a:lnTo>
                    <a:pt x="18555" y="12226"/>
                  </a:lnTo>
                  <a:lnTo>
                    <a:pt x="18603" y="12328"/>
                  </a:lnTo>
                  <a:lnTo>
                    <a:pt x="18650" y="12430"/>
                  </a:lnTo>
                  <a:lnTo>
                    <a:pt x="18650" y="12532"/>
                  </a:lnTo>
                  <a:lnTo>
                    <a:pt x="18698" y="12634"/>
                  </a:lnTo>
                  <a:lnTo>
                    <a:pt x="18745" y="12736"/>
                  </a:lnTo>
                  <a:lnTo>
                    <a:pt x="18745" y="12838"/>
                  </a:lnTo>
                  <a:lnTo>
                    <a:pt x="18793" y="12838"/>
                  </a:lnTo>
                  <a:lnTo>
                    <a:pt x="18793" y="12940"/>
                  </a:lnTo>
                  <a:lnTo>
                    <a:pt x="18841" y="13042"/>
                  </a:lnTo>
                  <a:lnTo>
                    <a:pt x="18888" y="13143"/>
                  </a:lnTo>
                  <a:lnTo>
                    <a:pt x="18888" y="13245"/>
                  </a:lnTo>
                  <a:lnTo>
                    <a:pt x="18936" y="13347"/>
                  </a:lnTo>
                  <a:lnTo>
                    <a:pt x="18983" y="13449"/>
                  </a:lnTo>
                  <a:lnTo>
                    <a:pt x="19031" y="13551"/>
                  </a:lnTo>
                  <a:lnTo>
                    <a:pt x="19031" y="13653"/>
                  </a:lnTo>
                  <a:lnTo>
                    <a:pt x="19078" y="13653"/>
                  </a:lnTo>
                  <a:lnTo>
                    <a:pt x="19078" y="13755"/>
                  </a:lnTo>
                  <a:lnTo>
                    <a:pt x="19126" y="13857"/>
                  </a:lnTo>
                  <a:lnTo>
                    <a:pt x="19126" y="13958"/>
                  </a:lnTo>
                  <a:lnTo>
                    <a:pt x="19174" y="13958"/>
                  </a:lnTo>
                  <a:lnTo>
                    <a:pt x="19174" y="14060"/>
                  </a:lnTo>
                  <a:lnTo>
                    <a:pt x="19221" y="14162"/>
                  </a:lnTo>
                  <a:lnTo>
                    <a:pt x="19269" y="14264"/>
                  </a:lnTo>
                  <a:lnTo>
                    <a:pt x="19269" y="14366"/>
                  </a:lnTo>
                  <a:lnTo>
                    <a:pt x="19316" y="14366"/>
                  </a:lnTo>
                  <a:lnTo>
                    <a:pt x="19316" y="14468"/>
                  </a:lnTo>
                  <a:lnTo>
                    <a:pt x="19364" y="14468"/>
                  </a:lnTo>
                  <a:lnTo>
                    <a:pt x="19364" y="14570"/>
                  </a:lnTo>
                  <a:lnTo>
                    <a:pt x="19364" y="14672"/>
                  </a:lnTo>
                  <a:lnTo>
                    <a:pt x="19411" y="14672"/>
                  </a:lnTo>
                  <a:lnTo>
                    <a:pt x="19411" y="14774"/>
                  </a:lnTo>
                  <a:lnTo>
                    <a:pt x="19459" y="14875"/>
                  </a:lnTo>
                  <a:lnTo>
                    <a:pt x="19507" y="14977"/>
                  </a:lnTo>
                  <a:lnTo>
                    <a:pt x="19554" y="15079"/>
                  </a:lnTo>
                  <a:lnTo>
                    <a:pt x="19554" y="15181"/>
                  </a:lnTo>
                  <a:lnTo>
                    <a:pt x="19602" y="15181"/>
                  </a:lnTo>
                  <a:lnTo>
                    <a:pt x="19602" y="15283"/>
                  </a:lnTo>
                  <a:lnTo>
                    <a:pt x="19602" y="15385"/>
                  </a:lnTo>
                  <a:lnTo>
                    <a:pt x="19649" y="15385"/>
                  </a:lnTo>
                  <a:lnTo>
                    <a:pt x="19649" y="15487"/>
                  </a:lnTo>
                  <a:lnTo>
                    <a:pt x="19697" y="15589"/>
                  </a:lnTo>
                  <a:lnTo>
                    <a:pt x="19744" y="15691"/>
                  </a:lnTo>
                  <a:lnTo>
                    <a:pt x="19792" y="15792"/>
                  </a:lnTo>
                  <a:lnTo>
                    <a:pt x="19792" y="15894"/>
                  </a:lnTo>
                  <a:lnTo>
                    <a:pt x="19840" y="15894"/>
                  </a:lnTo>
                  <a:lnTo>
                    <a:pt x="19840" y="15996"/>
                  </a:lnTo>
                  <a:lnTo>
                    <a:pt x="19840" y="16098"/>
                  </a:lnTo>
                  <a:lnTo>
                    <a:pt x="19887" y="16098"/>
                  </a:lnTo>
                  <a:lnTo>
                    <a:pt x="19887" y="16200"/>
                  </a:lnTo>
                  <a:lnTo>
                    <a:pt x="19935" y="16302"/>
                  </a:lnTo>
                  <a:lnTo>
                    <a:pt x="19982" y="16404"/>
                  </a:lnTo>
                  <a:lnTo>
                    <a:pt x="19982" y="16506"/>
                  </a:lnTo>
                  <a:lnTo>
                    <a:pt x="20030" y="16506"/>
                  </a:lnTo>
                  <a:lnTo>
                    <a:pt x="20030" y="16608"/>
                  </a:lnTo>
                  <a:lnTo>
                    <a:pt x="20078" y="16608"/>
                  </a:lnTo>
                  <a:lnTo>
                    <a:pt x="20078" y="16709"/>
                  </a:lnTo>
                  <a:lnTo>
                    <a:pt x="20078" y="16811"/>
                  </a:lnTo>
                  <a:lnTo>
                    <a:pt x="20125" y="16811"/>
                  </a:lnTo>
                  <a:lnTo>
                    <a:pt x="20125" y="16913"/>
                  </a:lnTo>
                  <a:lnTo>
                    <a:pt x="20173" y="17015"/>
                  </a:lnTo>
                  <a:lnTo>
                    <a:pt x="20220" y="17117"/>
                  </a:lnTo>
                  <a:lnTo>
                    <a:pt x="20220" y="17219"/>
                  </a:lnTo>
                  <a:lnTo>
                    <a:pt x="20268" y="17219"/>
                  </a:lnTo>
                  <a:lnTo>
                    <a:pt x="20268" y="17321"/>
                  </a:lnTo>
                  <a:lnTo>
                    <a:pt x="20315" y="17423"/>
                  </a:lnTo>
                  <a:lnTo>
                    <a:pt x="20315" y="17525"/>
                  </a:lnTo>
                  <a:lnTo>
                    <a:pt x="20363" y="17626"/>
                  </a:lnTo>
                  <a:lnTo>
                    <a:pt x="20411" y="17728"/>
                  </a:lnTo>
                  <a:lnTo>
                    <a:pt x="20411" y="17830"/>
                  </a:lnTo>
                  <a:lnTo>
                    <a:pt x="20458" y="17830"/>
                  </a:lnTo>
                  <a:lnTo>
                    <a:pt x="20458" y="17932"/>
                  </a:lnTo>
                  <a:lnTo>
                    <a:pt x="20506" y="17932"/>
                  </a:lnTo>
                  <a:lnTo>
                    <a:pt x="20506" y="18034"/>
                  </a:lnTo>
                  <a:lnTo>
                    <a:pt x="20553" y="18136"/>
                  </a:lnTo>
                  <a:lnTo>
                    <a:pt x="20553" y="18238"/>
                  </a:lnTo>
                  <a:lnTo>
                    <a:pt x="20601" y="18340"/>
                  </a:lnTo>
                  <a:lnTo>
                    <a:pt x="20648" y="18442"/>
                  </a:lnTo>
                  <a:lnTo>
                    <a:pt x="20648" y="18543"/>
                  </a:lnTo>
                  <a:lnTo>
                    <a:pt x="20696" y="18543"/>
                  </a:lnTo>
                  <a:lnTo>
                    <a:pt x="20696" y="18645"/>
                  </a:lnTo>
                  <a:lnTo>
                    <a:pt x="20744" y="18747"/>
                  </a:lnTo>
                  <a:lnTo>
                    <a:pt x="20791" y="18849"/>
                  </a:lnTo>
                  <a:lnTo>
                    <a:pt x="20791" y="18951"/>
                  </a:lnTo>
                  <a:lnTo>
                    <a:pt x="20839" y="19053"/>
                  </a:lnTo>
                  <a:lnTo>
                    <a:pt x="20839" y="19155"/>
                  </a:lnTo>
                  <a:lnTo>
                    <a:pt x="20886" y="19155"/>
                  </a:lnTo>
                  <a:lnTo>
                    <a:pt x="20886" y="19257"/>
                  </a:lnTo>
                  <a:lnTo>
                    <a:pt x="20934" y="19358"/>
                  </a:lnTo>
                  <a:lnTo>
                    <a:pt x="20982" y="19460"/>
                  </a:lnTo>
                  <a:lnTo>
                    <a:pt x="20982" y="19562"/>
                  </a:lnTo>
                  <a:lnTo>
                    <a:pt x="21029" y="19562"/>
                  </a:lnTo>
                  <a:lnTo>
                    <a:pt x="21029" y="19664"/>
                  </a:lnTo>
                  <a:lnTo>
                    <a:pt x="21029" y="19766"/>
                  </a:lnTo>
                  <a:lnTo>
                    <a:pt x="21077" y="19766"/>
                  </a:lnTo>
                  <a:lnTo>
                    <a:pt x="21077" y="19868"/>
                  </a:lnTo>
                  <a:lnTo>
                    <a:pt x="21124" y="19970"/>
                  </a:lnTo>
                  <a:lnTo>
                    <a:pt x="21172" y="20072"/>
                  </a:lnTo>
                  <a:lnTo>
                    <a:pt x="21172" y="20174"/>
                  </a:lnTo>
                  <a:lnTo>
                    <a:pt x="21219" y="20174"/>
                  </a:lnTo>
                  <a:lnTo>
                    <a:pt x="21219" y="20275"/>
                  </a:lnTo>
                  <a:lnTo>
                    <a:pt x="21267" y="20377"/>
                  </a:lnTo>
                  <a:lnTo>
                    <a:pt x="21267" y="20479"/>
                  </a:lnTo>
                  <a:lnTo>
                    <a:pt x="21315" y="20581"/>
                  </a:lnTo>
                  <a:lnTo>
                    <a:pt x="21362" y="20683"/>
                  </a:lnTo>
                  <a:lnTo>
                    <a:pt x="21362" y="20785"/>
                  </a:lnTo>
                  <a:lnTo>
                    <a:pt x="21410" y="20785"/>
                  </a:lnTo>
                  <a:lnTo>
                    <a:pt x="21410" y="20887"/>
                  </a:lnTo>
                  <a:lnTo>
                    <a:pt x="21457" y="20989"/>
                  </a:lnTo>
                  <a:lnTo>
                    <a:pt x="21505" y="21091"/>
                  </a:lnTo>
                  <a:lnTo>
                    <a:pt x="21505" y="21192"/>
                  </a:lnTo>
                  <a:lnTo>
                    <a:pt x="21552" y="21294"/>
                  </a:lnTo>
                  <a:lnTo>
                    <a:pt x="21552" y="21396"/>
                  </a:lnTo>
                  <a:lnTo>
                    <a:pt x="21600" y="21396"/>
                  </a:lnTo>
                  <a:lnTo>
                    <a:pt x="21600" y="21498"/>
                  </a:lnTo>
                </a:path>
              </a:pathLst>
            </a:custGeom>
            <a:noFill/>
            <a:ln w="25400" cap="flat">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 name="Freeform 18">
              <a:extLst>
                <a:ext uri="{FF2B5EF4-FFF2-40B4-BE49-F238E27FC236}">
                  <a16:creationId xmlns:a16="http://schemas.microsoft.com/office/drawing/2014/main" id="{E0A6FCB2-56B3-5B42-8A43-5E18C1FE3A39}"/>
                </a:ext>
              </a:extLst>
            </p:cNvPr>
            <p:cNvSpPr>
              <a:spLocks/>
            </p:cNvSpPr>
            <p:nvPr/>
          </p:nvSpPr>
          <p:spPr bwMode="auto">
            <a:xfrm>
              <a:off x="0" y="0"/>
              <a:ext cx="2560"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 name="Rectangle 19">
              <a:extLst>
                <a:ext uri="{FF2B5EF4-FFF2-40B4-BE49-F238E27FC236}">
                  <a16:creationId xmlns:a16="http://schemas.microsoft.com/office/drawing/2014/main" id="{352CA624-9A52-C345-A331-DD83BD4C48D6}"/>
                </a:ext>
              </a:extLst>
            </p:cNvPr>
            <p:cNvSpPr>
              <a:spLocks/>
            </p:cNvSpPr>
            <p:nvPr/>
          </p:nvSpPr>
          <p:spPr bwMode="auto">
            <a:xfrm>
              <a:off x="4175" y="195"/>
              <a:ext cx="323"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i="1" u="none" dirty="0">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3</a:t>
              </a:r>
              <a:r>
                <a:rPr lang="en-US" altLang="en-US" sz="2400" i="1" u="none" dirty="0">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800" i="1" u="none" dirty="0" err="1">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800" i="1" u="none" baseline="-25000" dirty="0" err="1">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800" i="1" u="none" baseline="-25000" dirty="0">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23" name="Line 20">
              <a:extLst>
                <a:ext uri="{FF2B5EF4-FFF2-40B4-BE49-F238E27FC236}">
                  <a16:creationId xmlns:a16="http://schemas.microsoft.com/office/drawing/2014/main" id="{A0F873B5-7455-7A4D-A7AD-DA4CB8B291B1}"/>
                </a:ext>
              </a:extLst>
            </p:cNvPr>
            <p:cNvSpPr>
              <a:spLocks noChangeShapeType="1"/>
            </p:cNvSpPr>
            <p:nvPr/>
          </p:nvSpPr>
          <p:spPr bwMode="auto">
            <a:xfrm rot="10800000" flipH="1">
              <a:off x="2856" y="1624"/>
              <a:ext cx="4" cy="768"/>
            </a:xfrm>
            <a:prstGeom prst="line">
              <a:avLst/>
            </a:prstGeom>
            <a:noFill/>
            <a:ln w="38100">
              <a:solidFill>
                <a:srgbClr val="6BB35E"/>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nvGrpSpPr>
          <p:cNvPr id="24" name="Group 21">
            <a:extLst>
              <a:ext uri="{FF2B5EF4-FFF2-40B4-BE49-F238E27FC236}">
                <a16:creationId xmlns:a16="http://schemas.microsoft.com/office/drawing/2014/main" id="{14F90BCA-92FE-AD4C-9274-F86CA6312E45}"/>
              </a:ext>
            </a:extLst>
          </p:cNvPr>
          <p:cNvGrpSpPr>
            <a:grpSpLocks/>
          </p:cNvGrpSpPr>
          <p:nvPr/>
        </p:nvGrpSpPr>
        <p:grpSpPr bwMode="auto">
          <a:xfrm>
            <a:off x="1473200" y="1993900"/>
            <a:ext cx="7123113" cy="3810000"/>
            <a:chOff x="0" y="0"/>
            <a:chExt cx="4487" cy="2400"/>
          </a:xfrm>
        </p:grpSpPr>
        <p:sp>
          <p:nvSpPr>
            <p:cNvPr id="25" name="Rectangle 22">
              <a:extLst>
                <a:ext uri="{FF2B5EF4-FFF2-40B4-BE49-F238E27FC236}">
                  <a16:creationId xmlns:a16="http://schemas.microsoft.com/office/drawing/2014/main" id="{A801F578-B5F3-A344-9008-64D485DCDC3B}"/>
                </a:ext>
              </a:extLst>
            </p:cNvPr>
            <p:cNvSpPr>
              <a:spLocks/>
            </p:cNvSpPr>
            <p:nvPr/>
          </p:nvSpPr>
          <p:spPr bwMode="auto">
            <a:xfrm>
              <a:off x="4172" y="532"/>
              <a:ext cx="315"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400" i="1" u="none" dirty="0">
                  <a:solidFill>
                    <a:schemeClr val="accent5"/>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chemeClr val="accent5"/>
                  </a:solidFill>
                  <a:latin typeface="Times New Roman" panose="02020603050405020304" pitchFamily="18" charset="0"/>
                  <a:cs typeface="Times New Roman" panose="02020603050405020304" pitchFamily="18" charset="0"/>
                  <a:sym typeface="Times New Roman" panose="02020603050405020304" pitchFamily="18" charset="0"/>
                </a:rPr>
                <a:t>4 </a:t>
              </a:r>
              <a:r>
                <a:rPr lang="en-US" altLang="en-US" sz="2800" i="1" u="none" dirty="0" err="1">
                  <a:solidFill>
                    <a:schemeClr val="accent5"/>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800" i="1" u="none" baseline="-25000" dirty="0" err="1">
                  <a:solidFill>
                    <a:schemeClr val="accent5"/>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800" i="1" u="none" baseline="-25000" dirty="0">
                <a:solidFill>
                  <a:schemeClr val="accent5"/>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26" name="Freeform 23">
              <a:extLst>
                <a:ext uri="{FF2B5EF4-FFF2-40B4-BE49-F238E27FC236}">
                  <a16:creationId xmlns:a16="http://schemas.microsoft.com/office/drawing/2014/main" id="{53CAC744-7171-6E44-BD2E-9655995065E7}"/>
                </a:ext>
              </a:extLst>
            </p:cNvPr>
            <p:cNvSpPr>
              <a:spLocks/>
            </p:cNvSpPr>
            <p:nvPr/>
          </p:nvSpPr>
          <p:spPr bwMode="auto">
            <a:xfrm>
              <a:off x="1944" y="16"/>
              <a:ext cx="1944"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 name="Freeform 24">
              <a:extLst>
                <a:ext uri="{FF2B5EF4-FFF2-40B4-BE49-F238E27FC236}">
                  <a16:creationId xmlns:a16="http://schemas.microsoft.com/office/drawing/2014/main" id="{17EF74E7-6AEA-D147-A780-B385796C56CF}"/>
                </a:ext>
              </a:extLst>
            </p:cNvPr>
            <p:cNvSpPr>
              <a:spLocks/>
            </p:cNvSpPr>
            <p:nvPr/>
          </p:nvSpPr>
          <p:spPr bwMode="auto">
            <a:xfrm>
              <a:off x="0" y="0"/>
              <a:ext cx="1944"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 name="Line 25">
              <a:extLst>
                <a:ext uri="{FF2B5EF4-FFF2-40B4-BE49-F238E27FC236}">
                  <a16:creationId xmlns:a16="http://schemas.microsoft.com/office/drawing/2014/main" id="{7DA7C884-A829-854F-B1C8-5FE9ACEAC5B3}"/>
                </a:ext>
              </a:extLst>
            </p:cNvPr>
            <p:cNvSpPr>
              <a:spLocks noChangeShapeType="1"/>
            </p:cNvSpPr>
            <p:nvPr/>
          </p:nvSpPr>
          <p:spPr bwMode="auto">
            <a:xfrm rot="10800000" flipH="1">
              <a:off x="2976" y="1632"/>
              <a:ext cx="0" cy="768"/>
            </a:xfrm>
            <a:prstGeom prst="line">
              <a:avLst/>
            </a:prstGeom>
            <a:noFill/>
            <a:ln w="38100">
              <a:solidFill>
                <a:schemeClr val="accent5"/>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29" name="Line 26">
            <a:extLst>
              <a:ext uri="{FF2B5EF4-FFF2-40B4-BE49-F238E27FC236}">
                <a16:creationId xmlns:a16="http://schemas.microsoft.com/office/drawing/2014/main" id="{3012F279-FDB3-D447-AFC9-2D125EC696A0}"/>
              </a:ext>
            </a:extLst>
          </p:cNvPr>
          <p:cNvSpPr>
            <a:spLocks noChangeShapeType="1"/>
          </p:cNvSpPr>
          <p:nvPr/>
        </p:nvSpPr>
        <p:spPr bwMode="auto">
          <a:xfrm>
            <a:off x="3352800" y="5826125"/>
            <a:ext cx="5334000" cy="1588"/>
          </a:xfrm>
          <a:prstGeom prst="line">
            <a:avLst/>
          </a:pr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 name="Rectangle 27">
            <a:extLst>
              <a:ext uri="{FF2B5EF4-FFF2-40B4-BE49-F238E27FC236}">
                <a16:creationId xmlns:a16="http://schemas.microsoft.com/office/drawing/2014/main" id="{B089A1FD-86AF-2648-A567-AF5E615679F3}"/>
              </a:ext>
            </a:extLst>
          </p:cNvPr>
          <p:cNvSpPr>
            <a:spLocks/>
          </p:cNvSpPr>
          <p:nvPr/>
        </p:nvSpPr>
        <p:spPr bwMode="auto">
          <a:xfrm>
            <a:off x="4822825" y="4167188"/>
            <a:ext cx="251936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800" tIns="50800" bIns="50800">
            <a:spAutoFit/>
          </a:bodyPr>
          <a:lstStyle/>
          <a:p>
            <a:pPr algn="ctr"/>
            <a:r>
              <a:rPr lang="en-US" altLang="en-US" sz="1800" u="none">
                <a:solidFill>
                  <a:srgbClr val="000000"/>
                </a:solidFill>
                <a:latin typeface="Arial" panose="020B0604020202020204" pitchFamily="34" charset="0"/>
                <a:cs typeface="Arial" panose="020B0604020202020204" pitchFamily="34" charset="0"/>
                <a:sym typeface="Arial" panose="020B0604020202020204" pitchFamily="34" charset="0"/>
              </a:rPr>
              <a:t>Spectrum of lasing light</a:t>
            </a:r>
          </a:p>
        </p:txBody>
      </p:sp>
      <p:sp>
        <p:nvSpPr>
          <p:cNvPr id="31" name="Rectangle 28">
            <a:extLst>
              <a:ext uri="{FF2B5EF4-FFF2-40B4-BE49-F238E27FC236}">
                <a16:creationId xmlns:a16="http://schemas.microsoft.com/office/drawing/2014/main" id="{7DB1A7FA-BDF4-A448-9478-8A7A8379FA03}"/>
              </a:ext>
            </a:extLst>
          </p:cNvPr>
          <p:cNvSpPr>
            <a:spLocks/>
          </p:cNvSpPr>
          <p:nvPr/>
        </p:nvSpPr>
        <p:spPr bwMode="auto">
          <a:xfrm>
            <a:off x="8549368" y="5817851"/>
            <a:ext cx="1875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dirty="0">
                <a:solidFill>
                  <a:srgbClr val="000000"/>
                </a:solidFill>
                <a:latin typeface="Symbol" pitchFamily="2" charset="2"/>
                <a:ea typeface="Symbol" pitchFamily="2" charset="2"/>
                <a:cs typeface="Symbol" pitchFamily="2" charset="2"/>
                <a:sym typeface="Symbol" pitchFamily="2" charset="2"/>
              </a:rPr>
              <a:t>n</a:t>
            </a:r>
            <a:endParaRPr lang="en-US" altLang="en-US" sz="2800" u="none" dirty="0">
              <a:solidFill>
                <a:srgbClr val="000000"/>
              </a:solidFill>
              <a:latin typeface="Symbol" pitchFamily="2" charset="2"/>
              <a:ea typeface="Symbol" pitchFamily="2" charset="2"/>
              <a:cs typeface="Symbol" pitchFamily="2" charset="2"/>
              <a:sym typeface="Symbol" pitchFamily="2" charset="2"/>
            </a:endParaRPr>
          </a:p>
        </p:txBody>
      </p:sp>
      <p:sp>
        <p:nvSpPr>
          <p:cNvPr id="32" name="Rectangle 30">
            <a:extLst>
              <a:ext uri="{FF2B5EF4-FFF2-40B4-BE49-F238E27FC236}">
                <a16:creationId xmlns:a16="http://schemas.microsoft.com/office/drawing/2014/main" id="{33A50F01-C349-7640-ABA2-CDA64A2AD7EC}"/>
              </a:ext>
            </a:extLst>
          </p:cNvPr>
          <p:cNvSpPr>
            <a:spLocks/>
          </p:cNvSpPr>
          <p:nvPr/>
        </p:nvSpPr>
        <p:spPr bwMode="auto">
          <a:xfrm>
            <a:off x="1573213" y="3290888"/>
            <a:ext cx="6000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1800" u="none" dirty="0">
                <a:solidFill>
                  <a:schemeClr val="tx1"/>
                </a:solidFill>
                <a:latin typeface="Comic Sans MS" panose="030F0902030302020204" pitchFamily="66" charset="0"/>
                <a:ea typeface="Comic Sans MS" panose="030F0902030302020204" pitchFamily="66" charset="0"/>
                <a:cs typeface="Comic Sans MS" panose="030F0902030302020204" pitchFamily="66" charset="0"/>
                <a:sym typeface="Comic Sans MS" panose="030F0902030302020204" pitchFamily="66" charset="0"/>
              </a:rPr>
              <a:t>Artist rendition -oscillations should be 10</a:t>
            </a:r>
            <a:r>
              <a:rPr lang="en-US" altLang="en-US" sz="1800" u="none" baseline="32000" dirty="0">
                <a:solidFill>
                  <a:schemeClr val="tx1"/>
                </a:solidFill>
                <a:latin typeface="Comic Sans MS" panose="030F0902030302020204" pitchFamily="66" charset="0"/>
                <a:ea typeface="Comic Sans MS" panose="030F0902030302020204" pitchFamily="66" charset="0"/>
                <a:cs typeface="Comic Sans MS" panose="030F0902030302020204" pitchFamily="66" charset="0"/>
                <a:sym typeface="Comic Sans MS" panose="030F0902030302020204" pitchFamily="66" charset="0"/>
              </a:rPr>
              <a:t>5</a:t>
            </a:r>
            <a:r>
              <a:rPr lang="en-US" altLang="en-US" sz="1800" u="none" dirty="0">
                <a:solidFill>
                  <a:schemeClr val="tx1"/>
                </a:solidFill>
                <a:latin typeface="Comic Sans MS" panose="030F0902030302020204" pitchFamily="66" charset="0"/>
                <a:ea typeface="Comic Sans MS" panose="030F0902030302020204" pitchFamily="66" charset="0"/>
                <a:cs typeface="Comic Sans MS" panose="030F0902030302020204" pitchFamily="66" charset="0"/>
                <a:sym typeface="Comic Sans MS" panose="030F0902030302020204" pitchFamily="66" charset="0"/>
              </a:rPr>
              <a:t> times faster </a:t>
            </a:r>
          </a:p>
        </p:txBody>
      </p:sp>
      <p:sp>
        <p:nvSpPr>
          <p:cNvPr id="33" name="TextBox 32">
            <a:extLst>
              <a:ext uri="{FF2B5EF4-FFF2-40B4-BE49-F238E27FC236}">
                <a16:creationId xmlns:a16="http://schemas.microsoft.com/office/drawing/2014/main" id="{899B58C7-86C4-314D-A43E-79A0D303FA71}"/>
              </a:ext>
            </a:extLst>
          </p:cNvPr>
          <p:cNvSpPr txBox="1"/>
          <p:nvPr/>
        </p:nvSpPr>
        <p:spPr>
          <a:xfrm>
            <a:off x="0" y="0"/>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lasers: Time/frequency representations</a:t>
            </a:r>
          </a:p>
        </p:txBody>
      </p:sp>
      <p:sp>
        <p:nvSpPr>
          <p:cNvPr id="34" name="Rectangle 6">
            <a:extLst>
              <a:ext uri="{FF2B5EF4-FFF2-40B4-BE49-F238E27FC236}">
                <a16:creationId xmlns:a16="http://schemas.microsoft.com/office/drawing/2014/main" id="{1BE19D1D-D5F4-C94D-ADA2-B8BFB055A267}"/>
              </a:ext>
            </a:extLst>
          </p:cNvPr>
          <p:cNvSpPr>
            <a:spLocks/>
          </p:cNvSpPr>
          <p:nvPr/>
        </p:nvSpPr>
        <p:spPr bwMode="auto">
          <a:xfrm>
            <a:off x="165100" y="4337050"/>
            <a:ext cx="2959100" cy="1600200"/>
          </a:xfrm>
          <a:prstGeom prst="rect">
            <a:avLst/>
          </a:prstGeom>
          <a:noFill/>
          <a:ln w="12700">
            <a:noFill/>
            <a:miter lim="800000"/>
            <a:headEnd/>
            <a:tailEnd/>
          </a:ln>
        </p:spPr>
        <p:txBody>
          <a:bodyPr lIns="0" tIns="0" rIns="0" bIns="0" anchor="ctr"/>
          <a:lstStyle/>
          <a:p>
            <a:pPr algn="ctr"/>
            <a:r>
              <a:rPr lang="en-US" altLang="en-US" sz="24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rgbClr val="000000"/>
                </a:solidFill>
                <a:cs typeface="Gill Sans" panose="020B0502020104020203" pitchFamily="34" charset="-79"/>
              </a:rPr>
              <a:t>resonant modes are equally spaced by the laser repetition rate: </a:t>
            </a:r>
            <a:endParaRPr lang="en-US" altLang="en-US" sz="28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endParaRPr>
          </a:p>
          <a:p>
            <a:pPr algn="ctr"/>
            <a:r>
              <a:rPr lang="en-US" altLang="en-US" sz="2400" dirty="0" err="1">
                <a:solidFill>
                  <a:srgbClr val="0000FF"/>
                </a:solidFill>
                <a:latin typeface="Symbol" pitchFamily="2" charset="2"/>
                <a:ea typeface="Symbol" pitchFamily="2" charset="2"/>
                <a:cs typeface="Symbol" pitchFamily="2" charset="2"/>
                <a:sym typeface="Symbol" pitchFamily="2" charset="2"/>
              </a:rPr>
              <a:t>n</a:t>
            </a:r>
            <a:r>
              <a:rPr lang="en-US" altLang="en-US" sz="2400" u="none" baseline="-25000" dirty="0" err="1">
                <a:solidFill>
                  <a:srgbClr val="0000FF"/>
                </a:solidFill>
                <a:latin typeface="Times" pitchFamily="2" charset="0"/>
                <a:ea typeface="Symbol" pitchFamily="2" charset="2"/>
                <a:cs typeface="Symbol" pitchFamily="2" charset="2"/>
                <a:sym typeface="Symbol" pitchFamily="2" charset="2"/>
              </a:rPr>
              <a:t>n</a:t>
            </a:r>
            <a:r>
              <a:rPr lang="en-US" altLang="en-US" sz="2400" u="none" dirty="0">
                <a:solidFill>
                  <a:srgbClr val="0000FF"/>
                </a:solidFill>
                <a:latin typeface="Symbol" pitchFamily="2" charset="2"/>
                <a:ea typeface="Symbol" pitchFamily="2" charset="2"/>
                <a:cs typeface="Symbol" pitchFamily="2" charset="2"/>
                <a:sym typeface="Symbol" pitchFamily="2" charset="2"/>
              </a:rPr>
              <a:t> </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c/ 2L)</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400" i="1" u="none" baseline="-28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400" i="1" u="none" baseline="-28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Tree>
    <p:extLst>
      <p:ext uri="{BB962C8B-B14F-4D97-AF65-F5344CB8AC3E}">
        <p14:creationId xmlns:p14="http://schemas.microsoft.com/office/powerpoint/2010/main" val="1685775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91F5803D-90AE-AD43-B636-F2CFFBCDDF80}"/>
              </a:ext>
            </a:extLst>
          </p:cNvPr>
          <p:cNvSpPr>
            <a:spLocks/>
          </p:cNvSpPr>
          <p:nvPr/>
        </p:nvSpPr>
        <p:spPr bwMode="auto">
          <a:xfrm>
            <a:off x="1485900" y="1917700"/>
            <a:ext cx="6172200" cy="1309688"/>
          </a:xfrm>
          <a:custGeom>
            <a:avLst/>
            <a:gdLst>
              <a:gd name="T0" fmla="*/ 292 w 21600"/>
              <a:gd name="T1" fmla="*/ 10800 h 21600"/>
              <a:gd name="T2" fmla="*/ 632 w 21600"/>
              <a:gd name="T3" fmla="*/ 12634 h 21600"/>
              <a:gd name="T4" fmla="*/ 1022 w 21600"/>
              <a:gd name="T5" fmla="*/ 11717 h 21600"/>
              <a:gd name="T6" fmla="*/ 1362 w 21600"/>
              <a:gd name="T7" fmla="*/ 10087 h 21600"/>
              <a:gd name="T8" fmla="*/ 1703 w 21600"/>
              <a:gd name="T9" fmla="*/ 10087 h 21600"/>
              <a:gd name="T10" fmla="*/ 2043 w 21600"/>
              <a:gd name="T11" fmla="*/ 10800 h 21600"/>
              <a:gd name="T12" fmla="*/ 2384 w 21600"/>
              <a:gd name="T13" fmla="*/ 10392 h 21600"/>
              <a:gd name="T14" fmla="*/ 2724 w 21600"/>
              <a:gd name="T15" fmla="*/ 10189 h 21600"/>
              <a:gd name="T16" fmla="*/ 3065 w 21600"/>
              <a:gd name="T17" fmla="*/ 11717 h 21600"/>
              <a:gd name="T18" fmla="*/ 3405 w 21600"/>
              <a:gd name="T19" fmla="*/ 12634 h 21600"/>
              <a:gd name="T20" fmla="*/ 3746 w 21600"/>
              <a:gd name="T21" fmla="*/ 10800 h 21600"/>
              <a:gd name="T22" fmla="*/ 4135 w 21600"/>
              <a:gd name="T23" fmla="*/ 8355 h 21600"/>
              <a:gd name="T24" fmla="*/ 4476 w 21600"/>
              <a:gd name="T25" fmla="*/ 9170 h 21600"/>
              <a:gd name="T26" fmla="*/ 4816 w 21600"/>
              <a:gd name="T27" fmla="*/ 12328 h 21600"/>
              <a:gd name="T28" fmla="*/ 5157 w 21600"/>
              <a:gd name="T29" fmla="*/ 13143 h 21600"/>
              <a:gd name="T30" fmla="*/ 5497 w 21600"/>
              <a:gd name="T31" fmla="*/ 10800 h 21600"/>
              <a:gd name="T32" fmla="*/ 5838 w 21600"/>
              <a:gd name="T33" fmla="*/ 9374 h 21600"/>
              <a:gd name="T34" fmla="*/ 6178 w 21600"/>
              <a:gd name="T35" fmla="*/ 10392 h 21600"/>
              <a:gd name="T36" fmla="*/ 6519 w 21600"/>
              <a:gd name="T37" fmla="*/ 10698 h 21600"/>
              <a:gd name="T38" fmla="*/ 6859 w 21600"/>
              <a:gd name="T39" fmla="*/ 9679 h 21600"/>
              <a:gd name="T40" fmla="*/ 7249 w 21600"/>
              <a:gd name="T41" fmla="*/ 10800 h 21600"/>
              <a:gd name="T42" fmla="*/ 7589 w 21600"/>
              <a:gd name="T43" fmla="*/ 14060 h 21600"/>
              <a:gd name="T44" fmla="*/ 7930 w 21600"/>
              <a:gd name="T45" fmla="*/ 13551 h 21600"/>
              <a:gd name="T46" fmla="*/ 8270 w 21600"/>
              <a:gd name="T47" fmla="*/ 7438 h 21600"/>
              <a:gd name="T48" fmla="*/ 8611 w 21600"/>
              <a:gd name="T49" fmla="*/ 4177 h 21600"/>
              <a:gd name="T50" fmla="*/ 8951 w 21600"/>
              <a:gd name="T51" fmla="*/ 10800 h 21600"/>
              <a:gd name="T52" fmla="*/ 9292 w 21600"/>
              <a:gd name="T53" fmla="*/ 19257 h 21600"/>
              <a:gd name="T54" fmla="*/ 9632 w 21600"/>
              <a:gd name="T55" fmla="*/ 16506 h 21600"/>
              <a:gd name="T56" fmla="*/ 9973 w 21600"/>
              <a:gd name="T57" fmla="*/ 4789 h 21600"/>
              <a:gd name="T58" fmla="*/ 10362 w 21600"/>
              <a:gd name="T59" fmla="*/ 713 h 21600"/>
              <a:gd name="T60" fmla="*/ 10703 w 21600"/>
              <a:gd name="T61" fmla="*/ 10800 h 21600"/>
              <a:gd name="T62" fmla="*/ 11043 w 21600"/>
              <a:gd name="T63" fmla="*/ 20989 h 21600"/>
              <a:gd name="T64" fmla="*/ 11384 w 21600"/>
              <a:gd name="T65" fmla="*/ 16913 h 21600"/>
              <a:gd name="T66" fmla="*/ 11724 w 21600"/>
              <a:gd name="T67" fmla="*/ 4891 h 21600"/>
              <a:gd name="T68" fmla="*/ 12065 w 21600"/>
              <a:gd name="T69" fmla="*/ 1834 h 21600"/>
              <a:gd name="T70" fmla="*/ 12405 w 21600"/>
              <a:gd name="T71" fmla="*/ 10800 h 21600"/>
              <a:gd name="T72" fmla="*/ 12746 w 21600"/>
              <a:gd name="T73" fmla="*/ 18034 h 21600"/>
              <a:gd name="T74" fmla="*/ 13086 w 21600"/>
              <a:gd name="T75" fmla="*/ 14672 h 21600"/>
              <a:gd name="T76" fmla="*/ 13427 w 21600"/>
              <a:gd name="T77" fmla="*/ 7642 h 21600"/>
              <a:gd name="T78" fmla="*/ 13816 w 21600"/>
              <a:gd name="T79" fmla="*/ 6826 h 21600"/>
              <a:gd name="T80" fmla="*/ 14157 w 21600"/>
              <a:gd name="T81" fmla="*/ 10800 h 21600"/>
              <a:gd name="T82" fmla="*/ 14497 w 21600"/>
              <a:gd name="T83" fmla="*/ 12532 h 21600"/>
              <a:gd name="T84" fmla="*/ 14838 w 21600"/>
              <a:gd name="T85" fmla="*/ 11309 h 21600"/>
              <a:gd name="T86" fmla="*/ 15178 w 21600"/>
              <a:gd name="T87" fmla="*/ 10902 h 21600"/>
              <a:gd name="T88" fmla="*/ 15519 w 21600"/>
              <a:gd name="T89" fmla="*/ 11717 h 21600"/>
              <a:gd name="T90" fmla="*/ 15859 w 21600"/>
              <a:gd name="T91" fmla="*/ 10800 h 21600"/>
              <a:gd name="T92" fmla="*/ 16200 w 21600"/>
              <a:gd name="T93" fmla="*/ 8762 h 21600"/>
              <a:gd name="T94" fmla="*/ 16541 w 21600"/>
              <a:gd name="T95" fmla="*/ 9272 h 21600"/>
              <a:gd name="T96" fmla="*/ 16930 w 21600"/>
              <a:gd name="T97" fmla="*/ 12328 h 21600"/>
              <a:gd name="T98" fmla="*/ 17270 w 21600"/>
              <a:gd name="T99" fmla="*/ 13347 h 21600"/>
              <a:gd name="T100" fmla="*/ 17611 w 21600"/>
              <a:gd name="T101" fmla="*/ 10800 h 21600"/>
              <a:gd name="T102" fmla="*/ 17951 w 21600"/>
              <a:gd name="T103" fmla="*/ 8660 h 21600"/>
              <a:gd name="T104" fmla="*/ 18292 w 21600"/>
              <a:gd name="T105" fmla="*/ 9781 h 21600"/>
              <a:gd name="T106" fmla="*/ 18632 w 21600"/>
              <a:gd name="T107" fmla="*/ 11513 h 21600"/>
              <a:gd name="T108" fmla="*/ 18973 w 21600"/>
              <a:gd name="T109" fmla="*/ 11513 h 21600"/>
              <a:gd name="T110" fmla="*/ 19314 w 21600"/>
              <a:gd name="T111" fmla="*/ 10800 h 21600"/>
              <a:gd name="T112" fmla="*/ 19654 w 21600"/>
              <a:gd name="T113" fmla="*/ 11208 h 21600"/>
              <a:gd name="T114" fmla="*/ 20043 w 21600"/>
              <a:gd name="T115" fmla="*/ 11309 h 21600"/>
              <a:gd name="T116" fmla="*/ 20384 w 21600"/>
              <a:gd name="T117" fmla="*/ 9985 h 21600"/>
              <a:gd name="T118" fmla="*/ 20724 w 21600"/>
              <a:gd name="T119" fmla="*/ 9170 h 21600"/>
              <a:gd name="T120" fmla="*/ 21065 w 21600"/>
              <a:gd name="T121" fmla="*/ 10800 h 21600"/>
              <a:gd name="T122" fmla="*/ 21405 w 21600"/>
              <a:gd name="T123" fmla="*/ 128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8660"/>
                </a:moveTo>
                <a:lnTo>
                  <a:pt x="0" y="8762"/>
                </a:lnTo>
                <a:lnTo>
                  <a:pt x="49" y="9068"/>
                </a:lnTo>
                <a:lnTo>
                  <a:pt x="49" y="9577"/>
                </a:lnTo>
                <a:lnTo>
                  <a:pt x="49" y="10087"/>
                </a:lnTo>
                <a:lnTo>
                  <a:pt x="97" y="10800"/>
                </a:lnTo>
                <a:lnTo>
                  <a:pt x="97" y="11411"/>
                </a:lnTo>
                <a:lnTo>
                  <a:pt x="146" y="12023"/>
                </a:lnTo>
                <a:lnTo>
                  <a:pt x="146" y="12532"/>
                </a:lnTo>
                <a:lnTo>
                  <a:pt x="195" y="12838"/>
                </a:lnTo>
                <a:lnTo>
                  <a:pt x="195" y="12940"/>
                </a:lnTo>
                <a:lnTo>
                  <a:pt x="243" y="12838"/>
                </a:lnTo>
                <a:lnTo>
                  <a:pt x="243" y="12532"/>
                </a:lnTo>
                <a:lnTo>
                  <a:pt x="243" y="12023"/>
                </a:lnTo>
                <a:lnTo>
                  <a:pt x="292" y="11411"/>
                </a:lnTo>
                <a:lnTo>
                  <a:pt x="292" y="10800"/>
                </a:lnTo>
                <a:lnTo>
                  <a:pt x="341" y="10189"/>
                </a:lnTo>
                <a:lnTo>
                  <a:pt x="341" y="9577"/>
                </a:lnTo>
                <a:lnTo>
                  <a:pt x="389" y="9068"/>
                </a:lnTo>
                <a:lnTo>
                  <a:pt x="389" y="8864"/>
                </a:lnTo>
                <a:lnTo>
                  <a:pt x="438" y="8762"/>
                </a:lnTo>
                <a:lnTo>
                  <a:pt x="438" y="8864"/>
                </a:lnTo>
                <a:lnTo>
                  <a:pt x="438" y="9170"/>
                </a:lnTo>
                <a:lnTo>
                  <a:pt x="486" y="9577"/>
                </a:lnTo>
                <a:lnTo>
                  <a:pt x="486" y="10189"/>
                </a:lnTo>
                <a:lnTo>
                  <a:pt x="535" y="10800"/>
                </a:lnTo>
                <a:lnTo>
                  <a:pt x="535" y="11411"/>
                </a:lnTo>
                <a:lnTo>
                  <a:pt x="584" y="11921"/>
                </a:lnTo>
                <a:lnTo>
                  <a:pt x="584" y="12430"/>
                </a:lnTo>
                <a:lnTo>
                  <a:pt x="632" y="12634"/>
                </a:lnTo>
                <a:lnTo>
                  <a:pt x="632" y="12736"/>
                </a:lnTo>
                <a:lnTo>
                  <a:pt x="632" y="12634"/>
                </a:lnTo>
                <a:lnTo>
                  <a:pt x="681" y="12328"/>
                </a:lnTo>
                <a:lnTo>
                  <a:pt x="681" y="11921"/>
                </a:lnTo>
                <a:lnTo>
                  <a:pt x="730" y="11411"/>
                </a:lnTo>
                <a:lnTo>
                  <a:pt x="730" y="10800"/>
                </a:lnTo>
                <a:lnTo>
                  <a:pt x="778" y="10189"/>
                </a:lnTo>
                <a:lnTo>
                  <a:pt x="778" y="9679"/>
                </a:lnTo>
                <a:lnTo>
                  <a:pt x="827" y="9374"/>
                </a:lnTo>
                <a:lnTo>
                  <a:pt x="827" y="9068"/>
                </a:lnTo>
                <a:lnTo>
                  <a:pt x="876" y="9170"/>
                </a:lnTo>
                <a:lnTo>
                  <a:pt x="876" y="9374"/>
                </a:lnTo>
                <a:lnTo>
                  <a:pt x="924" y="9781"/>
                </a:lnTo>
                <a:lnTo>
                  <a:pt x="924" y="10291"/>
                </a:lnTo>
                <a:lnTo>
                  <a:pt x="973" y="10800"/>
                </a:lnTo>
                <a:lnTo>
                  <a:pt x="973" y="11309"/>
                </a:lnTo>
                <a:lnTo>
                  <a:pt x="1022" y="11717"/>
                </a:lnTo>
                <a:lnTo>
                  <a:pt x="1022" y="12125"/>
                </a:lnTo>
                <a:lnTo>
                  <a:pt x="1022" y="12328"/>
                </a:lnTo>
                <a:lnTo>
                  <a:pt x="1070" y="12328"/>
                </a:lnTo>
                <a:lnTo>
                  <a:pt x="1070" y="12226"/>
                </a:lnTo>
                <a:lnTo>
                  <a:pt x="1119" y="12023"/>
                </a:lnTo>
                <a:lnTo>
                  <a:pt x="1119" y="11615"/>
                </a:lnTo>
                <a:lnTo>
                  <a:pt x="1168" y="11208"/>
                </a:lnTo>
                <a:lnTo>
                  <a:pt x="1168" y="10800"/>
                </a:lnTo>
                <a:lnTo>
                  <a:pt x="1216" y="10392"/>
                </a:lnTo>
                <a:lnTo>
                  <a:pt x="1216" y="9985"/>
                </a:lnTo>
                <a:lnTo>
                  <a:pt x="1216" y="9679"/>
                </a:lnTo>
                <a:lnTo>
                  <a:pt x="1265" y="9577"/>
                </a:lnTo>
                <a:lnTo>
                  <a:pt x="1265" y="9475"/>
                </a:lnTo>
                <a:lnTo>
                  <a:pt x="1314" y="9577"/>
                </a:lnTo>
                <a:lnTo>
                  <a:pt x="1314" y="9781"/>
                </a:lnTo>
                <a:lnTo>
                  <a:pt x="1362" y="10087"/>
                </a:lnTo>
                <a:lnTo>
                  <a:pt x="1362" y="10392"/>
                </a:lnTo>
                <a:lnTo>
                  <a:pt x="1411" y="10800"/>
                </a:lnTo>
                <a:lnTo>
                  <a:pt x="1411" y="11106"/>
                </a:lnTo>
                <a:lnTo>
                  <a:pt x="1411" y="11411"/>
                </a:lnTo>
                <a:lnTo>
                  <a:pt x="1459" y="11615"/>
                </a:lnTo>
                <a:lnTo>
                  <a:pt x="1459" y="11819"/>
                </a:lnTo>
                <a:lnTo>
                  <a:pt x="1508" y="11819"/>
                </a:lnTo>
                <a:lnTo>
                  <a:pt x="1508" y="11717"/>
                </a:lnTo>
                <a:lnTo>
                  <a:pt x="1557" y="11513"/>
                </a:lnTo>
                <a:lnTo>
                  <a:pt x="1557" y="11309"/>
                </a:lnTo>
                <a:lnTo>
                  <a:pt x="1605" y="11106"/>
                </a:lnTo>
                <a:lnTo>
                  <a:pt x="1605" y="10800"/>
                </a:lnTo>
                <a:lnTo>
                  <a:pt x="1605" y="10494"/>
                </a:lnTo>
                <a:lnTo>
                  <a:pt x="1654" y="10291"/>
                </a:lnTo>
                <a:lnTo>
                  <a:pt x="1654" y="10189"/>
                </a:lnTo>
                <a:lnTo>
                  <a:pt x="1703" y="10087"/>
                </a:lnTo>
                <a:lnTo>
                  <a:pt x="1751" y="10189"/>
                </a:lnTo>
                <a:lnTo>
                  <a:pt x="1751" y="10291"/>
                </a:lnTo>
                <a:lnTo>
                  <a:pt x="1800" y="10494"/>
                </a:lnTo>
                <a:lnTo>
                  <a:pt x="1800" y="10596"/>
                </a:lnTo>
                <a:lnTo>
                  <a:pt x="1800" y="10800"/>
                </a:lnTo>
                <a:lnTo>
                  <a:pt x="1849" y="10902"/>
                </a:lnTo>
                <a:lnTo>
                  <a:pt x="1849" y="11106"/>
                </a:lnTo>
                <a:lnTo>
                  <a:pt x="1897" y="11106"/>
                </a:lnTo>
                <a:lnTo>
                  <a:pt x="1897" y="11208"/>
                </a:lnTo>
                <a:lnTo>
                  <a:pt x="1946" y="11106"/>
                </a:lnTo>
                <a:lnTo>
                  <a:pt x="1995" y="11004"/>
                </a:lnTo>
                <a:lnTo>
                  <a:pt x="1995" y="10902"/>
                </a:lnTo>
                <a:lnTo>
                  <a:pt x="2043" y="10800"/>
                </a:lnTo>
                <a:lnTo>
                  <a:pt x="2092" y="10698"/>
                </a:lnTo>
                <a:lnTo>
                  <a:pt x="2141" y="10800"/>
                </a:lnTo>
                <a:lnTo>
                  <a:pt x="2189" y="10800"/>
                </a:lnTo>
                <a:lnTo>
                  <a:pt x="2189" y="10902"/>
                </a:lnTo>
                <a:lnTo>
                  <a:pt x="2238" y="10800"/>
                </a:lnTo>
                <a:lnTo>
                  <a:pt x="2286" y="10698"/>
                </a:lnTo>
                <a:lnTo>
                  <a:pt x="2335" y="10596"/>
                </a:lnTo>
                <a:lnTo>
                  <a:pt x="2335" y="10494"/>
                </a:lnTo>
                <a:lnTo>
                  <a:pt x="2384" y="10392"/>
                </a:lnTo>
                <a:lnTo>
                  <a:pt x="2384" y="10494"/>
                </a:lnTo>
                <a:lnTo>
                  <a:pt x="2432" y="10494"/>
                </a:lnTo>
                <a:lnTo>
                  <a:pt x="2432" y="10596"/>
                </a:lnTo>
                <a:lnTo>
                  <a:pt x="2481" y="10800"/>
                </a:lnTo>
                <a:lnTo>
                  <a:pt x="2481" y="11004"/>
                </a:lnTo>
                <a:lnTo>
                  <a:pt x="2530" y="11106"/>
                </a:lnTo>
                <a:lnTo>
                  <a:pt x="2530" y="11309"/>
                </a:lnTo>
                <a:lnTo>
                  <a:pt x="2578" y="11411"/>
                </a:lnTo>
                <a:lnTo>
                  <a:pt x="2578" y="11513"/>
                </a:lnTo>
                <a:lnTo>
                  <a:pt x="2627" y="11411"/>
                </a:lnTo>
                <a:lnTo>
                  <a:pt x="2627" y="11309"/>
                </a:lnTo>
                <a:lnTo>
                  <a:pt x="2676" y="11106"/>
                </a:lnTo>
                <a:lnTo>
                  <a:pt x="2676" y="10800"/>
                </a:lnTo>
                <a:lnTo>
                  <a:pt x="2724" y="10494"/>
                </a:lnTo>
                <a:lnTo>
                  <a:pt x="2724" y="10189"/>
                </a:lnTo>
                <a:lnTo>
                  <a:pt x="2773" y="9985"/>
                </a:lnTo>
                <a:lnTo>
                  <a:pt x="2773" y="9781"/>
                </a:lnTo>
                <a:lnTo>
                  <a:pt x="2773" y="9679"/>
                </a:lnTo>
                <a:lnTo>
                  <a:pt x="2822" y="9781"/>
                </a:lnTo>
                <a:lnTo>
                  <a:pt x="2822" y="9883"/>
                </a:lnTo>
                <a:lnTo>
                  <a:pt x="2870" y="10087"/>
                </a:lnTo>
                <a:lnTo>
                  <a:pt x="2870" y="10392"/>
                </a:lnTo>
                <a:lnTo>
                  <a:pt x="2919" y="10800"/>
                </a:lnTo>
                <a:lnTo>
                  <a:pt x="2919" y="11208"/>
                </a:lnTo>
                <a:lnTo>
                  <a:pt x="2968" y="11513"/>
                </a:lnTo>
                <a:lnTo>
                  <a:pt x="2968" y="11921"/>
                </a:lnTo>
                <a:lnTo>
                  <a:pt x="2968" y="12125"/>
                </a:lnTo>
                <a:lnTo>
                  <a:pt x="3016" y="12226"/>
                </a:lnTo>
                <a:lnTo>
                  <a:pt x="3016" y="12125"/>
                </a:lnTo>
                <a:lnTo>
                  <a:pt x="3065" y="12023"/>
                </a:lnTo>
                <a:lnTo>
                  <a:pt x="3065" y="11717"/>
                </a:lnTo>
                <a:lnTo>
                  <a:pt x="3114" y="11309"/>
                </a:lnTo>
                <a:lnTo>
                  <a:pt x="3114" y="10800"/>
                </a:lnTo>
                <a:lnTo>
                  <a:pt x="3162" y="10291"/>
                </a:lnTo>
                <a:lnTo>
                  <a:pt x="3162" y="9883"/>
                </a:lnTo>
                <a:lnTo>
                  <a:pt x="3162" y="9475"/>
                </a:lnTo>
                <a:lnTo>
                  <a:pt x="3211" y="9170"/>
                </a:lnTo>
                <a:lnTo>
                  <a:pt x="3211" y="9068"/>
                </a:lnTo>
                <a:lnTo>
                  <a:pt x="3259" y="9170"/>
                </a:lnTo>
                <a:lnTo>
                  <a:pt x="3259" y="9374"/>
                </a:lnTo>
                <a:lnTo>
                  <a:pt x="3308" y="9781"/>
                </a:lnTo>
                <a:lnTo>
                  <a:pt x="3308" y="10189"/>
                </a:lnTo>
                <a:lnTo>
                  <a:pt x="3357" y="10800"/>
                </a:lnTo>
                <a:lnTo>
                  <a:pt x="3357" y="11411"/>
                </a:lnTo>
                <a:lnTo>
                  <a:pt x="3357" y="11921"/>
                </a:lnTo>
                <a:lnTo>
                  <a:pt x="3405" y="12328"/>
                </a:lnTo>
                <a:lnTo>
                  <a:pt x="3405" y="12634"/>
                </a:lnTo>
                <a:lnTo>
                  <a:pt x="3454" y="12838"/>
                </a:lnTo>
                <a:lnTo>
                  <a:pt x="3454" y="12736"/>
                </a:lnTo>
                <a:lnTo>
                  <a:pt x="3503" y="12430"/>
                </a:lnTo>
                <a:lnTo>
                  <a:pt x="3503" y="12023"/>
                </a:lnTo>
                <a:lnTo>
                  <a:pt x="3551" y="11411"/>
                </a:lnTo>
                <a:lnTo>
                  <a:pt x="3551" y="10800"/>
                </a:lnTo>
                <a:lnTo>
                  <a:pt x="3551" y="10087"/>
                </a:lnTo>
                <a:lnTo>
                  <a:pt x="3600" y="9475"/>
                </a:lnTo>
                <a:lnTo>
                  <a:pt x="3600" y="9068"/>
                </a:lnTo>
                <a:lnTo>
                  <a:pt x="3649" y="8660"/>
                </a:lnTo>
                <a:lnTo>
                  <a:pt x="3649" y="8558"/>
                </a:lnTo>
                <a:lnTo>
                  <a:pt x="3697" y="8660"/>
                </a:lnTo>
                <a:lnTo>
                  <a:pt x="3697" y="8966"/>
                </a:lnTo>
                <a:lnTo>
                  <a:pt x="3746" y="9475"/>
                </a:lnTo>
                <a:lnTo>
                  <a:pt x="3746" y="10087"/>
                </a:lnTo>
                <a:lnTo>
                  <a:pt x="3746" y="10800"/>
                </a:lnTo>
                <a:lnTo>
                  <a:pt x="3795" y="11513"/>
                </a:lnTo>
                <a:lnTo>
                  <a:pt x="3795" y="12226"/>
                </a:lnTo>
                <a:lnTo>
                  <a:pt x="3843" y="12736"/>
                </a:lnTo>
                <a:lnTo>
                  <a:pt x="3843" y="13143"/>
                </a:lnTo>
                <a:lnTo>
                  <a:pt x="3892" y="13245"/>
                </a:lnTo>
                <a:lnTo>
                  <a:pt x="3892" y="13143"/>
                </a:lnTo>
                <a:lnTo>
                  <a:pt x="3941" y="12838"/>
                </a:lnTo>
                <a:lnTo>
                  <a:pt x="3941" y="12226"/>
                </a:lnTo>
                <a:lnTo>
                  <a:pt x="3941" y="11615"/>
                </a:lnTo>
                <a:lnTo>
                  <a:pt x="3989" y="10800"/>
                </a:lnTo>
                <a:lnTo>
                  <a:pt x="3989" y="9985"/>
                </a:lnTo>
                <a:lnTo>
                  <a:pt x="4038" y="9272"/>
                </a:lnTo>
                <a:lnTo>
                  <a:pt x="4038" y="8762"/>
                </a:lnTo>
                <a:lnTo>
                  <a:pt x="4086" y="8355"/>
                </a:lnTo>
                <a:lnTo>
                  <a:pt x="4086" y="8253"/>
                </a:lnTo>
                <a:lnTo>
                  <a:pt x="4135" y="8355"/>
                </a:lnTo>
                <a:lnTo>
                  <a:pt x="4135" y="8660"/>
                </a:lnTo>
                <a:lnTo>
                  <a:pt x="4135" y="9272"/>
                </a:lnTo>
                <a:lnTo>
                  <a:pt x="4184" y="9985"/>
                </a:lnTo>
                <a:lnTo>
                  <a:pt x="4184" y="10800"/>
                </a:lnTo>
                <a:lnTo>
                  <a:pt x="4232" y="11615"/>
                </a:lnTo>
                <a:lnTo>
                  <a:pt x="4232" y="12328"/>
                </a:lnTo>
                <a:lnTo>
                  <a:pt x="4281" y="12940"/>
                </a:lnTo>
                <a:lnTo>
                  <a:pt x="4281" y="13347"/>
                </a:lnTo>
                <a:lnTo>
                  <a:pt x="4330" y="13449"/>
                </a:lnTo>
                <a:lnTo>
                  <a:pt x="4330" y="13347"/>
                </a:lnTo>
                <a:lnTo>
                  <a:pt x="4330" y="12940"/>
                </a:lnTo>
                <a:lnTo>
                  <a:pt x="4378" y="12328"/>
                </a:lnTo>
                <a:lnTo>
                  <a:pt x="4378" y="11615"/>
                </a:lnTo>
                <a:lnTo>
                  <a:pt x="4427" y="10800"/>
                </a:lnTo>
                <a:lnTo>
                  <a:pt x="4427" y="9985"/>
                </a:lnTo>
                <a:lnTo>
                  <a:pt x="4476" y="9170"/>
                </a:lnTo>
                <a:lnTo>
                  <a:pt x="4476" y="8660"/>
                </a:lnTo>
                <a:lnTo>
                  <a:pt x="4524" y="8253"/>
                </a:lnTo>
                <a:lnTo>
                  <a:pt x="4524" y="8049"/>
                </a:lnTo>
                <a:lnTo>
                  <a:pt x="4524" y="8253"/>
                </a:lnTo>
                <a:lnTo>
                  <a:pt x="4573" y="8660"/>
                </a:lnTo>
                <a:lnTo>
                  <a:pt x="4573" y="9170"/>
                </a:lnTo>
                <a:lnTo>
                  <a:pt x="4622" y="9985"/>
                </a:lnTo>
                <a:lnTo>
                  <a:pt x="4622" y="10800"/>
                </a:lnTo>
                <a:lnTo>
                  <a:pt x="4670" y="11615"/>
                </a:lnTo>
                <a:lnTo>
                  <a:pt x="4670" y="12328"/>
                </a:lnTo>
                <a:lnTo>
                  <a:pt x="4719" y="12940"/>
                </a:lnTo>
                <a:lnTo>
                  <a:pt x="4719" y="13347"/>
                </a:lnTo>
                <a:lnTo>
                  <a:pt x="4719" y="13449"/>
                </a:lnTo>
                <a:lnTo>
                  <a:pt x="4768" y="13347"/>
                </a:lnTo>
                <a:lnTo>
                  <a:pt x="4768" y="12940"/>
                </a:lnTo>
                <a:lnTo>
                  <a:pt x="4816" y="12328"/>
                </a:lnTo>
                <a:lnTo>
                  <a:pt x="4816" y="11615"/>
                </a:lnTo>
                <a:lnTo>
                  <a:pt x="4865" y="10800"/>
                </a:lnTo>
                <a:lnTo>
                  <a:pt x="4865" y="9985"/>
                </a:lnTo>
                <a:lnTo>
                  <a:pt x="4914" y="9272"/>
                </a:lnTo>
                <a:lnTo>
                  <a:pt x="4914" y="8660"/>
                </a:lnTo>
                <a:lnTo>
                  <a:pt x="4914" y="8355"/>
                </a:lnTo>
                <a:lnTo>
                  <a:pt x="4962" y="8253"/>
                </a:lnTo>
                <a:lnTo>
                  <a:pt x="4962" y="8355"/>
                </a:lnTo>
                <a:lnTo>
                  <a:pt x="5011" y="8762"/>
                </a:lnTo>
                <a:lnTo>
                  <a:pt x="5011" y="9272"/>
                </a:lnTo>
                <a:lnTo>
                  <a:pt x="5059" y="9985"/>
                </a:lnTo>
                <a:lnTo>
                  <a:pt x="5059" y="10800"/>
                </a:lnTo>
                <a:lnTo>
                  <a:pt x="5108" y="11513"/>
                </a:lnTo>
                <a:lnTo>
                  <a:pt x="5108" y="12226"/>
                </a:lnTo>
                <a:lnTo>
                  <a:pt x="5108" y="12736"/>
                </a:lnTo>
                <a:lnTo>
                  <a:pt x="5157" y="13143"/>
                </a:lnTo>
                <a:lnTo>
                  <a:pt x="5205" y="13042"/>
                </a:lnTo>
                <a:lnTo>
                  <a:pt x="5205" y="12736"/>
                </a:lnTo>
                <a:lnTo>
                  <a:pt x="5254" y="12125"/>
                </a:lnTo>
                <a:lnTo>
                  <a:pt x="5254" y="11513"/>
                </a:lnTo>
                <a:lnTo>
                  <a:pt x="5303" y="10800"/>
                </a:lnTo>
                <a:lnTo>
                  <a:pt x="5303" y="10087"/>
                </a:lnTo>
                <a:lnTo>
                  <a:pt x="5303" y="9475"/>
                </a:lnTo>
                <a:lnTo>
                  <a:pt x="5351" y="8966"/>
                </a:lnTo>
                <a:lnTo>
                  <a:pt x="5351" y="8762"/>
                </a:lnTo>
                <a:lnTo>
                  <a:pt x="5400" y="8660"/>
                </a:lnTo>
                <a:lnTo>
                  <a:pt x="5400" y="8762"/>
                </a:lnTo>
                <a:lnTo>
                  <a:pt x="5449" y="9068"/>
                </a:lnTo>
                <a:lnTo>
                  <a:pt x="5449" y="9577"/>
                </a:lnTo>
                <a:lnTo>
                  <a:pt x="5497" y="10189"/>
                </a:lnTo>
                <a:lnTo>
                  <a:pt x="5497" y="10800"/>
                </a:lnTo>
                <a:lnTo>
                  <a:pt x="5497" y="11411"/>
                </a:lnTo>
                <a:lnTo>
                  <a:pt x="5546" y="11921"/>
                </a:lnTo>
                <a:lnTo>
                  <a:pt x="5546" y="12328"/>
                </a:lnTo>
                <a:lnTo>
                  <a:pt x="5595" y="12634"/>
                </a:lnTo>
                <a:lnTo>
                  <a:pt x="5643" y="12532"/>
                </a:lnTo>
                <a:lnTo>
                  <a:pt x="5643" y="12226"/>
                </a:lnTo>
                <a:lnTo>
                  <a:pt x="5692" y="11819"/>
                </a:lnTo>
                <a:lnTo>
                  <a:pt x="5692" y="11309"/>
                </a:lnTo>
                <a:lnTo>
                  <a:pt x="5692" y="10800"/>
                </a:lnTo>
                <a:lnTo>
                  <a:pt x="5741" y="10291"/>
                </a:lnTo>
                <a:lnTo>
                  <a:pt x="5741" y="9883"/>
                </a:lnTo>
                <a:lnTo>
                  <a:pt x="5789" y="9577"/>
                </a:lnTo>
                <a:lnTo>
                  <a:pt x="5789" y="9374"/>
                </a:lnTo>
                <a:lnTo>
                  <a:pt x="5838" y="9272"/>
                </a:lnTo>
                <a:lnTo>
                  <a:pt x="5838" y="9374"/>
                </a:lnTo>
                <a:lnTo>
                  <a:pt x="5886" y="9679"/>
                </a:lnTo>
                <a:lnTo>
                  <a:pt x="5886" y="9985"/>
                </a:lnTo>
                <a:lnTo>
                  <a:pt x="5886" y="10392"/>
                </a:lnTo>
                <a:lnTo>
                  <a:pt x="5935" y="10800"/>
                </a:lnTo>
                <a:lnTo>
                  <a:pt x="5935" y="11208"/>
                </a:lnTo>
                <a:lnTo>
                  <a:pt x="5984" y="11513"/>
                </a:lnTo>
                <a:lnTo>
                  <a:pt x="5984" y="11717"/>
                </a:lnTo>
                <a:lnTo>
                  <a:pt x="6032" y="11819"/>
                </a:lnTo>
                <a:lnTo>
                  <a:pt x="6081" y="11717"/>
                </a:lnTo>
                <a:lnTo>
                  <a:pt x="6081" y="11615"/>
                </a:lnTo>
                <a:lnTo>
                  <a:pt x="6081" y="11309"/>
                </a:lnTo>
                <a:lnTo>
                  <a:pt x="6130" y="11106"/>
                </a:lnTo>
                <a:lnTo>
                  <a:pt x="6130" y="10800"/>
                </a:lnTo>
                <a:lnTo>
                  <a:pt x="6178" y="10596"/>
                </a:lnTo>
                <a:lnTo>
                  <a:pt x="6178" y="10392"/>
                </a:lnTo>
                <a:lnTo>
                  <a:pt x="6227" y="10291"/>
                </a:lnTo>
                <a:lnTo>
                  <a:pt x="6227" y="10189"/>
                </a:lnTo>
                <a:lnTo>
                  <a:pt x="6276" y="10291"/>
                </a:lnTo>
                <a:lnTo>
                  <a:pt x="6276" y="10392"/>
                </a:lnTo>
                <a:lnTo>
                  <a:pt x="6324" y="10596"/>
                </a:lnTo>
                <a:lnTo>
                  <a:pt x="6324" y="10698"/>
                </a:lnTo>
                <a:lnTo>
                  <a:pt x="6373" y="10800"/>
                </a:lnTo>
                <a:lnTo>
                  <a:pt x="6373" y="10902"/>
                </a:lnTo>
                <a:lnTo>
                  <a:pt x="6422" y="10902"/>
                </a:lnTo>
                <a:lnTo>
                  <a:pt x="6470" y="10800"/>
                </a:lnTo>
                <a:lnTo>
                  <a:pt x="6470" y="10698"/>
                </a:lnTo>
                <a:lnTo>
                  <a:pt x="6519" y="10698"/>
                </a:lnTo>
                <a:lnTo>
                  <a:pt x="6568" y="10698"/>
                </a:lnTo>
                <a:lnTo>
                  <a:pt x="6568" y="10800"/>
                </a:lnTo>
                <a:lnTo>
                  <a:pt x="6616" y="10902"/>
                </a:lnTo>
                <a:lnTo>
                  <a:pt x="6616" y="11004"/>
                </a:lnTo>
                <a:lnTo>
                  <a:pt x="6665" y="11208"/>
                </a:lnTo>
                <a:lnTo>
                  <a:pt x="6665" y="11309"/>
                </a:lnTo>
                <a:lnTo>
                  <a:pt x="6665" y="11411"/>
                </a:lnTo>
                <a:lnTo>
                  <a:pt x="6714" y="11411"/>
                </a:lnTo>
                <a:lnTo>
                  <a:pt x="6762" y="11309"/>
                </a:lnTo>
                <a:lnTo>
                  <a:pt x="6762" y="11106"/>
                </a:lnTo>
                <a:lnTo>
                  <a:pt x="6811" y="10800"/>
                </a:lnTo>
                <a:lnTo>
                  <a:pt x="6811" y="10494"/>
                </a:lnTo>
                <a:lnTo>
                  <a:pt x="6859" y="10189"/>
                </a:lnTo>
                <a:lnTo>
                  <a:pt x="6859" y="9883"/>
                </a:lnTo>
                <a:lnTo>
                  <a:pt x="6859" y="9679"/>
                </a:lnTo>
                <a:lnTo>
                  <a:pt x="6908" y="9577"/>
                </a:lnTo>
                <a:lnTo>
                  <a:pt x="6957" y="9679"/>
                </a:lnTo>
                <a:lnTo>
                  <a:pt x="6957" y="9985"/>
                </a:lnTo>
                <a:lnTo>
                  <a:pt x="7005" y="10291"/>
                </a:lnTo>
                <a:lnTo>
                  <a:pt x="7005" y="10800"/>
                </a:lnTo>
                <a:lnTo>
                  <a:pt x="7054" y="11309"/>
                </a:lnTo>
                <a:lnTo>
                  <a:pt x="7054" y="11819"/>
                </a:lnTo>
                <a:lnTo>
                  <a:pt x="7054" y="12226"/>
                </a:lnTo>
                <a:lnTo>
                  <a:pt x="7103" y="12532"/>
                </a:lnTo>
                <a:lnTo>
                  <a:pt x="7103" y="12736"/>
                </a:lnTo>
                <a:lnTo>
                  <a:pt x="7151" y="12736"/>
                </a:lnTo>
                <a:lnTo>
                  <a:pt x="7151" y="12430"/>
                </a:lnTo>
                <a:lnTo>
                  <a:pt x="7200" y="12023"/>
                </a:lnTo>
                <a:lnTo>
                  <a:pt x="7200" y="11513"/>
                </a:lnTo>
                <a:lnTo>
                  <a:pt x="7249" y="10800"/>
                </a:lnTo>
                <a:lnTo>
                  <a:pt x="7249" y="10087"/>
                </a:lnTo>
                <a:lnTo>
                  <a:pt x="7249" y="9374"/>
                </a:lnTo>
                <a:lnTo>
                  <a:pt x="7297" y="8762"/>
                </a:lnTo>
                <a:lnTo>
                  <a:pt x="7297" y="8355"/>
                </a:lnTo>
                <a:lnTo>
                  <a:pt x="7346" y="8151"/>
                </a:lnTo>
                <a:lnTo>
                  <a:pt x="7346" y="8253"/>
                </a:lnTo>
                <a:lnTo>
                  <a:pt x="7395" y="8558"/>
                </a:lnTo>
                <a:lnTo>
                  <a:pt x="7395" y="9170"/>
                </a:lnTo>
                <a:lnTo>
                  <a:pt x="7443" y="9883"/>
                </a:lnTo>
                <a:lnTo>
                  <a:pt x="7443" y="10800"/>
                </a:lnTo>
                <a:lnTo>
                  <a:pt x="7443" y="11717"/>
                </a:lnTo>
                <a:lnTo>
                  <a:pt x="7492" y="12634"/>
                </a:lnTo>
                <a:lnTo>
                  <a:pt x="7492" y="13449"/>
                </a:lnTo>
                <a:lnTo>
                  <a:pt x="7541" y="13958"/>
                </a:lnTo>
                <a:lnTo>
                  <a:pt x="7541" y="14162"/>
                </a:lnTo>
                <a:lnTo>
                  <a:pt x="7589" y="14060"/>
                </a:lnTo>
                <a:lnTo>
                  <a:pt x="7589" y="13653"/>
                </a:lnTo>
                <a:lnTo>
                  <a:pt x="7638" y="12940"/>
                </a:lnTo>
                <a:lnTo>
                  <a:pt x="7638" y="11921"/>
                </a:lnTo>
                <a:lnTo>
                  <a:pt x="7638" y="10800"/>
                </a:lnTo>
                <a:lnTo>
                  <a:pt x="7686" y="9577"/>
                </a:lnTo>
                <a:lnTo>
                  <a:pt x="7686" y="8558"/>
                </a:lnTo>
                <a:lnTo>
                  <a:pt x="7735" y="7642"/>
                </a:lnTo>
                <a:lnTo>
                  <a:pt x="7735" y="6928"/>
                </a:lnTo>
                <a:lnTo>
                  <a:pt x="7784" y="6725"/>
                </a:lnTo>
                <a:lnTo>
                  <a:pt x="7784" y="6826"/>
                </a:lnTo>
                <a:lnTo>
                  <a:pt x="7832" y="7336"/>
                </a:lnTo>
                <a:lnTo>
                  <a:pt x="7832" y="8253"/>
                </a:lnTo>
                <a:lnTo>
                  <a:pt x="7832" y="9475"/>
                </a:lnTo>
                <a:lnTo>
                  <a:pt x="7881" y="10800"/>
                </a:lnTo>
                <a:lnTo>
                  <a:pt x="7881" y="12226"/>
                </a:lnTo>
                <a:lnTo>
                  <a:pt x="7930" y="13551"/>
                </a:lnTo>
                <a:lnTo>
                  <a:pt x="7930" y="14570"/>
                </a:lnTo>
                <a:lnTo>
                  <a:pt x="7978" y="15385"/>
                </a:lnTo>
                <a:lnTo>
                  <a:pt x="7978" y="15691"/>
                </a:lnTo>
                <a:lnTo>
                  <a:pt x="8027" y="15487"/>
                </a:lnTo>
                <a:lnTo>
                  <a:pt x="8027" y="14875"/>
                </a:lnTo>
                <a:lnTo>
                  <a:pt x="8027" y="13755"/>
                </a:lnTo>
                <a:lnTo>
                  <a:pt x="8076" y="12430"/>
                </a:lnTo>
                <a:lnTo>
                  <a:pt x="8076" y="10800"/>
                </a:lnTo>
                <a:lnTo>
                  <a:pt x="8124" y="9170"/>
                </a:lnTo>
                <a:lnTo>
                  <a:pt x="8124" y="7642"/>
                </a:lnTo>
                <a:lnTo>
                  <a:pt x="8173" y="6419"/>
                </a:lnTo>
                <a:lnTo>
                  <a:pt x="8173" y="5604"/>
                </a:lnTo>
                <a:lnTo>
                  <a:pt x="8222" y="5196"/>
                </a:lnTo>
                <a:lnTo>
                  <a:pt x="8222" y="5400"/>
                </a:lnTo>
                <a:lnTo>
                  <a:pt x="8222" y="6113"/>
                </a:lnTo>
                <a:lnTo>
                  <a:pt x="8270" y="7438"/>
                </a:lnTo>
                <a:lnTo>
                  <a:pt x="8270" y="8966"/>
                </a:lnTo>
                <a:lnTo>
                  <a:pt x="8319" y="10800"/>
                </a:lnTo>
                <a:lnTo>
                  <a:pt x="8319" y="12634"/>
                </a:lnTo>
                <a:lnTo>
                  <a:pt x="8368" y="14366"/>
                </a:lnTo>
                <a:lnTo>
                  <a:pt x="8368" y="15792"/>
                </a:lnTo>
                <a:lnTo>
                  <a:pt x="8416" y="16709"/>
                </a:lnTo>
                <a:lnTo>
                  <a:pt x="8416" y="17117"/>
                </a:lnTo>
                <a:lnTo>
                  <a:pt x="8416" y="16811"/>
                </a:lnTo>
                <a:lnTo>
                  <a:pt x="8465" y="15996"/>
                </a:lnTo>
                <a:lnTo>
                  <a:pt x="8465" y="14672"/>
                </a:lnTo>
                <a:lnTo>
                  <a:pt x="8514" y="12838"/>
                </a:lnTo>
                <a:lnTo>
                  <a:pt x="8514" y="10800"/>
                </a:lnTo>
                <a:lnTo>
                  <a:pt x="8562" y="8762"/>
                </a:lnTo>
                <a:lnTo>
                  <a:pt x="8562" y="6826"/>
                </a:lnTo>
                <a:lnTo>
                  <a:pt x="8611" y="5298"/>
                </a:lnTo>
                <a:lnTo>
                  <a:pt x="8611" y="4177"/>
                </a:lnTo>
                <a:lnTo>
                  <a:pt x="8611" y="3770"/>
                </a:lnTo>
                <a:lnTo>
                  <a:pt x="8659" y="4075"/>
                </a:lnTo>
                <a:lnTo>
                  <a:pt x="8659" y="4992"/>
                </a:lnTo>
                <a:lnTo>
                  <a:pt x="8708" y="6521"/>
                </a:lnTo>
                <a:lnTo>
                  <a:pt x="8708" y="8558"/>
                </a:lnTo>
                <a:lnTo>
                  <a:pt x="8757" y="10800"/>
                </a:lnTo>
                <a:lnTo>
                  <a:pt x="8757" y="13042"/>
                </a:lnTo>
                <a:lnTo>
                  <a:pt x="8805" y="15181"/>
                </a:lnTo>
                <a:lnTo>
                  <a:pt x="8805" y="16913"/>
                </a:lnTo>
                <a:lnTo>
                  <a:pt x="8805" y="18034"/>
                </a:lnTo>
                <a:lnTo>
                  <a:pt x="8854" y="18442"/>
                </a:lnTo>
                <a:lnTo>
                  <a:pt x="8854" y="18136"/>
                </a:lnTo>
                <a:lnTo>
                  <a:pt x="8903" y="17117"/>
                </a:lnTo>
                <a:lnTo>
                  <a:pt x="8903" y="15385"/>
                </a:lnTo>
                <a:lnTo>
                  <a:pt x="8951" y="13245"/>
                </a:lnTo>
                <a:lnTo>
                  <a:pt x="8951" y="10800"/>
                </a:lnTo>
                <a:lnTo>
                  <a:pt x="9000" y="8355"/>
                </a:lnTo>
                <a:lnTo>
                  <a:pt x="9000" y="6011"/>
                </a:lnTo>
                <a:lnTo>
                  <a:pt x="9000" y="4177"/>
                </a:lnTo>
                <a:lnTo>
                  <a:pt x="9049" y="2955"/>
                </a:lnTo>
                <a:lnTo>
                  <a:pt x="9049" y="2547"/>
                </a:lnTo>
                <a:lnTo>
                  <a:pt x="9097" y="2853"/>
                </a:lnTo>
                <a:lnTo>
                  <a:pt x="9097" y="3974"/>
                </a:lnTo>
                <a:lnTo>
                  <a:pt x="9146" y="5808"/>
                </a:lnTo>
                <a:lnTo>
                  <a:pt x="9146" y="8151"/>
                </a:lnTo>
                <a:lnTo>
                  <a:pt x="9195" y="10800"/>
                </a:lnTo>
                <a:lnTo>
                  <a:pt x="9195" y="13449"/>
                </a:lnTo>
                <a:lnTo>
                  <a:pt x="9195" y="15894"/>
                </a:lnTo>
                <a:lnTo>
                  <a:pt x="9243" y="17830"/>
                </a:lnTo>
                <a:lnTo>
                  <a:pt x="9243" y="19155"/>
                </a:lnTo>
                <a:lnTo>
                  <a:pt x="9292" y="19664"/>
                </a:lnTo>
                <a:lnTo>
                  <a:pt x="9292" y="19257"/>
                </a:lnTo>
                <a:lnTo>
                  <a:pt x="9341" y="18034"/>
                </a:lnTo>
                <a:lnTo>
                  <a:pt x="9341" y="16098"/>
                </a:lnTo>
                <a:lnTo>
                  <a:pt x="9389" y="13551"/>
                </a:lnTo>
                <a:lnTo>
                  <a:pt x="9389" y="10800"/>
                </a:lnTo>
                <a:lnTo>
                  <a:pt x="9389" y="7947"/>
                </a:lnTo>
                <a:lnTo>
                  <a:pt x="9438" y="5400"/>
                </a:lnTo>
                <a:lnTo>
                  <a:pt x="9438" y="3362"/>
                </a:lnTo>
                <a:lnTo>
                  <a:pt x="9486" y="1936"/>
                </a:lnTo>
                <a:lnTo>
                  <a:pt x="9486" y="1426"/>
                </a:lnTo>
                <a:lnTo>
                  <a:pt x="9535" y="1834"/>
                </a:lnTo>
                <a:lnTo>
                  <a:pt x="9535" y="3158"/>
                </a:lnTo>
                <a:lnTo>
                  <a:pt x="9584" y="5196"/>
                </a:lnTo>
                <a:lnTo>
                  <a:pt x="9584" y="7845"/>
                </a:lnTo>
                <a:lnTo>
                  <a:pt x="9584" y="10800"/>
                </a:lnTo>
                <a:lnTo>
                  <a:pt x="9632" y="13755"/>
                </a:lnTo>
                <a:lnTo>
                  <a:pt x="9632" y="16506"/>
                </a:lnTo>
                <a:lnTo>
                  <a:pt x="9681" y="18645"/>
                </a:lnTo>
                <a:lnTo>
                  <a:pt x="9681" y="20072"/>
                </a:lnTo>
                <a:lnTo>
                  <a:pt x="9730" y="20581"/>
                </a:lnTo>
                <a:lnTo>
                  <a:pt x="9730" y="20072"/>
                </a:lnTo>
                <a:lnTo>
                  <a:pt x="9778" y="18747"/>
                </a:lnTo>
                <a:lnTo>
                  <a:pt x="9778" y="16608"/>
                </a:lnTo>
                <a:lnTo>
                  <a:pt x="9778" y="13857"/>
                </a:lnTo>
                <a:lnTo>
                  <a:pt x="9827" y="10800"/>
                </a:lnTo>
                <a:lnTo>
                  <a:pt x="9827" y="7743"/>
                </a:lnTo>
                <a:lnTo>
                  <a:pt x="9876" y="4891"/>
                </a:lnTo>
                <a:lnTo>
                  <a:pt x="9876" y="2649"/>
                </a:lnTo>
                <a:lnTo>
                  <a:pt x="9924" y="1223"/>
                </a:lnTo>
                <a:lnTo>
                  <a:pt x="9924" y="713"/>
                </a:lnTo>
                <a:lnTo>
                  <a:pt x="9973" y="1121"/>
                </a:lnTo>
                <a:lnTo>
                  <a:pt x="9973" y="2547"/>
                </a:lnTo>
                <a:lnTo>
                  <a:pt x="9973" y="4789"/>
                </a:lnTo>
                <a:lnTo>
                  <a:pt x="10022" y="7642"/>
                </a:lnTo>
                <a:lnTo>
                  <a:pt x="10022" y="10800"/>
                </a:lnTo>
                <a:lnTo>
                  <a:pt x="10070" y="13958"/>
                </a:lnTo>
                <a:lnTo>
                  <a:pt x="10070" y="16913"/>
                </a:lnTo>
                <a:lnTo>
                  <a:pt x="10119" y="19155"/>
                </a:lnTo>
                <a:lnTo>
                  <a:pt x="10119" y="20683"/>
                </a:lnTo>
                <a:lnTo>
                  <a:pt x="10168" y="21192"/>
                </a:lnTo>
                <a:lnTo>
                  <a:pt x="10168" y="20683"/>
                </a:lnTo>
                <a:lnTo>
                  <a:pt x="10168" y="19257"/>
                </a:lnTo>
                <a:lnTo>
                  <a:pt x="10216" y="16913"/>
                </a:lnTo>
                <a:lnTo>
                  <a:pt x="10216" y="14060"/>
                </a:lnTo>
                <a:lnTo>
                  <a:pt x="10265" y="10800"/>
                </a:lnTo>
                <a:lnTo>
                  <a:pt x="10265" y="7540"/>
                </a:lnTo>
                <a:lnTo>
                  <a:pt x="10314" y="4585"/>
                </a:lnTo>
                <a:lnTo>
                  <a:pt x="10314" y="2242"/>
                </a:lnTo>
                <a:lnTo>
                  <a:pt x="10362" y="713"/>
                </a:lnTo>
                <a:lnTo>
                  <a:pt x="10362" y="204"/>
                </a:lnTo>
                <a:lnTo>
                  <a:pt x="10362" y="713"/>
                </a:lnTo>
                <a:lnTo>
                  <a:pt x="10411" y="2140"/>
                </a:lnTo>
                <a:lnTo>
                  <a:pt x="10411" y="4483"/>
                </a:lnTo>
                <a:lnTo>
                  <a:pt x="10459" y="7540"/>
                </a:lnTo>
                <a:lnTo>
                  <a:pt x="10459" y="10800"/>
                </a:lnTo>
                <a:lnTo>
                  <a:pt x="10508" y="14060"/>
                </a:lnTo>
                <a:lnTo>
                  <a:pt x="10508" y="17117"/>
                </a:lnTo>
                <a:lnTo>
                  <a:pt x="10557" y="19460"/>
                </a:lnTo>
                <a:lnTo>
                  <a:pt x="10557" y="20989"/>
                </a:lnTo>
                <a:lnTo>
                  <a:pt x="10557" y="21600"/>
                </a:lnTo>
                <a:lnTo>
                  <a:pt x="10605" y="20989"/>
                </a:lnTo>
                <a:lnTo>
                  <a:pt x="10605" y="19562"/>
                </a:lnTo>
                <a:lnTo>
                  <a:pt x="10654" y="17117"/>
                </a:lnTo>
                <a:lnTo>
                  <a:pt x="10654" y="14162"/>
                </a:lnTo>
                <a:lnTo>
                  <a:pt x="10703" y="10800"/>
                </a:lnTo>
                <a:lnTo>
                  <a:pt x="10703" y="7438"/>
                </a:lnTo>
                <a:lnTo>
                  <a:pt x="10751" y="4483"/>
                </a:lnTo>
                <a:lnTo>
                  <a:pt x="10751" y="2038"/>
                </a:lnTo>
                <a:lnTo>
                  <a:pt x="10751" y="509"/>
                </a:lnTo>
                <a:lnTo>
                  <a:pt x="10800" y="0"/>
                </a:lnTo>
                <a:lnTo>
                  <a:pt x="10800" y="509"/>
                </a:lnTo>
                <a:lnTo>
                  <a:pt x="10849" y="2038"/>
                </a:lnTo>
                <a:lnTo>
                  <a:pt x="10849" y="4483"/>
                </a:lnTo>
                <a:lnTo>
                  <a:pt x="10897" y="7438"/>
                </a:lnTo>
                <a:lnTo>
                  <a:pt x="10897" y="10800"/>
                </a:lnTo>
                <a:lnTo>
                  <a:pt x="10946" y="14162"/>
                </a:lnTo>
                <a:lnTo>
                  <a:pt x="10946" y="17117"/>
                </a:lnTo>
                <a:lnTo>
                  <a:pt x="10946" y="19562"/>
                </a:lnTo>
                <a:lnTo>
                  <a:pt x="10995" y="20989"/>
                </a:lnTo>
                <a:lnTo>
                  <a:pt x="10995" y="21600"/>
                </a:lnTo>
                <a:lnTo>
                  <a:pt x="11043" y="20989"/>
                </a:lnTo>
                <a:lnTo>
                  <a:pt x="11043" y="19460"/>
                </a:lnTo>
                <a:lnTo>
                  <a:pt x="11092" y="17117"/>
                </a:lnTo>
                <a:lnTo>
                  <a:pt x="11092" y="14060"/>
                </a:lnTo>
                <a:lnTo>
                  <a:pt x="11141" y="10800"/>
                </a:lnTo>
                <a:lnTo>
                  <a:pt x="11141" y="7540"/>
                </a:lnTo>
                <a:lnTo>
                  <a:pt x="11141" y="4483"/>
                </a:lnTo>
                <a:lnTo>
                  <a:pt x="11189" y="2140"/>
                </a:lnTo>
                <a:lnTo>
                  <a:pt x="11189" y="713"/>
                </a:lnTo>
                <a:lnTo>
                  <a:pt x="11238" y="204"/>
                </a:lnTo>
                <a:lnTo>
                  <a:pt x="11238" y="713"/>
                </a:lnTo>
                <a:lnTo>
                  <a:pt x="11286" y="2242"/>
                </a:lnTo>
                <a:lnTo>
                  <a:pt x="11286" y="4585"/>
                </a:lnTo>
                <a:lnTo>
                  <a:pt x="11335" y="7540"/>
                </a:lnTo>
                <a:lnTo>
                  <a:pt x="11335" y="10800"/>
                </a:lnTo>
                <a:lnTo>
                  <a:pt x="11335" y="14060"/>
                </a:lnTo>
                <a:lnTo>
                  <a:pt x="11384" y="16913"/>
                </a:lnTo>
                <a:lnTo>
                  <a:pt x="11384" y="19257"/>
                </a:lnTo>
                <a:lnTo>
                  <a:pt x="11432" y="20683"/>
                </a:lnTo>
                <a:lnTo>
                  <a:pt x="11432" y="21192"/>
                </a:lnTo>
                <a:lnTo>
                  <a:pt x="11481" y="20683"/>
                </a:lnTo>
                <a:lnTo>
                  <a:pt x="11481" y="19155"/>
                </a:lnTo>
                <a:lnTo>
                  <a:pt x="11530" y="16913"/>
                </a:lnTo>
                <a:lnTo>
                  <a:pt x="11530" y="13958"/>
                </a:lnTo>
                <a:lnTo>
                  <a:pt x="11530" y="10800"/>
                </a:lnTo>
                <a:lnTo>
                  <a:pt x="11578" y="7642"/>
                </a:lnTo>
                <a:lnTo>
                  <a:pt x="11578" y="4789"/>
                </a:lnTo>
                <a:lnTo>
                  <a:pt x="11627" y="2547"/>
                </a:lnTo>
                <a:lnTo>
                  <a:pt x="11627" y="1121"/>
                </a:lnTo>
                <a:lnTo>
                  <a:pt x="11676" y="713"/>
                </a:lnTo>
                <a:lnTo>
                  <a:pt x="11676" y="1223"/>
                </a:lnTo>
                <a:lnTo>
                  <a:pt x="11724" y="2649"/>
                </a:lnTo>
                <a:lnTo>
                  <a:pt x="11724" y="4891"/>
                </a:lnTo>
                <a:lnTo>
                  <a:pt x="11724" y="7743"/>
                </a:lnTo>
                <a:lnTo>
                  <a:pt x="11773" y="10800"/>
                </a:lnTo>
                <a:lnTo>
                  <a:pt x="11773" y="13857"/>
                </a:lnTo>
                <a:lnTo>
                  <a:pt x="11822" y="16608"/>
                </a:lnTo>
                <a:lnTo>
                  <a:pt x="11822" y="18747"/>
                </a:lnTo>
                <a:lnTo>
                  <a:pt x="11870" y="20072"/>
                </a:lnTo>
                <a:lnTo>
                  <a:pt x="11870" y="20581"/>
                </a:lnTo>
                <a:lnTo>
                  <a:pt x="11919" y="20072"/>
                </a:lnTo>
                <a:lnTo>
                  <a:pt x="11919" y="18645"/>
                </a:lnTo>
                <a:lnTo>
                  <a:pt x="11919" y="16506"/>
                </a:lnTo>
                <a:lnTo>
                  <a:pt x="11968" y="13755"/>
                </a:lnTo>
                <a:lnTo>
                  <a:pt x="11968" y="10800"/>
                </a:lnTo>
                <a:lnTo>
                  <a:pt x="12016" y="7845"/>
                </a:lnTo>
                <a:lnTo>
                  <a:pt x="12016" y="5196"/>
                </a:lnTo>
                <a:lnTo>
                  <a:pt x="12065" y="3158"/>
                </a:lnTo>
                <a:lnTo>
                  <a:pt x="12065" y="1834"/>
                </a:lnTo>
                <a:lnTo>
                  <a:pt x="12114" y="1426"/>
                </a:lnTo>
                <a:lnTo>
                  <a:pt x="12114" y="1936"/>
                </a:lnTo>
                <a:lnTo>
                  <a:pt x="12114" y="3362"/>
                </a:lnTo>
                <a:lnTo>
                  <a:pt x="12162" y="5400"/>
                </a:lnTo>
                <a:lnTo>
                  <a:pt x="12162" y="7947"/>
                </a:lnTo>
                <a:lnTo>
                  <a:pt x="12211" y="10800"/>
                </a:lnTo>
                <a:lnTo>
                  <a:pt x="12211" y="13551"/>
                </a:lnTo>
                <a:lnTo>
                  <a:pt x="12259" y="16098"/>
                </a:lnTo>
                <a:lnTo>
                  <a:pt x="12259" y="18034"/>
                </a:lnTo>
                <a:lnTo>
                  <a:pt x="12308" y="19257"/>
                </a:lnTo>
                <a:lnTo>
                  <a:pt x="12308" y="19664"/>
                </a:lnTo>
                <a:lnTo>
                  <a:pt x="12308" y="19155"/>
                </a:lnTo>
                <a:lnTo>
                  <a:pt x="12357" y="17830"/>
                </a:lnTo>
                <a:lnTo>
                  <a:pt x="12357" y="15894"/>
                </a:lnTo>
                <a:lnTo>
                  <a:pt x="12405" y="13449"/>
                </a:lnTo>
                <a:lnTo>
                  <a:pt x="12405" y="10800"/>
                </a:lnTo>
                <a:lnTo>
                  <a:pt x="12454" y="8151"/>
                </a:lnTo>
                <a:lnTo>
                  <a:pt x="12454" y="5808"/>
                </a:lnTo>
                <a:lnTo>
                  <a:pt x="12503" y="3974"/>
                </a:lnTo>
                <a:lnTo>
                  <a:pt x="12503" y="2853"/>
                </a:lnTo>
                <a:lnTo>
                  <a:pt x="12503" y="2547"/>
                </a:lnTo>
                <a:lnTo>
                  <a:pt x="12551" y="2955"/>
                </a:lnTo>
                <a:lnTo>
                  <a:pt x="12551" y="4177"/>
                </a:lnTo>
                <a:lnTo>
                  <a:pt x="12600" y="6011"/>
                </a:lnTo>
                <a:lnTo>
                  <a:pt x="12600" y="8355"/>
                </a:lnTo>
                <a:lnTo>
                  <a:pt x="12649" y="10800"/>
                </a:lnTo>
                <a:lnTo>
                  <a:pt x="12649" y="13245"/>
                </a:lnTo>
                <a:lnTo>
                  <a:pt x="12697" y="15385"/>
                </a:lnTo>
                <a:lnTo>
                  <a:pt x="12697" y="17117"/>
                </a:lnTo>
                <a:lnTo>
                  <a:pt x="12697" y="18136"/>
                </a:lnTo>
                <a:lnTo>
                  <a:pt x="12746" y="18442"/>
                </a:lnTo>
                <a:lnTo>
                  <a:pt x="12746" y="18034"/>
                </a:lnTo>
                <a:lnTo>
                  <a:pt x="12795" y="16913"/>
                </a:lnTo>
                <a:lnTo>
                  <a:pt x="12795" y="15181"/>
                </a:lnTo>
                <a:lnTo>
                  <a:pt x="12843" y="13042"/>
                </a:lnTo>
                <a:lnTo>
                  <a:pt x="12843" y="10800"/>
                </a:lnTo>
                <a:lnTo>
                  <a:pt x="12892" y="8558"/>
                </a:lnTo>
                <a:lnTo>
                  <a:pt x="12892" y="6521"/>
                </a:lnTo>
                <a:lnTo>
                  <a:pt x="12892" y="4992"/>
                </a:lnTo>
                <a:lnTo>
                  <a:pt x="12941" y="4075"/>
                </a:lnTo>
                <a:lnTo>
                  <a:pt x="12941" y="3770"/>
                </a:lnTo>
                <a:lnTo>
                  <a:pt x="12989" y="4177"/>
                </a:lnTo>
                <a:lnTo>
                  <a:pt x="12989" y="5298"/>
                </a:lnTo>
                <a:lnTo>
                  <a:pt x="13038" y="6826"/>
                </a:lnTo>
                <a:lnTo>
                  <a:pt x="13038" y="8762"/>
                </a:lnTo>
                <a:lnTo>
                  <a:pt x="13086" y="10800"/>
                </a:lnTo>
                <a:lnTo>
                  <a:pt x="13086" y="12838"/>
                </a:lnTo>
                <a:lnTo>
                  <a:pt x="13086" y="14672"/>
                </a:lnTo>
                <a:lnTo>
                  <a:pt x="13135" y="15996"/>
                </a:lnTo>
                <a:lnTo>
                  <a:pt x="13135" y="16811"/>
                </a:lnTo>
                <a:lnTo>
                  <a:pt x="13184" y="17117"/>
                </a:lnTo>
                <a:lnTo>
                  <a:pt x="13184" y="16709"/>
                </a:lnTo>
                <a:lnTo>
                  <a:pt x="13232" y="15792"/>
                </a:lnTo>
                <a:lnTo>
                  <a:pt x="13232" y="14366"/>
                </a:lnTo>
                <a:lnTo>
                  <a:pt x="13232" y="12634"/>
                </a:lnTo>
                <a:lnTo>
                  <a:pt x="13281" y="10800"/>
                </a:lnTo>
                <a:lnTo>
                  <a:pt x="13281" y="8966"/>
                </a:lnTo>
                <a:lnTo>
                  <a:pt x="13330" y="7438"/>
                </a:lnTo>
                <a:lnTo>
                  <a:pt x="13330" y="6113"/>
                </a:lnTo>
                <a:lnTo>
                  <a:pt x="13378" y="5400"/>
                </a:lnTo>
                <a:lnTo>
                  <a:pt x="13378" y="5196"/>
                </a:lnTo>
                <a:lnTo>
                  <a:pt x="13427" y="5604"/>
                </a:lnTo>
                <a:lnTo>
                  <a:pt x="13427" y="6419"/>
                </a:lnTo>
                <a:lnTo>
                  <a:pt x="13427" y="7642"/>
                </a:lnTo>
                <a:lnTo>
                  <a:pt x="13476" y="9170"/>
                </a:lnTo>
                <a:lnTo>
                  <a:pt x="13476" y="10800"/>
                </a:lnTo>
                <a:lnTo>
                  <a:pt x="13524" y="12430"/>
                </a:lnTo>
                <a:lnTo>
                  <a:pt x="13524" y="13755"/>
                </a:lnTo>
                <a:lnTo>
                  <a:pt x="13573" y="14875"/>
                </a:lnTo>
                <a:lnTo>
                  <a:pt x="13573" y="15487"/>
                </a:lnTo>
                <a:lnTo>
                  <a:pt x="13622" y="15691"/>
                </a:lnTo>
                <a:lnTo>
                  <a:pt x="13622" y="15385"/>
                </a:lnTo>
                <a:lnTo>
                  <a:pt x="13622" y="14570"/>
                </a:lnTo>
                <a:lnTo>
                  <a:pt x="13670" y="13551"/>
                </a:lnTo>
                <a:lnTo>
                  <a:pt x="13670" y="12226"/>
                </a:lnTo>
                <a:lnTo>
                  <a:pt x="13719" y="10800"/>
                </a:lnTo>
                <a:lnTo>
                  <a:pt x="13719" y="9475"/>
                </a:lnTo>
                <a:lnTo>
                  <a:pt x="13768" y="8253"/>
                </a:lnTo>
                <a:lnTo>
                  <a:pt x="13768" y="7336"/>
                </a:lnTo>
                <a:lnTo>
                  <a:pt x="13816" y="6826"/>
                </a:lnTo>
                <a:lnTo>
                  <a:pt x="13816" y="6725"/>
                </a:lnTo>
                <a:lnTo>
                  <a:pt x="13816" y="6928"/>
                </a:lnTo>
                <a:lnTo>
                  <a:pt x="13865" y="7642"/>
                </a:lnTo>
                <a:lnTo>
                  <a:pt x="13865" y="8558"/>
                </a:lnTo>
                <a:lnTo>
                  <a:pt x="13914" y="9577"/>
                </a:lnTo>
                <a:lnTo>
                  <a:pt x="13914" y="10800"/>
                </a:lnTo>
                <a:lnTo>
                  <a:pt x="13962" y="11921"/>
                </a:lnTo>
                <a:lnTo>
                  <a:pt x="13962" y="12940"/>
                </a:lnTo>
                <a:lnTo>
                  <a:pt x="14011" y="13653"/>
                </a:lnTo>
                <a:lnTo>
                  <a:pt x="14011" y="14060"/>
                </a:lnTo>
                <a:lnTo>
                  <a:pt x="14011" y="14162"/>
                </a:lnTo>
                <a:lnTo>
                  <a:pt x="14059" y="13958"/>
                </a:lnTo>
                <a:lnTo>
                  <a:pt x="14059" y="13449"/>
                </a:lnTo>
                <a:lnTo>
                  <a:pt x="14108" y="12634"/>
                </a:lnTo>
                <a:lnTo>
                  <a:pt x="14108" y="11717"/>
                </a:lnTo>
                <a:lnTo>
                  <a:pt x="14157" y="10800"/>
                </a:lnTo>
                <a:lnTo>
                  <a:pt x="14157" y="9883"/>
                </a:lnTo>
                <a:lnTo>
                  <a:pt x="14205" y="9170"/>
                </a:lnTo>
                <a:lnTo>
                  <a:pt x="14205" y="8558"/>
                </a:lnTo>
                <a:lnTo>
                  <a:pt x="14205" y="8253"/>
                </a:lnTo>
                <a:lnTo>
                  <a:pt x="14254" y="8151"/>
                </a:lnTo>
                <a:lnTo>
                  <a:pt x="14254" y="8355"/>
                </a:lnTo>
                <a:lnTo>
                  <a:pt x="14303" y="8762"/>
                </a:lnTo>
                <a:lnTo>
                  <a:pt x="14303" y="9374"/>
                </a:lnTo>
                <a:lnTo>
                  <a:pt x="14351" y="10087"/>
                </a:lnTo>
                <a:lnTo>
                  <a:pt x="14351" y="10800"/>
                </a:lnTo>
                <a:lnTo>
                  <a:pt x="14400" y="11513"/>
                </a:lnTo>
                <a:lnTo>
                  <a:pt x="14400" y="12023"/>
                </a:lnTo>
                <a:lnTo>
                  <a:pt x="14400" y="12430"/>
                </a:lnTo>
                <a:lnTo>
                  <a:pt x="14449" y="12736"/>
                </a:lnTo>
                <a:lnTo>
                  <a:pt x="14497" y="12532"/>
                </a:lnTo>
                <a:lnTo>
                  <a:pt x="14497" y="12226"/>
                </a:lnTo>
                <a:lnTo>
                  <a:pt x="14546" y="11819"/>
                </a:lnTo>
                <a:lnTo>
                  <a:pt x="14546" y="11309"/>
                </a:lnTo>
                <a:lnTo>
                  <a:pt x="14595" y="10800"/>
                </a:lnTo>
                <a:lnTo>
                  <a:pt x="14595" y="10291"/>
                </a:lnTo>
                <a:lnTo>
                  <a:pt x="14595" y="9985"/>
                </a:lnTo>
                <a:lnTo>
                  <a:pt x="14643" y="9679"/>
                </a:lnTo>
                <a:lnTo>
                  <a:pt x="14643" y="9577"/>
                </a:lnTo>
                <a:lnTo>
                  <a:pt x="14692" y="9577"/>
                </a:lnTo>
                <a:lnTo>
                  <a:pt x="14692" y="9679"/>
                </a:lnTo>
                <a:lnTo>
                  <a:pt x="14741" y="9883"/>
                </a:lnTo>
                <a:lnTo>
                  <a:pt x="14741" y="10189"/>
                </a:lnTo>
                <a:lnTo>
                  <a:pt x="14789" y="10494"/>
                </a:lnTo>
                <a:lnTo>
                  <a:pt x="14789" y="10800"/>
                </a:lnTo>
                <a:lnTo>
                  <a:pt x="14789" y="11106"/>
                </a:lnTo>
                <a:lnTo>
                  <a:pt x="14838" y="11309"/>
                </a:lnTo>
                <a:lnTo>
                  <a:pt x="14838" y="11411"/>
                </a:lnTo>
                <a:lnTo>
                  <a:pt x="14886" y="11411"/>
                </a:lnTo>
                <a:lnTo>
                  <a:pt x="14935" y="11309"/>
                </a:lnTo>
                <a:lnTo>
                  <a:pt x="14935" y="11208"/>
                </a:lnTo>
                <a:lnTo>
                  <a:pt x="14984" y="11004"/>
                </a:lnTo>
                <a:lnTo>
                  <a:pt x="14984" y="10902"/>
                </a:lnTo>
                <a:lnTo>
                  <a:pt x="14984" y="10800"/>
                </a:lnTo>
                <a:lnTo>
                  <a:pt x="15032" y="10698"/>
                </a:lnTo>
                <a:lnTo>
                  <a:pt x="15081" y="10698"/>
                </a:lnTo>
                <a:lnTo>
                  <a:pt x="15130" y="10800"/>
                </a:lnTo>
                <a:lnTo>
                  <a:pt x="15178" y="10902"/>
                </a:lnTo>
                <a:lnTo>
                  <a:pt x="15227" y="10800"/>
                </a:lnTo>
                <a:lnTo>
                  <a:pt x="15227" y="10698"/>
                </a:lnTo>
                <a:lnTo>
                  <a:pt x="15276" y="10596"/>
                </a:lnTo>
                <a:lnTo>
                  <a:pt x="15276" y="10392"/>
                </a:lnTo>
                <a:lnTo>
                  <a:pt x="15324" y="10291"/>
                </a:lnTo>
                <a:lnTo>
                  <a:pt x="15373" y="10189"/>
                </a:lnTo>
                <a:lnTo>
                  <a:pt x="15373" y="10291"/>
                </a:lnTo>
                <a:lnTo>
                  <a:pt x="15373" y="10392"/>
                </a:lnTo>
                <a:lnTo>
                  <a:pt x="15422" y="10596"/>
                </a:lnTo>
                <a:lnTo>
                  <a:pt x="15422" y="10800"/>
                </a:lnTo>
                <a:lnTo>
                  <a:pt x="15470" y="11106"/>
                </a:lnTo>
                <a:lnTo>
                  <a:pt x="15470" y="11309"/>
                </a:lnTo>
                <a:lnTo>
                  <a:pt x="15519" y="11615"/>
                </a:lnTo>
                <a:lnTo>
                  <a:pt x="15519" y="11717"/>
                </a:lnTo>
                <a:lnTo>
                  <a:pt x="15568" y="11819"/>
                </a:lnTo>
                <a:lnTo>
                  <a:pt x="15568" y="11717"/>
                </a:lnTo>
                <a:lnTo>
                  <a:pt x="15616" y="11513"/>
                </a:lnTo>
                <a:lnTo>
                  <a:pt x="15616" y="11208"/>
                </a:lnTo>
                <a:lnTo>
                  <a:pt x="15665" y="10800"/>
                </a:lnTo>
                <a:lnTo>
                  <a:pt x="15665" y="10392"/>
                </a:lnTo>
                <a:lnTo>
                  <a:pt x="15714" y="9985"/>
                </a:lnTo>
                <a:lnTo>
                  <a:pt x="15714" y="9679"/>
                </a:lnTo>
                <a:lnTo>
                  <a:pt x="15762" y="9374"/>
                </a:lnTo>
                <a:lnTo>
                  <a:pt x="15762" y="9272"/>
                </a:lnTo>
                <a:lnTo>
                  <a:pt x="15762" y="9374"/>
                </a:lnTo>
                <a:lnTo>
                  <a:pt x="15811" y="9577"/>
                </a:lnTo>
                <a:lnTo>
                  <a:pt x="15811" y="9883"/>
                </a:lnTo>
                <a:lnTo>
                  <a:pt x="15859" y="10291"/>
                </a:lnTo>
                <a:lnTo>
                  <a:pt x="15859" y="10800"/>
                </a:lnTo>
                <a:lnTo>
                  <a:pt x="15908" y="11309"/>
                </a:lnTo>
                <a:lnTo>
                  <a:pt x="15908" y="11819"/>
                </a:lnTo>
                <a:lnTo>
                  <a:pt x="15957" y="12226"/>
                </a:lnTo>
                <a:lnTo>
                  <a:pt x="15957" y="12532"/>
                </a:lnTo>
                <a:lnTo>
                  <a:pt x="15957" y="12634"/>
                </a:lnTo>
                <a:lnTo>
                  <a:pt x="16005" y="12634"/>
                </a:lnTo>
                <a:lnTo>
                  <a:pt x="16005" y="12328"/>
                </a:lnTo>
                <a:lnTo>
                  <a:pt x="16054" y="11921"/>
                </a:lnTo>
                <a:lnTo>
                  <a:pt x="16054" y="11411"/>
                </a:lnTo>
                <a:lnTo>
                  <a:pt x="16103" y="10800"/>
                </a:lnTo>
                <a:lnTo>
                  <a:pt x="16103" y="10189"/>
                </a:lnTo>
                <a:lnTo>
                  <a:pt x="16151" y="9577"/>
                </a:lnTo>
                <a:lnTo>
                  <a:pt x="16151" y="9068"/>
                </a:lnTo>
                <a:lnTo>
                  <a:pt x="16151" y="8762"/>
                </a:lnTo>
                <a:lnTo>
                  <a:pt x="16200" y="8660"/>
                </a:lnTo>
                <a:lnTo>
                  <a:pt x="16200" y="8762"/>
                </a:lnTo>
                <a:lnTo>
                  <a:pt x="16249" y="8966"/>
                </a:lnTo>
                <a:lnTo>
                  <a:pt x="16249" y="9475"/>
                </a:lnTo>
                <a:lnTo>
                  <a:pt x="16297" y="10087"/>
                </a:lnTo>
                <a:lnTo>
                  <a:pt x="16297" y="10800"/>
                </a:lnTo>
                <a:lnTo>
                  <a:pt x="16346" y="11513"/>
                </a:lnTo>
                <a:lnTo>
                  <a:pt x="16346" y="12125"/>
                </a:lnTo>
                <a:lnTo>
                  <a:pt x="16346" y="12736"/>
                </a:lnTo>
                <a:lnTo>
                  <a:pt x="16395" y="13042"/>
                </a:lnTo>
                <a:lnTo>
                  <a:pt x="16395" y="13143"/>
                </a:lnTo>
                <a:lnTo>
                  <a:pt x="16443" y="13143"/>
                </a:lnTo>
                <a:lnTo>
                  <a:pt x="16443" y="12736"/>
                </a:lnTo>
                <a:lnTo>
                  <a:pt x="16492" y="12226"/>
                </a:lnTo>
                <a:lnTo>
                  <a:pt x="16492" y="11513"/>
                </a:lnTo>
                <a:lnTo>
                  <a:pt x="16541" y="10800"/>
                </a:lnTo>
                <a:lnTo>
                  <a:pt x="16541" y="9985"/>
                </a:lnTo>
                <a:lnTo>
                  <a:pt x="16541" y="9272"/>
                </a:lnTo>
                <a:lnTo>
                  <a:pt x="16589" y="8762"/>
                </a:lnTo>
                <a:lnTo>
                  <a:pt x="16589" y="8355"/>
                </a:lnTo>
                <a:lnTo>
                  <a:pt x="16638" y="8253"/>
                </a:lnTo>
                <a:lnTo>
                  <a:pt x="16638" y="8355"/>
                </a:lnTo>
                <a:lnTo>
                  <a:pt x="16686" y="8660"/>
                </a:lnTo>
                <a:lnTo>
                  <a:pt x="16686" y="9272"/>
                </a:lnTo>
                <a:lnTo>
                  <a:pt x="16735" y="9985"/>
                </a:lnTo>
                <a:lnTo>
                  <a:pt x="16735" y="10800"/>
                </a:lnTo>
                <a:lnTo>
                  <a:pt x="16735" y="11615"/>
                </a:lnTo>
                <a:lnTo>
                  <a:pt x="16784" y="12328"/>
                </a:lnTo>
                <a:lnTo>
                  <a:pt x="16784" y="12940"/>
                </a:lnTo>
                <a:lnTo>
                  <a:pt x="16832" y="13347"/>
                </a:lnTo>
                <a:lnTo>
                  <a:pt x="16832" y="13449"/>
                </a:lnTo>
                <a:lnTo>
                  <a:pt x="16881" y="13347"/>
                </a:lnTo>
                <a:lnTo>
                  <a:pt x="16881" y="12940"/>
                </a:lnTo>
                <a:lnTo>
                  <a:pt x="16930" y="12328"/>
                </a:lnTo>
                <a:lnTo>
                  <a:pt x="16930" y="11615"/>
                </a:lnTo>
                <a:lnTo>
                  <a:pt x="16930" y="10800"/>
                </a:lnTo>
                <a:lnTo>
                  <a:pt x="16978" y="9985"/>
                </a:lnTo>
                <a:lnTo>
                  <a:pt x="16978" y="9170"/>
                </a:lnTo>
                <a:lnTo>
                  <a:pt x="17027" y="8660"/>
                </a:lnTo>
                <a:lnTo>
                  <a:pt x="17027" y="8253"/>
                </a:lnTo>
                <a:lnTo>
                  <a:pt x="17076" y="8049"/>
                </a:lnTo>
                <a:lnTo>
                  <a:pt x="17076" y="8253"/>
                </a:lnTo>
                <a:lnTo>
                  <a:pt x="17124" y="8660"/>
                </a:lnTo>
                <a:lnTo>
                  <a:pt x="17124" y="9170"/>
                </a:lnTo>
                <a:lnTo>
                  <a:pt x="17124" y="9985"/>
                </a:lnTo>
                <a:lnTo>
                  <a:pt x="17173" y="10800"/>
                </a:lnTo>
                <a:lnTo>
                  <a:pt x="17173" y="11615"/>
                </a:lnTo>
                <a:lnTo>
                  <a:pt x="17222" y="12328"/>
                </a:lnTo>
                <a:lnTo>
                  <a:pt x="17222" y="12940"/>
                </a:lnTo>
                <a:lnTo>
                  <a:pt x="17270" y="13347"/>
                </a:lnTo>
                <a:lnTo>
                  <a:pt x="17270" y="13449"/>
                </a:lnTo>
                <a:lnTo>
                  <a:pt x="17319" y="13347"/>
                </a:lnTo>
                <a:lnTo>
                  <a:pt x="17319" y="12940"/>
                </a:lnTo>
                <a:lnTo>
                  <a:pt x="17319" y="12328"/>
                </a:lnTo>
                <a:lnTo>
                  <a:pt x="17368" y="11615"/>
                </a:lnTo>
                <a:lnTo>
                  <a:pt x="17368" y="10800"/>
                </a:lnTo>
                <a:lnTo>
                  <a:pt x="17416" y="9985"/>
                </a:lnTo>
                <a:lnTo>
                  <a:pt x="17416" y="9272"/>
                </a:lnTo>
                <a:lnTo>
                  <a:pt x="17465" y="8660"/>
                </a:lnTo>
                <a:lnTo>
                  <a:pt x="17465" y="8355"/>
                </a:lnTo>
                <a:lnTo>
                  <a:pt x="17514" y="8253"/>
                </a:lnTo>
                <a:lnTo>
                  <a:pt x="17514" y="8355"/>
                </a:lnTo>
                <a:lnTo>
                  <a:pt x="17514" y="8762"/>
                </a:lnTo>
                <a:lnTo>
                  <a:pt x="17562" y="9272"/>
                </a:lnTo>
                <a:lnTo>
                  <a:pt x="17562" y="9985"/>
                </a:lnTo>
                <a:lnTo>
                  <a:pt x="17611" y="10800"/>
                </a:lnTo>
                <a:lnTo>
                  <a:pt x="17611" y="11615"/>
                </a:lnTo>
                <a:lnTo>
                  <a:pt x="17659" y="12226"/>
                </a:lnTo>
                <a:lnTo>
                  <a:pt x="17659" y="12838"/>
                </a:lnTo>
                <a:lnTo>
                  <a:pt x="17708" y="13143"/>
                </a:lnTo>
                <a:lnTo>
                  <a:pt x="17708" y="13245"/>
                </a:lnTo>
                <a:lnTo>
                  <a:pt x="17708" y="13143"/>
                </a:lnTo>
                <a:lnTo>
                  <a:pt x="17757" y="12736"/>
                </a:lnTo>
                <a:lnTo>
                  <a:pt x="17757" y="12226"/>
                </a:lnTo>
                <a:lnTo>
                  <a:pt x="17805" y="11513"/>
                </a:lnTo>
                <a:lnTo>
                  <a:pt x="17805" y="10800"/>
                </a:lnTo>
                <a:lnTo>
                  <a:pt x="17854" y="10087"/>
                </a:lnTo>
                <a:lnTo>
                  <a:pt x="17854" y="9475"/>
                </a:lnTo>
                <a:lnTo>
                  <a:pt x="17903" y="8966"/>
                </a:lnTo>
                <a:lnTo>
                  <a:pt x="17903" y="8660"/>
                </a:lnTo>
                <a:lnTo>
                  <a:pt x="17903" y="8558"/>
                </a:lnTo>
                <a:lnTo>
                  <a:pt x="17951" y="8660"/>
                </a:lnTo>
                <a:lnTo>
                  <a:pt x="17951" y="9068"/>
                </a:lnTo>
                <a:lnTo>
                  <a:pt x="18000" y="9475"/>
                </a:lnTo>
                <a:lnTo>
                  <a:pt x="18000" y="10087"/>
                </a:lnTo>
                <a:lnTo>
                  <a:pt x="18049" y="10800"/>
                </a:lnTo>
                <a:lnTo>
                  <a:pt x="18049" y="11411"/>
                </a:lnTo>
                <a:lnTo>
                  <a:pt x="18097" y="12023"/>
                </a:lnTo>
                <a:lnTo>
                  <a:pt x="18097" y="12430"/>
                </a:lnTo>
                <a:lnTo>
                  <a:pt x="18097" y="12736"/>
                </a:lnTo>
                <a:lnTo>
                  <a:pt x="18146" y="12838"/>
                </a:lnTo>
                <a:lnTo>
                  <a:pt x="18146" y="12634"/>
                </a:lnTo>
                <a:lnTo>
                  <a:pt x="18195" y="12328"/>
                </a:lnTo>
                <a:lnTo>
                  <a:pt x="18195" y="11921"/>
                </a:lnTo>
                <a:lnTo>
                  <a:pt x="18243" y="11411"/>
                </a:lnTo>
                <a:lnTo>
                  <a:pt x="18243" y="10800"/>
                </a:lnTo>
                <a:lnTo>
                  <a:pt x="18292" y="10189"/>
                </a:lnTo>
                <a:lnTo>
                  <a:pt x="18292" y="9781"/>
                </a:lnTo>
                <a:lnTo>
                  <a:pt x="18292" y="9374"/>
                </a:lnTo>
                <a:lnTo>
                  <a:pt x="18341" y="9170"/>
                </a:lnTo>
                <a:lnTo>
                  <a:pt x="18341" y="9068"/>
                </a:lnTo>
                <a:lnTo>
                  <a:pt x="18389" y="9170"/>
                </a:lnTo>
                <a:lnTo>
                  <a:pt x="18389" y="9475"/>
                </a:lnTo>
                <a:lnTo>
                  <a:pt x="18438" y="9883"/>
                </a:lnTo>
                <a:lnTo>
                  <a:pt x="18438" y="10291"/>
                </a:lnTo>
                <a:lnTo>
                  <a:pt x="18486" y="10800"/>
                </a:lnTo>
                <a:lnTo>
                  <a:pt x="18486" y="11309"/>
                </a:lnTo>
                <a:lnTo>
                  <a:pt x="18486" y="11717"/>
                </a:lnTo>
                <a:lnTo>
                  <a:pt x="18535" y="12023"/>
                </a:lnTo>
                <a:lnTo>
                  <a:pt x="18535" y="12125"/>
                </a:lnTo>
                <a:lnTo>
                  <a:pt x="18584" y="12226"/>
                </a:lnTo>
                <a:lnTo>
                  <a:pt x="18584" y="12125"/>
                </a:lnTo>
                <a:lnTo>
                  <a:pt x="18632" y="11921"/>
                </a:lnTo>
                <a:lnTo>
                  <a:pt x="18632" y="11513"/>
                </a:lnTo>
                <a:lnTo>
                  <a:pt x="18681" y="11208"/>
                </a:lnTo>
                <a:lnTo>
                  <a:pt x="18681" y="10800"/>
                </a:lnTo>
                <a:lnTo>
                  <a:pt x="18681" y="10392"/>
                </a:lnTo>
                <a:lnTo>
                  <a:pt x="18730" y="10087"/>
                </a:lnTo>
                <a:lnTo>
                  <a:pt x="18730" y="9883"/>
                </a:lnTo>
                <a:lnTo>
                  <a:pt x="18778" y="9781"/>
                </a:lnTo>
                <a:lnTo>
                  <a:pt x="18778" y="9679"/>
                </a:lnTo>
                <a:lnTo>
                  <a:pt x="18827" y="9781"/>
                </a:lnTo>
                <a:lnTo>
                  <a:pt x="18827" y="9985"/>
                </a:lnTo>
                <a:lnTo>
                  <a:pt x="18876" y="10189"/>
                </a:lnTo>
                <a:lnTo>
                  <a:pt x="18876" y="10494"/>
                </a:lnTo>
                <a:lnTo>
                  <a:pt x="18876" y="10800"/>
                </a:lnTo>
                <a:lnTo>
                  <a:pt x="18924" y="11106"/>
                </a:lnTo>
                <a:lnTo>
                  <a:pt x="18924" y="11309"/>
                </a:lnTo>
                <a:lnTo>
                  <a:pt x="18973" y="11411"/>
                </a:lnTo>
                <a:lnTo>
                  <a:pt x="18973" y="11513"/>
                </a:lnTo>
                <a:lnTo>
                  <a:pt x="19022" y="11513"/>
                </a:lnTo>
                <a:lnTo>
                  <a:pt x="19022" y="11411"/>
                </a:lnTo>
                <a:lnTo>
                  <a:pt x="19070" y="11309"/>
                </a:lnTo>
                <a:lnTo>
                  <a:pt x="19070" y="11106"/>
                </a:lnTo>
                <a:lnTo>
                  <a:pt x="19070" y="11004"/>
                </a:lnTo>
                <a:lnTo>
                  <a:pt x="19119" y="10800"/>
                </a:lnTo>
                <a:lnTo>
                  <a:pt x="19119" y="10596"/>
                </a:lnTo>
                <a:lnTo>
                  <a:pt x="19168" y="10494"/>
                </a:lnTo>
                <a:lnTo>
                  <a:pt x="19216" y="10392"/>
                </a:lnTo>
                <a:lnTo>
                  <a:pt x="19265" y="10494"/>
                </a:lnTo>
                <a:lnTo>
                  <a:pt x="19265" y="10596"/>
                </a:lnTo>
                <a:lnTo>
                  <a:pt x="19265" y="10698"/>
                </a:lnTo>
                <a:lnTo>
                  <a:pt x="19314" y="10698"/>
                </a:lnTo>
                <a:lnTo>
                  <a:pt x="19314" y="10800"/>
                </a:lnTo>
                <a:lnTo>
                  <a:pt x="19362" y="10800"/>
                </a:lnTo>
                <a:lnTo>
                  <a:pt x="19362" y="10902"/>
                </a:lnTo>
                <a:lnTo>
                  <a:pt x="19411" y="10902"/>
                </a:lnTo>
                <a:lnTo>
                  <a:pt x="19411" y="10800"/>
                </a:lnTo>
                <a:lnTo>
                  <a:pt x="19459" y="10800"/>
                </a:lnTo>
                <a:lnTo>
                  <a:pt x="19459" y="10698"/>
                </a:lnTo>
                <a:lnTo>
                  <a:pt x="19508" y="10698"/>
                </a:lnTo>
                <a:lnTo>
                  <a:pt x="19508" y="10800"/>
                </a:lnTo>
                <a:lnTo>
                  <a:pt x="19557" y="10800"/>
                </a:lnTo>
                <a:lnTo>
                  <a:pt x="19557" y="10902"/>
                </a:lnTo>
                <a:lnTo>
                  <a:pt x="19605" y="10902"/>
                </a:lnTo>
                <a:lnTo>
                  <a:pt x="19605" y="11004"/>
                </a:lnTo>
                <a:lnTo>
                  <a:pt x="19654" y="11106"/>
                </a:lnTo>
                <a:lnTo>
                  <a:pt x="19654" y="11208"/>
                </a:lnTo>
                <a:lnTo>
                  <a:pt x="19703" y="11106"/>
                </a:lnTo>
                <a:lnTo>
                  <a:pt x="19751" y="10902"/>
                </a:lnTo>
                <a:lnTo>
                  <a:pt x="19751" y="10800"/>
                </a:lnTo>
                <a:lnTo>
                  <a:pt x="19800" y="10596"/>
                </a:lnTo>
                <a:lnTo>
                  <a:pt x="19800" y="10494"/>
                </a:lnTo>
                <a:lnTo>
                  <a:pt x="19849" y="10291"/>
                </a:lnTo>
                <a:lnTo>
                  <a:pt x="19849" y="10189"/>
                </a:lnTo>
                <a:lnTo>
                  <a:pt x="19849" y="10087"/>
                </a:lnTo>
                <a:lnTo>
                  <a:pt x="19897" y="10087"/>
                </a:lnTo>
                <a:lnTo>
                  <a:pt x="19897" y="10189"/>
                </a:lnTo>
                <a:lnTo>
                  <a:pt x="19946" y="10291"/>
                </a:lnTo>
                <a:lnTo>
                  <a:pt x="19946" y="10494"/>
                </a:lnTo>
                <a:lnTo>
                  <a:pt x="19995" y="10800"/>
                </a:lnTo>
                <a:lnTo>
                  <a:pt x="19995" y="11106"/>
                </a:lnTo>
                <a:lnTo>
                  <a:pt x="20043" y="11309"/>
                </a:lnTo>
                <a:lnTo>
                  <a:pt x="20043" y="11513"/>
                </a:lnTo>
                <a:lnTo>
                  <a:pt x="20043" y="11717"/>
                </a:lnTo>
                <a:lnTo>
                  <a:pt x="20092" y="11819"/>
                </a:lnTo>
                <a:lnTo>
                  <a:pt x="20141" y="11615"/>
                </a:lnTo>
                <a:lnTo>
                  <a:pt x="20141" y="11411"/>
                </a:lnTo>
                <a:lnTo>
                  <a:pt x="20189" y="11106"/>
                </a:lnTo>
                <a:lnTo>
                  <a:pt x="20189" y="10800"/>
                </a:lnTo>
                <a:lnTo>
                  <a:pt x="20238" y="10392"/>
                </a:lnTo>
                <a:lnTo>
                  <a:pt x="20238" y="10087"/>
                </a:lnTo>
                <a:lnTo>
                  <a:pt x="20238" y="9781"/>
                </a:lnTo>
                <a:lnTo>
                  <a:pt x="20286" y="9577"/>
                </a:lnTo>
                <a:lnTo>
                  <a:pt x="20286" y="9475"/>
                </a:lnTo>
                <a:lnTo>
                  <a:pt x="20335" y="9577"/>
                </a:lnTo>
                <a:lnTo>
                  <a:pt x="20335" y="9679"/>
                </a:lnTo>
                <a:lnTo>
                  <a:pt x="20384" y="9985"/>
                </a:lnTo>
                <a:lnTo>
                  <a:pt x="20384" y="10392"/>
                </a:lnTo>
                <a:lnTo>
                  <a:pt x="20432" y="10800"/>
                </a:lnTo>
                <a:lnTo>
                  <a:pt x="20432" y="11208"/>
                </a:lnTo>
                <a:lnTo>
                  <a:pt x="20432" y="11615"/>
                </a:lnTo>
                <a:lnTo>
                  <a:pt x="20481" y="12023"/>
                </a:lnTo>
                <a:lnTo>
                  <a:pt x="20481" y="12226"/>
                </a:lnTo>
                <a:lnTo>
                  <a:pt x="20530" y="12328"/>
                </a:lnTo>
                <a:lnTo>
                  <a:pt x="20578" y="12125"/>
                </a:lnTo>
                <a:lnTo>
                  <a:pt x="20578" y="11717"/>
                </a:lnTo>
                <a:lnTo>
                  <a:pt x="20627" y="11309"/>
                </a:lnTo>
                <a:lnTo>
                  <a:pt x="20627" y="10800"/>
                </a:lnTo>
                <a:lnTo>
                  <a:pt x="20627" y="10291"/>
                </a:lnTo>
                <a:lnTo>
                  <a:pt x="20676" y="9781"/>
                </a:lnTo>
                <a:lnTo>
                  <a:pt x="20676" y="9374"/>
                </a:lnTo>
                <a:lnTo>
                  <a:pt x="20724" y="9170"/>
                </a:lnTo>
                <a:lnTo>
                  <a:pt x="20724" y="9068"/>
                </a:lnTo>
                <a:lnTo>
                  <a:pt x="20773" y="9068"/>
                </a:lnTo>
                <a:lnTo>
                  <a:pt x="20773" y="9374"/>
                </a:lnTo>
                <a:lnTo>
                  <a:pt x="20822" y="9679"/>
                </a:lnTo>
                <a:lnTo>
                  <a:pt x="20822" y="10189"/>
                </a:lnTo>
                <a:lnTo>
                  <a:pt x="20822" y="10800"/>
                </a:lnTo>
                <a:lnTo>
                  <a:pt x="20870" y="11411"/>
                </a:lnTo>
                <a:lnTo>
                  <a:pt x="20870" y="11921"/>
                </a:lnTo>
                <a:lnTo>
                  <a:pt x="20919" y="12328"/>
                </a:lnTo>
                <a:lnTo>
                  <a:pt x="20919" y="12634"/>
                </a:lnTo>
                <a:lnTo>
                  <a:pt x="20968" y="12736"/>
                </a:lnTo>
                <a:lnTo>
                  <a:pt x="20968" y="12634"/>
                </a:lnTo>
                <a:lnTo>
                  <a:pt x="21016" y="12430"/>
                </a:lnTo>
                <a:lnTo>
                  <a:pt x="21016" y="11921"/>
                </a:lnTo>
                <a:lnTo>
                  <a:pt x="21016" y="11411"/>
                </a:lnTo>
                <a:lnTo>
                  <a:pt x="21065" y="10800"/>
                </a:lnTo>
                <a:lnTo>
                  <a:pt x="21065" y="10189"/>
                </a:lnTo>
                <a:lnTo>
                  <a:pt x="21114" y="9577"/>
                </a:lnTo>
                <a:lnTo>
                  <a:pt x="21114" y="9170"/>
                </a:lnTo>
                <a:lnTo>
                  <a:pt x="21162" y="8864"/>
                </a:lnTo>
                <a:lnTo>
                  <a:pt x="21162" y="8762"/>
                </a:lnTo>
                <a:lnTo>
                  <a:pt x="21211" y="8864"/>
                </a:lnTo>
                <a:lnTo>
                  <a:pt x="21211" y="9068"/>
                </a:lnTo>
                <a:lnTo>
                  <a:pt x="21211" y="9577"/>
                </a:lnTo>
                <a:lnTo>
                  <a:pt x="21259" y="10189"/>
                </a:lnTo>
                <a:lnTo>
                  <a:pt x="21259" y="10800"/>
                </a:lnTo>
                <a:lnTo>
                  <a:pt x="21308" y="11411"/>
                </a:lnTo>
                <a:lnTo>
                  <a:pt x="21308" y="12023"/>
                </a:lnTo>
                <a:lnTo>
                  <a:pt x="21357" y="12532"/>
                </a:lnTo>
                <a:lnTo>
                  <a:pt x="21357" y="12838"/>
                </a:lnTo>
                <a:lnTo>
                  <a:pt x="21405" y="12940"/>
                </a:lnTo>
                <a:lnTo>
                  <a:pt x="21405" y="12838"/>
                </a:lnTo>
                <a:lnTo>
                  <a:pt x="21405" y="12532"/>
                </a:lnTo>
                <a:lnTo>
                  <a:pt x="21454" y="12023"/>
                </a:lnTo>
                <a:lnTo>
                  <a:pt x="21454" y="11411"/>
                </a:lnTo>
                <a:lnTo>
                  <a:pt x="21503" y="10800"/>
                </a:lnTo>
                <a:lnTo>
                  <a:pt x="21503" y="10087"/>
                </a:lnTo>
                <a:lnTo>
                  <a:pt x="21551" y="9577"/>
                </a:lnTo>
                <a:lnTo>
                  <a:pt x="21551" y="9068"/>
                </a:lnTo>
                <a:lnTo>
                  <a:pt x="21600" y="8762"/>
                </a:lnTo>
              </a:path>
            </a:pathLst>
          </a:custGeom>
          <a:noFill/>
          <a:ln w="254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5" name="Group 3">
            <a:extLst>
              <a:ext uri="{FF2B5EF4-FFF2-40B4-BE49-F238E27FC236}">
                <a16:creationId xmlns:a16="http://schemas.microsoft.com/office/drawing/2014/main" id="{04889498-6CF7-7B47-A355-E6AE685AF3CF}"/>
              </a:ext>
            </a:extLst>
          </p:cNvPr>
          <p:cNvGrpSpPr>
            <a:grpSpLocks/>
          </p:cNvGrpSpPr>
          <p:nvPr/>
        </p:nvGrpSpPr>
        <p:grpSpPr bwMode="auto">
          <a:xfrm>
            <a:off x="1473200" y="1981200"/>
            <a:ext cx="6172200" cy="1187450"/>
            <a:chOff x="0" y="0"/>
            <a:chExt cx="3888" cy="748"/>
          </a:xfrm>
        </p:grpSpPr>
        <p:sp>
          <p:nvSpPr>
            <p:cNvPr id="6" name="Freeform 4">
              <a:extLst>
                <a:ext uri="{FF2B5EF4-FFF2-40B4-BE49-F238E27FC236}">
                  <a16:creationId xmlns:a16="http://schemas.microsoft.com/office/drawing/2014/main" id="{C18C9755-62F6-6D44-9789-5F3EC6E7E027}"/>
                </a:ext>
              </a:extLst>
            </p:cNvPr>
            <p:cNvSpPr>
              <a:spLocks/>
            </p:cNvSpPr>
            <p:nvPr/>
          </p:nvSpPr>
          <p:spPr bwMode="auto">
            <a:xfrm>
              <a:off x="8" y="0"/>
              <a:ext cx="3872" cy="382"/>
            </a:xfrm>
            <a:custGeom>
              <a:avLst/>
              <a:gdLst>
                <a:gd name="T0" fmla="*/ 333 w 21600"/>
                <a:gd name="T1" fmla="*/ 20581 h 21600"/>
                <a:gd name="T2" fmla="*/ 666 w 21600"/>
                <a:gd name="T3" fmla="*/ 19460 h 21600"/>
                <a:gd name="T4" fmla="*/ 999 w 21600"/>
                <a:gd name="T5" fmla="*/ 18340 h 21600"/>
                <a:gd name="T6" fmla="*/ 1332 w 21600"/>
                <a:gd name="T7" fmla="*/ 17321 h 21600"/>
                <a:gd name="T8" fmla="*/ 1713 w 21600"/>
                <a:gd name="T9" fmla="*/ 16302 h 21600"/>
                <a:gd name="T10" fmla="*/ 2046 w 21600"/>
                <a:gd name="T11" fmla="*/ 15181 h 21600"/>
                <a:gd name="T12" fmla="*/ 2379 w 21600"/>
                <a:gd name="T13" fmla="*/ 14162 h 21600"/>
                <a:gd name="T14" fmla="*/ 2712 w 21600"/>
                <a:gd name="T15" fmla="*/ 13143 h 21600"/>
                <a:gd name="T16" fmla="*/ 3093 w 21600"/>
                <a:gd name="T17" fmla="*/ 12226 h 21600"/>
                <a:gd name="T18" fmla="*/ 3426 w 21600"/>
                <a:gd name="T19" fmla="*/ 11208 h 21600"/>
                <a:gd name="T20" fmla="*/ 3759 w 21600"/>
                <a:gd name="T21" fmla="*/ 10291 h 21600"/>
                <a:gd name="T22" fmla="*/ 4139 w 21600"/>
                <a:gd name="T23" fmla="*/ 9374 h 21600"/>
                <a:gd name="T24" fmla="*/ 4472 w 21600"/>
                <a:gd name="T25" fmla="*/ 8457 h 21600"/>
                <a:gd name="T26" fmla="*/ 4805 w 21600"/>
                <a:gd name="T27" fmla="*/ 7642 h 21600"/>
                <a:gd name="T28" fmla="*/ 5138 w 21600"/>
                <a:gd name="T29" fmla="*/ 6826 h 21600"/>
                <a:gd name="T30" fmla="*/ 5519 w 21600"/>
                <a:gd name="T31" fmla="*/ 6113 h 21600"/>
                <a:gd name="T32" fmla="*/ 5852 w 21600"/>
                <a:gd name="T33" fmla="*/ 5298 h 21600"/>
                <a:gd name="T34" fmla="*/ 6185 w 21600"/>
                <a:gd name="T35" fmla="*/ 4687 h 21600"/>
                <a:gd name="T36" fmla="*/ 6566 w 21600"/>
                <a:gd name="T37" fmla="*/ 3974 h 21600"/>
                <a:gd name="T38" fmla="*/ 6899 w 21600"/>
                <a:gd name="T39" fmla="*/ 3362 h 21600"/>
                <a:gd name="T40" fmla="*/ 7232 w 21600"/>
                <a:gd name="T41" fmla="*/ 2853 h 21600"/>
                <a:gd name="T42" fmla="*/ 7565 w 21600"/>
                <a:gd name="T43" fmla="*/ 2343 h 21600"/>
                <a:gd name="T44" fmla="*/ 7945 w 21600"/>
                <a:gd name="T45" fmla="*/ 1834 h 21600"/>
                <a:gd name="T46" fmla="*/ 8278 w 21600"/>
                <a:gd name="T47" fmla="*/ 1426 h 21600"/>
                <a:gd name="T48" fmla="*/ 8611 w 21600"/>
                <a:gd name="T49" fmla="*/ 1121 h 21600"/>
                <a:gd name="T50" fmla="*/ 8992 w 21600"/>
                <a:gd name="T51" fmla="*/ 713 h 21600"/>
                <a:gd name="T52" fmla="*/ 9325 w 21600"/>
                <a:gd name="T53" fmla="*/ 509 h 21600"/>
                <a:gd name="T54" fmla="*/ 9658 w 21600"/>
                <a:gd name="T55" fmla="*/ 306 h 21600"/>
                <a:gd name="T56" fmla="*/ 9991 w 21600"/>
                <a:gd name="T57" fmla="*/ 102 h 21600"/>
                <a:gd name="T58" fmla="*/ 10372 w 21600"/>
                <a:gd name="T59" fmla="*/ 0 h 21600"/>
                <a:gd name="T60" fmla="*/ 10705 w 21600"/>
                <a:gd name="T61" fmla="*/ 0 h 21600"/>
                <a:gd name="T62" fmla="*/ 11038 w 21600"/>
                <a:gd name="T63" fmla="*/ 0 h 21600"/>
                <a:gd name="T64" fmla="*/ 11419 w 21600"/>
                <a:gd name="T65" fmla="*/ 102 h 21600"/>
                <a:gd name="T66" fmla="*/ 11752 w 21600"/>
                <a:gd name="T67" fmla="*/ 204 h 21600"/>
                <a:gd name="T68" fmla="*/ 12085 w 21600"/>
                <a:gd name="T69" fmla="*/ 408 h 21600"/>
                <a:gd name="T70" fmla="*/ 12418 w 21600"/>
                <a:gd name="T71" fmla="*/ 611 h 21600"/>
                <a:gd name="T72" fmla="*/ 12798 w 21600"/>
                <a:gd name="T73" fmla="*/ 917 h 21600"/>
                <a:gd name="T74" fmla="*/ 13131 w 21600"/>
                <a:gd name="T75" fmla="*/ 1223 h 21600"/>
                <a:gd name="T76" fmla="*/ 13464 w 21600"/>
                <a:gd name="T77" fmla="*/ 1630 h 21600"/>
                <a:gd name="T78" fmla="*/ 13797 w 21600"/>
                <a:gd name="T79" fmla="*/ 2038 h 21600"/>
                <a:gd name="T80" fmla="*/ 14178 w 21600"/>
                <a:gd name="T81" fmla="*/ 2547 h 21600"/>
                <a:gd name="T82" fmla="*/ 14511 w 21600"/>
                <a:gd name="T83" fmla="*/ 3057 h 21600"/>
                <a:gd name="T84" fmla="*/ 14844 w 21600"/>
                <a:gd name="T85" fmla="*/ 3566 h 21600"/>
                <a:gd name="T86" fmla="*/ 15225 w 21600"/>
                <a:gd name="T87" fmla="*/ 4279 h 21600"/>
                <a:gd name="T88" fmla="*/ 15558 w 21600"/>
                <a:gd name="T89" fmla="*/ 4891 h 21600"/>
                <a:gd name="T90" fmla="*/ 15891 w 21600"/>
                <a:gd name="T91" fmla="*/ 5604 h 21600"/>
                <a:gd name="T92" fmla="*/ 16224 w 21600"/>
                <a:gd name="T93" fmla="*/ 6317 h 21600"/>
                <a:gd name="T94" fmla="*/ 16604 w 21600"/>
                <a:gd name="T95" fmla="*/ 7132 h 21600"/>
                <a:gd name="T96" fmla="*/ 16937 w 21600"/>
                <a:gd name="T97" fmla="*/ 7947 h 21600"/>
                <a:gd name="T98" fmla="*/ 17270 w 21600"/>
                <a:gd name="T99" fmla="*/ 8864 h 21600"/>
                <a:gd name="T100" fmla="*/ 17651 w 21600"/>
                <a:gd name="T101" fmla="*/ 9679 h 21600"/>
                <a:gd name="T102" fmla="*/ 17984 w 21600"/>
                <a:gd name="T103" fmla="*/ 10596 h 21600"/>
                <a:gd name="T104" fmla="*/ 18317 w 21600"/>
                <a:gd name="T105" fmla="*/ 11615 h 21600"/>
                <a:gd name="T106" fmla="*/ 18650 w 21600"/>
                <a:gd name="T107" fmla="*/ 12532 h 21600"/>
                <a:gd name="T108" fmla="*/ 19031 w 21600"/>
                <a:gd name="T109" fmla="*/ 13551 h 21600"/>
                <a:gd name="T110" fmla="*/ 19364 w 21600"/>
                <a:gd name="T111" fmla="*/ 14570 h 21600"/>
                <a:gd name="T112" fmla="*/ 19697 w 21600"/>
                <a:gd name="T113" fmla="*/ 15589 h 21600"/>
                <a:gd name="T114" fmla="*/ 20078 w 21600"/>
                <a:gd name="T115" fmla="*/ 16608 h 21600"/>
                <a:gd name="T116" fmla="*/ 20411 w 21600"/>
                <a:gd name="T117" fmla="*/ 17728 h 21600"/>
                <a:gd name="T118" fmla="*/ 20744 w 21600"/>
                <a:gd name="T119" fmla="*/ 18747 h 21600"/>
                <a:gd name="T120" fmla="*/ 21077 w 21600"/>
                <a:gd name="T121" fmla="*/ 19868 h 21600"/>
                <a:gd name="T122" fmla="*/ 21457 w 21600"/>
                <a:gd name="T123" fmla="*/ 209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21600"/>
                  </a:moveTo>
                  <a:lnTo>
                    <a:pt x="0" y="21498"/>
                  </a:lnTo>
                  <a:lnTo>
                    <a:pt x="48" y="21396"/>
                  </a:lnTo>
                  <a:lnTo>
                    <a:pt x="95" y="21294"/>
                  </a:lnTo>
                  <a:lnTo>
                    <a:pt x="95" y="21192"/>
                  </a:lnTo>
                  <a:lnTo>
                    <a:pt x="143" y="21091"/>
                  </a:lnTo>
                  <a:lnTo>
                    <a:pt x="143" y="20989"/>
                  </a:lnTo>
                  <a:lnTo>
                    <a:pt x="190" y="20989"/>
                  </a:lnTo>
                  <a:lnTo>
                    <a:pt x="190" y="20887"/>
                  </a:lnTo>
                  <a:lnTo>
                    <a:pt x="238" y="20785"/>
                  </a:lnTo>
                  <a:lnTo>
                    <a:pt x="285" y="20683"/>
                  </a:lnTo>
                  <a:lnTo>
                    <a:pt x="285" y="20581"/>
                  </a:lnTo>
                  <a:lnTo>
                    <a:pt x="333" y="20581"/>
                  </a:lnTo>
                  <a:lnTo>
                    <a:pt x="333" y="20479"/>
                  </a:lnTo>
                  <a:lnTo>
                    <a:pt x="333" y="20377"/>
                  </a:lnTo>
                  <a:lnTo>
                    <a:pt x="381" y="20377"/>
                  </a:lnTo>
                  <a:lnTo>
                    <a:pt x="381" y="20275"/>
                  </a:lnTo>
                  <a:lnTo>
                    <a:pt x="428" y="20174"/>
                  </a:lnTo>
                  <a:lnTo>
                    <a:pt x="476" y="20072"/>
                  </a:lnTo>
                  <a:lnTo>
                    <a:pt x="476" y="19970"/>
                  </a:lnTo>
                  <a:lnTo>
                    <a:pt x="523" y="19970"/>
                  </a:lnTo>
                  <a:lnTo>
                    <a:pt x="523" y="19868"/>
                  </a:lnTo>
                  <a:lnTo>
                    <a:pt x="571" y="19766"/>
                  </a:lnTo>
                  <a:lnTo>
                    <a:pt x="571" y="19664"/>
                  </a:lnTo>
                  <a:lnTo>
                    <a:pt x="619" y="19562"/>
                  </a:lnTo>
                  <a:lnTo>
                    <a:pt x="666" y="19460"/>
                  </a:lnTo>
                  <a:lnTo>
                    <a:pt x="666" y="19358"/>
                  </a:lnTo>
                  <a:lnTo>
                    <a:pt x="714" y="19358"/>
                  </a:lnTo>
                  <a:lnTo>
                    <a:pt x="714" y="19257"/>
                  </a:lnTo>
                  <a:lnTo>
                    <a:pt x="761" y="19155"/>
                  </a:lnTo>
                  <a:lnTo>
                    <a:pt x="809" y="19053"/>
                  </a:lnTo>
                  <a:lnTo>
                    <a:pt x="809" y="18951"/>
                  </a:lnTo>
                  <a:lnTo>
                    <a:pt x="856" y="18849"/>
                  </a:lnTo>
                  <a:lnTo>
                    <a:pt x="856" y="18747"/>
                  </a:lnTo>
                  <a:lnTo>
                    <a:pt x="904" y="18747"/>
                  </a:lnTo>
                  <a:lnTo>
                    <a:pt x="904" y="18645"/>
                  </a:lnTo>
                  <a:lnTo>
                    <a:pt x="952" y="18543"/>
                  </a:lnTo>
                  <a:lnTo>
                    <a:pt x="999" y="18442"/>
                  </a:lnTo>
                  <a:lnTo>
                    <a:pt x="999" y="18340"/>
                  </a:lnTo>
                  <a:lnTo>
                    <a:pt x="1047" y="18340"/>
                  </a:lnTo>
                  <a:lnTo>
                    <a:pt x="1047" y="18238"/>
                  </a:lnTo>
                  <a:lnTo>
                    <a:pt x="1047" y="18136"/>
                  </a:lnTo>
                  <a:lnTo>
                    <a:pt x="1094" y="18136"/>
                  </a:lnTo>
                  <a:lnTo>
                    <a:pt x="1094" y="18034"/>
                  </a:lnTo>
                  <a:lnTo>
                    <a:pt x="1142" y="17932"/>
                  </a:lnTo>
                  <a:lnTo>
                    <a:pt x="1189" y="17830"/>
                  </a:lnTo>
                  <a:lnTo>
                    <a:pt x="1237" y="17728"/>
                  </a:lnTo>
                  <a:lnTo>
                    <a:pt x="1237" y="17626"/>
                  </a:lnTo>
                  <a:lnTo>
                    <a:pt x="1285" y="17626"/>
                  </a:lnTo>
                  <a:lnTo>
                    <a:pt x="1285" y="17525"/>
                  </a:lnTo>
                  <a:lnTo>
                    <a:pt x="1285" y="17423"/>
                  </a:lnTo>
                  <a:lnTo>
                    <a:pt x="1332" y="17423"/>
                  </a:lnTo>
                  <a:lnTo>
                    <a:pt x="1332" y="17321"/>
                  </a:lnTo>
                  <a:lnTo>
                    <a:pt x="1380" y="17219"/>
                  </a:lnTo>
                  <a:lnTo>
                    <a:pt x="1427" y="17117"/>
                  </a:lnTo>
                  <a:lnTo>
                    <a:pt x="1427" y="17015"/>
                  </a:lnTo>
                  <a:lnTo>
                    <a:pt x="1475" y="17015"/>
                  </a:lnTo>
                  <a:lnTo>
                    <a:pt x="1475" y="16913"/>
                  </a:lnTo>
                  <a:lnTo>
                    <a:pt x="1522" y="16811"/>
                  </a:lnTo>
                  <a:lnTo>
                    <a:pt x="1522" y="16709"/>
                  </a:lnTo>
                  <a:lnTo>
                    <a:pt x="1570" y="16608"/>
                  </a:lnTo>
                  <a:lnTo>
                    <a:pt x="1618" y="16506"/>
                  </a:lnTo>
                  <a:lnTo>
                    <a:pt x="1665" y="16404"/>
                  </a:lnTo>
                  <a:lnTo>
                    <a:pt x="1665" y="16302"/>
                  </a:lnTo>
                  <a:lnTo>
                    <a:pt x="1713" y="16302"/>
                  </a:lnTo>
                  <a:lnTo>
                    <a:pt x="1713" y="16200"/>
                  </a:lnTo>
                  <a:lnTo>
                    <a:pt x="1760" y="16098"/>
                  </a:lnTo>
                  <a:lnTo>
                    <a:pt x="1760" y="15996"/>
                  </a:lnTo>
                  <a:lnTo>
                    <a:pt x="1808" y="15894"/>
                  </a:lnTo>
                  <a:lnTo>
                    <a:pt x="1856" y="15792"/>
                  </a:lnTo>
                  <a:lnTo>
                    <a:pt x="1856" y="15691"/>
                  </a:lnTo>
                  <a:lnTo>
                    <a:pt x="1903" y="15691"/>
                  </a:lnTo>
                  <a:lnTo>
                    <a:pt x="1903" y="15589"/>
                  </a:lnTo>
                  <a:lnTo>
                    <a:pt x="1951" y="15589"/>
                  </a:lnTo>
                  <a:lnTo>
                    <a:pt x="1951" y="15487"/>
                  </a:lnTo>
                  <a:lnTo>
                    <a:pt x="1998" y="15385"/>
                  </a:lnTo>
                  <a:lnTo>
                    <a:pt x="1998" y="15283"/>
                  </a:lnTo>
                  <a:lnTo>
                    <a:pt x="2046" y="15181"/>
                  </a:lnTo>
                  <a:lnTo>
                    <a:pt x="2093" y="15079"/>
                  </a:lnTo>
                  <a:lnTo>
                    <a:pt x="2093" y="14977"/>
                  </a:lnTo>
                  <a:lnTo>
                    <a:pt x="2141" y="14977"/>
                  </a:lnTo>
                  <a:lnTo>
                    <a:pt x="2141" y="14875"/>
                  </a:lnTo>
                  <a:lnTo>
                    <a:pt x="2189" y="14875"/>
                  </a:lnTo>
                  <a:lnTo>
                    <a:pt x="2189" y="14774"/>
                  </a:lnTo>
                  <a:lnTo>
                    <a:pt x="2236" y="14672"/>
                  </a:lnTo>
                  <a:lnTo>
                    <a:pt x="2236" y="14570"/>
                  </a:lnTo>
                  <a:lnTo>
                    <a:pt x="2284" y="14468"/>
                  </a:lnTo>
                  <a:lnTo>
                    <a:pt x="2331" y="14366"/>
                  </a:lnTo>
                  <a:lnTo>
                    <a:pt x="2379" y="14264"/>
                  </a:lnTo>
                  <a:lnTo>
                    <a:pt x="2379" y="14162"/>
                  </a:lnTo>
                  <a:lnTo>
                    <a:pt x="2426" y="14162"/>
                  </a:lnTo>
                  <a:lnTo>
                    <a:pt x="2426" y="14060"/>
                  </a:lnTo>
                  <a:lnTo>
                    <a:pt x="2474" y="13958"/>
                  </a:lnTo>
                  <a:lnTo>
                    <a:pt x="2474" y="13857"/>
                  </a:lnTo>
                  <a:lnTo>
                    <a:pt x="2522" y="13857"/>
                  </a:lnTo>
                  <a:lnTo>
                    <a:pt x="2522" y="13755"/>
                  </a:lnTo>
                  <a:lnTo>
                    <a:pt x="2569" y="13653"/>
                  </a:lnTo>
                  <a:lnTo>
                    <a:pt x="2617" y="13551"/>
                  </a:lnTo>
                  <a:lnTo>
                    <a:pt x="2617" y="13449"/>
                  </a:lnTo>
                  <a:lnTo>
                    <a:pt x="2664" y="13449"/>
                  </a:lnTo>
                  <a:lnTo>
                    <a:pt x="2664" y="13347"/>
                  </a:lnTo>
                  <a:lnTo>
                    <a:pt x="2712" y="13347"/>
                  </a:lnTo>
                  <a:lnTo>
                    <a:pt x="2712" y="13245"/>
                  </a:lnTo>
                  <a:lnTo>
                    <a:pt x="2712" y="13143"/>
                  </a:lnTo>
                  <a:lnTo>
                    <a:pt x="2759" y="13143"/>
                  </a:lnTo>
                  <a:lnTo>
                    <a:pt x="2759" y="13042"/>
                  </a:lnTo>
                  <a:lnTo>
                    <a:pt x="2807" y="13042"/>
                  </a:lnTo>
                  <a:lnTo>
                    <a:pt x="2807" y="12940"/>
                  </a:lnTo>
                  <a:lnTo>
                    <a:pt x="2855" y="12838"/>
                  </a:lnTo>
                  <a:lnTo>
                    <a:pt x="2902" y="12736"/>
                  </a:lnTo>
                  <a:lnTo>
                    <a:pt x="2902" y="12634"/>
                  </a:lnTo>
                  <a:lnTo>
                    <a:pt x="2950" y="12634"/>
                  </a:lnTo>
                  <a:lnTo>
                    <a:pt x="2950" y="12532"/>
                  </a:lnTo>
                  <a:lnTo>
                    <a:pt x="2997" y="12430"/>
                  </a:lnTo>
                  <a:lnTo>
                    <a:pt x="2997" y="12328"/>
                  </a:lnTo>
                  <a:lnTo>
                    <a:pt x="3045" y="12328"/>
                  </a:lnTo>
                  <a:lnTo>
                    <a:pt x="3045" y="12226"/>
                  </a:lnTo>
                  <a:lnTo>
                    <a:pt x="3093" y="12226"/>
                  </a:lnTo>
                  <a:lnTo>
                    <a:pt x="3093" y="12125"/>
                  </a:lnTo>
                  <a:lnTo>
                    <a:pt x="3140" y="12023"/>
                  </a:lnTo>
                  <a:lnTo>
                    <a:pt x="3188" y="11921"/>
                  </a:lnTo>
                  <a:lnTo>
                    <a:pt x="3188" y="11819"/>
                  </a:lnTo>
                  <a:lnTo>
                    <a:pt x="3235" y="11717"/>
                  </a:lnTo>
                  <a:lnTo>
                    <a:pt x="3283" y="11615"/>
                  </a:lnTo>
                  <a:lnTo>
                    <a:pt x="3330" y="11513"/>
                  </a:lnTo>
                  <a:lnTo>
                    <a:pt x="3378" y="11411"/>
                  </a:lnTo>
                  <a:lnTo>
                    <a:pt x="3378" y="11309"/>
                  </a:lnTo>
                  <a:lnTo>
                    <a:pt x="3426" y="11309"/>
                  </a:lnTo>
                  <a:lnTo>
                    <a:pt x="3426" y="11208"/>
                  </a:lnTo>
                  <a:lnTo>
                    <a:pt x="3473" y="11208"/>
                  </a:lnTo>
                  <a:lnTo>
                    <a:pt x="3473" y="11106"/>
                  </a:lnTo>
                  <a:lnTo>
                    <a:pt x="3473" y="11004"/>
                  </a:lnTo>
                  <a:lnTo>
                    <a:pt x="3521" y="11004"/>
                  </a:lnTo>
                  <a:lnTo>
                    <a:pt x="3521" y="10902"/>
                  </a:lnTo>
                  <a:lnTo>
                    <a:pt x="3568" y="10902"/>
                  </a:lnTo>
                  <a:lnTo>
                    <a:pt x="3568" y="10800"/>
                  </a:lnTo>
                  <a:lnTo>
                    <a:pt x="3616" y="10800"/>
                  </a:lnTo>
                  <a:lnTo>
                    <a:pt x="3616" y="10698"/>
                  </a:lnTo>
                  <a:lnTo>
                    <a:pt x="3663" y="10596"/>
                  </a:lnTo>
                  <a:lnTo>
                    <a:pt x="3711" y="10494"/>
                  </a:lnTo>
                  <a:lnTo>
                    <a:pt x="3711" y="10392"/>
                  </a:lnTo>
                  <a:lnTo>
                    <a:pt x="3759" y="10392"/>
                  </a:lnTo>
                  <a:lnTo>
                    <a:pt x="3759" y="10291"/>
                  </a:lnTo>
                  <a:lnTo>
                    <a:pt x="3806" y="10189"/>
                  </a:lnTo>
                  <a:lnTo>
                    <a:pt x="3854" y="10087"/>
                  </a:lnTo>
                  <a:lnTo>
                    <a:pt x="3901" y="9985"/>
                  </a:lnTo>
                  <a:lnTo>
                    <a:pt x="3949" y="9883"/>
                  </a:lnTo>
                  <a:lnTo>
                    <a:pt x="3949" y="9781"/>
                  </a:lnTo>
                  <a:lnTo>
                    <a:pt x="3996" y="9679"/>
                  </a:lnTo>
                  <a:lnTo>
                    <a:pt x="4044" y="9577"/>
                  </a:lnTo>
                  <a:lnTo>
                    <a:pt x="4092" y="9475"/>
                  </a:lnTo>
                  <a:lnTo>
                    <a:pt x="4139" y="9374"/>
                  </a:lnTo>
                  <a:lnTo>
                    <a:pt x="4187" y="9272"/>
                  </a:lnTo>
                  <a:lnTo>
                    <a:pt x="4187" y="9170"/>
                  </a:lnTo>
                  <a:lnTo>
                    <a:pt x="4234" y="9068"/>
                  </a:lnTo>
                  <a:lnTo>
                    <a:pt x="4282" y="8966"/>
                  </a:lnTo>
                  <a:lnTo>
                    <a:pt x="4330" y="8864"/>
                  </a:lnTo>
                  <a:lnTo>
                    <a:pt x="4377" y="8762"/>
                  </a:lnTo>
                  <a:lnTo>
                    <a:pt x="4425" y="8660"/>
                  </a:lnTo>
                  <a:lnTo>
                    <a:pt x="4425" y="8558"/>
                  </a:lnTo>
                  <a:lnTo>
                    <a:pt x="4472" y="8457"/>
                  </a:lnTo>
                  <a:lnTo>
                    <a:pt x="4520" y="8355"/>
                  </a:lnTo>
                  <a:lnTo>
                    <a:pt x="4567" y="8253"/>
                  </a:lnTo>
                  <a:lnTo>
                    <a:pt x="4615" y="8151"/>
                  </a:lnTo>
                  <a:lnTo>
                    <a:pt x="4663" y="8049"/>
                  </a:lnTo>
                  <a:lnTo>
                    <a:pt x="4663" y="7947"/>
                  </a:lnTo>
                  <a:lnTo>
                    <a:pt x="4710" y="7947"/>
                  </a:lnTo>
                  <a:lnTo>
                    <a:pt x="4710" y="7845"/>
                  </a:lnTo>
                  <a:lnTo>
                    <a:pt x="4758" y="7845"/>
                  </a:lnTo>
                  <a:lnTo>
                    <a:pt x="4758" y="7743"/>
                  </a:lnTo>
                  <a:lnTo>
                    <a:pt x="4805" y="7743"/>
                  </a:lnTo>
                  <a:lnTo>
                    <a:pt x="4805" y="7642"/>
                  </a:lnTo>
                  <a:lnTo>
                    <a:pt x="4853" y="7642"/>
                  </a:lnTo>
                  <a:lnTo>
                    <a:pt x="4853" y="7540"/>
                  </a:lnTo>
                  <a:lnTo>
                    <a:pt x="4900" y="7540"/>
                  </a:lnTo>
                  <a:lnTo>
                    <a:pt x="4900" y="7438"/>
                  </a:lnTo>
                  <a:lnTo>
                    <a:pt x="4948" y="7336"/>
                  </a:lnTo>
                  <a:lnTo>
                    <a:pt x="4996" y="7234"/>
                  </a:lnTo>
                  <a:lnTo>
                    <a:pt x="5043" y="7132"/>
                  </a:lnTo>
                  <a:lnTo>
                    <a:pt x="5091" y="7030"/>
                  </a:lnTo>
                  <a:lnTo>
                    <a:pt x="5138" y="6928"/>
                  </a:lnTo>
                  <a:lnTo>
                    <a:pt x="5138" y="6826"/>
                  </a:lnTo>
                  <a:lnTo>
                    <a:pt x="5186" y="6826"/>
                  </a:lnTo>
                  <a:lnTo>
                    <a:pt x="5186" y="6725"/>
                  </a:lnTo>
                  <a:lnTo>
                    <a:pt x="5233" y="6725"/>
                  </a:lnTo>
                  <a:lnTo>
                    <a:pt x="5233" y="6623"/>
                  </a:lnTo>
                  <a:lnTo>
                    <a:pt x="5281" y="6623"/>
                  </a:lnTo>
                  <a:lnTo>
                    <a:pt x="5281" y="6521"/>
                  </a:lnTo>
                  <a:lnTo>
                    <a:pt x="5329" y="6521"/>
                  </a:lnTo>
                  <a:lnTo>
                    <a:pt x="5329" y="6419"/>
                  </a:lnTo>
                  <a:lnTo>
                    <a:pt x="5376" y="6419"/>
                  </a:lnTo>
                  <a:lnTo>
                    <a:pt x="5376" y="6317"/>
                  </a:lnTo>
                  <a:lnTo>
                    <a:pt x="5424" y="6215"/>
                  </a:lnTo>
                  <a:lnTo>
                    <a:pt x="5471" y="6215"/>
                  </a:lnTo>
                  <a:lnTo>
                    <a:pt x="5471" y="6113"/>
                  </a:lnTo>
                  <a:lnTo>
                    <a:pt x="5519" y="6113"/>
                  </a:lnTo>
                  <a:lnTo>
                    <a:pt x="5519" y="6011"/>
                  </a:lnTo>
                  <a:lnTo>
                    <a:pt x="5567" y="6011"/>
                  </a:lnTo>
                  <a:lnTo>
                    <a:pt x="5567" y="5909"/>
                  </a:lnTo>
                  <a:lnTo>
                    <a:pt x="5614" y="5909"/>
                  </a:lnTo>
                  <a:lnTo>
                    <a:pt x="5614" y="5808"/>
                  </a:lnTo>
                  <a:lnTo>
                    <a:pt x="5662" y="5706"/>
                  </a:lnTo>
                  <a:lnTo>
                    <a:pt x="5709" y="5604"/>
                  </a:lnTo>
                  <a:lnTo>
                    <a:pt x="5757" y="5604"/>
                  </a:lnTo>
                  <a:lnTo>
                    <a:pt x="5757" y="5502"/>
                  </a:lnTo>
                  <a:lnTo>
                    <a:pt x="5804" y="5502"/>
                  </a:lnTo>
                  <a:lnTo>
                    <a:pt x="5804" y="5400"/>
                  </a:lnTo>
                  <a:lnTo>
                    <a:pt x="5852" y="5400"/>
                  </a:lnTo>
                  <a:lnTo>
                    <a:pt x="5852" y="5298"/>
                  </a:lnTo>
                  <a:lnTo>
                    <a:pt x="5900" y="5298"/>
                  </a:lnTo>
                  <a:lnTo>
                    <a:pt x="5900" y="5196"/>
                  </a:lnTo>
                  <a:lnTo>
                    <a:pt x="5947" y="5196"/>
                  </a:lnTo>
                  <a:lnTo>
                    <a:pt x="5947" y="5094"/>
                  </a:lnTo>
                  <a:lnTo>
                    <a:pt x="5995" y="5094"/>
                  </a:lnTo>
                  <a:lnTo>
                    <a:pt x="5995" y="4992"/>
                  </a:lnTo>
                  <a:lnTo>
                    <a:pt x="6042" y="4992"/>
                  </a:lnTo>
                  <a:lnTo>
                    <a:pt x="6090" y="4891"/>
                  </a:lnTo>
                  <a:lnTo>
                    <a:pt x="6090" y="4789"/>
                  </a:lnTo>
                  <a:lnTo>
                    <a:pt x="6137" y="4789"/>
                  </a:lnTo>
                  <a:lnTo>
                    <a:pt x="6137" y="4687"/>
                  </a:lnTo>
                  <a:lnTo>
                    <a:pt x="6185" y="4687"/>
                  </a:lnTo>
                  <a:lnTo>
                    <a:pt x="6233" y="4585"/>
                  </a:lnTo>
                  <a:lnTo>
                    <a:pt x="6280" y="4483"/>
                  </a:lnTo>
                  <a:lnTo>
                    <a:pt x="6328" y="4483"/>
                  </a:lnTo>
                  <a:lnTo>
                    <a:pt x="6328" y="4381"/>
                  </a:lnTo>
                  <a:lnTo>
                    <a:pt x="6375" y="4279"/>
                  </a:lnTo>
                  <a:lnTo>
                    <a:pt x="6423" y="4279"/>
                  </a:lnTo>
                  <a:lnTo>
                    <a:pt x="6423" y="4177"/>
                  </a:lnTo>
                  <a:lnTo>
                    <a:pt x="6470" y="4177"/>
                  </a:lnTo>
                  <a:lnTo>
                    <a:pt x="6470" y="4075"/>
                  </a:lnTo>
                  <a:lnTo>
                    <a:pt x="6518" y="4075"/>
                  </a:lnTo>
                  <a:lnTo>
                    <a:pt x="6566" y="3974"/>
                  </a:lnTo>
                  <a:lnTo>
                    <a:pt x="6566" y="3872"/>
                  </a:lnTo>
                  <a:lnTo>
                    <a:pt x="6613" y="3872"/>
                  </a:lnTo>
                  <a:lnTo>
                    <a:pt x="6661" y="3770"/>
                  </a:lnTo>
                  <a:lnTo>
                    <a:pt x="6708" y="3770"/>
                  </a:lnTo>
                  <a:lnTo>
                    <a:pt x="6708" y="3668"/>
                  </a:lnTo>
                  <a:lnTo>
                    <a:pt x="6756" y="3668"/>
                  </a:lnTo>
                  <a:lnTo>
                    <a:pt x="6756" y="3566"/>
                  </a:lnTo>
                  <a:lnTo>
                    <a:pt x="6804" y="3566"/>
                  </a:lnTo>
                  <a:lnTo>
                    <a:pt x="6804" y="3464"/>
                  </a:lnTo>
                  <a:lnTo>
                    <a:pt x="6851" y="3464"/>
                  </a:lnTo>
                  <a:lnTo>
                    <a:pt x="6899" y="3362"/>
                  </a:lnTo>
                  <a:lnTo>
                    <a:pt x="6946" y="3362"/>
                  </a:lnTo>
                  <a:lnTo>
                    <a:pt x="6946" y="3260"/>
                  </a:lnTo>
                  <a:lnTo>
                    <a:pt x="6994" y="3260"/>
                  </a:lnTo>
                  <a:lnTo>
                    <a:pt x="6994" y="3158"/>
                  </a:lnTo>
                  <a:lnTo>
                    <a:pt x="7041" y="3158"/>
                  </a:lnTo>
                  <a:lnTo>
                    <a:pt x="7041" y="3057"/>
                  </a:lnTo>
                  <a:lnTo>
                    <a:pt x="7089" y="3057"/>
                  </a:lnTo>
                  <a:lnTo>
                    <a:pt x="7137" y="2955"/>
                  </a:lnTo>
                  <a:lnTo>
                    <a:pt x="7184" y="2955"/>
                  </a:lnTo>
                  <a:lnTo>
                    <a:pt x="7184" y="2853"/>
                  </a:lnTo>
                  <a:lnTo>
                    <a:pt x="7232" y="2853"/>
                  </a:lnTo>
                  <a:lnTo>
                    <a:pt x="7279" y="2751"/>
                  </a:lnTo>
                  <a:lnTo>
                    <a:pt x="7327" y="2751"/>
                  </a:lnTo>
                  <a:lnTo>
                    <a:pt x="7327" y="2649"/>
                  </a:lnTo>
                  <a:lnTo>
                    <a:pt x="7374" y="2649"/>
                  </a:lnTo>
                  <a:lnTo>
                    <a:pt x="7374" y="2547"/>
                  </a:lnTo>
                  <a:lnTo>
                    <a:pt x="7422" y="2547"/>
                  </a:lnTo>
                  <a:lnTo>
                    <a:pt x="7470" y="2547"/>
                  </a:lnTo>
                  <a:lnTo>
                    <a:pt x="7470" y="2445"/>
                  </a:lnTo>
                  <a:lnTo>
                    <a:pt x="7517" y="2445"/>
                  </a:lnTo>
                  <a:lnTo>
                    <a:pt x="7565" y="2343"/>
                  </a:lnTo>
                  <a:lnTo>
                    <a:pt x="7612" y="2242"/>
                  </a:lnTo>
                  <a:lnTo>
                    <a:pt x="7660" y="2242"/>
                  </a:lnTo>
                  <a:lnTo>
                    <a:pt x="7707" y="2140"/>
                  </a:lnTo>
                  <a:lnTo>
                    <a:pt x="7755" y="2140"/>
                  </a:lnTo>
                  <a:lnTo>
                    <a:pt x="7755" y="2038"/>
                  </a:lnTo>
                  <a:lnTo>
                    <a:pt x="7803" y="2038"/>
                  </a:lnTo>
                  <a:lnTo>
                    <a:pt x="7850" y="1936"/>
                  </a:lnTo>
                  <a:lnTo>
                    <a:pt x="7898" y="1936"/>
                  </a:lnTo>
                  <a:lnTo>
                    <a:pt x="7898" y="1834"/>
                  </a:lnTo>
                  <a:lnTo>
                    <a:pt x="7945" y="1834"/>
                  </a:lnTo>
                  <a:lnTo>
                    <a:pt x="7993" y="1834"/>
                  </a:lnTo>
                  <a:lnTo>
                    <a:pt x="7993" y="1732"/>
                  </a:lnTo>
                  <a:lnTo>
                    <a:pt x="8041" y="1732"/>
                  </a:lnTo>
                  <a:lnTo>
                    <a:pt x="8088" y="1630"/>
                  </a:lnTo>
                  <a:lnTo>
                    <a:pt x="8136" y="1630"/>
                  </a:lnTo>
                  <a:lnTo>
                    <a:pt x="8183" y="1528"/>
                  </a:lnTo>
                  <a:lnTo>
                    <a:pt x="8231" y="1528"/>
                  </a:lnTo>
                  <a:lnTo>
                    <a:pt x="8278" y="1426"/>
                  </a:lnTo>
                  <a:lnTo>
                    <a:pt x="8326" y="1426"/>
                  </a:lnTo>
                  <a:lnTo>
                    <a:pt x="8326" y="1325"/>
                  </a:lnTo>
                  <a:lnTo>
                    <a:pt x="8374" y="1325"/>
                  </a:lnTo>
                  <a:lnTo>
                    <a:pt x="8421" y="1325"/>
                  </a:lnTo>
                  <a:lnTo>
                    <a:pt x="8421" y="1223"/>
                  </a:lnTo>
                  <a:lnTo>
                    <a:pt x="8469" y="1223"/>
                  </a:lnTo>
                  <a:lnTo>
                    <a:pt x="8516" y="1223"/>
                  </a:lnTo>
                  <a:lnTo>
                    <a:pt x="8516" y="1121"/>
                  </a:lnTo>
                  <a:lnTo>
                    <a:pt x="8564" y="1121"/>
                  </a:lnTo>
                  <a:lnTo>
                    <a:pt x="8611" y="1121"/>
                  </a:lnTo>
                  <a:lnTo>
                    <a:pt x="8659" y="1019"/>
                  </a:lnTo>
                  <a:lnTo>
                    <a:pt x="8707" y="1019"/>
                  </a:lnTo>
                  <a:lnTo>
                    <a:pt x="8754" y="917"/>
                  </a:lnTo>
                  <a:lnTo>
                    <a:pt x="8802" y="917"/>
                  </a:lnTo>
                  <a:lnTo>
                    <a:pt x="8849" y="917"/>
                  </a:lnTo>
                  <a:lnTo>
                    <a:pt x="8849" y="815"/>
                  </a:lnTo>
                  <a:lnTo>
                    <a:pt x="8897" y="815"/>
                  </a:lnTo>
                  <a:lnTo>
                    <a:pt x="8944" y="815"/>
                  </a:lnTo>
                  <a:lnTo>
                    <a:pt x="8992" y="713"/>
                  </a:lnTo>
                  <a:lnTo>
                    <a:pt x="9040" y="713"/>
                  </a:lnTo>
                  <a:lnTo>
                    <a:pt x="9087" y="713"/>
                  </a:lnTo>
                  <a:lnTo>
                    <a:pt x="9087" y="611"/>
                  </a:lnTo>
                  <a:lnTo>
                    <a:pt x="9135" y="611"/>
                  </a:lnTo>
                  <a:lnTo>
                    <a:pt x="9182" y="611"/>
                  </a:lnTo>
                  <a:lnTo>
                    <a:pt x="9230" y="611"/>
                  </a:lnTo>
                  <a:lnTo>
                    <a:pt x="9230" y="509"/>
                  </a:lnTo>
                  <a:lnTo>
                    <a:pt x="9278" y="509"/>
                  </a:lnTo>
                  <a:lnTo>
                    <a:pt x="9325" y="509"/>
                  </a:lnTo>
                  <a:lnTo>
                    <a:pt x="9373" y="509"/>
                  </a:lnTo>
                  <a:lnTo>
                    <a:pt x="9373" y="408"/>
                  </a:lnTo>
                  <a:lnTo>
                    <a:pt x="9420" y="408"/>
                  </a:lnTo>
                  <a:lnTo>
                    <a:pt x="9468" y="408"/>
                  </a:lnTo>
                  <a:lnTo>
                    <a:pt x="9515" y="408"/>
                  </a:lnTo>
                  <a:lnTo>
                    <a:pt x="9563" y="306"/>
                  </a:lnTo>
                  <a:lnTo>
                    <a:pt x="9611" y="306"/>
                  </a:lnTo>
                  <a:lnTo>
                    <a:pt x="9658" y="306"/>
                  </a:lnTo>
                  <a:lnTo>
                    <a:pt x="9706" y="306"/>
                  </a:lnTo>
                  <a:lnTo>
                    <a:pt x="9753" y="204"/>
                  </a:lnTo>
                  <a:lnTo>
                    <a:pt x="9801" y="204"/>
                  </a:lnTo>
                  <a:lnTo>
                    <a:pt x="9848" y="204"/>
                  </a:lnTo>
                  <a:lnTo>
                    <a:pt x="9896" y="204"/>
                  </a:lnTo>
                  <a:lnTo>
                    <a:pt x="9944" y="204"/>
                  </a:lnTo>
                  <a:lnTo>
                    <a:pt x="9991" y="102"/>
                  </a:lnTo>
                  <a:lnTo>
                    <a:pt x="10039" y="102"/>
                  </a:lnTo>
                  <a:lnTo>
                    <a:pt x="10086" y="102"/>
                  </a:lnTo>
                  <a:lnTo>
                    <a:pt x="10134" y="102"/>
                  </a:lnTo>
                  <a:lnTo>
                    <a:pt x="10181" y="102"/>
                  </a:lnTo>
                  <a:lnTo>
                    <a:pt x="10229" y="102"/>
                  </a:lnTo>
                  <a:lnTo>
                    <a:pt x="10277" y="102"/>
                  </a:lnTo>
                  <a:lnTo>
                    <a:pt x="10324" y="0"/>
                  </a:lnTo>
                  <a:lnTo>
                    <a:pt x="10372" y="0"/>
                  </a:lnTo>
                  <a:lnTo>
                    <a:pt x="10419" y="0"/>
                  </a:lnTo>
                  <a:lnTo>
                    <a:pt x="10467" y="0"/>
                  </a:lnTo>
                  <a:lnTo>
                    <a:pt x="10515" y="0"/>
                  </a:lnTo>
                  <a:lnTo>
                    <a:pt x="10562" y="0"/>
                  </a:lnTo>
                  <a:lnTo>
                    <a:pt x="10610" y="0"/>
                  </a:lnTo>
                  <a:lnTo>
                    <a:pt x="10657" y="0"/>
                  </a:lnTo>
                  <a:lnTo>
                    <a:pt x="10705" y="0"/>
                  </a:lnTo>
                  <a:lnTo>
                    <a:pt x="10752" y="0"/>
                  </a:lnTo>
                  <a:lnTo>
                    <a:pt x="10800" y="0"/>
                  </a:lnTo>
                  <a:lnTo>
                    <a:pt x="10848" y="0"/>
                  </a:lnTo>
                  <a:lnTo>
                    <a:pt x="10895" y="0"/>
                  </a:lnTo>
                  <a:lnTo>
                    <a:pt x="10943" y="0"/>
                  </a:lnTo>
                  <a:lnTo>
                    <a:pt x="10990" y="0"/>
                  </a:lnTo>
                  <a:lnTo>
                    <a:pt x="11038" y="0"/>
                  </a:lnTo>
                  <a:lnTo>
                    <a:pt x="11085" y="0"/>
                  </a:lnTo>
                  <a:lnTo>
                    <a:pt x="11133" y="0"/>
                  </a:lnTo>
                  <a:lnTo>
                    <a:pt x="11181" y="0"/>
                  </a:lnTo>
                  <a:lnTo>
                    <a:pt x="11228" y="0"/>
                  </a:lnTo>
                  <a:lnTo>
                    <a:pt x="11276" y="0"/>
                  </a:lnTo>
                  <a:lnTo>
                    <a:pt x="11323" y="0"/>
                  </a:lnTo>
                  <a:lnTo>
                    <a:pt x="11323" y="102"/>
                  </a:lnTo>
                  <a:lnTo>
                    <a:pt x="11371" y="102"/>
                  </a:lnTo>
                  <a:lnTo>
                    <a:pt x="11419" y="102"/>
                  </a:lnTo>
                  <a:lnTo>
                    <a:pt x="11466" y="102"/>
                  </a:lnTo>
                  <a:lnTo>
                    <a:pt x="11514" y="102"/>
                  </a:lnTo>
                  <a:lnTo>
                    <a:pt x="11561" y="102"/>
                  </a:lnTo>
                  <a:lnTo>
                    <a:pt x="11609" y="102"/>
                  </a:lnTo>
                  <a:lnTo>
                    <a:pt x="11656" y="102"/>
                  </a:lnTo>
                  <a:lnTo>
                    <a:pt x="11656" y="204"/>
                  </a:lnTo>
                  <a:lnTo>
                    <a:pt x="11704" y="204"/>
                  </a:lnTo>
                  <a:lnTo>
                    <a:pt x="11752" y="204"/>
                  </a:lnTo>
                  <a:lnTo>
                    <a:pt x="11799" y="204"/>
                  </a:lnTo>
                  <a:lnTo>
                    <a:pt x="11847" y="204"/>
                  </a:lnTo>
                  <a:lnTo>
                    <a:pt x="11894" y="204"/>
                  </a:lnTo>
                  <a:lnTo>
                    <a:pt x="11894" y="306"/>
                  </a:lnTo>
                  <a:lnTo>
                    <a:pt x="11942" y="306"/>
                  </a:lnTo>
                  <a:lnTo>
                    <a:pt x="11989" y="306"/>
                  </a:lnTo>
                  <a:lnTo>
                    <a:pt x="12037" y="306"/>
                  </a:lnTo>
                  <a:lnTo>
                    <a:pt x="12085" y="306"/>
                  </a:lnTo>
                  <a:lnTo>
                    <a:pt x="12085" y="408"/>
                  </a:lnTo>
                  <a:lnTo>
                    <a:pt x="12132" y="408"/>
                  </a:lnTo>
                  <a:lnTo>
                    <a:pt x="12180" y="408"/>
                  </a:lnTo>
                  <a:lnTo>
                    <a:pt x="12227" y="408"/>
                  </a:lnTo>
                  <a:lnTo>
                    <a:pt x="12275" y="509"/>
                  </a:lnTo>
                  <a:lnTo>
                    <a:pt x="12322" y="509"/>
                  </a:lnTo>
                  <a:lnTo>
                    <a:pt x="12370" y="509"/>
                  </a:lnTo>
                  <a:lnTo>
                    <a:pt x="12418" y="611"/>
                  </a:lnTo>
                  <a:lnTo>
                    <a:pt x="12465" y="611"/>
                  </a:lnTo>
                  <a:lnTo>
                    <a:pt x="12513" y="611"/>
                  </a:lnTo>
                  <a:lnTo>
                    <a:pt x="12560" y="713"/>
                  </a:lnTo>
                  <a:lnTo>
                    <a:pt x="12608" y="713"/>
                  </a:lnTo>
                  <a:lnTo>
                    <a:pt x="12656" y="713"/>
                  </a:lnTo>
                  <a:lnTo>
                    <a:pt x="12656" y="815"/>
                  </a:lnTo>
                  <a:lnTo>
                    <a:pt x="12703" y="815"/>
                  </a:lnTo>
                  <a:lnTo>
                    <a:pt x="12751" y="815"/>
                  </a:lnTo>
                  <a:lnTo>
                    <a:pt x="12798" y="917"/>
                  </a:lnTo>
                  <a:lnTo>
                    <a:pt x="12846" y="917"/>
                  </a:lnTo>
                  <a:lnTo>
                    <a:pt x="12893" y="917"/>
                  </a:lnTo>
                  <a:lnTo>
                    <a:pt x="12893" y="1019"/>
                  </a:lnTo>
                  <a:lnTo>
                    <a:pt x="12941" y="1019"/>
                  </a:lnTo>
                  <a:lnTo>
                    <a:pt x="12989" y="1019"/>
                  </a:lnTo>
                  <a:lnTo>
                    <a:pt x="12989" y="1121"/>
                  </a:lnTo>
                  <a:lnTo>
                    <a:pt x="13036" y="1121"/>
                  </a:lnTo>
                  <a:lnTo>
                    <a:pt x="13084" y="1121"/>
                  </a:lnTo>
                  <a:lnTo>
                    <a:pt x="13084" y="1223"/>
                  </a:lnTo>
                  <a:lnTo>
                    <a:pt x="13131" y="1223"/>
                  </a:lnTo>
                  <a:lnTo>
                    <a:pt x="13179" y="1223"/>
                  </a:lnTo>
                  <a:lnTo>
                    <a:pt x="13226" y="1325"/>
                  </a:lnTo>
                  <a:lnTo>
                    <a:pt x="13274" y="1325"/>
                  </a:lnTo>
                  <a:lnTo>
                    <a:pt x="13322" y="1426"/>
                  </a:lnTo>
                  <a:lnTo>
                    <a:pt x="13369" y="1426"/>
                  </a:lnTo>
                  <a:lnTo>
                    <a:pt x="13369" y="1528"/>
                  </a:lnTo>
                  <a:lnTo>
                    <a:pt x="13417" y="1528"/>
                  </a:lnTo>
                  <a:lnTo>
                    <a:pt x="13464" y="1528"/>
                  </a:lnTo>
                  <a:lnTo>
                    <a:pt x="13464" y="1630"/>
                  </a:lnTo>
                  <a:lnTo>
                    <a:pt x="13512" y="1630"/>
                  </a:lnTo>
                  <a:lnTo>
                    <a:pt x="13559" y="1630"/>
                  </a:lnTo>
                  <a:lnTo>
                    <a:pt x="13559" y="1732"/>
                  </a:lnTo>
                  <a:lnTo>
                    <a:pt x="13607" y="1732"/>
                  </a:lnTo>
                  <a:lnTo>
                    <a:pt x="13655" y="1834"/>
                  </a:lnTo>
                  <a:lnTo>
                    <a:pt x="13702" y="1834"/>
                  </a:lnTo>
                  <a:lnTo>
                    <a:pt x="13750" y="1936"/>
                  </a:lnTo>
                  <a:lnTo>
                    <a:pt x="13797" y="1936"/>
                  </a:lnTo>
                  <a:lnTo>
                    <a:pt x="13797" y="2038"/>
                  </a:lnTo>
                  <a:lnTo>
                    <a:pt x="13845" y="2038"/>
                  </a:lnTo>
                  <a:lnTo>
                    <a:pt x="13893" y="2140"/>
                  </a:lnTo>
                  <a:lnTo>
                    <a:pt x="13940" y="2140"/>
                  </a:lnTo>
                  <a:lnTo>
                    <a:pt x="13940" y="2242"/>
                  </a:lnTo>
                  <a:lnTo>
                    <a:pt x="13988" y="2242"/>
                  </a:lnTo>
                  <a:lnTo>
                    <a:pt x="14035" y="2242"/>
                  </a:lnTo>
                  <a:lnTo>
                    <a:pt x="14035" y="2343"/>
                  </a:lnTo>
                  <a:lnTo>
                    <a:pt x="14083" y="2343"/>
                  </a:lnTo>
                  <a:lnTo>
                    <a:pt x="14083" y="2445"/>
                  </a:lnTo>
                  <a:lnTo>
                    <a:pt x="14130" y="2445"/>
                  </a:lnTo>
                  <a:lnTo>
                    <a:pt x="14178" y="2547"/>
                  </a:lnTo>
                  <a:lnTo>
                    <a:pt x="14226" y="2547"/>
                  </a:lnTo>
                  <a:lnTo>
                    <a:pt x="14273" y="2649"/>
                  </a:lnTo>
                  <a:lnTo>
                    <a:pt x="14321" y="2751"/>
                  </a:lnTo>
                  <a:lnTo>
                    <a:pt x="14368" y="2751"/>
                  </a:lnTo>
                  <a:lnTo>
                    <a:pt x="14368" y="2853"/>
                  </a:lnTo>
                  <a:lnTo>
                    <a:pt x="14416" y="2853"/>
                  </a:lnTo>
                  <a:lnTo>
                    <a:pt x="14463" y="2955"/>
                  </a:lnTo>
                  <a:lnTo>
                    <a:pt x="14511" y="2955"/>
                  </a:lnTo>
                  <a:lnTo>
                    <a:pt x="14511" y="3057"/>
                  </a:lnTo>
                  <a:lnTo>
                    <a:pt x="14559" y="3057"/>
                  </a:lnTo>
                  <a:lnTo>
                    <a:pt x="14559" y="3158"/>
                  </a:lnTo>
                  <a:lnTo>
                    <a:pt x="14606" y="3158"/>
                  </a:lnTo>
                  <a:lnTo>
                    <a:pt x="14654" y="3260"/>
                  </a:lnTo>
                  <a:lnTo>
                    <a:pt x="14701" y="3362"/>
                  </a:lnTo>
                  <a:lnTo>
                    <a:pt x="14749" y="3362"/>
                  </a:lnTo>
                  <a:lnTo>
                    <a:pt x="14749" y="3464"/>
                  </a:lnTo>
                  <a:lnTo>
                    <a:pt x="14796" y="3464"/>
                  </a:lnTo>
                  <a:lnTo>
                    <a:pt x="14796" y="3566"/>
                  </a:lnTo>
                  <a:lnTo>
                    <a:pt x="14844" y="3566"/>
                  </a:lnTo>
                  <a:lnTo>
                    <a:pt x="14892" y="3668"/>
                  </a:lnTo>
                  <a:lnTo>
                    <a:pt x="14939" y="3770"/>
                  </a:lnTo>
                  <a:lnTo>
                    <a:pt x="14987" y="3770"/>
                  </a:lnTo>
                  <a:lnTo>
                    <a:pt x="14987" y="3872"/>
                  </a:lnTo>
                  <a:lnTo>
                    <a:pt x="15034" y="3872"/>
                  </a:lnTo>
                  <a:lnTo>
                    <a:pt x="15034" y="3974"/>
                  </a:lnTo>
                  <a:lnTo>
                    <a:pt x="15082" y="3974"/>
                  </a:lnTo>
                  <a:lnTo>
                    <a:pt x="15082" y="4075"/>
                  </a:lnTo>
                  <a:lnTo>
                    <a:pt x="15130" y="4075"/>
                  </a:lnTo>
                  <a:lnTo>
                    <a:pt x="15177" y="4177"/>
                  </a:lnTo>
                  <a:lnTo>
                    <a:pt x="15225" y="4279"/>
                  </a:lnTo>
                  <a:lnTo>
                    <a:pt x="15272" y="4279"/>
                  </a:lnTo>
                  <a:lnTo>
                    <a:pt x="15272" y="4381"/>
                  </a:lnTo>
                  <a:lnTo>
                    <a:pt x="15320" y="4483"/>
                  </a:lnTo>
                  <a:lnTo>
                    <a:pt x="15367" y="4483"/>
                  </a:lnTo>
                  <a:lnTo>
                    <a:pt x="15367" y="4585"/>
                  </a:lnTo>
                  <a:lnTo>
                    <a:pt x="15415" y="4585"/>
                  </a:lnTo>
                  <a:lnTo>
                    <a:pt x="15415" y="4687"/>
                  </a:lnTo>
                  <a:lnTo>
                    <a:pt x="15463" y="4687"/>
                  </a:lnTo>
                  <a:lnTo>
                    <a:pt x="15510" y="4789"/>
                  </a:lnTo>
                  <a:lnTo>
                    <a:pt x="15510" y="4891"/>
                  </a:lnTo>
                  <a:lnTo>
                    <a:pt x="15558" y="4891"/>
                  </a:lnTo>
                  <a:lnTo>
                    <a:pt x="15558" y="4992"/>
                  </a:lnTo>
                  <a:lnTo>
                    <a:pt x="15605" y="4992"/>
                  </a:lnTo>
                  <a:lnTo>
                    <a:pt x="15653" y="5094"/>
                  </a:lnTo>
                  <a:lnTo>
                    <a:pt x="15700" y="5196"/>
                  </a:lnTo>
                  <a:lnTo>
                    <a:pt x="15748" y="5298"/>
                  </a:lnTo>
                  <a:lnTo>
                    <a:pt x="15796" y="5400"/>
                  </a:lnTo>
                  <a:lnTo>
                    <a:pt x="15843" y="5502"/>
                  </a:lnTo>
                  <a:lnTo>
                    <a:pt x="15891" y="5604"/>
                  </a:lnTo>
                  <a:lnTo>
                    <a:pt x="15938" y="5604"/>
                  </a:lnTo>
                  <a:lnTo>
                    <a:pt x="15938" y="5706"/>
                  </a:lnTo>
                  <a:lnTo>
                    <a:pt x="15986" y="5706"/>
                  </a:lnTo>
                  <a:lnTo>
                    <a:pt x="15986" y="5808"/>
                  </a:lnTo>
                  <a:lnTo>
                    <a:pt x="16033" y="5909"/>
                  </a:lnTo>
                  <a:lnTo>
                    <a:pt x="16081" y="6011"/>
                  </a:lnTo>
                  <a:lnTo>
                    <a:pt x="16129" y="6113"/>
                  </a:lnTo>
                  <a:lnTo>
                    <a:pt x="16176" y="6215"/>
                  </a:lnTo>
                  <a:lnTo>
                    <a:pt x="16224" y="6215"/>
                  </a:lnTo>
                  <a:lnTo>
                    <a:pt x="16224" y="6317"/>
                  </a:lnTo>
                  <a:lnTo>
                    <a:pt x="16271" y="6419"/>
                  </a:lnTo>
                  <a:lnTo>
                    <a:pt x="16319" y="6521"/>
                  </a:lnTo>
                  <a:lnTo>
                    <a:pt x="16367" y="6623"/>
                  </a:lnTo>
                  <a:lnTo>
                    <a:pt x="16414" y="6725"/>
                  </a:lnTo>
                  <a:lnTo>
                    <a:pt x="16462" y="6826"/>
                  </a:lnTo>
                  <a:lnTo>
                    <a:pt x="16462" y="6928"/>
                  </a:lnTo>
                  <a:lnTo>
                    <a:pt x="16509" y="6928"/>
                  </a:lnTo>
                  <a:lnTo>
                    <a:pt x="16509" y="7030"/>
                  </a:lnTo>
                  <a:lnTo>
                    <a:pt x="16557" y="7030"/>
                  </a:lnTo>
                  <a:lnTo>
                    <a:pt x="16557" y="7132"/>
                  </a:lnTo>
                  <a:lnTo>
                    <a:pt x="16604" y="7132"/>
                  </a:lnTo>
                  <a:lnTo>
                    <a:pt x="16604" y="7234"/>
                  </a:lnTo>
                  <a:lnTo>
                    <a:pt x="16652" y="7234"/>
                  </a:lnTo>
                  <a:lnTo>
                    <a:pt x="16652" y="7336"/>
                  </a:lnTo>
                  <a:lnTo>
                    <a:pt x="16700" y="7336"/>
                  </a:lnTo>
                  <a:lnTo>
                    <a:pt x="16700" y="7438"/>
                  </a:lnTo>
                  <a:lnTo>
                    <a:pt x="16747" y="7540"/>
                  </a:lnTo>
                  <a:lnTo>
                    <a:pt x="16795" y="7642"/>
                  </a:lnTo>
                  <a:lnTo>
                    <a:pt x="16842" y="7743"/>
                  </a:lnTo>
                  <a:lnTo>
                    <a:pt x="16890" y="7845"/>
                  </a:lnTo>
                  <a:lnTo>
                    <a:pt x="16937" y="7947"/>
                  </a:lnTo>
                  <a:lnTo>
                    <a:pt x="16937" y="8049"/>
                  </a:lnTo>
                  <a:lnTo>
                    <a:pt x="16985" y="8049"/>
                  </a:lnTo>
                  <a:lnTo>
                    <a:pt x="16985" y="8151"/>
                  </a:lnTo>
                  <a:lnTo>
                    <a:pt x="17033" y="8151"/>
                  </a:lnTo>
                  <a:lnTo>
                    <a:pt x="17033" y="8253"/>
                  </a:lnTo>
                  <a:lnTo>
                    <a:pt x="17080" y="8253"/>
                  </a:lnTo>
                  <a:lnTo>
                    <a:pt x="17080" y="8355"/>
                  </a:lnTo>
                  <a:lnTo>
                    <a:pt x="17128" y="8355"/>
                  </a:lnTo>
                  <a:lnTo>
                    <a:pt x="17128" y="8457"/>
                  </a:lnTo>
                  <a:lnTo>
                    <a:pt x="17175" y="8457"/>
                  </a:lnTo>
                  <a:lnTo>
                    <a:pt x="17175" y="8558"/>
                  </a:lnTo>
                  <a:lnTo>
                    <a:pt x="17223" y="8660"/>
                  </a:lnTo>
                  <a:lnTo>
                    <a:pt x="17223" y="8762"/>
                  </a:lnTo>
                  <a:lnTo>
                    <a:pt x="17270" y="8762"/>
                  </a:lnTo>
                  <a:lnTo>
                    <a:pt x="17270" y="8864"/>
                  </a:lnTo>
                  <a:lnTo>
                    <a:pt x="17318" y="8864"/>
                  </a:lnTo>
                  <a:lnTo>
                    <a:pt x="17318" y="8966"/>
                  </a:lnTo>
                  <a:lnTo>
                    <a:pt x="17366" y="8966"/>
                  </a:lnTo>
                  <a:lnTo>
                    <a:pt x="17366" y="9068"/>
                  </a:lnTo>
                  <a:lnTo>
                    <a:pt x="17413" y="9068"/>
                  </a:lnTo>
                  <a:lnTo>
                    <a:pt x="17413" y="9170"/>
                  </a:lnTo>
                  <a:lnTo>
                    <a:pt x="17461" y="9272"/>
                  </a:lnTo>
                  <a:lnTo>
                    <a:pt x="17461" y="9374"/>
                  </a:lnTo>
                  <a:lnTo>
                    <a:pt x="17508" y="9374"/>
                  </a:lnTo>
                  <a:lnTo>
                    <a:pt x="17508" y="9475"/>
                  </a:lnTo>
                  <a:lnTo>
                    <a:pt x="17556" y="9475"/>
                  </a:lnTo>
                  <a:lnTo>
                    <a:pt x="17556" y="9577"/>
                  </a:lnTo>
                  <a:lnTo>
                    <a:pt x="17604" y="9577"/>
                  </a:lnTo>
                  <a:lnTo>
                    <a:pt x="17604" y="9679"/>
                  </a:lnTo>
                  <a:lnTo>
                    <a:pt x="17651" y="9679"/>
                  </a:lnTo>
                  <a:lnTo>
                    <a:pt x="17651" y="9781"/>
                  </a:lnTo>
                  <a:lnTo>
                    <a:pt x="17699" y="9883"/>
                  </a:lnTo>
                  <a:lnTo>
                    <a:pt x="17699" y="9985"/>
                  </a:lnTo>
                  <a:lnTo>
                    <a:pt x="17746" y="9985"/>
                  </a:lnTo>
                  <a:lnTo>
                    <a:pt x="17746" y="10087"/>
                  </a:lnTo>
                  <a:lnTo>
                    <a:pt x="17794" y="10087"/>
                  </a:lnTo>
                  <a:lnTo>
                    <a:pt x="17794" y="10189"/>
                  </a:lnTo>
                  <a:lnTo>
                    <a:pt x="17841" y="10189"/>
                  </a:lnTo>
                  <a:lnTo>
                    <a:pt x="17841" y="10291"/>
                  </a:lnTo>
                  <a:lnTo>
                    <a:pt x="17889" y="10392"/>
                  </a:lnTo>
                  <a:lnTo>
                    <a:pt x="17889" y="10494"/>
                  </a:lnTo>
                  <a:lnTo>
                    <a:pt x="17937" y="10494"/>
                  </a:lnTo>
                  <a:lnTo>
                    <a:pt x="17937" y="10596"/>
                  </a:lnTo>
                  <a:lnTo>
                    <a:pt x="17984" y="10596"/>
                  </a:lnTo>
                  <a:lnTo>
                    <a:pt x="17984" y="10698"/>
                  </a:lnTo>
                  <a:lnTo>
                    <a:pt x="18032" y="10800"/>
                  </a:lnTo>
                  <a:lnTo>
                    <a:pt x="18079" y="10902"/>
                  </a:lnTo>
                  <a:lnTo>
                    <a:pt x="18127" y="11004"/>
                  </a:lnTo>
                  <a:lnTo>
                    <a:pt x="18127" y="11106"/>
                  </a:lnTo>
                  <a:lnTo>
                    <a:pt x="18174" y="11208"/>
                  </a:lnTo>
                  <a:lnTo>
                    <a:pt x="18222" y="11309"/>
                  </a:lnTo>
                  <a:lnTo>
                    <a:pt x="18270" y="11411"/>
                  </a:lnTo>
                  <a:lnTo>
                    <a:pt x="18270" y="11513"/>
                  </a:lnTo>
                  <a:lnTo>
                    <a:pt x="18317" y="11513"/>
                  </a:lnTo>
                  <a:lnTo>
                    <a:pt x="18317" y="11615"/>
                  </a:lnTo>
                  <a:lnTo>
                    <a:pt x="18365" y="11615"/>
                  </a:lnTo>
                  <a:lnTo>
                    <a:pt x="18365" y="11717"/>
                  </a:lnTo>
                  <a:lnTo>
                    <a:pt x="18412" y="11717"/>
                  </a:lnTo>
                  <a:lnTo>
                    <a:pt x="18412" y="11819"/>
                  </a:lnTo>
                  <a:lnTo>
                    <a:pt x="18412" y="11921"/>
                  </a:lnTo>
                  <a:lnTo>
                    <a:pt x="18460" y="11921"/>
                  </a:lnTo>
                  <a:lnTo>
                    <a:pt x="18460" y="12023"/>
                  </a:lnTo>
                  <a:lnTo>
                    <a:pt x="18507" y="12023"/>
                  </a:lnTo>
                  <a:lnTo>
                    <a:pt x="18507" y="12125"/>
                  </a:lnTo>
                  <a:lnTo>
                    <a:pt x="18555" y="12226"/>
                  </a:lnTo>
                  <a:lnTo>
                    <a:pt x="18603" y="12328"/>
                  </a:lnTo>
                  <a:lnTo>
                    <a:pt x="18650" y="12430"/>
                  </a:lnTo>
                  <a:lnTo>
                    <a:pt x="18650" y="12532"/>
                  </a:lnTo>
                  <a:lnTo>
                    <a:pt x="18698" y="12634"/>
                  </a:lnTo>
                  <a:lnTo>
                    <a:pt x="18745" y="12736"/>
                  </a:lnTo>
                  <a:lnTo>
                    <a:pt x="18745" y="12838"/>
                  </a:lnTo>
                  <a:lnTo>
                    <a:pt x="18793" y="12838"/>
                  </a:lnTo>
                  <a:lnTo>
                    <a:pt x="18793" y="12940"/>
                  </a:lnTo>
                  <a:lnTo>
                    <a:pt x="18841" y="13042"/>
                  </a:lnTo>
                  <a:lnTo>
                    <a:pt x="18888" y="13143"/>
                  </a:lnTo>
                  <a:lnTo>
                    <a:pt x="18888" y="13245"/>
                  </a:lnTo>
                  <a:lnTo>
                    <a:pt x="18936" y="13347"/>
                  </a:lnTo>
                  <a:lnTo>
                    <a:pt x="18983" y="13449"/>
                  </a:lnTo>
                  <a:lnTo>
                    <a:pt x="19031" y="13551"/>
                  </a:lnTo>
                  <a:lnTo>
                    <a:pt x="19031" y="13653"/>
                  </a:lnTo>
                  <a:lnTo>
                    <a:pt x="19078" y="13653"/>
                  </a:lnTo>
                  <a:lnTo>
                    <a:pt x="19078" y="13755"/>
                  </a:lnTo>
                  <a:lnTo>
                    <a:pt x="19126" y="13857"/>
                  </a:lnTo>
                  <a:lnTo>
                    <a:pt x="19126" y="13958"/>
                  </a:lnTo>
                  <a:lnTo>
                    <a:pt x="19174" y="13958"/>
                  </a:lnTo>
                  <a:lnTo>
                    <a:pt x="19174" y="14060"/>
                  </a:lnTo>
                  <a:lnTo>
                    <a:pt x="19221" y="14162"/>
                  </a:lnTo>
                  <a:lnTo>
                    <a:pt x="19269" y="14264"/>
                  </a:lnTo>
                  <a:lnTo>
                    <a:pt x="19269" y="14366"/>
                  </a:lnTo>
                  <a:lnTo>
                    <a:pt x="19316" y="14366"/>
                  </a:lnTo>
                  <a:lnTo>
                    <a:pt x="19316" y="14468"/>
                  </a:lnTo>
                  <a:lnTo>
                    <a:pt x="19364" y="14468"/>
                  </a:lnTo>
                  <a:lnTo>
                    <a:pt x="19364" y="14570"/>
                  </a:lnTo>
                  <a:lnTo>
                    <a:pt x="19364" y="14672"/>
                  </a:lnTo>
                  <a:lnTo>
                    <a:pt x="19411" y="14672"/>
                  </a:lnTo>
                  <a:lnTo>
                    <a:pt x="19411" y="14774"/>
                  </a:lnTo>
                  <a:lnTo>
                    <a:pt x="19459" y="14875"/>
                  </a:lnTo>
                  <a:lnTo>
                    <a:pt x="19507" y="14977"/>
                  </a:lnTo>
                  <a:lnTo>
                    <a:pt x="19554" y="15079"/>
                  </a:lnTo>
                  <a:lnTo>
                    <a:pt x="19554" y="15181"/>
                  </a:lnTo>
                  <a:lnTo>
                    <a:pt x="19602" y="15181"/>
                  </a:lnTo>
                  <a:lnTo>
                    <a:pt x="19602" y="15283"/>
                  </a:lnTo>
                  <a:lnTo>
                    <a:pt x="19602" y="15385"/>
                  </a:lnTo>
                  <a:lnTo>
                    <a:pt x="19649" y="15385"/>
                  </a:lnTo>
                  <a:lnTo>
                    <a:pt x="19649" y="15487"/>
                  </a:lnTo>
                  <a:lnTo>
                    <a:pt x="19697" y="15589"/>
                  </a:lnTo>
                  <a:lnTo>
                    <a:pt x="19744" y="15691"/>
                  </a:lnTo>
                  <a:lnTo>
                    <a:pt x="19792" y="15792"/>
                  </a:lnTo>
                  <a:lnTo>
                    <a:pt x="19792" y="15894"/>
                  </a:lnTo>
                  <a:lnTo>
                    <a:pt x="19840" y="15894"/>
                  </a:lnTo>
                  <a:lnTo>
                    <a:pt x="19840" y="15996"/>
                  </a:lnTo>
                  <a:lnTo>
                    <a:pt x="19840" y="16098"/>
                  </a:lnTo>
                  <a:lnTo>
                    <a:pt x="19887" y="16098"/>
                  </a:lnTo>
                  <a:lnTo>
                    <a:pt x="19887" y="16200"/>
                  </a:lnTo>
                  <a:lnTo>
                    <a:pt x="19935" y="16302"/>
                  </a:lnTo>
                  <a:lnTo>
                    <a:pt x="19982" y="16404"/>
                  </a:lnTo>
                  <a:lnTo>
                    <a:pt x="19982" y="16506"/>
                  </a:lnTo>
                  <a:lnTo>
                    <a:pt x="20030" y="16506"/>
                  </a:lnTo>
                  <a:lnTo>
                    <a:pt x="20030" y="16608"/>
                  </a:lnTo>
                  <a:lnTo>
                    <a:pt x="20078" y="16608"/>
                  </a:lnTo>
                  <a:lnTo>
                    <a:pt x="20078" y="16709"/>
                  </a:lnTo>
                  <a:lnTo>
                    <a:pt x="20078" y="16811"/>
                  </a:lnTo>
                  <a:lnTo>
                    <a:pt x="20125" y="16811"/>
                  </a:lnTo>
                  <a:lnTo>
                    <a:pt x="20125" y="16913"/>
                  </a:lnTo>
                  <a:lnTo>
                    <a:pt x="20173" y="17015"/>
                  </a:lnTo>
                  <a:lnTo>
                    <a:pt x="20220" y="17117"/>
                  </a:lnTo>
                  <a:lnTo>
                    <a:pt x="20220" y="17219"/>
                  </a:lnTo>
                  <a:lnTo>
                    <a:pt x="20268" y="17219"/>
                  </a:lnTo>
                  <a:lnTo>
                    <a:pt x="20268" y="17321"/>
                  </a:lnTo>
                  <a:lnTo>
                    <a:pt x="20315" y="17423"/>
                  </a:lnTo>
                  <a:lnTo>
                    <a:pt x="20315" y="17525"/>
                  </a:lnTo>
                  <a:lnTo>
                    <a:pt x="20363" y="17626"/>
                  </a:lnTo>
                  <a:lnTo>
                    <a:pt x="20411" y="17728"/>
                  </a:lnTo>
                  <a:lnTo>
                    <a:pt x="20411" y="17830"/>
                  </a:lnTo>
                  <a:lnTo>
                    <a:pt x="20458" y="17830"/>
                  </a:lnTo>
                  <a:lnTo>
                    <a:pt x="20458" y="17932"/>
                  </a:lnTo>
                  <a:lnTo>
                    <a:pt x="20506" y="17932"/>
                  </a:lnTo>
                  <a:lnTo>
                    <a:pt x="20506" y="18034"/>
                  </a:lnTo>
                  <a:lnTo>
                    <a:pt x="20553" y="18136"/>
                  </a:lnTo>
                  <a:lnTo>
                    <a:pt x="20553" y="18238"/>
                  </a:lnTo>
                  <a:lnTo>
                    <a:pt x="20601" y="18340"/>
                  </a:lnTo>
                  <a:lnTo>
                    <a:pt x="20648" y="18442"/>
                  </a:lnTo>
                  <a:lnTo>
                    <a:pt x="20648" y="18543"/>
                  </a:lnTo>
                  <a:lnTo>
                    <a:pt x="20696" y="18543"/>
                  </a:lnTo>
                  <a:lnTo>
                    <a:pt x="20696" y="18645"/>
                  </a:lnTo>
                  <a:lnTo>
                    <a:pt x="20744" y="18747"/>
                  </a:lnTo>
                  <a:lnTo>
                    <a:pt x="20791" y="18849"/>
                  </a:lnTo>
                  <a:lnTo>
                    <a:pt x="20791" y="18951"/>
                  </a:lnTo>
                  <a:lnTo>
                    <a:pt x="20839" y="19053"/>
                  </a:lnTo>
                  <a:lnTo>
                    <a:pt x="20839" y="19155"/>
                  </a:lnTo>
                  <a:lnTo>
                    <a:pt x="20886" y="19155"/>
                  </a:lnTo>
                  <a:lnTo>
                    <a:pt x="20886" y="19257"/>
                  </a:lnTo>
                  <a:lnTo>
                    <a:pt x="20934" y="19358"/>
                  </a:lnTo>
                  <a:lnTo>
                    <a:pt x="20981" y="19460"/>
                  </a:lnTo>
                  <a:lnTo>
                    <a:pt x="20981" y="19562"/>
                  </a:lnTo>
                  <a:lnTo>
                    <a:pt x="21029" y="19562"/>
                  </a:lnTo>
                  <a:lnTo>
                    <a:pt x="21029" y="19664"/>
                  </a:lnTo>
                  <a:lnTo>
                    <a:pt x="21029" y="19766"/>
                  </a:lnTo>
                  <a:lnTo>
                    <a:pt x="21077" y="19766"/>
                  </a:lnTo>
                  <a:lnTo>
                    <a:pt x="21077" y="19868"/>
                  </a:lnTo>
                  <a:lnTo>
                    <a:pt x="21124" y="19970"/>
                  </a:lnTo>
                  <a:lnTo>
                    <a:pt x="21172" y="20072"/>
                  </a:lnTo>
                  <a:lnTo>
                    <a:pt x="21172" y="20174"/>
                  </a:lnTo>
                  <a:lnTo>
                    <a:pt x="21219" y="20174"/>
                  </a:lnTo>
                  <a:lnTo>
                    <a:pt x="21219" y="20275"/>
                  </a:lnTo>
                  <a:lnTo>
                    <a:pt x="21267" y="20377"/>
                  </a:lnTo>
                  <a:lnTo>
                    <a:pt x="21267" y="20479"/>
                  </a:lnTo>
                  <a:lnTo>
                    <a:pt x="21315" y="20581"/>
                  </a:lnTo>
                  <a:lnTo>
                    <a:pt x="21362" y="20683"/>
                  </a:lnTo>
                  <a:lnTo>
                    <a:pt x="21362" y="20785"/>
                  </a:lnTo>
                  <a:lnTo>
                    <a:pt x="21410" y="20785"/>
                  </a:lnTo>
                  <a:lnTo>
                    <a:pt x="21410" y="20887"/>
                  </a:lnTo>
                  <a:lnTo>
                    <a:pt x="21457" y="20989"/>
                  </a:lnTo>
                  <a:lnTo>
                    <a:pt x="21505" y="21091"/>
                  </a:lnTo>
                  <a:lnTo>
                    <a:pt x="21505" y="21192"/>
                  </a:lnTo>
                  <a:lnTo>
                    <a:pt x="21552" y="21294"/>
                  </a:lnTo>
                  <a:lnTo>
                    <a:pt x="21552" y="21396"/>
                  </a:lnTo>
                  <a:lnTo>
                    <a:pt x="21600" y="21396"/>
                  </a:lnTo>
                  <a:lnTo>
                    <a:pt x="21600" y="21498"/>
                  </a:lnTo>
                </a:path>
              </a:pathLst>
            </a:custGeom>
            <a:noFill/>
            <a:ln w="25400" cap="flat">
              <a:solidFill>
                <a:schemeClr val="accent4"/>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 name="Freeform 5">
              <a:extLst>
                <a:ext uri="{FF2B5EF4-FFF2-40B4-BE49-F238E27FC236}">
                  <a16:creationId xmlns:a16="http://schemas.microsoft.com/office/drawing/2014/main" id="{608F59DC-B42B-904A-A0B2-FF1F43B2446E}"/>
                </a:ext>
              </a:extLst>
            </p:cNvPr>
            <p:cNvSpPr>
              <a:spLocks/>
            </p:cNvSpPr>
            <p:nvPr/>
          </p:nvSpPr>
          <p:spPr bwMode="auto">
            <a:xfrm>
              <a:off x="0" y="16"/>
              <a:ext cx="3888"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8" name="Freeform 6">
              <a:extLst>
                <a:ext uri="{FF2B5EF4-FFF2-40B4-BE49-F238E27FC236}">
                  <a16:creationId xmlns:a16="http://schemas.microsoft.com/office/drawing/2014/main" id="{3C962E2C-98B1-6343-91F8-3A28A32BFF2D}"/>
                </a:ext>
              </a:extLst>
            </p:cNvPr>
            <p:cNvSpPr>
              <a:spLocks/>
            </p:cNvSpPr>
            <p:nvPr/>
          </p:nvSpPr>
          <p:spPr bwMode="auto">
            <a:xfrm>
              <a:off x="2549" y="20"/>
              <a:ext cx="1339" cy="384"/>
            </a:xfrm>
            <a:custGeom>
              <a:avLst/>
              <a:gdLst>
                <a:gd name="T0" fmla="*/ 333 w 21600"/>
                <a:gd name="T1" fmla="*/ 20581 h 21600"/>
                <a:gd name="T2" fmla="*/ 666 w 21600"/>
                <a:gd name="T3" fmla="*/ 19460 h 21600"/>
                <a:gd name="T4" fmla="*/ 999 w 21600"/>
                <a:gd name="T5" fmla="*/ 18340 h 21600"/>
                <a:gd name="T6" fmla="*/ 1332 w 21600"/>
                <a:gd name="T7" fmla="*/ 17321 h 21600"/>
                <a:gd name="T8" fmla="*/ 1713 w 21600"/>
                <a:gd name="T9" fmla="*/ 16302 h 21600"/>
                <a:gd name="T10" fmla="*/ 2046 w 21600"/>
                <a:gd name="T11" fmla="*/ 15181 h 21600"/>
                <a:gd name="T12" fmla="*/ 2379 w 21600"/>
                <a:gd name="T13" fmla="*/ 14162 h 21600"/>
                <a:gd name="T14" fmla="*/ 2712 w 21600"/>
                <a:gd name="T15" fmla="*/ 13143 h 21600"/>
                <a:gd name="T16" fmla="*/ 3093 w 21600"/>
                <a:gd name="T17" fmla="*/ 12226 h 21600"/>
                <a:gd name="T18" fmla="*/ 3426 w 21600"/>
                <a:gd name="T19" fmla="*/ 11208 h 21600"/>
                <a:gd name="T20" fmla="*/ 3759 w 21600"/>
                <a:gd name="T21" fmla="*/ 10291 h 21600"/>
                <a:gd name="T22" fmla="*/ 4139 w 21600"/>
                <a:gd name="T23" fmla="*/ 9374 h 21600"/>
                <a:gd name="T24" fmla="*/ 4472 w 21600"/>
                <a:gd name="T25" fmla="*/ 8457 h 21600"/>
                <a:gd name="T26" fmla="*/ 4805 w 21600"/>
                <a:gd name="T27" fmla="*/ 7642 h 21600"/>
                <a:gd name="T28" fmla="*/ 5138 w 21600"/>
                <a:gd name="T29" fmla="*/ 6826 h 21600"/>
                <a:gd name="T30" fmla="*/ 5519 w 21600"/>
                <a:gd name="T31" fmla="*/ 6113 h 21600"/>
                <a:gd name="T32" fmla="*/ 5852 w 21600"/>
                <a:gd name="T33" fmla="*/ 5298 h 21600"/>
                <a:gd name="T34" fmla="*/ 6185 w 21600"/>
                <a:gd name="T35" fmla="*/ 4687 h 21600"/>
                <a:gd name="T36" fmla="*/ 6566 w 21600"/>
                <a:gd name="T37" fmla="*/ 3974 h 21600"/>
                <a:gd name="T38" fmla="*/ 6899 w 21600"/>
                <a:gd name="T39" fmla="*/ 3362 h 21600"/>
                <a:gd name="T40" fmla="*/ 7232 w 21600"/>
                <a:gd name="T41" fmla="*/ 2853 h 21600"/>
                <a:gd name="T42" fmla="*/ 7565 w 21600"/>
                <a:gd name="T43" fmla="*/ 2343 h 21600"/>
                <a:gd name="T44" fmla="*/ 7945 w 21600"/>
                <a:gd name="T45" fmla="*/ 1834 h 21600"/>
                <a:gd name="T46" fmla="*/ 8278 w 21600"/>
                <a:gd name="T47" fmla="*/ 1426 h 21600"/>
                <a:gd name="T48" fmla="*/ 8611 w 21600"/>
                <a:gd name="T49" fmla="*/ 1121 h 21600"/>
                <a:gd name="T50" fmla="*/ 8992 w 21600"/>
                <a:gd name="T51" fmla="*/ 713 h 21600"/>
                <a:gd name="T52" fmla="*/ 9325 w 21600"/>
                <a:gd name="T53" fmla="*/ 509 h 21600"/>
                <a:gd name="T54" fmla="*/ 9658 w 21600"/>
                <a:gd name="T55" fmla="*/ 306 h 21600"/>
                <a:gd name="T56" fmla="*/ 9991 w 21600"/>
                <a:gd name="T57" fmla="*/ 102 h 21600"/>
                <a:gd name="T58" fmla="*/ 10372 w 21600"/>
                <a:gd name="T59" fmla="*/ 0 h 21600"/>
                <a:gd name="T60" fmla="*/ 10705 w 21600"/>
                <a:gd name="T61" fmla="*/ 0 h 21600"/>
                <a:gd name="T62" fmla="*/ 11038 w 21600"/>
                <a:gd name="T63" fmla="*/ 0 h 21600"/>
                <a:gd name="T64" fmla="*/ 11419 w 21600"/>
                <a:gd name="T65" fmla="*/ 102 h 21600"/>
                <a:gd name="T66" fmla="*/ 11752 w 21600"/>
                <a:gd name="T67" fmla="*/ 204 h 21600"/>
                <a:gd name="T68" fmla="*/ 12085 w 21600"/>
                <a:gd name="T69" fmla="*/ 408 h 21600"/>
                <a:gd name="T70" fmla="*/ 12418 w 21600"/>
                <a:gd name="T71" fmla="*/ 611 h 21600"/>
                <a:gd name="T72" fmla="*/ 12798 w 21600"/>
                <a:gd name="T73" fmla="*/ 917 h 21600"/>
                <a:gd name="T74" fmla="*/ 13131 w 21600"/>
                <a:gd name="T75" fmla="*/ 1223 h 21600"/>
                <a:gd name="T76" fmla="*/ 13464 w 21600"/>
                <a:gd name="T77" fmla="*/ 1630 h 21600"/>
                <a:gd name="T78" fmla="*/ 13797 w 21600"/>
                <a:gd name="T79" fmla="*/ 2038 h 21600"/>
                <a:gd name="T80" fmla="*/ 14178 w 21600"/>
                <a:gd name="T81" fmla="*/ 2547 h 21600"/>
                <a:gd name="T82" fmla="*/ 14511 w 21600"/>
                <a:gd name="T83" fmla="*/ 3057 h 21600"/>
                <a:gd name="T84" fmla="*/ 14844 w 21600"/>
                <a:gd name="T85" fmla="*/ 3566 h 21600"/>
                <a:gd name="T86" fmla="*/ 15225 w 21600"/>
                <a:gd name="T87" fmla="*/ 4279 h 21600"/>
                <a:gd name="T88" fmla="*/ 15558 w 21600"/>
                <a:gd name="T89" fmla="*/ 4891 h 21600"/>
                <a:gd name="T90" fmla="*/ 15891 w 21600"/>
                <a:gd name="T91" fmla="*/ 5604 h 21600"/>
                <a:gd name="T92" fmla="*/ 16224 w 21600"/>
                <a:gd name="T93" fmla="*/ 6317 h 21600"/>
                <a:gd name="T94" fmla="*/ 16604 w 21600"/>
                <a:gd name="T95" fmla="*/ 7132 h 21600"/>
                <a:gd name="T96" fmla="*/ 16937 w 21600"/>
                <a:gd name="T97" fmla="*/ 7947 h 21600"/>
                <a:gd name="T98" fmla="*/ 17270 w 21600"/>
                <a:gd name="T99" fmla="*/ 8864 h 21600"/>
                <a:gd name="T100" fmla="*/ 17651 w 21600"/>
                <a:gd name="T101" fmla="*/ 9679 h 21600"/>
                <a:gd name="T102" fmla="*/ 17984 w 21600"/>
                <a:gd name="T103" fmla="*/ 10596 h 21600"/>
                <a:gd name="T104" fmla="*/ 18317 w 21600"/>
                <a:gd name="T105" fmla="*/ 11615 h 21600"/>
                <a:gd name="T106" fmla="*/ 18650 w 21600"/>
                <a:gd name="T107" fmla="*/ 12532 h 21600"/>
                <a:gd name="T108" fmla="*/ 19031 w 21600"/>
                <a:gd name="T109" fmla="*/ 13551 h 21600"/>
                <a:gd name="T110" fmla="*/ 19364 w 21600"/>
                <a:gd name="T111" fmla="*/ 14570 h 21600"/>
                <a:gd name="T112" fmla="*/ 19697 w 21600"/>
                <a:gd name="T113" fmla="*/ 15589 h 21600"/>
                <a:gd name="T114" fmla="*/ 20078 w 21600"/>
                <a:gd name="T115" fmla="*/ 16608 h 21600"/>
                <a:gd name="T116" fmla="*/ 20411 w 21600"/>
                <a:gd name="T117" fmla="*/ 17728 h 21600"/>
                <a:gd name="T118" fmla="*/ 20744 w 21600"/>
                <a:gd name="T119" fmla="*/ 18747 h 21600"/>
                <a:gd name="T120" fmla="*/ 21077 w 21600"/>
                <a:gd name="T121" fmla="*/ 19868 h 21600"/>
                <a:gd name="T122" fmla="*/ 21457 w 21600"/>
                <a:gd name="T123" fmla="*/ 209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21600"/>
                  </a:moveTo>
                  <a:lnTo>
                    <a:pt x="0" y="21498"/>
                  </a:lnTo>
                  <a:lnTo>
                    <a:pt x="48" y="21396"/>
                  </a:lnTo>
                  <a:lnTo>
                    <a:pt x="95" y="21294"/>
                  </a:lnTo>
                  <a:lnTo>
                    <a:pt x="95" y="21192"/>
                  </a:lnTo>
                  <a:lnTo>
                    <a:pt x="143" y="21091"/>
                  </a:lnTo>
                  <a:lnTo>
                    <a:pt x="143" y="20989"/>
                  </a:lnTo>
                  <a:lnTo>
                    <a:pt x="190" y="20989"/>
                  </a:lnTo>
                  <a:lnTo>
                    <a:pt x="190" y="20887"/>
                  </a:lnTo>
                  <a:lnTo>
                    <a:pt x="238" y="20785"/>
                  </a:lnTo>
                  <a:lnTo>
                    <a:pt x="285" y="20683"/>
                  </a:lnTo>
                  <a:lnTo>
                    <a:pt x="285" y="20581"/>
                  </a:lnTo>
                  <a:lnTo>
                    <a:pt x="333" y="20581"/>
                  </a:lnTo>
                  <a:lnTo>
                    <a:pt x="333" y="20479"/>
                  </a:lnTo>
                  <a:lnTo>
                    <a:pt x="333" y="20377"/>
                  </a:lnTo>
                  <a:lnTo>
                    <a:pt x="381" y="20377"/>
                  </a:lnTo>
                  <a:lnTo>
                    <a:pt x="381" y="20275"/>
                  </a:lnTo>
                  <a:lnTo>
                    <a:pt x="428" y="20174"/>
                  </a:lnTo>
                  <a:lnTo>
                    <a:pt x="476" y="20072"/>
                  </a:lnTo>
                  <a:lnTo>
                    <a:pt x="476" y="19970"/>
                  </a:lnTo>
                  <a:lnTo>
                    <a:pt x="523" y="19970"/>
                  </a:lnTo>
                  <a:lnTo>
                    <a:pt x="523" y="19868"/>
                  </a:lnTo>
                  <a:lnTo>
                    <a:pt x="571" y="19766"/>
                  </a:lnTo>
                  <a:lnTo>
                    <a:pt x="571" y="19664"/>
                  </a:lnTo>
                  <a:lnTo>
                    <a:pt x="619" y="19562"/>
                  </a:lnTo>
                  <a:lnTo>
                    <a:pt x="666" y="19460"/>
                  </a:lnTo>
                  <a:lnTo>
                    <a:pt x="666" y="19358"/>
                  </a:lnTo>
                  <a:lnTo>
                    <a:pt x="714" y="19358"/>
                  </a:lnTo>
                  <a:lnTo>
                    <a:pt x="714" y="19257"/>
                  </a:lnTo>
                  <a:lnTo>
                    <a:pt x="761" y="19155"/>
                  </a:lnTo>
                  <a:lnTo>
                    <a:pt x="809" y="19053"/>
                  </a:lnTo>
                  <a:lnTo>
                    <a:pt x="809" y="18951"/>
                  </a:lnTo>
                  <a:lnTo>
                    <a:pt x="856" y="18849"/>
                  </a:lnTo>
                  <a:lnTo>
                    <a:pt x="856" y="18747"/>
                  </a:lnTo>
                  <a:lnTo>
                    <a:pt x="904" y="18747"/>
                  </a:lnTo>
                  <a:lnTo>
                    <a:pt x="904" y="18645"/>
                  </a:lnTo>
                  <a:lnTo>
                    <a:pt x="952" y="18543"/>
                  </a:lnTo>
                  <a:lnTo>
                    <a:pt x="999" y="18442"/>
                  </a:lnTo>
                  <a:lnTo>
                    <a:pt x="999" y="18340"/>
                  </a:lnTo>
                  <a:lnTo>
                    <a:pt x="1047" y="18340"/>
                  </a:lnTo>
                  <a:lnTo>
                    <a:pt x="1047" y="18238"/>
                  </a:lnTo>
                  <a:lnTo>
                    <a:pt x="1047" y="18136"/>
                  </a:lnTo>
                  <a:lnTo>
                    <a:pt x="1094" y="18136"/>
                  </a:lnTo>
                  <a:lnTo>
                    <a:pt x="1094" y="18034"/>
                  </a:lnTo>
                  <a:lnTo>
                    <a:pt x="1142" y="17932"/>
                  </a:lnTo>
                  <a:lnTo>
                    <a:pt x="1189" y="17830"/>
                  </a:lnTo>
                  <a:lnTo>
                    <a:pt x="1237" y="17728"/>
                  </a:lnTo>
                  <a:lnTo>
                    <a:pt x="1237" y="17626"/>
                  </a:lnTo>
                  <a:lnTo>
                    <a:pt x="1285" y="17626"/>
                  </a:lnTo>
                  <a:lnTo>
                    <a:pt x="1285" y="17525"/>
                  </a:lnTo>
                  <a:lnTo>
                    <a:pt x="1285" y="17423"/>
                  </a:lnTo>
                  <a:lnTo>
                    <a:pt x="1332" y="17423"/>
                  </a:lnTo>
                  <a:lnTo>
                    <a:pt x="1332" y="17321"/>
                  </a:lnTo>
                  <a:lnTo>
                    <a:pt x="1380" y="17219"/>
                  </a:lnTo>
                  <a:lnTo>
                    <a:pt x="1427" y="17117"/>
                  </a:lnTo>
                  <a:lnTo>
                    <a:pt x="1427" y="17015"/>
                  </a:lnTo>
                  <a:lnTo>
                    <a:pt x="1475" y="17015"/>
                  </a:lnTo>
                  <a:lnTo>
                    <a:pt x="1475" y="16913"/>
                  </a:lnTo>
                  <a:lnTo>
                    <a:pt x="1522" y="16811"/>
                  </a:lnTo>
                  <a:lnTo>
                    <a:pt x="1522" y="16709"/>
                  </a:lnTo>
                  <a:lnTo>
                    <a:pt x="1570" y="16608"/>
                  </a:lnTo>
                  <a:lnTo>
                    <a:pt x="1618" y="16506"/>
                  </a:lnTo>
                  <a:lnTo>
                    <a:pt x="1665" y="16404"/>
                  </a:lnTo>
                  <a:lnTo>
                    <a:pt x="1665" y="16302"/>
                  </a:lnTo>
                  <a:lnTo>
                    <a:pt x="1713" y="16302"/>
                  </a:lnTo>
                  <a:lnTo>
                    <a:pt x="1713" y="16200"/>
                  </a:lnTo>
                  <a:lnTo>
                    <a:pt x="1760" y="16098"/>
                  </a:lnTo>
                  <a:lnTo>
                    <a:pt x="1760" y="15996"/>
                  </a:lnTo>
                  <a:lnTo>
                    <a:pt x="1808" y="15894"/>
                  </a:lnTo>
                  <a:lnTo>
                    <a:pt x="1856" y="15792"/>
                  </a:lnTo>
                  <a:lnTo>
                    <a:pt x="1856" y="15691"/>
                  </a:lnTo>
                  <a:lnTo>
                    <a:pt x="1903" y="15691"/>
                  </a:lnTo>
                  <a:lnTo>
                    <a:pt x="1903" y="15589"/>
                  </a:lnTo>
                  <a:lnTo>
                    <a:pt x="1951" y="15589"/>
                  </a:lnTo>
                  <a:lnTo>
                    <a:pt x="1951" y="15487"/>
                  </a:lnTo>
                  <a:lnTo>
                    <a:pt x="1998" y="15385"/>
                  </a:lnTo>
                  <a:lnTo>
                    <a:pt x="1998" y="15283"/>
                  </a:lnTo>
                  <a:lnTo>
                    <a:pt x="2046" y="15181"/>
                  </a:lnTo>
                  <a:lnTo>
                    <a:pt x="2093" y="15079"/>
                  </a:lnTo>
                  <a:lnTo>
                    <a:pt x="2093" y="14977"/>
                  </a:lnTo>
                  <a:lnTo>
                    <a:pt x="2141" y="14977"/>
                  </a:lnTo>
                  <a:lnTo>
                    <a:pt x="2141" y="14875"/>
                  </a:lnTo>
                  <a:lnTo>
                    <a:pt x="2189" y="14875"/>
                  </a:lnTo>
                  <a:lnTo>
                    <a:pt x="2189" y="14774"/>
                  </a:lnTo>
                  <a:lnTo>
                    <a:pt x="2236" y="14672"/>
                  </a:lnTo>
                  <a:lnTo>
                    <a:pt x="2236" y="14570"/>
                  </a:lnTo>
                  <a:lnTo>
                    <a:pt x="2284" y="14468"/>
                  </a:lnTo>
                  <a:lnTo>
                    <a:pt x="2331" y="14366"/>
                  </a:lnTo>
                  <a:lnTo>
                    <a:pt x="2379" y="14264"/>
                  </a:lnTo>
                  <a:lnTo>
                    <a:pt x="2379" y="14162"/>
                  </a:lnTo>
                  <a:lnTo>
                    <a:pt x="2426" y="14162"/>
                  </a:lnTo>
                  <a:lnTo>
                    <a:pt x="2426" y="14060"/>
                  </a:lnTo>
                  <a:lnTo>
                    <a:pt x="2474" y="13958"/>
                  </a:lnTo>
                  <a:lnTo>
                    <a:pt x="2474" y="13857"/>
                  </a:lnTo>
                  <a:lnTo>
                    <a:pt x="2522" y="13857"/>
                  </a:lnTo>
                  <a:lnTo>
                    <a:pt x="2522" y="13755"/>
                  </a:lnTo>
                  <a:lnTo>
                    <a:pt x="2569" y="13653"/>
                  </a:lnTo>
                  <a:lnTo>
                    <a:pt x="2617" y="13551"/>
                  </a:lnTo>
                  <a:lnTo>
                    <a:pt x="2617" y="13449"/>
                  </a:lnTo>
                  <a:lnTo>
                    <a:pt x="2664" y="13449"/>
                  </a:lnTo>
                  <a:lnTo>
                    <a:pt x="2664" y="13347"/>
                  </a:lnTo>
                  <a:lnTo>
                    <a:pt x="2712" y="13347"/>
                  </a:lnTo>
                  <a:lnTo>
                    <a:pt x="2712" y="13245"/>
                  </a:lnTo>
                  <a:lnTo>
                    <a:pt x="2712" y="13143"/>
                  </a:lnTo>
                  <a:lnTo>
                    <a:pt x="2759" y="13143"/>
                  </a:lnTo>
                  <a:lnTo>
                    <a:pt x="2759" y="13042"/>
                  </a:lnTo>
                  <a:lnTo>
                    <a:pt x="2807" y="13042"/>
                  </a:lnTo>
                  <a:lnTo>
                    <a:pt x="2807" y="12940"/>
                  </a:lnTo>
                  <a:lnTo>
                    <a:pt x="2855" y="12838"/>
                  </a:lnTo>
                  <a:lnTo>
                    <a:pt x="2902" y="12736"/>
                  </a:lnTo>
                  <a:lnTo>
                    <a:pt x="2902" y="12634"/>
                  </a:lnTo>
                  <a:lnTo>
                    <a:pt x="2950" y="12634"/>
                  </a:lnTo>
                  <a:lnTo>
                    <a:pt x="2950" y="12532"/>
                  </a:lnTo>
                  <a:lnTo>
                    <a:pt x="2997" y="12430"/>
                  </a:lnTo>
                  <a:lnTo>
                    <a:pt x="2997" y="12328"/>
                  </a:lnTo>
                  <a:lnTo>
                    <a:pt x="3045" y="12328"/>
                  </a:lnTo>
                  <a:lnTo>
                    <a:pt x="3045" y="12226"/>
                  </a:lnTo>
                  <a:lnTo>
                    <a:pt x="3093" y="12226"/>
                  </a:lnTo>
                  <a:lnTo>
                    <a:pt x="3093" y="12125"/>
                  </a:lnTo>
                  <a:lnTo>
                    <a:pt x="3140" y="12023"/>
                  </a:lnTo>
                  <a:lnTo>
                    <a:pt x="3188" y="11921"/>
                  </a:lnTo>
                  <a:lnTo>
                    <a:pt x="3188" y="11819"/>
                  </a:lnTo>
                  <a:lnTo>
                    <a:pt x="3235" y="11717"/>
                  </a:lnTo>
                  <a:lnTo>
                    <a:pt x="3283" y="11615"/>
                  </a:lnTo>
                  <a:lnTo>
                    <a:pt x="3330" y="11513"/>
                  </a:lnTo>
                  <a:lnTo>
                    <a:pt x="3378" y="11411"/>
                  </a:lnTo>
                  <a:lnTo>
                    <a:pt x="3378" y="11309"/>
                  </a:lnTo>
                  <a:lnTo>
                    <a:pt x="3426" y="11309"/>
                  </a:lnTo>
                  <a:lnTo>
                    <a:pt x="3426" y="11208"/>
                  </a:lnTo>
                  <a:lnTo>
                    <a:pt x="3473" y="11208"/>
                  </a:lnTo>
                  <a:lnTo>
                    <a:pt x="3473" y="11106"/>
                  </a:lnTo>
                  <a:lnTo>
                    <a:pt x="3473" y="11004"/>
                  </a:lnTo>
                  <a:lnTo>
                    <a:pt x="3521" y="11004"/>
                  </a:lnTo>
                  <a:lnTo>
                    <a:pt x="3521" y="10902"/>
                  </a:lnTo>
                  <a:lnTo>
                    <a:pt x="3568" y="10902"/>
                  </a:lnTo>
                  <a:lnTo>
                    <a:pt x="3568" y="10800"/>
                  </a:lnTo>
                  <a:lnTo>
                    <a:pt x="3616" y="10800"/>
                  </a:lnTo>
                  <a:lnTo>
                    <a:pt x="3616" y="10698"/>
                  </a:lnTo>
                  <a:lnTo>
                    <a:pt x="3663" y="10596"/>
                  </a:lnTo>
                  <a:lnTo>
                    <a:pt x="3711" y="10494"/>
                  </a:lnTo>
                  <a:lnTo>
                    <a:pt x="3711" y="10392"/>
                  </a:lnTo>
                  <a:lnTo>
                    <a:pt x="3759" y="10392"/>
                  </a:lnTo>
                  <a:lnTo>
                    <a:pt x="3759" y="10291"/>
                  </a:lnTo>
                  <a:lnTo>
                    <a:pt x="3806" y="10189"/>
                  </a:lnTo>
                  <a:lnTo>
                    <a:pt x="3854" y="10087"/>
                  </a:lnTo>
                  <a:lnTo>
                    <a:pt x="3901" y="9985"/>
                  </a:lnTo>
                  <a:lnTo>
                    <a:pt x="3949" y="9883"/>
                  </a:lnTo>
                  <a:lnTo>
                    <a:pt x="3949" y="9781"/>
                  </a:lnTo>
                  <a:lnTo>
                    <a:pt x="3996" y="9679"/>
                  </a:lnTo>
                  <a:lnTo>
                    <a:pt x="4044" y="9577"/>
                  </a:lnTo>
                  <a:lnTo>
                    <a:pt x="4092" y="9475"/>
                  </a:lnTo>
                  <a:lnTo>
                    <a:pt x="4139" y="9374"/>
                  </a:lnTo>
                  <a:lnTo>
                    <a:pt x="4187" y="9272"/>
                  </a:lnTo>
                  <a:lnTo>
                    <a:pt x="4187" y="9170"/>
                  </a:lnTo>
                  <a:lnTo>
                    <a:pt x="4234" y="9068"/>
                  </a:lnTo>
                  <a:lnTo>
                    <a:pt x="4282" y="8966"/>
                  </a:lnTo>
                  <a:lnTo>
                    <a:pt x="4330" y="8864"/>
                  </a:lnTo>
                  <a:lnTo>
                    <a:pt x="4377" y="8762"/>
                  </a:lnTo>
                  <a:lnTo>
                    <a:pt x="4425" y="8660"/>
                  </a:lnTo>
                  <a:lnTo>
                    <a:pt x="4425" y="8558"/>
                  </a:lnTo>
                  <a:lnTo>
                    <a:pt x="4472" y="8457"/>
                  </a:lnTo>
                  <a:lnTo>
                    <a:pt x="4520" y="8355"/>
                  </a:lnTo>
                  <a:lnTo>
                    <a:pt x="4567" y="8253"/>
                  </a:lnTo>
                  <a:lnTo>
                    <a:pt x="4615" y="8151"/>
                  </a:lnTo>
                  <a:lnTo>
                    <a:pt x="4663" y="8049"/>
                  </a:lnTo>
                  <a:lnTo>
                    <a:pt x="4663" y="7947"/>
                  </a:lnTo>
                  <a:lnTo>
                    <a:pt x="4710" y="7947"/>
                  </a:lnTo>
                  <a:lnTo>
                    <a:pt x="4710" y="7845"/>
                  </a:lnTo>
                  <a:lnTo>
                    <a:pt x="4758" y="7845"/>
                  </a:lnTo>
                  <a:lnTo>
                    <a:pt x="4758" y="7743"/>
                  </a:lnTo>
                  <a:lnTo>
                    <a:pt x="4805" y="7743"/>
                  </a:lnTo>
                  <a:lnTo>
                    <a:pt x="4805" y="7642"/>
                  </a:lnTo>
                  <a:lnTo>
                    <a:pt x="4853" y="7642"/>
                  </a:lnTo>
                  <a:lnTo>
                    <a:pt x="4853" y="7540"/>
                  </a:lnTo>
                  <a:lnTo>
                    <a:pt x="4900" y="7540"/>
                  </a:lnTo>
                  <a:lnTo>
                    <a:pt x="4900" y="7438"/>
                  </a:lnTo>
                  <a:lnTo>
                    <a:pt x="4948" y="7336"/>
                  </a:lnTo>
                  <a:lnTo>
                    <a:pt x="4996" y="7234"/>
                  </a:lnTo>
                  <a:lnTo>
                    <a:pt x="5043" y="7132"/>
                  </a:lnTo>
                  <a:lnTo>
                    <a:pt x="5091" y="7030"/>
                  </a:lnTo>
                  <a:lnTo>
                    <a:pt x="5138" y="6928"/>
                  </a:lnTo>
                  <a:lnTo>
                    <a:pt x="5138" y="6826"/>
                  </a:lnTo>
                  <a:lnTo>
                    <a:pt x="5186" y="6826"/>
                  </a:lnTo>
                  <a:lnTo>
                    <a:pt x="5186" y="6725"/>
                  </a:lnTo>
                  <a:lnTo>
                    <a:pt x="5233" y="6725"/>
                  </a:lnTo>
                  <a:lnTo>
                    <a:pt x="5233" y="6623"/>
                  </a:lnTo>
                  <a:lnTo>
                    <a:pt x="5281" y="6623"/>
                  </a:lnTo>
                  <a:lnTo>
                    <a:pt x="5281" y="6521"/>
                  </a:lnTo>
                  <a:lnTo>
                    <a:pt x="5329" y="6521"/>
                  </a:lnTo>
                  <a:lnTo>
                    <a:pt x="5329" y="6419"/>
                  </a:lnTo>
                  <a:lnTo>
                    <a:pt x="5376" y="6419"/>
                  </a:lnTo>
                  <a:lnTo>
                    <a:pt x="5376" y="6317"/>
                  </a:lnTo>
                  <a:lnTo>
                    <a:pt x="5424" y="6215"/>
                  </a:lnTo>
                  <a:lnTo>
                    <a:pt x="5471" y="6215"/>
                  </a:lnTo>
                  <a:lnTo>
                    <a:pt x="5471" y="6113"/>
                  </a:lnTo>
                  <a:lnTo>
                    <a:pt x="5519" y="6113"/>
                  </a:lnTo>
                  <a:lnTo>
                    <a:pt x="5519" y="6011"/>
                  </a:lnTo>
                  <a:lnTo>
                    <a:pt x="5567" y="6011"/>
                  </a:lnTo>
                  <a:lnTo>
                    <a:pt x="5567" y="5909"/>
                  </a:lnTo>
                  <a:lnTo>
                    <a:pt x="5614" y="5909"/>
                  </a:lnTo>
                  <a:lnTo>
                    <a:pt x="5614" y="5808"/>
                  </a:lnTo>
                  <a:lnTo>
                    <a:pt x="5662" y="5706"/>
                  </a:lnTo>
                  <a:lnTo>
                    <a:pt x="5709" y="5604"/>
                  </a:lnTo>
                  <a:lnTo>
                    <a:pt x="5757" y="5604"/>
                  </a:lnTo>
                  <a:lnTo>
                    <a:pt x="5757" y="5502"/>
                  </a:lnTo>
                  <a:lnTo>
                    <a:pt x="5804" y="5502"/>
                  </a:lnTo>
                  <a:lnTo>
                    <a:pt x="5804" y="5400"/>
                  </a:lnTo>
                  <a:lnTo>
                    <a:pt x="5852" y="5400"/>
                  </a:lnTo>
                  <a:lnTo>
                    <a:pt x="5852" y="5298"/>
                  </a:lnTo>
                  <a:lnTo>
                    <a:pt x="5900" y="5298"/>
                  </a:lnTo>
                  <a:lnTo>
                    <a:pt x="5900" y="5196"/>
                  </a:lnTo>
                  <a:lnTo>
                    <a:pt x="5947" y="5196"/>
                  </a:lnTo>
                  <a:lnTo>
                    <a:pt x="5947" y="5094"/>
                  </a:lnTo>
                  <a:lnTo>
                    <a:pt x="5995" y="5094"/>
                  </a:lnTo>
                  <a:lnTo>
                    <a:pt x="5995" y="4992"/>
                  </a:lnTo>
                  <a:lnTo>
                    <a:pt x="6042" y="4992"/>
                  </a:lnTo>
                  <a:lnTo>
                    <a:pt x="6090" y="4891"/>
                  </a:lnTo>
                  <a:lnTo>
                    <a:pt x="6090" y="4789"/>
                  </a:lnTo>
                  <a:lnTo>
                    <a:pt x="6137" y="4789"/>
                  </a:lnTo>
                  <a:lnTo>
                    <a:pt x="6137" y="4687"/>
                  </a:lnTo>
                  <a:lnTo>
                    <a:pt x="6185" y="4687"/>
                  </a:lnTo>
                  <a:lnTo>
                    <a:pt x="6233" y="4585"/>
                  </a:lnTo>
                  <a:lnTo>
                    <a:pt x="6280" y="4483"/>
                  </a:lnTo>
                  <a:lnTo>
                    <a:pt x="6328" y="4483"/>
                  </a:lnTo>
                  <a:lnTo>
                    <a:pt x="6328" y="4381"/>
                  </a:lnTo>
                  <a:lnTo>
                    <a:pt x="6375" y="4279"/>
                  </a:lnTo>
                  <a:lnTo>
                    <a:pt x="6423" y="4279"/>
                  </a:lnTo>
                  <a:lnTo>
                    <a:pt x="6423" y="4177"/>
                  </a:lnTo>
                  <a:lnTo>
                    <a:pt x="6470" y="4177"/>
                  </a:lnTo>
                  <a:lnTo>
                    <a:pt x="6470" y="4075"/>
                  </a:lnTo>
                  <a:lnTo>
                    <a:pt x="6518" y="4075"/>
                  </a:lnTo>
                  <a:lnTo>
                    <a:pt x="6566" y="3974"/>
                  </a:lnTo>
                  <a:lnTo>
                    <a:pt x="6566" y="3872"/>
                  </a:lnTo>
                  <a:lnTo>
                    <a:pt x="6613" y="3872"/>
                  </a:lnTo>
                  <a:lnTo>
                    <a:pt x="6661" y="3770"/>
                  </a:lnTo>
                  <a:lnTo>
                    <a:pt x="6708" y="3770"/>
                  </a:lnTo>
                  <a:lnTo>
                    <a:pt x="6708" y="3668"/>
                  </a:lnTo>
                  <a:lnTo>
                    <a:pt x="6756" y="3668"/>
                  </a:lnTo>
                  <a:lnTo>
                    <a:pt x="6756" y="3566"/>
                  </a:lnTo>
                  <a:lnTo>
                    <a:pt x="6804" y="3566"/>
                  </a:lnTo>
                  <a:lnTo>
                    <a:pt x="6804" y="3464"/>
                  </a:lnTo>
                  <a:lnTo>
                    <a:pt x="6851" y="3464"/>
                  </a:lnTo>
                  <a:lnTo>
                    <a:pt x="6899" y="3362"/>
                  </a:lnTo>
                  <a:lnTo>
                    <a:pt x="6946" y="3362"/>
                  </a:lnTo>
                  <a:lnTo>
                    <a:pt x="6946" y="3260"/>
                  </a:lnTo>
                  <a:lnTo>
                    <a:pt x="6994" y="3260"/>
                  </a:lnTo>
                  <a:lnTo>
                    <a:pt x="6994" y="3158"/>
                  </a:lnTo>
                  <a:lnTo>
                    <a:pt x="7041" y="3158"/>
                  </a:lnTo>
                  <a:lnTo>
                    <a:pt x="7041" y="3057"/>
                  </a:lnTo>
                  <a:lnTo>
                    <a:pt x="7089" y="3057"/>
                  </a:lnTo>
                  <a:lnTo>
                    <a:pt x="7137" y="2955"/>
                  </a:lnTo>
                  <a:lnTo>
                    <a:pt x="7184" y="2955"/>
                  </a:lnTo>
                  <a:lnTo>
                    <a:pt x="7184" y="2853"/>
                  </a:lnTo>
                  <a:lnTo>
                    <a:pt x="7232" y="2853"/>
                  </a:lnTo>
                  <a:lnTo>
                    <a:pt x="7279" y="2751"/>
                  </a:lnTo>
                  <a:lnTo>
                    <a:pt x="7327" y="2751"/>
                  </a:lnTo>
                  <a:lnTo>
                    <a:pt x="7327" y="2649"/>
                  </a:lnTo>
                  <a:lnTo>
                    <a:pt x="7374" y="2649"/>
                  </a:lnTo>
                  <a:lnTo>
                    <a:pt x="7374" y="2547"/>
                  </a:lnTo>
                  <a:lnTo>
                    <a:pt x="7422" y="2547"/>
                  </a:lnTo>
                  <a:lnTo>
                    <a:pt x="7470" y="2547"/>
                  </a:lnTo>
                  <a:lnTo>
                    <a:pt x="7470" y="2445"/>
                  </a:lnTo>
                  <a:lnTo>
                    <a:pt x="7517" y="2445"/>
                  </a:lnTo>
                  <a:lnTo>
                    <a:pt x="7565" y="2343"/>
                  </a:lnTo>
                  <a:lnTo>
                    <a:pt x="7612" y="2242"/>
                  </a:lnTo>
                  <a:lnTo>
                    <a:pt x="7660" y="2242"/>
                  </a:lnTo>
                  <a:lnTo>
                    <a:pt x="7707" y="2140"/>
                  </a:lnTo>
                  <a:lnTo>
                    <a:pt x="7755" y="2140"/>
                  </a:lnTo>
                  <a:lnTo>
                    <a:pt x="7755" y="2038"/>
                  </a:lnTo>
                  <a:lnTo>
                    <a:pt x="7803" y="2038"/>
                  </a:lnTo>
                  <a:lnTo>
                    <a:pt x="7850" y="1936"/>
                  </a:lnTo>
                  <a:lnTo>
                    <a:pt x="7898" y="1936"/>
                  </a:lnTo>
                  <a:lnTo>
                    <a:pt x="7898" y="1834"/>
                  </a:lnTo>
                  <a:lnTo>
                    <a:pt x="7945" y="1834"/>
                  </a:lnTo>
                  <a:lnTo>
                    <a:pt x="7993" y="1834"/>
                  </a:lnTo>
                  <a:lnTo>
                    <a:pt x="7993" y="1732"/>
                  </a:lnTo>
                  <a:lnTo>
                    <a:pt x="8041" y="1732"/>
                  </a:lnTo>
                  <a:lnTo>
                    <a:pt x="8088" y="1630"/>
                  </a:lnTo>
                  <a:lnTo>
                    <a:pt x="8136" y="1630"/>
                  </a:lnTo>
                  <a:lnTo>
                    <a:pt x="8183" y="1528"/>
                  </a:lnTo>
                  <a:lnTo>
                    <a:pt x="8231" y="1528"/>
                  </a:lnTo>
                  <a:lnTo>
                    <a:pt x="8278" y="1426"/>
                  </a:lnTo>
                  <a:lnTo>
                    <a:pt x="8326" y="1426"/>
                  </a:lnTo>
                  <a:lnTo>
                    <a:pt x="8326" y="1325"/>
                  </a:lnTo>
                  <a:lnTo>
                    <a:pt x="8374" y="1325"/>
                  </a:lnTo>
                  <a:lnTo>
                    <a:pt x="8421" y="1325"/>
                  </a:lnTo>
                  <a:lnTo>
                    <a:pt x="8421" y="1223"/>
                  </a:lnTo>
                  <a:lnTo>
                    <a:pt x="8469" y="1223"/>
                  </a:lnTo>
                  <a:lnTo>
                    <a:pt x="8516" y="1223"/>
                  </a:lnTo>
                  <a:lnTo>
                    <a:pt x="8516" y="1121"/>
                  </a:lnTo>
                  <a:lnTo>
                    <a:pt x="8564" y="1121"/>
                  </a:lnTo>
                  <a:lnTo>
                    <a:pt x="8611" y="1121"/>
                  </a:lnTo>
                  <a:lnTo>
                    <a:pt x="8659" y="1019"/>
                  </a:lnTo>
                  <a:lnTo>
                    <a:pt x="8707" y="1019"/>
                  </a:lnTo>
                  <a:lnTo>
                    <a:pt x="8754" y="917"/>
                  </a:lnTo>
                  <a:lnTo>
                    <a:pt x="8802" y="917"/>
                  </a:lnTo>
                  <a:lnTo>
                    <a:pt x="8849" y="917"/>
                  </a:lnTo>
                  <a:lnTo>
                    <a:pt x="8849" y="815"/>
                  </a:lnTo>
                  <a:lnTo>
                    <a:pt x="8897" y="815"/>
                  </a:lnTo>
                  <a:lnTo>
                    <a:pt x="8944" y="815"/>
                  </a:lnTo>
                  <a:lnTo>
                    <a:pt x="8992" y="713"/>
                  </a:lnTo>
                  <a:lnTo>
                    <a:pt x="9040" y="713"/>
                  </a:lnTo>
                  <a:lnTo>
                    <a:pt x="9087" y="713"/>
                  </a:lnTo>
                  <a:lnTo>
                    <a:pt x="9087" y="611"/>
                  </a:lnTo>
                  <a:lnTo>
                    <a:pt x="9135" y="611"/>
                  </a:lnTo>
                  <a:lnTo>
                    <a:pt x="9182" y="611"/>
                  </a:lnTo>
                  <a:lnTo>
                    <a:pt x="9230" y="611"/>
                  </a:lnTo>
                  <a:lnTo>
                    <a:pt x="9230" y="509"/>
                  </a:lnTo>
                  <a:lnTo>
                    <a:pt x="9278" y="509"/>
                  </a:lnTo>
                  <a:lnTo>
                    <a:pt x="9325" y="509"/>
                  </a:lnTo>
                  <a:lnTo>
                    <a:pt x="9373" y="509"/>
                  </a:lnTo>
                  <a:lnTo>
                    <a:pt x="9373" y="408"/>
                  </a:lnTo>
                  <a:lnTo>
                    <a:pt x="9420" y="408"/>
                  </a:lnTo>
                  <a:lnTo>
                    <a:pt x="9468" y="408"/>
                  </a:lnTo>
                  <a:lnTo>
                    <a:pt x="9515" y="408"/>
                  </a:lnTo>
                  <a:lnTo>
                    <a:pt x="9563" y="306"/>
                  </a:lnTo>
                  <a:lnTo>
                    <a:pt x="9611" y="306"/>
                  </a:lnTo>
                  <a:lnTo>
                    <a:pt x="9658" y="306"/>
                  </a:lnTo>
                  <a:lnTo>
                    <a:pt x="9706" y="306"/>
                  </a:lnTo>
                  <a:lnTo>
                    <a:pt x="9753" y="204"/>
                  </a:lnTo>
                  <a:lnTo>
                    <a:pt x="9801" y="204"/>
                  </a:lnTo>
                  <a:lnTo>
                    <a:pt x="9848" y="204"/>
                  </a:lnTo>
                  <a:lnTo>
                    <a:pt x="9896" y="204"/>
                  </a:lnTo>
                  <a:lnTo>
                    <a:pt x="9944" y="204"/>
                  </a:lnTo>
                  <a:lnTo>
                    <a:pt x="9991" y="102"/>
                  </a:lnTo>
                  <a:lnTo>
                    <a:pt x="10039" y="102"/>
                  </a:lnTo>
                  <a:lnTo>
                    <a:pt x="10086" y="102"/>
                  </a:lnTo>
                  <a:lnTo>
                    <a:pt x="10134" y="102"/>
                  </a:lnTo>
                  <a:lnTo>
                    <a:pt x="10181" y="102"/>
                  </a:lnTo>
                  <a:lnTo>
                    <a:pt x="10229" y="102"/>
                  </a:lnTo>
                  <a:lnTo>
                    <a:pt x="10277" y="102"/>
                  </a:lnTo>
                  <a:lnTo>
                    <a:pt x="10324" y="0"/>
                  </a:lnTo>
                  <a:lnTo>
                    <a:pt x="10372" y="0"/>
                  </a:lnTo>
                  <a:lnTo>
                    <a:pt x="10419" y="0"/>
                  </a:lnTo>
                  <a:lnTo>
                    <a:pt x="10467" y="0"/>
                  </a:lnTo>
                  <a:lnTo>
                    <a:pt x="10515" y="0"/>
                  </a:lnTo>
                  <a:lnTo>
                    <a:pt x="10562" y="0"/>
                  </a:lnTo>
                  <a:lnTo>
                    <a:pt x="10610" y="0"/>
                  </a:lnTo>
                  <a:lnTo>
                    <a:pt x="10657" y="0"/>
                  </a:lnTo>
                  <a:lnTo>
                    <a:pt x="10705" y="0"/>
                  </a:lnTo>
                  <a:lnTo>
                    <a:pt x="10752" y="0"/>
                  </a:lnTo>
                  <a:lnTo>
                    <a:pt x="10800" y="0"/>
                  </a:lnTo>
                  <a:lnTo>
                    <a:pt x="10848" y="0"/>
                  </a:lnTo>
                  <a:lnTo>
                    <a:pt x="10895" y="0"/>
                  </a:lnTo>
                  <a:lnTo>
                    <a:pt x="10943" y="0"/>
                  </a:lnTo>
                  <a:lnTo>
                    <a:pt x="10990" y="0"/>
                  </a:lnTo>
                  <a:lnTo>
                    <a:pt x="11038" y="0"/>
                  </a:lnTo>
                  <a:lnTo>
                    <a:pt x="11085" y="0"/>
                  </a:lnTo>
                  <a:lnTo>
                    <a:pt x="11133" y="0"/>
                  </a:lnTo>
                  <a:lnTo>
                    <a:pt x="11181" y="0"/>
                  </a:lnTo>
                  <a:lnTo>
                    <a:pt x="11228" y="0"/>
                  </a:lnTo>
                  <a:lnTo>
                    <a:pt x="11276" y="0"/>
                  </a:lnTo>
                  <a:lnTo>
                    <a:pt x="11323" y="0"/>
                  </a:lnTo>
                  <a:lnTo>
                    <a:pt x="11323" y="102"/>
                  </a:lnTo>
                  <a:lnTo>
                    <a:pt x="11371" y="102"/>
                  </a:lnTo>
                  <a:lnTo>
                    <a:pt x="11419" y="102"/>
                  </a:lnTo>
                  <a:lnTo>
                    <a:pt x="11466" y="102"/>
                  </a:lnTo>
                  <a:lnTo>
                    <a:pt x="11514" y="102"/>
                  </a:lnTo>
                  <a:lnTo>
                    <a:pt x="11561" y="102"/>
                  </a:lnTo>
                  <a:lnTo>
                    <a:pt x="11609" y="102"/>
                  </a:lnTo>
                  <a:lnTo>
                    <a:pt x="11656" y="102"/>
                  </a:lnTo>
                  <a:lnTo>
                    <a:pt x="11656" y="204"/>
                  </a:lnTo>
                  <a:lnTo>
                    <a:pt x="11704" y="204"/>
                  </a:lnTo>
                  <a:lnTo>
                    <a:pt x="11752" y="204"/>
                  </a:lnTo>
                  <a:lnTo>
                    <a:pt x="11799" y="204"/>
                  </a:lnTo>
                  <a:lnTo>
                    <a:pt x="11847" y="204"/>
                  </a:lnTo>
                  <a:lnTo>
                    <a:pt x="11894" y="204"/>
                  </a:lnTo>
                  <a:lnTo>
                    <a:pt x="11894" y="306"/>
                  </a:lnTo>
                  <a:lnTo>
                    <a:pt x="11942" y="306"/>
                  </a:lnTo>
                  <a:lnTo>
                    <a:pt x="11989" y="306"/>
                  </a:lnTo>
                  <a:lnTo>
                    <a:pt x="12037" y="306"/>
                  </a:lnTo>
                  <a:lnTo>
                    <a:pt x="12085" y="306"/>
                  </a:lnTo>
                  <a:lnTo>
                    <a:pt x="12085" y="408"/>
                  </a:lnTo>
                  <a:lnTo>
                    <a:pt x="12132" y="408"/>
                  </a:lnTo>
                  <a:lnTo>
                    <a:pt x="12180" y="408"/>
                  </a:lnTo>
                  <a:lnTo>
                    <a:pt x="12227" y="408"/>
                  </a:lnTo>
                  <a:lnTo>
                    <a:pt x="12275" y="509"/>
                  </a:lnTo>
                  <a:lnTo>
                    <a:pt x="12322" y="509"/>
                  </a:lnTo>
                  <a:lnTo>
                    <a:pt x="12370" y="509"/>
                  </a:lnTo>
                  <a:lnTo>
                    <a:pt x="12418" y="611"/>
                  </a:lnTo>
                  <a:lnTo>
                    <a:pt x="12465" y="611"/>
                  </a:lnTo>
                  <a:lnTo>
                    <a:pt x="12513" y="611"/>
                  </a:lnTo>
                  <a:lnTo>
                    <a:pt x="12560" y="713"/>
                  </a:lnTo>
                  <a:lnTo>
                    <a:pt x="12608" y="713"/>
                  </a:lnTo>
                  <a:lnTo>
                    <a:pt x="12656" y="713"/>
                  </a:lnTo>
                  <a:lnTo>
                    <a:pt x="12656" y="815"/>
                  </a:lnTo>
                  <a:lnTo>
                    <a:pt x="12703" y="815"/>
                  </a:lnTo>
                  <a:lnTo>
                    <a:pt x="12751" y="815"/>
                  </a:lnTo>
                  <a:lnTo>
                    <a:pt x="12798" y="917"/>
                  </a:lnTo>
                  <a:lnTo>
                    <a:pt x="12846" y="917"/>
                  </a:lnTo>
                  <a:lnTo>
                    <a:pt x="12893" y="917"/>
                  </a:lnTo>
                  <a:lnTo>
                    <a:pt x="12893" y="1019"/>
                  </a:lnTo>
                  <a:lnTo>
                    <a:pt x="12941" y="1019"/>
                  </a:lnTo>
                  <a:lnTo>
                    <a:pt x="12989" y="1019"/>
                  </a:lnTo>
                  <a:lnTo>
                    <a:pt x="12989" y="1121"/>
                  </a:lnTo>
                  <a:lnTo>
                    <a:pt x="13036" y="1121"/>
                  </a:lnTo>
                  <a:lnTo>
                    <a:pt x="13084" y="1121"/>
                  </a:lnTo>
                  <a:lnTo>
                    <a:pt x="13084" y="1223"/>
                  </a:lnTo>
                  <a:lnTo>
                    <a:pt x="13131" y="1223"/>
                  </a:lnTo>
                  <a:lnTo>
                    <a:pt x="13179" y="1223"/>
                  </a:lnTo>
                  <a:lnTo>
                    <a:pt x="13226" y="1325"/>
                  </a:lnTo>
                  <a:lnTo>
                    <a:pt x="13274" y="1325"/>
                  </a:lnTo>
                  <a:lnTo>
                    <a:pt x="13322" y="1426"/>
                  </a:lnTo>
                  <a:lnTo>
                    <a:pt x="13369" y="1426"/>
                  </a:lnTo>
                  <a:lnTo>
                    <a:pt x="13369" y="1528"/>
                  </a:lnTo>
                  <a:lnTo>
                    <a:pt x="13417" y="1528"/>
                  </a:lnTo>
                  <a:lnTo>
                    <a:pt x="13464" y="1528"/>
                  </a:lnTo>
                  <a:lnTo>
                    <a:pt x="13464" y="1630"/>
                  </a:lnTo>
                  <a:lnTo>
                    <a:pt x="13512" y="1630"/>
                  </a:lnTo>
                  <a:lnTo>
                    <a:pt x="13559" y="1630"/>
                  </a:lnTo>
                  <a:lnTo>
                    <a:pt x="13559" y="1732"/>
                  </a:lnTo>
                  <a:lnTo>
                    <a:pt x="13607" y="1732"/>
                  </a:lnTo>
                  <a:lnTo>
                    <a:pt x="13655" y="1834"/>
                  </a:lnTo>
                  <a:lnTo>
                    <a:pt x="13702" y="1834"/>
                  </a:lnTo>
                  <a:lnTo>
                    <a:pt x="13750" y="1936"/>
                  </a:lnTo>
                  <a:lnTo>
                    <a:pt x="13797" y="1936"/>
                  </a:lnTo>
                  <a:lnTo>
                    <a:pt x="13797" y="2038"/>
                  </a:lnTo>
                  <a:lnTo>
                    <a:pt x="13845" y="2038"/>
                  </a:lnTo>
                  <a:lnTo>
                    <a:pt x="13893" y="2140"/>
                  </a:lnTo>
                  <a:lnTo>
                    <a:pt x="13940" y="2140"/>
                  </a:lnTo>
                  <a:lnTo>
                    <a:pt x="13940" y="2242"/>
                  </a:lnTo>
                  <a:lnTo>
                    <a:pt x="13988" y="2242"/>
                  </a:lnTo>
                  <a:lnTo>
                    <a:pt x="14035" y="2242"/>
                  </a:lnTo>
                  <a:lnTo>
                    <a:pt x="14035" y="2343"/>
                  </a:lnTo>
                  <a:lnTo>
                    <a:pt x="14083" y="2343"/>
                  </a:lnTo>
                  <a:lnTo>
                    <a:pt x="14083" y="2445"/>
                  </a:lnTo>
                  <a:lnTo>
                    <a:pt x="14130" y="2445"/>
                  </a:lnTo>
                  <a:lnTo>
                    <a:pt x="14178" y="2547"/>
                  </a:lnTo>
                  <a:lnTo>
                    <a:pt x="14226" y="2547"/>
                  </a:lnTo>
                  <a:lnTo>
                    <a:pt x="14273" y="2649"/>
                  </a:lnTo>
                  <a:lnTo>
                    <a:pt x="14321" y="2751"/>
                  </a:lnTo>
                  <a:lnTo>
                    <a:pt x="14368" y="2751"/>
                  </a:lnTo>
                  <a:lnTo>
                    <a:pt x="14368" y="2853"/>
                  </a:lnTo>
                  <a:lnTo>
                    <a:pt x="14416" y="2853"/>
                  </a:lnTo>
                  <a:lnTo>
                    <a:pt x="14463" y="2955"/>
                  </a:lnTo>
                  <a:lnTo>
                    <a:pt x="14511" y="2955"/>
                  </a:lnTo>
                  <a:lnTo>
                    <a:pt x="14511" y="3057"/>
                  </a:lnTo>
                  <a:lnTo>
                    <a:pt x="14559" y="3057"/>
                  </a:lnTo>
                  <a:lnTo>
                    <a:pt x="14559" y="3158"/>
                  </a:lnTo>
                  <a:lnTo>
                    <a:pt x="14606" y="3158"/>
                  </a:lnTo>
                  <a:lnTo>
                    <a:pt x="14654" y="3260"/>
                  </a:lnTo>
                  <a:lnTo>
                    <a:pt x="14701" y="3362"/>
                  </a:lnTo>
                  <a:lnTo>
                    <a:pt x="14749" y="3362"/>
                  </a:lnTo>
                  <a:lnTo>
                    <a:pt x="14749" y="3464"/>
                  </a:lnTo>
                  <a:lnTo>
                    <a:pt x="14796" y="3464"/>
                  </a:lnTo>
                  <a:lnTo>
                    <a:pt x="14796" y="3566"/>
                  </a:lnTo>
                  <a:lnTo>
                    <a:pt x="14844" y="3566"/>
                  </a:lnTo>
                  <a:lnTo>
                    <a:pt x="14892" y="3668"/>
                  </a:lnTo>
                  <a:lnTo>
                    <a:pt x="14939" y="3770"/>
                  </a:lnTo>
                  <a:lnTo>
                    <a:pt x="14987" y="3770"/>
                  </a:lnTo>
                  <a:lnTo>
                    <a:pt x="14987" y="3872"/>
                  </a:lnTo>
                  <a:lnTo>
                    <a:pt x="15034" y="3872"/>
                  </a:lnTo>
                  <a:lnTo>
                    <a:pt x="15034" y="3974"/>
                  </a:lnTo>
                  <a:lnTo>
                    <a:pt x="15082" y="3974"/>
                  </a:lnTo>
                  <a:lnTo>
                    <a:pt x="15082" y="4075"/>
                  </a:lnTo>
                  <a:lnTo>
                    <a:pt x="15130" y="4075"/>
                  </a:lnTo>
                  <a:lnTo>
                    <a:pt x="15177" y="4177"/>
                  </a:lnTo>
                  <a:lnTo>
                    <a:pt x="15225" y="4279"/>
                  </a:lnTo>
                  <a:lnTo>
                    <a:pt x="15272" y="4279"/>
                  </a:lnTo>
                  <a:lnTo>
                    <a:pt x="15272" y="4381"/>
                  </a:lnTo>
                  <a:lnTo>
                    <a:pt x="15320" y="4483"/>
                  </a:lnTo>
                  <a:lnTo>
                    <a:pt x="15367" y="4483"/>
                  </a:lnTo>
                  <a:lnTo>
                    <a:pt x="15367" y="4585"/>
                  </a:lnTo>
                  <a:lnTo>
                    <a:pt x="15415" y="4585"/>
                  </a:lnTo>
                  <a:lnTo>
                    <a:pt x="15415" y="4687"/>
                  </a:lnTo>
                  <a:lnTo>
                    <a:pt x="15463" y="4687"/>
                  </a:lnTo>
                  <a:lnTo>
                    <a:pt x="15510" y="4789"/>
                  </a:lnTo>
                  <a:lnTo>
                    <a:pt x="15510" y="4891"/>
                  </a:lnTo>
                  <a:lnTo>
                    <a:pt x="15558" y="4891"/>
                  </a:lnTo>
                  <a:lnTo>
                    <a:pt x="15558" y="4992"/>
                  </a:lnTo>
                  <a:lnTo>
                    <a:pt x="15605" y="4992"/>
                  </a:lnTo>
                  <a:lnTo>
                    <a:pt x="15653" y="5094"/>
                  </a:lnTo>
                  <a:lnTo>
                    <a:pt x="15700" y="5196"/>
                  </a:lnTo>
                  <a:lnTo>
                    <a:pt x="15748" y="5298"/>
                  </a:lnTo>
                  <a:lnTo>
                    <a:pt x="15796" y="5400"/>
                  </a:lnTo>
                  <a:lnTo>
                    <a:pt x="15843" y="5502"/>
                  </a:lnTo>
                  <a:lnTo>
                    <a:pt x="15891" y="5604"/>
                  </a:lnTo>
                  <a:lnTo>
                    <a:pt x="15938" y="5604"/>
                  </a:lnTo>
                  <a:lnTo>
                    <a:pt x="15938" y="5706"/>
                  </a:lnTo>
                  <a:lnTo>
                    <a:pt x="15986" y="5706"/>
                  </a:lnTo>
                  <a:lnTo>
                    <a:pt x="15986" y="5808"/>
                  </a:lnTo>
                  <a:lnTo>
                    <a:pt x="16033" y="5909"/>
                  </a:lnTo>
                  <a:lnTo>
                    <a:pt x="16081" y="6011"/>
                  </a:lnTo>
                  <a:lnTo>
                    <a:pt x="16129" y="6113"/>
                  </a:lnTo>
                  <a:lnTo>
                    <a:pt x="16176" y="6215"/>
                  </a:lnTo>
                  <a:lnTo>
                    <a:pt x="16224" y="6215"/>
                  </a:lnTo>
                  <a:lnTo>
                    <a:pt x="16224" y="6317"/>
                  </a:lnTo>
                  <a:lnTo>
                    <a:pt x="16271" y="6419"/>
                  </a:lnTo>
                  <a:lnTo>
                    <a:pt x="16319" y="6521"/>
                  </a:lnTo>
                  <a:lnTo>
                    <a:pt x="16367" y="6623"/>
                  </a:lnTo>
                  <a:lnTo>
                    <a:pt x="16414" y="6725"/>
                  </a:lnTo>
                  <a:lnTo>
                    <a:pt x="16462" y="6826"/>
                  </a:lnTo>
                  <a:lnTo>
                    <a:pt x="16462" y="6928"/>
                  </a:lnTo>
                  <a:lnTo>
                    <a:pt x="16509" y="6928"/>
                  </a:lnTo>
                  <a:lnTo>
                    <a:pt x="16509" y="7030"/>
                  </a:lnTo>
                  <a:lnTo>
                    <a:pt x="16557" y="7030"/>
                  </a:lnTo>
                  <a:lnTo>
                    <a:pt x="16557" y="7132"/>
                  </a:lnTo>
                  <a:lnTo>
                    <a:pt x="16604" y="7132"/>
                  </a:lnTo>
                  <a:lnTo>
                    <a:pt x="16604" y="7234"/>
                  </a:lnTo>
                  <a:lnTo>
                    <a:pt x="16652" y="7234"/>
                  </a:lnTo>
                  <a:lnTo>
                    <a:pt x="16652" y="7336"/>
                  </a:lnTo>
                  <a:lnTo>
                    <a:pt x="16700" y="7336"/>
                  </a:lnTo>
                  <a:lnTo>
                    <a:pt x="16700" y="7438"/>
                  </a:lnTo>
                  <a:lnTo>
                    <a:pt x="16747" y="7540"/>
                  </a:lnTo>
                  <a:lnTo>
                    <a:pt x="16795" y="7642"/>
                  </a:lnTo>
                  <a:lnTo>
                    <a:pt x="16842" y="7743"/>
                  </a:lnTo>
                  <a:lnTo>
                    <a:pt x="16890" y="7845"/>
                  </a:lnTo>
                  <a:lnTo>
                    <a:pt x="16937" y="7947"/>
                  </a:lnTo>
                  <a:lnTo>
                    <a:pt x="16937" y="8049"/>
                  </a:lnTo>
                  <a:lnTo>
                    <a:pt x="16985" y="8049"/>
                  </a:lnTo>
                  <a:lnTo>
                    <a:pt x="16985" y="8151"/>
                  </a:lnTo>
                  <a:lnTo>
                    <a:pt x="17033" y="8151"/>
                  </a:lnTo>
                  <a:lnTo>
                    <a:pt x="17033" y="8253"/>
                  </a:lnTo>
                  <a:lnTo>
                    <a:pt x="17080" y="8253"/>
                  </a:lnTo>
                  <a:lnTo>
                    <a:pt x="17080" y="8355"/>
                  </a:lnTo>
                  <a:lnTo>
                    <a:pt x="17128" y="8355"/>
                  </a:lnTo>
                  <a:lnTo>
                    <a:pt x="17128" y="8457"/>
                  </a:lnTo>
                  <a:lnTo>
                    <a:pt x="17175" y="8457"/>
                  </a:lnTo>
                  <a:lnTo>
                    <a:pt x="17175" y="8558"/>
                  </a:lnTo>
                  <a:lnTo>
                    <a:pt x="17223" y="8660"/>
                  </a:lnTo>
                  <a:lnTo>
                    <a:pt x="17223" y="8762"/>
                  </a:lnTo>
                  <a:lnTo>
                    <a:pt x="17270" y="8762"/>
                  </a:lnTo>
                  <a:lnTo>
                    <a:pt x="17270" y="8864"/>
                  </a:lnTo>
                  <a:lnTo>
                    <a:pt x="17318" y="8864"/>
                  </a:lnTo>
                  <a:lnTo>
                    <a:pt x="17318" y="8966"/>
                  </a:lnTo>
                  <a:lnTo>
                    <a:pt x="17366" y="8966"/>
                  </a:lnTo>
                  <a:lnTo>
                    <a:pt x="17366" y="9068"/>
                  </a:lnTo>
                  <a:lnTo>
                    <a:pt x="17413" y="9068"/>
                  </a:lnTo>
                  <a:lnTo>
                    <a:pt x="17413" y="9170"/>
                  </a:lnTo>
                  <a:lnTo>
                    <a:pt x="17461" y="9272"/>
                  </a:lnTo>
                  <a:lnTo>
                    <a:pt x="17461" y="9374"/>
                  </a:lnTo>
                  <a:lnTo>
                    <a:pt x="17508" y="9374"/>
                  </a:lnTo>
                  <a:lnTo>
                    <a:pt x="17508" y="9475"/>
                  </a:lnTo>
                  <a:lnTo>
                    <a:pt x="17556" y="9475"/>
                  </a:lnTo>
                  <a:lnTo>
                    <a:pt x="17556" y="9577"/>
                  </a:lnTo>
                  <a:lnTo>
                    <a:pt x="17604" y="9577"/>
                  </a:lnTo>
                  <a:lnTo>
                    <a:pt x="17604" y="9679"/>
                  </a:lnTo>
                  <a:lnTo>
                    <a:pt x="17651" y="9679"/>
                  </a:lnTo>
                  <a:lnTo>
                    <a:pt x="17651" y="9781"/>
                  </a:lnTo>
                  <a:lnTo>
                    <a:pt x="17699" y="9883"/>
                  </a:lnTo>
                  <a:lnTo>
                    <a:pt x="17699" y="9985"/>
                  </a:lnTo>
                  <a:lnTo>
                    <a:pt x="17746" y="9985"/>
                  </a:lnTo>
                  <a:lnTo>
                    <a:pt x="17746" y="10087"/>
                  </a:lnTo>
                  <a:lnTo>
                    <a:pt x="17794" y="10087"/>
                  </a:lnTo>
                  <a:lnTo>
                    <a:pt x="17794" y="10189"/>
                  </a:lnTo>
                  <a:lnTo>
                    <a:pt x="17841" y="10189"/>
                  </a:lnTo>
                  <a:lnTo>
                    <a:pt x="17841" y="10291"/>
                  </a:lnTo>
                  <a:lnTo>
                    <a:pt x="17889" y="10392"/>
                  </a:lnTo>
                  <a:lnTo>
                    <a:pt x="17889" y="10494"/>
                  </a:lnTo>
                  <a:lnTo>
                    <a:pt x="17937" y="10494"/>
                  </a:lnTo>
                  <a:lnTo>
                    <a:pt x="17937" y="10596"/>
                  </a:lnTo>
                  <a:lnTo>
                    <a:pt x="17984" y="10596"/>
                  </a:lnTo>
                  <a:lnTo>
                    <a:pt x="17984" y="10698"/>
                  </a:lnTo>
                  <a:lnTo>
                    <a:pt x="18032" y="10800"/>
                  </a:lnTo>
                  <a:lnTo>
                    <a:pt x="18079" y="10902"/>
                  </a:lnTo>
                  <a:lnTo>
                    <a:pt x="18127" y="11004"/>
                  </a:lnTo>
                  <a:lnTo>
                    <a:pt x="18127" y="11106"/>
                  </a:lnTo>
                  <a:lnTo>
                    <a:pt x="18174" y="11208"/>
                  </a:lnTo>
                  <a:lnTo>
                    <a:pt x="18222" y="11309"/>
                  </a:lnTo>
                  <a:lnTo>
                    <a:pt x="18270" y="11411"/>
                  </a:lnTo>
                  <a:lnTo>
                    <a:pt x="18270" y="11513"/>
                  </a:lnTo>
                  <a:lnTo>
                    <a:pt x="18317" y="11513"/>
                  </a:lnTo>
                  <a:lnTo>
                    <a:pt x="18317" y="11615"/>
                  </a:lnTo>
                  <a:lnTo>
                    <a:pt x="18365" y="11615"/>
                  </a:lnTo>
                  <a:lnTo>
                    <a:pt x="18365" y="11717"/>
                  </a:lnTo>
                  <a:lnTo>
                    <a:pt x="18412" y="11717"/>
                  </a:lnTo>
                  <a:lnTo>
                    <a:pt x="18412" y="11819"/>
                  </a:lnTo>
                  <a:lnTo>
                    <a:pt x="18412" y="11921"/>
                  </a:lnTo>
                  <a:lnTo>
                    <a:pt x="18460" y="11921"/>
                  </a:lnTo>
                  <a:lnTo>
                    <a:pt x="18460" y="12023"/>
                  </a:lnTo>
                  <a:lnTo>
                    <a:pt x="18507" y="12023"/>
                  </a:lnTo>
                  <a:lnTo>
                    <a:pt x="18507" y="12125"/>
                  </a:lnTo>
                  <a:lnTo>
                    <a:pt x="18555" y="12226"/>
                  </a:lnTo>
                  <a:lnTo>
                    <a:pt x="18603" y="12328"/>
                  </a:lnTo>
                  <a:lnTo>
                    <a:pt x="18650" y="12430"/>
                  </a:lnTo>
                  <a:lnTo>
                    <a:pt x="18650" y="12532"/>
                  </a:lnTo>
                  <a:lnTo>
                    <a:pt x="18698" y="12634"/>
                  </a:lnTo>
                  <a:lnTo>
                    <a:pt x="18745" y="12736"/>
                  </a:lnTo>
                  <a:lnTo>
                    <a:pt x="18745" y="12838"/>
                  </a:lnTo>
                  <a:lnTo>
                    <a:pt x="18793" y="12838"/>
                  </a:lnTo>
                  <a:lnTo>
                    <a:pt x="18793" y="12940"/>
                  </a:lnTo>
                  <a:lnTo>
                    <a:pt x="18841" y="13042"/>
                  </a:lnTo>
                  <a:lnTo>
                    <a:pt x="18888" y="13143"/>
                  </a:lnTo>
                  <a:lnTo>
                    <a:pt x="18888" y="13245"/>
                  </a:lnTo>
                  <a:lnTo>
                    <a:pt x="18936" y="13347"/>
                  </a:lnTo>
                  <a:lnTo>
                    <a:pt x="18983" y="13449"/>
                  </a:lnTo>
                  <a:lnTo>
                    <a:pt x="19031" y="13551"/>
                  </a:lnTo>
                  <a:lnTo>
                    <a:pt x="19031" y="13653"/>
                  </a:lnTo>
                  <a:lnTo>
                    <a:pt x="19078" y="13653"/>
                  </a:lnTo>
                  <a:lnTo>
                    <a:pt x="19078" y="13755"/>
                  </a:lnTo>
                  <a:lnTo>
                    <a:pt x="19126" y="13857"/>
                  </a:lnTo>
                  <a:lnTo>
                    <a:pt x="19126" y="13958"/>
                  </a:lnTo>
                  <a:lnTo>
                    <a:pt x="19174" y="13958"/>
                  </a:lnTo>
                  <a:lnTo>
                    <a:pt x="19174" y="14060"/>
                  </a:lnTo>
                  <a:lnTo>
                    <a:pt x="19221" y="14162"/>
                  </a:lnTo>
                  <a:lnTo>
                    <a:pt x="19269" y="14264"/>
                  </a:lnTo>
                  <a:lnTo>
                    <a:pt x="19269" y="14366"/>
                  </a:lnTo>
                  <a:lnTo>
                    <a:pt x="19316" y="14366"/>
                  </a:lnTo>
                  <a:lnTo>
                    <a:pt x="19316" y="14468"/>
                  </a:lnTo>
                  <a:lnTo>
                    <a:pt x="19364" y="14468"/>
                  </a:lnTo>
                  <a:lnTo>
                    <a:pt x="19364" y="14570"/>
                  </a:lnTo>
                  <a:lnTo>
                    <a:pt x="19364" y="14672"/>
                  </a:lnTo>
                  <a:lnTo>
                    <a:pt x="19411" y="14672"/>
                  </a:lnTo>
                  <a:lnTo>
                    <a:pt x="19411" y="14774"/>
                  </a:lnTo>
                  <a:lnTo>
                    <a:pt x="19459" y="14875"/>
                  </a:lnTo>
                  <a:lnTo>
                    <a:pt x="19507" y="14977"/>
                  </a:lnTo>
                  <a:lnTo>
                    <a:pt x="19554" y="15079"/>
                  </a:lnTo>
                  <a:lnTo>
                    <a:pt x="19554" y="15181"/>
                  </a:lnTo>
                  <a:lnTo>
                    <a:pt x="19602" y="15181"/>
                  </a:lnTo>
                  <a:lnTo>
                    <a:pt x="19602" y="15283"/>
                  </a:lnTo>
                  <a:lnTo>
                    <a:pt x="19602" y="15385"/>
                  </a:lnTo>
                  <a:lnTo>
                    <a:pt x="19649" y="15385"/>
                  </a:lnTo>
                  <a:lnTo>
                    <a:pt x="19649" y="15487"/>
                  </a:lnTo>
                  <a:lnTo>
                    <a:pt x="19697" y="15589"/>
                  </a:lnTo>
                  <a:lnTo>
                    <a:pt x="19744" y="15691"/>
                  </a:lnTo>
                  <a:lnTo>
                    <a:pt x="19792" y="15792"/>
                  </a:lnTo>
                  <a:lnTo>
                    <a:pt x="19792" y="15894"/>
                  </a:lnTo>
                  <a:lnTo>
                    <a:pt x="19840" y="15894"/>
                  </a:lnTo>
                  <a:lnTo>
                    <a:pt x="19840" y="15996"/>
                  </a:lnTo>
                  <a:lnTo>
                    <a:pt x="19840" y="16098"/>
                  </a:lnTo>
                  <a:lnTo>
                    <a:pt x="19887" y="16098"/>
                  </a:lnTo>
                  <a:lnTo>
                    <a:pt x="19887" y="16200"/>
                  </a:lnTo>
                  <a:lnTo>
                    <a:pt x="19935" y="16302"/>
                  </a:lnTo>
                  <a:lnTo>
                    <a:pt x="19982" y="16404"/>
                  </a:lnTo>
                  <a:lnTo>
                    <a:pt x="19982" y="16506"/>
                  </a:lnTo>
                  <a:lnTo>
                    <a:pt x="20030" y="16506"/>
                  </a:lnTo>
                  <a:lnTo>
                    <a:pt x="20030" y="16608"/>
                  </a:lnTo>
                  <a:lnTo>
                    <a:pt x="20078" y="16608"/>
                  </a:lnTo>
                  <a:lnTo>
                    <a:pt x="20078" y="16709"/>
                  </a:lnTo>
                  <a:lnTo>
                    <a:pt x="20078" y="16811"/>
                  </a:lnTo>
                  <a:lnTo>
                    <a:pt x="20125" y="16811"/>
                  </a:lnTo>
                  <a:lnTo>
                    <a:pt x="20125" y="16913"/>
                  </a:lnTo>
                  <a:lnTo>
                    <a:pt x="20173" y="17015"/>
                  </a:lnTo>
                  <a:lnTo>
                    <a:pt x="20220" y="17117"/>
                  </a:lnTo>
                  <a:lnTo>
                    <a:pt x="20220" y="17219"/>
                  </a:lnTo>
                  <a:lnTo>
                    <a:pt x="20268" y="17219"/>
                  </a:lnTo>
                  <a:lnTo>
                    <a:pt x="20268" y="17321"/>
                  </a:lnTo>
                  <a:lnTo>
                    <a:pt x="20315" y="17423"/>
                  </a:lnTo>
                  <a:lnTo>
                    <a:pt x="20315" y="17525"/>
                  </a:lnTo>
                  <a:lnTo>
                    <a:pt x="20363" y="17626"/>
                  </a:lnTo>
                  <a:lnTo>
                    <a:pt x="20411" y="17728"/>
                  </a:lnTo>
                  <a:lnTo>
                    <a:pt x="20411" y="17830"/>
                  </a:lnTo>
                  <a:lnTo>
                    <a:pt x="20458" y="17830"/>
                  </a:lnTo>
                  <a:lnTo>
                    <a:pt x="20458" y="17932"/>
                  </a:lnTo>
                  <a:lnTo>
                    <a:pt x="20506" y="17932"/>
                  </a:lnTo>
                  <a:lnTo>
                    <a:pt x="20506" y="18034"/>
                  </a:lnTo>
                  <a:lnTo>
                    <a:pt x="20553" y="18136"/>
                  </a:lnTo>
                  <a:lnTo>
                    <a:pt x="20553" y="18238"/>
                  </a:lnTo>
                  <a:lnTo>
                    <a:pt x="20601" y="18340"/>
                  </a:lnTo>
                  <a:lnTo>
                    <a:pt x="20648" y="18442"/>
                  </a:lnTo>
                  <a:lnTo>
                    <a:pt x="20648" y="18543"/>
                  </a:lnTo>
                  <a:lnTo>
                    <a:pt x="20696" y="18543"/>
                  </a:lnTo>
                  <a:lnTo>
                    <a:pt x="20696" y="18645"/>
                  </a:lnTo>
                  <a:lnTo>
                    <a:pt x="20744" y="18747"/>
                  </a:lnTo>
                  <a:lnTo>
                    <a:pt x="20791" y="18849"/>
                  </a:lnTo>
                  <a:lnTo>
                    <a:pt x="20791" y="18951"/>
                  </a:lnTo>
                  <a:lnTo>
                    <a:pt x="20839" y="19053"/>
                  </a:lnTo>
                  <a:lnTo>
                    <a:pt x="20839" y="19155"/>
                  </a:lnTo>
                  <a:lnTo>
                    <a:pt x="20886" y="19155"/>
                  </a:lnTo>
                  <a:lnTo>
                    <a:pt x="20886" y="19257"/>
                  </a:lnTo>
                  <a:lnTo>
                    <a:pt x="20934" y="19358"/>
                  </a:lnTo>
                  <a:lnTo>
                    <a:pt x="20982" y="19460"/>
                  </a:lnTo>
                  <a:lnTo>
                    <a:pt x="20982" y="19562"/>
                  </a:lnTo>
                  <a:lnTo>
                    <a:pt x="21029" y="19562"/>
                  </a:lnTo>
                  <a:lnTo>
                    <a:pt x="21029" y="19664"/>
                  </a:lnTo>
                  <a:lnTo>
                    <a:pt x="21029" y="19766"/>
                  </a:lnTo>
                  <a:lnTo>
                    <a:pt x="21077" y="19766"/>
                  </a:lnTo>
                  <a:lnTo>
                    <a:pt x="21077" y="19868"/>
                  </a:lnTo>
                  <a:lnTo>
                    <a:pt x="21124" y="19970"/>
                  </a:lnTo>
                  <a:lnTo>
                    <a:pt x="21172" y="20072"/>
                  </a:lnTo>
                  <a:lnTo>
                    <a:pt x="21172" y="20174"/>
                  </a:lnTo>
                  <a:lnTo>
                    <a:pt x="21219" y="20174"/>
                  </a:lnTo>
                  <a:lnTo>
                    <a:pt x="21219" y="20275"/>
                  </a:lnTo>
                  <a:lnTo>
                    <a:pt x="21267" y="20377"/>
                  </a:lnTo>
                  <a:lnTo>
                    <a:pt x="21267" y="20479"/>
                  </a:lnTo>
                  <a:lnTo>
                    <a:pt x="21315" y="20581"/>
                  </a:lnTo>
                  <a:lnTo>
                    <a:pt x="21362" y="20683"/>
                  </a:lnTo>
                  <a:lnTo>
                    <a:pt x="21362" y="20785"/>
                  </a:lnTo>
                  <a:lnTo>
                    <a:pt x="21410" y="20785"/>
                  </a:lnTo>
                  <a:lnTo>
                    <a:pt x="21410" y="20887"/>
                  </a:lnTo>
                  <a:lnTo>
                    <a:pt x="21457" y="20989"/>
                  </a:lnTo>
                  <a:lnTo>
                    <a:pt x="21505" y="21091"/>
                  </a:lnTo>
                  <a:lnTo>
                    <a:pt x="21505" y="21192"/>
                  </a:lnTo>
                  <a:lnTo>
                    <a:pt x="21552" y="21294"/>
                  </a:lnTo>
                  <a:lnTo>
                    <a:pt x="21552" y="21396"/>
                  </a:lnTo>
                  <a:lnTo>
                    <a:pt x="21600" y="21396"/>
                  </a:lnTo>
                  <a:lnTo>
                    <a:pt x="21600" y="21498"/>
                  </a:lnTo>
                </a:path>
              </a:pathLst>
            </a:custGeom>
            <a:noFill/>
            <a:ln w="25400" cap="flat">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 name="Freeform 7">
              <a:extLst>
                <a:ext uri="{FF2B5EF4-FFF2-40B4-BE49-F238E27FC236}">
                  <a16:creationId xmlns:a16="http://schemas.microsoft.com/office/drawing/2014/main" id="{88B9A2C8-D572-F143-914D-1CA5B02BAEB0}"/>
                </a:ext>
              </a:extLst>
            </p:cNvPr>
            <p:cNvSpPr>
              <a:spLocks/>
            </p:cNvSpPr>
            <p:nvPr/>
          </p:nvSpPr>
          <p:spPr bwMode="auto">
            <a:xfrm>
              <a:off x="0" y="16"/>
              <a:ext cx="2560"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0" name="Freeform 8">
              <a:extLst>
                <a:ext uri="{FF2B5EF4-FFF2-40B4-BE49-F238E27FC236}">
                  <a16:creationId xmlns:a16="http://schemas.microsoft.com/office/drawing/2014/main" id="{73C4AA6E-CA0B-7F46-B0EC-599F669D1C21}"/>
                </a:ext>
              </a:extLst>
            </p:cNvPr>
            <p:cNvSpPr>
              <a:spLocks/>
            </p:cNvSpPr>
            <p:nvPr/>
          </p:nvSpPr>
          <p:spPr bwMode="auto">
            <a:xfrm>
              <a:off x="1944" y="24"/>
              <a:ext cx="1944"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 name="Freeform 9">
              <a:extLst>
                <a:ext uri="{FF2B5EF4-FFF2-40B4-BE49-F238E27FC236}">
                  <a16:creationId xmlns:a16="http://schemas.microsoft.com/office/drawing/2014/main" id="{2693D212-3247-C343-B66A-09CB45190E80}"/>
                </a:ext>
              </a:extLst>
            </p:cNvPr>
            <p:cNvSpPr>
              <a:spLocks/>
            </p:cNvSpPr>
            <p:nvPr/>
          </p:nvSpPr>
          <p:spPr bwMode="auto">
            <a:xfrm>
              <a:off x="0" y="8"/>
              <a:ext cx="1944" cy="724"/>
            </a:xfrm>
            <a:custGeom>
              <a:avLst/>
              <a:gdLst>
                <a:gd name="T0" fmla="*/ 354 w 21600"/>
                <a:gd name="T1" fmla="*/ 9766 h 21600"/>
                <a:gd name="T2" fmla="*/ 848 w 21600"/>
                <a:gd name="T3" fmla="*/ 8193 h 21600"/>
                <a:gd name="T4" fmla="*/ 1379 w 21600"/>
                <a:gd name="T5" fmla="*/ 6703 h 21600"/>
                <a:gd name="T6" fmla="*/ 1874 w 21600"/>
                <a:gd name="T7" fmla="*/ 5214 h 21600"/>
                <a:gd name="T8" fmla="*/ 2404 w 21600"/>
                <a:gd name="T9" fmla="*/ 3972 h 21600"/>
                <a:gd name="T10" fmla="*/ 2899 w 21600"/>
                <a:gd name="T11" fmla="*/ 2814 h 21600"/>
                <a:gd name="T12" fmla="*/ 3429 w 21600"/>
                <a:gd name="T13" fmla="*/ 1821 h 21600"/>
                <a:gd name="T14" fmla="*/ 3924 w 21600"/>
                <a:gd name="T15" fmla="*/ 993 h 21600"/>
                <a:gd name="T16" fmla="*/ 4419 w 21600"/>
                <a:gd name="T17" fmla="*/ 414 h 21600"/>
                <a:gd name="T18" fmla="*/ 4949 w 21600"/>
                <a:gd name="T19" fmla="*/ 83 h 21600"/>
                <a:gd name="T20" fmla="*/ 5444 w 21600"/>
                <a:gd name="T21" fmla="*/ 0 h 21600"/>
                <a:gd name="T22" fmla="*/ 5974 w 21600"/>
                <a:gd name="T23" fmla="*/ 83 h 21600"/>
                <a:gd name="T24" fmla="*/ 6469 w 21600"/>
                <a:gd name="T25" fmla="*/ 414 h 21600"/>
                <a:gd name="T26" fmla="*/ 7000 w 21600"/>
                <a:gd name="T27" fmla="*/ 993 h 21600"/>
                <a:gd name="T28" fmla="*/ 7495 w 21600"/>
                <a:gd name="T29" fmla="*/ 1821 h 21600"/>
                <a:gd name="T30" fmla="*/ 7990 w 21600"/>
                <a:gd name="T31" fmla="*/ 2814 h 21600"/>
                <a:gd name="T32" fmla="*/ 8520 w 21600"/>
                <a:gd name="T33" fmla="*/ 3972 h 21600"/>
                <a:gd name="T34" fmla="*/ 9015 w 21600"/>
                <a:gd name="T35" fmla="*/ 5214 h 21600"/>
                <a:gd name="T36" fmla="*/ 9545 w 21600"/>
                <a:gd name="T37" fmla="*/ 6703 h 21600"/>
                <a:gd name="T38" fmla="*/ 10040 w 21600"/>
                <a:gd name="T39" fmla="*/ 8193 h 21600"/>
                <a:gd name="T40" fmla="*/ 10535 w 21600"/>
                <a:gd name="T41" fmla="*/ 9766 h 21600"/>
                <a:gd name="T42" fmla="*/ 11065 w 21600"/>
                <a:gd name="T43" fmla="*/ 11338 h 21600"/>
                <a:gd name="T44" fmla="*/ 11560 w 21600"/>
                <a:gd name="T45" fmla="*/ 12910 h 21600"/>
                <a:gd name="T46" fmla="*/ 12090 w 21600"/>
                <a:gd name="T47" fmla="*/ 14483 h 21600"/>
                <a:gd name="T48" fmla="*/ 12585 w 21600"/>
                <a:gd name="T49" fmla="*/ 15890 h 21600"/>
                <a:gd name="T50" fmla="*/ 13116 w 21600"/>
                <a:gd name="T51" fmla="*/ 17297 h 21600"/>
                <a:gd name="T52" fmla="*/ 13610 w 21600"/>
                <a:gd name="T53" fmla="*/ 18455 h 21600"/>
                <a:gd name="T54" fmla="*/ 14105 w 21600"/>
                <a:gd name="T55" fmla="*/ 19531 h 21600"/>
                <a:gd name="T56" fmla="*/ 14636 w 21600"/>
                <a:gd name="T57" fmla="*/ 20359 h 21600"/>
                <a:gd name="T58" fmla="*/ 15131 w 21600"/>
                <a:gd name="T59" fmla="*/ 21021 h 21600"/>
                <a:gd name="T60" fmla="*/ 15661 w 21600"/>
                <a:gd name="T61" fmla="*/ 21434 h 21600"/>
                <a:gd name="T62" fmla="*/ 16156 w 21600"/>
                <a:gd name="T63" fmla="*/ 21600 h 21600"/>
                <a:gd name="T64" fmla="*/ 16686 w 21600"/>
                <a:gd name="T65" fmla="*/ 21600 h 21600"/>
                <a:gd name="T66" fmla="*/ 17181 w 21600"/>
                <a:gd name="T67" fmla="*/ 21352 h 21600"/>
                <a:gd name="T68" fmla="*/ 17676 w 21600"/>
                <a:gd name="T69" fmla="*/ 20772 h 21600"/>
                <a:gd name="T70" fmla="*/ 18206 w 21600"/>
                <a:gd name="T71" fmla="*/ 20110 h 21600"/>
                <a:gd name="T72" fmla="*/ 18701 w 21600"/>
                <a:gd name="T73" fmla="*/ 19200 h 21600"/>
                <a:gd name="T74" fmla="*/ 19231 w 21600"/>
                <a:gd name="T75" fmla="*/ 18041 h 21600"/>
                <a:gd name="T76" fmla="*/ 19726 w 21600"/>
                <a:gd name="T77" fmla="*/ 16800 h 21600"/>
                <a:gd name="T78" fmla="*/ 20221 w 21600"/>
                <a:gd name="T79" fmla="*/ 15476 h 21600"/>
                <a:gd name="T80" fmla="*/ 20752 w 21600"/>
                <a:gd name="T81" fmla="*/ 13986 h 21600"/>
                <a:gd name="T82" fmla="*/ 21246 w 21600"/>
                <a:gd name="T83" fmla="*/ 124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2" name="Rectangle 10">
            <a:extLst>
              <a:ext uri="{FF2B5EF4-FFF2-40B4-BE49-F238E27FC236}">
                <a16:creationId xmlns:a16="http://schemas.microsoft.com/office/drawing/2014/main" id="{1D0A7083-CD20-5744-874F-B0CCB1DBF300}"/>
              </a:ext>
            </a:extLst>
          </p:cNvPr>
          <p:cNvSpPr>
            <a:spLocks/>
          </p:cNvSpPr>
          <p:nvPr/>
        </p:nvSpPr>
        <p:spPr bwMode="auto">
          <a:xfrm>
            <a:off x="14097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13" name="Rectangle 11">
            <a:extLst>
              <a:ext uri="{FF2B5EF4-FFF2-40B4-BE49-F238E27FC236}">
                <a16:creationId xmlns:a16="http://schemas.microsoft.com/office/drawing/2014/main" id="{83D91BBA-DE57-9A4B-BC23-1A5B2322957C}"/>
              </a:ext>
            </a:extLst>
          </p:cNvPr>
          <p:cNvSpPr>
            <a:spLocks/>
          </p:cNvSpPr>
          <p:nvPr/>
        </p:nvSpPr>
        <p:spPr bwMode="auto">
          <a:xfrm>
            <a:off x="76581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14" name="Rectangle 12">
            <a:extLst>
              <a:ext uri="{FF2B5EF4-FFF2-40B4-BE49-F238E27FC236}">
                <a16:creationId xmlns:a16="http://schemas.microsoft.com/office/drawing/2014/main" id="{C102B156-4D2F-1844-8241-ABBCACEF63FA}"/>
              </a:ext>
            </a:extLst>
          </p:cNvPr>
          <p:cNvSpPr>
            <a:spLocks/>
          </p:cNvSpPr>
          <p:nvPr/>
        </p:nvSpPr>
        <p:spPr bwMode="auto">
          <a:xfrm>
            <a:off x="3276600" y="3962400"/>
            <a:ext cx="5562600" cy="2362200"/>
          </a:xfrm>
          <a:prstGeom prst="rect">
            <a:avLst/>
          </a:prstGeom>
          <a:solidFill>
            <a:schemeClr val="bg2"/>
          </a:solidFill>
          <a:ln w="25400">
            <a:solidFill>
              <a:srgbClr val="000000"/>
            </a:solidFill>
            <a:miter lim="800000"/>
            <a:headEnd/>
            <a:tailEnd/>
          </a:ln>
        </p:spPr>
        <p:txBody>
          <a:bodyPr lIns="0" tIns="0" rIns="0" bIns="0"/>
          <a:lstStyle/>
          <a:p>
            <a:endParaRPr lang="en-US"/>
          </a:p>
        </p:txBody>
      </p:sp>
      <p:sp>
        <p:nvSpPr>
          <p:cNvPr id="15" name="Line 13">
            <a:extLst>
              <a:ext uri="{FF2B5EF4-FFF2-40B4-BE49-F238E27FC236}">
                <a16:creationId xmlns:a16="http://schemas.microsoft.com/office/drawing/2014/main" id="{0F3E4393-9303-B246-94D2-842EC02D21B5}"/>
              </a:ext>
            </a:extLst>
          </p:cNvPr>
          <p:cNvSpPr>
            <a:spLocks noChangeShapeType="1"/>
          </p:cNvSpPr>
          <p:nvPr/>
        </p:nvSpPr>
        <p:spPr bwMode="auto">
          <a:xfrm rot="10800000" flipH="1">
            <a:off x="5829300" y="4594225"/>
            <a:ext cx="1588" cy="1209675"/>
          </a:xfrm>
          <a:prstGeom prst="line">
            <a:avLst/>
          </a:prstGeom>
          <a:noFill/>
          <a:ln w="3810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 name="Line 14">
            <a:extLst>
              <a:ext uri="{FF2B5EF4-FFF2-40B4-BE49-F238E27FC236}">
                <a16:creationId xmlns:a16="http://schemas.microsoft.com/office/drawing/2014/main" id="{9505CB0D-8083-034D-A398-246B7267636E}"/>
              </a:ext>
            </a:extLst>
          </p:cNvPr>
          <p:cNvSpPr>
            <a:spLocks noChangeShapeType="1"/>
          </p:cNvSpPr>
          <p:nvPr/>
        </p:nvSpPr>
        <p:spPr bwMode="auto">
          <a:xfrm rot="10800000">
            <a:off x="5648325" y="4584700"/>
            <a:ext cx="3175" cy="1219200"/>
          </a:xfrm>
          <a:prstGeom prst="line">
            <a:avLst/>
          </a:prstGeom>
          <a:noFill/>
          <a:ln w="38100">
            <a:solidFill>
              <a:srgbClr val="FB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7" name="Line 15">
            <a:extLst>
              <a:ext uri="{FF2B5EF4-FFF2-40B4-BE49-F238E27FC236}">
                <a16:creationId xmlns:a16="http://schemas.microsoft.com/office/drawing/2014/main" id="{FCF64F4F-A9BF-C540-960E-40CD7E7C033D}"/>
              </a:ext>
            </a:extLst>
          </p:cNvPr>
          <p:cNvSpPr>
            <a:spLocks noChangeShapeType="1"/>
          </p:cNvSpPr>
          <p:nvPr/>
        </p:nvSpPr>
        <p:spPr bwMode="auto">
          <a:xfrm rot="10800000" flipH="1">
            <a:off x="6007100" y="4584700"/>
            <a:ext cx="6350" cy="1219200"/>
          </a:xfrm>
          <a:prstGeom prst="line">
            <a:avLst/>
          </a:prstGeom>
          <a:noFill/>
          <a:ln w="38100">
            <a:solidFill>
              <a:srgbClr val="6BB35E"/>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8" name="Line 16">
            <a:extLst>
              <a:ext uri="{FF2B5EF4-FFF2-40B4-BE49-F238E27FC236}">
                <a16:creationId xmlns:a16="http://schemas.microsoft.com/office/drawing/2014/main" id="{5DC5A91B-0936-9B48-B608-D2C6389FFE5F}"/>
              </a:ext>
            </a:extLst>
          </p:cNvPr>
          <p:cNvSpPr>
            <a:spLocks noChangeShapeType="1"/>
          </p:cNvSpPr>
          <p:nvPr/>
        </p:nvSpPr>
        <p:spPr bwMode="auto">
          <a:xfrm rot="10800000" flipH="1">
            <a:off x="6197600" y="4584700"/>
            <a:ext cx="0" cy="1219200"/>
          </a:xfrm>
          <a:prstGeom prst="line">
            <a:avLst/>
          </a:prstGeom>
          <a:noFill/>
          <a:ln w="38100">
            <a:solidFill>
              <a:schemeClr val="accent5"/>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Line 17">
            <a:extLst>
              <a:ext uri="{FF2B5EF4-FFF2-40B4-BE49-F238E27FC236}">
                <a16:creationId xmlns:a16="http://schemas.microsoft.com/office/drawing/2014/main" id="{1F4B9BE0-4128-2843-9A93-6B568F17D8E1}"/>
              </a:ext>
            </a:extLst>
          </p:cNvPr>
          <p:cNvSpPr>
            <a:spLocks noChangeShapeType="1"/>
          </p:cNvSpPr>
          <p:nvPr/>
        </p:nvSpPr>
        <p:spPr bwMode="auto">
          <a:xfrm>
            <a:off x="3352800" y="5826125"/>
            <a:ext cx="5334000" cy="1588"/>
          </a:xfrm>
          <a:prstGeom prst="line">
            <a:avLst/>
          </a:pr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0" name="Rectangle 18">
            <a:extLst>
              <a:ext uri="{FF2B5EF4-FFF2-40B4-BE49-F238E27FC236}">
                <a16:creationId xmlns:a16="http://schemas.microsoft.com/office/drawing/2014/main" id="{24FE3D4B-06BC-FB4A-8BB8-C91ADB298AC2}"/>
              </a:ext>
            </a:extLst>
          </p:cNvPr>
          <p:cNvSpPr>
            <a:spLocks/>
          </p:cNvSpPr>
          <p:nvPr/>
        </p:nvSpPr>
        <p:spPr bwMode="auto">
          <a:xfrm>
            <a:off x="4822825" y="4167188"/>
            <a:ext cx="251936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800" tIns="50800" bIns="50800">
            <a:spAutoFit/>
          </a:bodyPr>
          <a:lstStyle/>
          <a:p>
            <a:pPr algn="ctr"/>
            <a:r>
              <a:rPr lang="en-US" altLang="en-US" sz="1800" u="none">
                <a:solidFill>
                  <a:srgbClr val="000000"/>
                </a:solidFill>
                <a:latin typeface="Arial" panose="020B0604020202020204" pitchFamily="34" charset="0"/>
                <a:cs typeface="Arial" panose="020B0604020202020204" pitchFamily="34" charset="0"/>
                <a:sym typeface="Arial" panose="020B0604020202020204" pitchFamily="34" charset="0"/>
              </a:rPr>
              <a:t>Spectrum of lasing light</a:t>
            </a:r>
          </a:p>
        </p:txBody>
      </p:sp>
      <p:sp>
        <p:nvSpPr>
          <p:cNvPr id="21" name="Rectangle 19">
            <a:extLst>
              <a:ext uri="{FF2B5EF4-FFF2-40B4-BE49-F238E27FC236}">
                <a16:creationId xmlns:a16="http://schemas.microsoft.com/office/drawing/2014/main" id="{DB34BBC5-BA19-2340-B1B8-F2E6A3E00E9E}"/>
              </a:ext>
            </a:extLst>
          </p:cNvPr>
          <p:cNvSpPr>
            <a:spLocks/>
          </p:cNvSpPr>
          <p:nvPr/>
        </p:nvSpPr>
        <p:spPr bwMode="auto">
          <a:xfrm>
            <a:off x="8549368" y="5817851"/>
            <a:ext cx="1875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u="none" dirty="0">
                <a:solidFill>
                  <a:srgbClr val="000000"/>
                </a:solidFill>
                <a:latin typeface="Symbol" pitchFamily="2" charset="2"/>
                <a:ea typeface="Symbol" pitchFamily="2" charset="2"/>
                <a:cs typeface="Symbol" pitchFamily="2" charset="2"/>
                <a:sym typeface="Symbol" pitchFamily="2" charset="2"/>
              </a:rPr>
              <a:t>n</a:t>
            </a:r>
          </a:p>
        </p:txBody>
      </p:sp>
      <p:sp>
        <p:nvSpPr>
          <p:cNvPr id="22" name="Rectangle 20">
            <a:extLst>
              <a:ext uri="{FF2B5EF4-FFF2-40B4-BE49-F238E27FC236}">
                <a16:creationId xmlns:a16="http://schemas.microsoft.com/office/drawing/2014/main" id="{C6F0484D-5247-1B4D-841F-332DECF7424D}"/>
              </a:ext>
            </a:extLst>
          </p:cNvPr>
          <p:cNvSpPr>
            <a:spLocks/>
          </p:cNvSpPr>
          <p:nvPr/>
        </p:nvSpPr>
        <p:spPr bwMode="auto">
          <a:xfrm>
            <a:off x="285751" y="945861"/>
            <a:ext cx="32131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en-US" altLang="en-US" sz="2000" u="none" dirty="0">
                <a:latin typeface="Arial" panose="020B0604020202020204" pitchFamily="34" charset="0"/>
                <a:cs typeface="Arial" panose="020B0604020202020204" pitchFamily="34" charset="0"/>
                <a:sym typeface="Arial" panose="020B0604020202020204" pitchFamily="34" charset="0"/>
              </a:rPr>
              <a:t>Coherent addition of longitudinal cavity modes</a:t>
            </a:r>
          </a:p>
        </p:txBody>
      </p:sp>
      <p:sp>
        <p:nvSpPr>
          <p:cNvPr id="23" name="Rectangle 21">
            <a:extLst>
              <a:ext uri="{FF2B5EF4-FFF2-40B4-BE49-F238E27FC236}">
                <a16:creationId xmlns:a16="http://schemas.microsoft.com/office/drawing/2014/main" id="{9B9EAF27-1D8B-4141-8C45-2BA4C560E1E4}"/>
              </a:ext>
            </a:extLst>
          </p:cNvPr>
          <p:cNvSpPr>
            <a:spLocks/>
          </p:cNvSpPr>
          <p:nvPr/>
        </p:nvSpPr>
        <p:spPr bwMode="auto">
          <a:xfrm>
            <a:off x="4137026" y="1087149"/>
            <a:ext cx="16938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1800" u="none">
                <a:latin typeface="Arial" panose="020B0604020202020204" pitchFamily="34" charset="0"/>
                <a:cs typeface="Arial" panose="020B0604020202020204" pitchFamily="34" charset="0"/>
                <a:sym typeface="Arial" panose="020B0604020202020204" pitchFamily="34" charset="0"/>
              </a:rPr>
              <a:t>Pulse </a:t>
            </a:r>
            <a:r>
              <a:rPr lang="en-US" altLang="en-US" sz="2000" u="none">
                <a:latin typeface="Arial" panose="020B0604020202020204" pitchFamily="34" charset="0"/>
                <a:cs typeface="Arial" panose="020B0604020202020204" pitchFamily="34" charset="0"/>
                <a:sym typeface="Arial" panose="020B0604020202020204" pitchFamily="34" charset="0"/>
              </a:rPr>
              <a:t>formation</a:t>
            </a:r>
          </a:p>
        </p:txBody>
      </p:sp>
      <p:sp>
        <p:nvSpPr>
          <p:cNvPr id="24" name="AutoShape 22">
            <a:extLst>
              <a:ext uri="{FF2B5EF4-FFF2-40B4-BE49-F238E27FC236}">
                <a16:creationId xmlns:a16="http://schemas.microsoft.com/office/drawing/2014/main" id="{F497CB04-0876-9541-A998-227285903AE1}"/>
              </a:ext>
            </a:extLst>
          </p:cNvPr>
          <p:cNvSpPr>
            <a:spLocks/>
          </p:cNvSpPr>
          <p:nvPr/>
        </p:nvSpPr>
        <p:spPr bwMode="auto">
          <a:xfrm>
            <a:off x="3408363" y="1114136"/>
            <a:ext cx="533400" cy="254000"/>
          </a:xfrm>
          <a:prstGeom prst="rightArrow">
            <a:avLst>
              <a:gd name="adj1" fmla="val 50000"/>
              <a:gd name="adj2" fmla="val 52500"/>
            </a:avLst>
          </a:prstGeom>
          <a:solidFill>
            <a:schemeClr val="accent5"/>
          </a:solidFill>
          <a:ln>
            <a:noFill/>
          </a:ln>
        </p:spPr>
        <p:txBody>
          <a:bodyPr lIns="0" tIns="0" rIns="0" bIns="0"/>
          <a:lstStyle/>
          <a:p>
            <a:endParaRPr lang="en-US"/>
          </a:p>
        </p:txBody>
      </p:sp>
      <p:sp>
        <p:nvSpPr>
          <p:cNvPr id="25" name="TextBox 24">
            <a:extLst>
              <a:ext uri="{FF2B5EF4-FFF2-40B4-BE49-F238E27FC236}">
                <a16:creationId xmlns:a16="http://schemas.microsoft.com/office/drawing/2014/main" id="{C92B84B6-1DD5-6A45-B5A5-EABB85160812}"/>
              </a:ext>
            </a:extLst>
          </p:cNvPr>
          <p:cNvSpPr txBox="1"/>
          <p:nvPr/>
        </p:nvSpPr>
        <p:spPr>
          <a:xfrm>
            <a:off x="0" y="0"/>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lasers: Time/frequency representations</a:t>
            </a:r>
          </a:p>
        </p:txBody>
      </p:sp>
      <p:sp>
        <p:nvSpPr>
          <p:cNvPr id="26" name="Rectangle 6">
            <a:extLst>
              <a:ext uri="{FF2B5EF4-FFF2-40B4-BE49-F238E27FC236}">
                <a16:creationId xmlns:a16="http://schemas.microsoft.com/office/drawing/2014/main" id="{1BE19D1D-D5F4-C94D-ADA2-B8BFB055A267}"/>
              </a:ext>
            </a:extLst>
          </p:cNvPr>
          <p:cNvSpPr>
            <a:spLocks/>
          </p:cNvSpPr>
          <p:nvPr/>
        </p:nvSpPr>
        <p:spPr bwMode="auto">
          <a:xfrm>
            <a:off x="165100" y="4337050"/>
            <a:ext cx="2959100" cy="1600200"/>
          </a:xfrm>
          <a:prstGeom prst="rect">
            <a:avLst/>
          </a:prstGeom>
          <a:noFill/>
          <a:ln w="12700">
            <a:noFill/>
            <a:miter lim="800000"/>
            <a:headEnd/>
            <a:tailEnd/>
          </a:ln>
        </p:spPr>
        <p:txBody>
          <a:bodyPr lIns="0" tIns="0" rIns="0" bIns="0" anchor="ctr"/>
          <a:lstStyle/>
          <a:p>
            <a:pPr algn="ctr"/>
            <a:r>
              <a:rPr lang="en-US" altLang="en-US" sz="24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rgbClr val="000000"/>
                </a:solidFill>
                <a:cs typeface="Gill Sans" panose="020B0502020104020203" pitchFamily="34" charset="-79"/>
              </a:rPr>
              <a:t>resonant modes are equally spaced by the laser repetition rate: </a:t>
            </a:r>
            <a:endParaRPr lang="en-US" altLang="en-US" sz="28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endParaRPr>
          </a:p>
          <a:p>
            <a:pPr algn="ctr"/>
            <a:r>
              <a:rPr lang="en-US" altLang="en-US" sz="2400" dirty="0" err="1">
                <a:solidFill>
                  <a:srgbClr val="0000FF"/>
                </a:solidFill>
                <a:latin typeface="Symbol" pitchFamily="2" charset="2"/>
                <a:ea typeface="Symbol" pitchFamily="2" charset="2"/>
                <a:cs typeface="Symbol" pitchFamily="2" charset="2"/>
                <a:sym typeface="Symbol" pitchFamily="2" charset="2"/>
              </a:rPr>
              <a:t>n</a:t>
            </a:r>
            <a:r>
              <a:rPr lang="en-US" altLang="en-US" sz="2400" u="none" baseline="-25000" dirty="0" err="1">
                <a:solidFill>
                  <a:srgbClr val="0000FF"/>
                </a:solidFill>
                <a:latin typeface="Times" pitchFamily="2" charset="0"/>
                <a:ea typeface="Symbol" pitchFamily="2" charset="2"/>
                <a:cs typeface="Symbol" pitchFamily="2" charset="2"/>
                <a:sym typeface="Symbol" pitchFamily="2" charset="2"/>
              </a:rPr>
              <a:t>n</a:t>
            </a:r>
            <a:r>
              <a:rPr lang="en-US" altLang="en-US" sz="2400" u="none" dirty="0">
                <a:solidFill>
                  <a:srgbClr val="0000FF"/>
                </a:solidFill>
                <a:latin typeface="Symbol" pitchFamily="2" charset="2"/>
                <a:ea typeface="Symbol" pitchFamily="2" charset="2"/>
                <a:cs typeface="Symbol" pitchFamily="2" charset="2"/>
                <a:sym typeface="Symbol" pitchFamily="2" charset="2"/>
              </a:rPr>
              <a:t> </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c/ 2L)</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400" i="1" u="none" baseline="-28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400" i="1" u="none" baseline="-28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Tree>
    <p:extLst>
      <p:ext uri="{BB962C8B-B14F-4D97-AF65-F5344CB8AC3E}">
        <p14:creationId xmlns:p14="http://schemas.microsoft.com/office/powerpoint/2010/main" val="3947460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1500"/>
                            </p:stCondLst>
                            <p:childTnLst>
                              <p:par>
                                <p:cTn id="9" presetID="10" presetClass="exit" presetSubtype="0" fill="hold" nodeType="after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
            <a:extLst>
              <a:ext uri="{FF2B5EF4-FFF2-40B4-BE49-F238E27FC236}">
                <a16:creationId xmlns:a16="http://schemas.microsoft.com/office/drawing/2014/main" id="{F291A1AD-C394-D646-A48A-4783DFA7971A}"/>
              </a:ext>
            </a:extLst>
          </p:cNvPr>
          <p:cNvSpPr>
            <a:spLocks/>
          </p:cNvSpPr>
          <p:nvPr/>
        </p:nvSpPr>
        <p:spPr bwMode="auto">
          <a:xfrm>
            <a:off x="1498600" y="1981200"/>
            <a:ext cx="6172200" cy="1181100"/>
          </a:xfrm>
          <a:custGeom>
            <a:avLst/>
            <a:gdLst>
              <a:gd name="T0" fmla="*/ 292 w 21600"/>
              <a:gd name="T1" fmla="*/ 10800 h 21600"/>
              <a:gd name="T2" fmla="*/ 632 w 21600"/>
              <a:gd name="T3" fmla="*/ 11615 h 21600"/>
              <a:gd name="T4" fmla="*/ 1022 w 21600"/>
              <a:gd name="T5" fmla="*/ 11004 h 21600"/>
              <a:gd name="T6" fmla="*/ 1362 w 21600"/>
              <a:gd name="T7" fmla="*/ 11004 h 21600"/>
              <a:gd name="T8" fmla="*/ 1703 w 21600"/>
              <a:gd name="T9" fmla="*/ 11615 h 21600"/>
              <a:gd name="T10" fmla="*/ 2043 w 21600"/>
              <a:gd name="T11" fmla="*/ 10800 h 21600"/>
              <a:gd name="T12" fmla="*/ 2384 w 21600"/>
              <a:gd name="T13" fmla="*/ 9577 h 21600"/>
              <a:gd name="T14" fmla="*/ 2724 w 21600"/>
              <a:gd name="T15" fmla="*/ 10189 h 21600"/>
              <a:gd name="T16" fmla="*/ 3065 w 21600"/>
              <a:gd name="T17" fmla="*/ 11309 h 21600"/>
              <a:gd name="T18" fmla="*/ 3405 w 21600"/>
              <a:gd name="T19" fmla="*/ 11106 h 21600"/>
              <a:gd name="T20" fmla="*/ 3746 w 21600"/>
              <a:gd name="T21" fmla="*/ 10800 h 21600"/>
              <a:gd name="T22" fmla="*/ 4135 w 21600"/>
              <a:gd name="T23" fmla="*/ 11717 h 21600"/>
              <a:gd name="T24" fmla="*/ 4476 w 21600"/>
              <a:gd name="T25" fmla="*/ 11615 h 21600"/>
              <a:gd name="T26" fmla="*/ 4816 w 21600"/>
              <a:gd name="T27" fmla="*/ 9883 h 21600"/>
              <a:gd name="T28" fmla="*/ 5157 w 21600"/>
              <a:gd name="T29" fmla="*/ 9475 h 21600"/>
              <a:gd name="T30" fmla="*/ 5497 w 21600"/>
              <a:gd name="T31" fmla="*/ 10800 h 21600"/>
              <a:gd name="T32" fmla="*/ 5838 w 21600"/>
              <a:gd name="T33" fmla="*/ 11208 h 21600"/>
              <a:gd name="T34" fmla="*/ 6178 w 21600"/>
              <a:gd name="T35" fmla="*/ 10596 h 21600"/>
              <a:gd name="T36" fmla="*/ 6519 w 21600"/>
              <a:gd name="T37" fmla="*/ 11615 h 21600"/>
              <a:gd name="T38" fmla="*/ 6859 w 21600"/>
              <a:gd name="T39" fmla="*/ 12838 h 21600"/>
              <a:gd name="T40" fmla="*/ 7249 w 21600"/>
              <a:gd name="T41" fmla="*/ 10800 h 21600"/>
              <a:gd name="T42" fmla="*/ 7589 w 21600"/>
              <a:gd name="T43" fmla="*/ 8660 h 21600"/>
              <a:gd name="T44" fmla="*/ 7930 w 21600"/>
              <a:gd name="T45" fmla="*/ 9883 h 21600"/>
              <a:gd name="T46" fmla="*/ 8270 w 21600"/>
              <a:gd name="T47" fmla="*/ 11208 h 21600"/>
              <a:gd name="T48" fmla="*/ 8611 w 21600"/>
              <a:gd name="T49" fmla="*/ 9781 h 21600"/>
              <a:gd name="T50" fmla="*/ 8951 w 21600"/>
              <a:gd name="T51" fmla="*/ 10800 h 21600"/>
              <a:gd name="T52" fmla="*/ 9292 w 21600"/>
              <a:gd name="T53" fmla="*/ 15792 h 21600"/>
              <a:gd name="T54" fmla="*/ 9632 w 21600"/>
              <a:gd name="T55" fmla="*/ 15079 h 21600"/>
              <a:gd name="T56" fmla="*/ 9973 w 21600"/>
              <a:gd name="T57" fmla="*/ 5604 h 21600"/>
              <a:gd name="T58" fmla="*/ 10362 w 21600"/>
              <a:gd name="T59" fmla="*/ 1121 h 21600"/>
              <a:gd name="T60" fmla="*/ 10703 w 21600"/>
              <a:gd name="T61" fmla="*/ 10800 h 21600"/>
              <a:gd name="T62" fmla="*/ 11043 w 21600"/>
              <a:gd name="T63" fmla="*/ 20989 h 21600"/>
              <a:gd name="T64" fmla="*/ 11384 w 21600"/>
              <a:gd name="T65" fmla="*/ 16608 h 21600"/>
              <a:gd name="T66" fmla="*/ 11724 w 21600"/>
              <a:gd name="T67" fmla="*/ 5909 h 21600"/>
              <a:gd name="T68" fmla="*/ 12065 w 21600"/>
              <a:gd name="T69" fmla="*/ 4687 h 21600"/>
              <a:gd name="T70" fmla="*/ 12405 w 21600"/>
              <a:gd name="T71" fmla="*/ 10800 h 21600"/>
              <a:gd name="T72" fmla="*/ 12746 w 21600"/>
              <a:gd name="T73" fmla="*/ 13042 h 21600"/>
              <a:gd name="T74" fmla="*/ 13086 w 21600"/>
              <a:gd name="T75" fmla="*/ 11106 h 21600"/>
              <a:gd name="T76" fmla="*/ 13427 w 21600"/>
              <a:gd name="T77" fmla="*/ 11513 h 21600"/>
              <a:gd name="T78" fmla="*/ 13816 w 21600"/>
              <a:gd name="T79" fmla="*/ 12736 h 21600"/>
              <a:gd name="T80" fmla="*/ 14157 w 21600"/>
              <a:gd name="T81" fmla="*/ 10800 h 21600"/>
              <a:gd name="T82" fmla="*/ 14497 w 21600"/>
              <a:gd name="T83" fmla="*/ 8660 h 21600"/>
              <a:gd name="T84" fmla="*/ 14838 w 21600"/>
              <a:gd name="T85" fmla="*/ 9781 h 21600"/>
              <a:gd name="T86" fmla="*/ 15178 w 21600"/>
              <a:gd name="T87" fmla="*/ 11411 h 21600"/>
              <a:gd name="T88" fmla="*/ 15519 w 21600"/>
              <a:gd name="T89" fmla="*/ 11004 h 21600"/>
              <a:gd name="T90" fmla="*/ 15859 w 21600"/>
              <a:gd name="T91" fmla="*/ 10800 h 21600"/>
              <a:gd name="T92" fmla="*/ 16200 w 21600"/>
              <a:gd name="T93" fmla="*/ 12023 h 21600"/>
              <a:gd name="T94" fmla="*/ 16541 w 21600"/>
              <a:gd name="T95" fmla="*/ 11717 h 21600"/>
              <a:gd name="T96" fmla="*/ 16930 w 21600"/>
              <a:gd name="T97" fmla="*/ 9985 h 21600"/>
              <a:gd name="T98" fmla="*/ 17270 w 21600"/>
              <a:gd name="T99" fmla="*/ 9679 h 21600"/>
              <a:gd name="T100" fmla="*/ 17611 w 21600"/>
              <a:gd name="T101" fmla="*/ 10800 h 21600"/>
              <a:gd name="T102" fmla="*/ 17951 w 21600"/>
              <a:gd name="T103" fmla="*/ 10902 h 21600"/>
              <a:gd name="T104" fmla="*/ 18292 w 21600"/>
              <a:gd name="T105" fmla="*/ 10494 h 21600"/>
              <a:gd name="T106" fmla="*/ 18632 w 21600"/>
              <a:gd name="T107" fmla="*/ 11411 h 21600"/>
              <a:gd name="T108" fmla="*/ 18973 w 21600"/>
              <a:gd name="T109" fmla="*/ 12023 h 21600"/>
              <a:gd name="T110" fmla="*/ 19314 w 21600"/>
              <a:gd name="T111" fmla="*/ 10800 h 21600"/>
              <a:gd name="T112" fmla="*/ 19654 w 21600"/>
              <a:gd name="T113" fmla="*/ 9883 h 21600"/>
              <a:gd name="T114" fmla="*/ 20043 w 21600"/>
              <a:gd name="T115" fmla="*/ 10494 h 21600"/>
              <a:gd name="T116" fmla="*/ 20384 w 21600"/>
              <a:gd name="T117" fmla="*/ 10902 h 21600"/>
              <a:gd name="T118" fmla="*/ 20724 w 21600"/>
              <a:gd name="T119" fmla="*/ 10392 h 21600"/>
              <a:gd name="T120" fmla="*/ 21065 w 21600"/>
              <a:gd name="T121" fmla="*/ 10800 h 21600"/>
              <a:gd name="T122" fmla="*/ 21405 w 21600"/>
              <a:gd name="T123" fmla="*/ 11921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9679"/>
                </a:moveTo>
                <a:lnTo>
                  <a:pt x="0" y="9679"/>
                </a:lnTo>
                <a:lnTo>
                  <a:pt x="49" y="9883"/>
                </a:lnTo>
                <a:lnTo>
                  <a:pt x="49" y="10189"/>
                </a:lnTo>
                <a:lnTo>
                  <a:pt x="49" y="10494"/>
                </a:lnTo>
                <a:lnTo>
                  <a:pt x="97" y="10800"/>
                </a:lnTo>
                <a:lnTo>
                  <a:pt x="97" y="11208"/>
                </a:lnTo>
                <a:lnTo>
                  <a:pt x="146" y="11513"/>
                </a:lnTo>
                <a:lnTo>
                  <a:pt x="146" y="11819"/>
                </a:lnTo>
                <a:lnTo>
                  <a:pt x="195" y="11921"/>
                </a:lnTo>
                <a:lnTo>
                  <a:pt x="195" y="12023"/>
                </a:lnTo>
                <a:lnTo>
                  <a:pt x="243" y="11921"/>
                </a:lnTo>
                <a:lnTo>
                  <a:pt x="243" y="11717"/>
                </a:lnTo>
                <a:lnTo>
                  <a:pt x="243" y="11513"/>
                </a:lnTo>
                <a:lnTo>
                  <a:pt x="292" y="11208"/>
                </a:lnTo>
                <a:lnTo>
                  <a:pt x="292" y="10800"/>
                </a:lnTo>
                <a:lnTo>
                  <a:pt x="341" y="10494"/>
                </a:lnTo>
                <a:lnTo>
                  <a:pt x="341" y="10189"/>
                </a:lnTo>
                <a:lnTo>
                  <a:pt x="389" y="9985"/>
                </a:lnTo>
                <a:lnTo>
                  <a:pt x="389" y="9883"/>
                </a:lnTo>
                <a:lnTo>
                  <a:pt x="438" y="9781"/>
                </a:lnTo>
                <a:lnTo>
                  <a:pt x="438" y="9883"/>
                </a:lnTo>
                <a:lnTo>
                  <a:pt x="438" y="10087"/>
                </a:lnTo>
                <a:lnTo>
                  <a:pt x="486" y="10291"/>
                </a:lnTo>
                <a:lnTo>
                  <a:pt x="486" y="10596"/>
                </a:lnTo>
                <a:lnTo>
                  <a:pt x="535" y="10800"/>
                </a:lnTo>
                <a:lnTo>
                  <a:pt x="535" y="11106"/>
                </a:lnTo>
                <a:lnTo>
                  <a:pt x="584" y="11309"/>
                </a:lnTo>
                <a:lnTo>
                  <a:pt x="584" y="11513"/>
                </a:lnTo>
                <a:lnTo>
                  <a:pt x="632" y="11615"/>
                </a:lnTo>
                <a:lnTo>
                  <a:pt x="681" y="11411"/>
                </a:lnTo>
                <a:lnTo>
                  <a:pt x="681" y="11309"/>
                </a:lnTo>
                <a:lnTo>
                  <a:pt x="730" y="11106"/>
                </a:lnTo>
                <a:lnTo>
                  <a:pt x="730" y="10800"/>
                </a:lnTo>
                <a:lnTo>
                  <a:pt x="778" y="10698"/>
                </a:lnTo>
                <a:lnTo>
                  <a:pt x="778" y="10494"/>
                </a:lnTo>
                <a:lnTo>
                  <a:pt x="827" y="10392"/>
                </a:lnTo>
                <a:lnTo>
                  <a:pt x="827" y="10291"/>
                </a:lnTo>
                <a:lnTo>
                  <a:pt x="876" y="10392"/>
                </a:lnTo>
                <a:lnTo>
                  <a:pt x="876" y="10494"/>
                </a:lnTo>
                <a:lnTo>
                  <a:pt x="924" y="10596"/>
                </a:lnTo>
                <a:lnTo>
                  <a:pt x="924" y="10698"/>
                </a:lnTo>
                <a:lnTo>
                  <a:pt x="973" y="10800"/>
                </a:lnTo>
                <a:lnTo>
                  <a:pt x="973" y="10902"/>
                </a:lnTo>
                <a:lnTo>
                  <a:pt x="1022" y="11004"/>
                </a:lnTo>
                <a:lnTo>
                  <a:pt x="1022" y="11106"/>
                </a:lnTo>
                <a:lnTo>
                  <a:pt x="1070" y="11004"/>
                </a:lnTo>
                <a:lnTo>
                  <a:pt x="1119" y="10902"/>
                </a:lnTo>
                <a:lnTo>
                  <a:pt x="1168" y="10902"/>
                </a:lnTo>
                <a:lnTo>
                  <a:pt x="1168" y="10800"/>
                </a:lnTo>
                <a:lnTo>
                  <a:pt x="1216" y="10800"/>
                </a:lnTo>
                <a:lnTo>
                  <a:pt x="1216" y="10902"/>
                </a:lnTo>
                <a:lnTo>
                  <a:pt x="1265" y="11004"/>
                </a:lnTo>
                <a:lnTo>
                  <a:pt x="1314" y="11004"/>
                </a:lnTo>
                <a:lnTo>
                  <a:pt x="1362" y="11004"/>
                </a:lnTo>
                <a:lnTo>
                  <a:pt x="1362" y="10902"/>
                </a:lnTo>
                <a:lnTo>
                  <a:pt x="1411" y="10800"/>
                </a:lnTo>
                <a:lnTo>
                  <a:pt x="1411" y="10698"/>
                </a:lnTo>
                <a:lnTo>
                  <a:pt x="1411" y="10596"/>
                </a:lnTo>
                <a:lnTo>
                  <a:pt x="1459" y="10494"/>
                </a:lnTo>
                <a:lnTo>
                  <a:pt x="1459" y="10392"/>
                </a:lnTo>
                <a:lnTo>
                  <a:pt x="1508" y="10392"/>
                </a:lnTo>
                <a:lnTo>
                  <a:pt x="1557" y="10392"/>
                </a:lnTo>
                <a:lnTo>
                  <a:pt x="1557" y="10494"/>
                </a:lnTo>
                <a:lnTo>
                  <a:pt x="1605" y="10698"/>
                </a:lnTo>
                <a:lnTo>
                  <a:pt x="1605" y="10800"/>
                </a:lnTo>
                <a:lnTo>
                  <a:pt x="1605" y="11106"/>
                </a:lnTo>
                <a:lnTo>
                  <a:pt x="1654" y="11309"/>
                </a:lnTo>
                <a:lnTo>
                  <a:pt x="1654" y="11411"/>
                </a:lnTo>
                <a:lnTo>
                  <a:pt x="1703" y="11615"/>
                </a:lnTo>
                <a:lnTo>
                  <a:pt x="1751" y="11615"/>
                </a:lnTo>
                <a:lnTo>
                  <a:pt x="1751" y="11513"/>
                </a:lnTo>
                <a:lnTo>
                  <a:pt x="1800" y="11309"/>
                </a:lnTo>
                <a:lnTo>
                  <a:pt x="1800" y="11106"/>
                </a:lnTo>
                <a:lnTo>
                  <a:pt x="1800" y="10800"/>
                </a:lnTo>
                <a:lnTo>
                  <a:pt x="1849" y="10596"/>
                </a:lnTo>
                <a:lnTo>
                  <a:pt x="1849" y="10291"/>
                </a:lnTo>
                <a:lnTo>
                  <a:pt x="1897" y="10087"/>
                </a:lnTo>
                <a:lnTo>
                  <a:pt x="1897" y="9883"/>
                </a:lnTo>
                <a:lnTo>
                  <a:pt x="1946" y="9781"/>
                </a:lnTo>
                <a:lnTo>
                  <a:pt x="1946" y="9883"/>
                </a:lnTo>
                <a:lnTo>
                  <a:pt x="1995" y="9985"/>
                </a:lnTo>
                <a:lnTo>
                  <a:pt x="1995" y="10189"/>
                </a:lnTo>
                <a:lnTo>
                  <a:pt x="1995" y="10494"/>
                </a:lnTo>
                <a:lnTo>
                  <a:pt x="2043" y="10800"/>
                </a:lnTo>
                <a:lnTo>
                  <a:pt x="2043" y="11208"/>
                </a:lnTo>
                <a:lnTo>
                  <a:pt x="2092" y="11513"/>
                </a:lnTo>
                <a:lnTo>
                  <a:pt x="2092" y="11819"/>
                </a:lnTo>
                <a:lnTo>
                  <a:pt x="2141" y="12023"/>
                </a:lnTo>
                <a:lnTo>
                  <a:pt x="2189" y="12023"/>
                </a:lnTo>
                <a:lnTo>
                  <a:pt x="2189" y="11819"/>
                </a:lnTo>
                <a:lnTo>
                  <a:pt x="2189" y="11615"/>
                </a:lnTo>
                <a:lnTo>
                  <a:pt x="2238" y="11208"/>
                </a:lnTo>
                <a:lnTo>
                  <a:pt x="2238" y="10800"/>
                </a:lnTo>
                <a:lnTo>
                  <a:pt x="2286" y="10494"/>
                </a:lnTo>
                <a:lnTo>
                  <a:pt x="2286" y="10087"/>
                </a:lnTo>
                <a:lnTo>
                  <a:pt x="2335" y="9781"/>
                </a:lnTo>
                <a:lnTo>
                  <a:pt x="2335" y="9679"/>
                </a:lnTo>
                <a:lnTo>
                  <a:pt x="2384" y="9577"/>
                </a:lnTo>
                <a:lnTo>
                  <a:pt x="2384" y="9781"/>
                </a:lnTo>
                <a:lnTo>
                  <a:pt x="2432" y="10087"/>
                </a:lnTo>
                <a:lnTo>
                  <a:pt x="2432" y="10494"/>
                </a:lnTo>
                <a:lnTo>
                  <a:pt x="2481" y="10800"/>
                </a:lnTo>
                <a:lnTo>
                  <a:pt x="2481" y="11208"/>
                </a:lnTo>
                <a:lnTo>
                  <a:pt x="2530" y="11615"/>
                </a:lnTo>
                <a:lnTo>
                  <a:pt x="2530" y="11921"/>
                </a:lnTo>
                <a:lnTo>
                  <a:pt x="2578" y="12023"/>
                </a:lnTo>
                <a:lnTo>
                  <a:pt x="2578" y="12125"/>
                </a:lnTo>
                <a:lnTo>
                  <a:pt x="2578" y="12023"/>
                </a:lnTo>
                <a:lnTo>
                  <a:pt x="2627" y="11819"/>
                </a:lnTo>
                <a:lnTo>
                  <a:pt x="2627" y="11615"/>
                </a:lnTo>
                <a:lnTo>
                  <a:pt x="2676" y="11208"/>
                </a:lnTo>
                <a:lnTo>
                  <a:pt x="2676" y="10800"/>
                </a:lnTo>
                <a:lnTo>
                  <a:pt x="2724" y="10494"/>
                </a:lnTo>
                <a:lnTo>
                  <a:pt x="2724" y="10189"/>
                </a:lnTo>
                <a:lnTo>
                  <a:pt x="2773" y="9883"/>
                </a:lnTo>
                <a:lnTo>
                  <a:pt x="2773" y="9781"/>
                </a:lnTo>
                <a:lnTo>
                  <a:pt x="2773" y="9679"/>
                </a:lnTo>
                <a:lnTo>
                  <a:pt x="2822" y="9781"/>
                </a:lnTo>
                <a:lnTo>
                  <a:pt x="2822" y="9985"/>
                </a:lnTo>
                <a:lnTo>
                  <a:pt x="2870" y="10189"/>
                </a:lnTo>
                <a:lnTo>
                  <a:pt x="2870" y="10494"/>
                </a:lnTo>
                <a:lnTo>
                  <a:pt x="2919" y="10800"/>
                </a:lnTo>
                <a:lnTo>
                  <a:pt x="2919" y="11208"/>
                </a:lnTo>
                <a:lnTo>
                  <a:pt x="2968" y="11411"/>
                </a:lnTo>
                <a:lnTo>
                  <a:pt x="2968" y="11615"/>
                </a:lnTo>
                <a:lnTo>
                  <a:pt x="2968" y="11717"/>
                </a:lnTo>
                <a:lnTo>
                  <a:pt x="3016" y="11717"/>
                </a:lnTo>
                <a:lnTo>
                  <a:pt x="3065" y="11513"/>
                </a:lnTo>
                <a:lnTo>
                  <a:pt x="3065" y="11309"/>
                </a:lnTo>
                <a:lnTo>
                  <a:pt x="3114" y="11106"/>
                </a:lnTo>
                <a:lnTo>
                  <a:pt x="3114" y="10800"/>
                </a:lnTo>
                <a:lnTo>
                  <a:pt x="3162" y="10596"/>
                </a:lnTo>
                <a:lnTo>
                  <a:pt x="3162" y="10392"/>
                </a:lnTo>
                <a:lnTo>
                  <a:pt x="3162" y="10291"/>
                </a:lnTo>
                <a:lnTo>
                  <a:pt x="3211" y="10189"/>
                </a:lnTo>
                <a:lnTo>
                  <a:pt x="3259" y="10291"/>
                </a:lnTo>
                <a:lnTo>
                  <a:pt x="3259" y="10392"/>
                </a:lnTo>
                <a:lnTo>
                  <a:pt x="3308" y="10494"/>
                </a:lnTo>
                <a:lnTo>
                  <a:pt x="3308" y="10698"/>
                </a:lnTo>
                <a:lnTo>
                  <a:pt x="3357" y="10800"/>
                </a:lnTo>
                <a:lnTo>
                  <a:pt x="3357" y="11004"/>
                </a:lnTo>
                <a:lnTo>
                  <a:pt x="3357" y="11106"/>
                </a:lnTo>
                <a:lnTo>
                  <a:pt x="3405" y="11106"/>
                </a:lnTo>
                <a:lnTo>
                  <a:pt x="3454" y="11106"/>
                </a:lnTo>
                <a:lnTo>
                  <a:pt x="3503" y="11004"/>
                </a:lnTo>
                <a:lnTo>
                  <a:pt x="3503" y="10902"/>
                </a:lnTo>
                <a:lnTo>
                  <a:pt x="3551" y="10902"/>
                </a:lnTo>
                <a:lnTo>
                  <a:pt x="3551" y="10800"/>
                </a:lnTo>
                <a:lnTo>
                  <a:pt x="3600" y="10902"/>
                </a:lnTo>
                <a:lnTo>
                  <a:pt x="3649" y="10902"/>
                </a:lnTo>
                <a:lnTo>
                  <a:pt x="3649" y="11004"/>
                </a:lnTo>
                <a:lnTo>
                  <a:pt x="3697" y="11004"/>
                </a:lnTo>
                <a:lnTo>
                  <a:pt x="3746" y="11004"/>
                </a:lnTo>
                <a:lnTo>
                  <a:pt x="3746" y="10902"/>
                </a:lnTo>
                <a:lnTo>
                  <a:pt x="3746" y="10800"/>
                </a:lnTo>
                <a:lnTo>
                  <a:pt x="3795" y="10698"/>
                </a:lnTo>
                <a:lnTo>
                  <a:pt x="3795" y="10596"/>
                </a:lnTo>
                <a:lnTo>
                  <a:pt x="3843" y="10494"/>
                </a:lnTo>
                <a:lnTo>
                  <a:pt x="3843" y="10392"/>
                </a:lnTo>
                <a:lnTo>
                  <a:pt x="3892" y="10291"/>
                </a:lnTo>
                <a:lnTo>
                  <a:pt x="3941" y="10392"/>
                </a:lnTo>
                <a:lnTo>
                  <a:pt x="3941" y="10494"/>
                </a:lnTo>
                <a:lnTo>
                  <a:pt x="3941" y="10596"/>
                </a:lnTo>
                <a:lnTo>
                  <a:pt x="3989" y="10800"/>
                </a:lnTo>
                <a:lnTo>
                  <a:pt x="3989" y="11106"/>
                </a:lnTo>
                <a:lnTo>
                  <a:pt x="4038" y="11309"/>
                </a:lnTo>
                <a:lnTo>
                  <a:pt x="4038" y="11513"/>
                </a:lnTo>
                <a:lnTo>
                  <a:pt x="4086" y="11615"/>
                </a:lnTo>
                <a:lnTo>
                  <a:pt x="4086" y="11717"/>
                </a:lnTo>
                <a:lnTo>
                  <a:pt x="4135" y="11717"/>
                </a:lnTo>
                <a:lnTo>
                  <a:pt x="4135" y="11615"/>
                </a:lnTo>
                <a:lnTo>
                  <a:pt x="4135" y="11411"/>
                </a:lnTo>
                <a:lnTo>
                  <a:pt x="4184" y="11208"/>
                </a:lnTo>
                <a:lnTo>
                  <a:pt x="4184" y="10800"/>
                </a:lnTo>
                <a:lnTo>
                  <a:pt x="4232" y="10494"/>
                </a:lnTo>
                <a:lnTo>
                  <a:pt x="4232" y="10189"/>
                </a:lnTo>
                <a:lnTo>
                  <a:pt x="4281" y="9883"/>
                </a:lnTo>
                <a:lnTo>
                  <a:pt x="4281" y="9679"/>
                </a:lnTo>
                <a:lnTo>
                  <a:pt x="4330" y="9679"/>
                </a:lnTo>
                <a:lnTo>
                  <a:pt x="4330" y="9781"/>
                </a:lnTo>
                <a:lnTo>
                  <a:pt x="4378" y="10087"/>
                </a:lnTo>
                <a:lnTo>
                  <a:pt x="4378" y="10392"/>
                </a:lnTo>
                <a:lnTo>
                  <a:pt x="4427" y="10800"/>
                </a:lnTo>
                <a:lnTo>
                  <a:pt x="4427" y="11309"/>
                </a:lnTo>
                <a:lnTo>
                  <a:pt x="4476" y="11615"/>
                </a:lnTo>
                <a:lnTo>
                  <a:pt x="4476" y="12023"/>
                </a:lnTo>
                <a:lnTo>
                  <a:pt x="4524" y="12226"/>
                </a:lnTo>
                <a:lnTo>
                  <a:pt x="4524" y="12328"/>
                </a:lnTo>
                <a:lnTo>
                  <a:pt x="4524" y="12226"/>
                </a:lnTo>
                <a:lnTo>
                  <a:pt x="4573" y="12023"/>
                </a:lnTo>
                <a:lnTo>
                  <a:pt x="4573" y="11717"/>
                </a:lnTo>
                <a:lnTo>
                  <a:pt x="4622" y="11309"/>
                </a:lnTo>
                <a:lnTo>
                  <a:pt x="4622" y="10800"/>
                </a:lnTo>
                <a:lnTo>
                  <a:pt x="4670" y="10392"/>
                </a:lnTo>
                <a:lnTo>
                  <a:pt x="4670" y="9985"/>
                </a:lnTo>
                <a:lnTo>
                  <a:pt x="4719" y="9577"/>
                </a:lnTo>
                <a:lnTo>
                  <a:pt x="4719" y="9374"/>
                </a:lnTo>
                <a:lnTo>
                  <a:pt x="4719" y="9272"/>
                </a:lnTo>
                <a:lnTo>
                  <a:pt x="4768" y="9374"/>
                </a:lnTo>
                <a:lnTo>
                  <a:pt x="4768" y="9577"/>
                </a:lnTo>
                <a:lnTo>
                  <a:pt x="4816" y="9883"/>
                </a:lnTo>
                <a:lnTo>
                  <a:pt x="4816" y="10392"/>
                </a:lnTo>
                <a:lnTo>
                  <a:pt x="4865" y="10800"/>
                </a:lnTo>
                <a:lnTo>
                  <a:pt x="4865" y="11309"/>
                </a:lnTo>
                <a:lnTo>
                  <a:pt x="4914" y="11819"/>
                </a:lnTo>
                <a:lnTo>
                  <a:pt x="4914" y="12125"/>
                </a:lnTo>
                <a:lnTo>
                  <a:pt x="4914" y="12328"/>
                </a:lnTo>
                <a:lnTo>
                  <a:pt x="4962" y="12430"/>
                </a:lnTo>
                <a:lnTo>
                  <a:pt x="4962" y="12328"/>
                </a:lnTo>
                <a:lnTo>
                  <a:pt x="5011" y="12125"/>
                </a:lnTo>
                <a:lnTo>
                  <a:pt x="5011" y="11717"/>
                </a:lnTo>
                <a:lnTo>
                  <a:pt x="5059" y="11309"/>
                </a:lnTo>
                <a:lnTo>
                  <a:pt x="5059" y="10800"/>
                </a:lnTo>
                <a:lnTo>
                  <a:pt x="5108" y="10392"/>
                </a:lnTo>
                <a:lnTo>
                  <a:pt x="5108" y="9985"/>
                </a:lnTo>
                <a:lnTo>
                  <a:pt x="5108" y="9679"/>
                </a:lnTo>
                <a:lnTo>
                  <a:pt x="5157" y="9475"/>
                </a:lnTo>
                <a:lnTo>
                  <a:pt x="5157" y="9374"/>
                </a:lnTo>
                <a:lnTo>
                  <a:pt x="5205" y="9475"/>
                </a:lnTo>
                <a:lnTo>
                  <a:pt x="5205" y="9679"/>
                </a:lnTo>
                <a:lnTo>
                  <a:pt x="5254" y="9985"/>
                </a:lnTo>
                <a:lnTo>
                  <a:pt x="5254" y="10392"/>
                </a:lnTo>
                <a:lnTo>
                  <a:pt x="5303" y="10800"/>
                </a:lnTo>
                <a:lnTo>
                  <a:pt x="5303" y="11208"/>
                </a:lnTo>
                <a:lnTo>
                  <a:pt x="5303" y="11615"/>
                </a:lnTo>
                <a:lnTo>
                  <a:pt x="5351" y="11819"/>
                </a:lnTo>
                <a:lnTo>
                  <a:pt x="5351" y="12023"/>
                </a:lnTo>
                <a:lnTo>
                  <a:pt x="5400" y="12023"/>
                </a:lnTo>
                <a:lnTo>
                  <a:pt x="5400" y="11921"/>
                </a:lnTo>
                <a:lnTo>
                  <a:pt x="5449" y="11819"/>
                </a:lnTo>
                <a:lnTo>
                  <a:pt x="5449" y="11513"/>
                </a:lnTo>
                <a:lnTo>
                  <a:pt x="5497" y="11208"/>
                </a:lnTo>
                <a:lnTo>
                  <a:pt x="5497" y="10800"/>
                </a:lnTo>
                <a:lnTo>
                  <a:pt x="5497" y="10494"/>
                </a:lnTo>
                <a:lnTo>
                  <a:pt x="5546" y="10291"/>
                </a:lnTo>
                <a:lnTo>
                  <a:pt x="5546" y="10087"/>
                </a:lnTo>
                <a:lnTo>
                  <a:pt x="5595" y="9985"/>
                </a:lnTo>
                <a:lnTo>
                  <a:pt x="5643" y="10087"/>
                </a:lnTo>
                <a:lnTo>
                  <a:pt x="5643" y="10189"/>
                </a:lnTo>
                <a:lnTo>
                  <a:pt x="5692" y="10392"/>
                </a:lnTo>
                <a:lnTo>
                  <a:pt x="5692" y="10596"/>
                </a:lnTo>
                <a:lnTo>
                  <a:pt x="5692" y="10800"/>
                </a:lnTo>
                <a:lnTo>
                  <a:pt x="5741" y="11004"/>
                </a:lnTo>
                <a:lnTo>
                  <a:pt x="5741" y="11208"/>
                </a:lnTo>
                <a:lnTo>
                  <a:pt x="5789" y="11208"/>
                </a:lnTo>
                <a:lnTo>
                  <a:pt x="5789" y="11309"/>
                </a:lnTo>
                <a:lnTo>
                  <a:pt x="5838" y="11208"/>
                </a:lnTo>
                <a:lnTo>
                  <a:pt x="5886" y="11106"/>
                </a:lnTo>
                <a:lnTo>
                  <a:pt x="5886" y="11004"/>
                </a:lnTo>
                <a:lnTo>
                  <a:pt x="5886" y="10902"/>
                </a:lnTo>
                <a:lnTo>
                  <a:pt x="5935" y="10800"/>
                </a:lnTo>
                <a:lnTo>
                  <a:pt x="5984" y="10800"/>
                </a:lnTo>
                <a:lnTo>
                  <a:pt x="5984" y="10902"/>
                </a:lnTo>
                <a:lnTo>
                  <a:pt x="6032" y="10902"/>
                </a:lnTo>
                <a:lnTo>
                  <a:pt x="6032" y="11004"/>
                </a:lnTo>
                <a:lnTo>
                  <a:pt x="6081" y="11004"/>
                </a:lnTo>
                <a:lnTo>
                  <a:pt x="6130" y="10902"/>
                </a:lnTo>
                <a:lnTo>
                  <a:pt x="6130" y="10800"/>
                </a:lnTo>
                <a:lnTo>
                  <a:pt x="6178" y="10698"/>
                </a:lnTo>
                <a:lnTo>
                  <a:pt x="6178" y="10596"/>
                </a:lnTo>
                <a:lnTo>
                  <a:pt x="6227" y="10392"/>
                </a:lnTo>
                <a:lnTo>
                  <a:pt x="6227" y="10291"/>
                </a:lnTo>
                <a:lnTo>
                  <a:pt x="6276" y="10189"/>
                </a:lnTo>
                <a:lnTo>
                  <a:pt x="6324" y="10392"/>
                </a:lnTo>
                <a:lnTo>
                  <a:pt x="6324" y="10596"/>
                </a:lnTo>
                <a:lnTo>
                  <a:pt x="6373" y="10800"/>
                </a:lnTo>
                <a:lnTo>
                  <a:pt x="6373" y="11106"/>
                </a:lnTo>
                <a:lnTo>
                  <a:pt x="6422" y="11411"/>
                </a:lnTo>
                <a:lnTo>
                  <a:pt x="6422" y="11717"/>
                </a:lnTo>
                <a:lnTo>
                  <a:pt x="6470" y="11921"/>
                </a:lnTo>
                <a:lnTo>
                  <a:pt x="6470" y="12023"/>
                </a:lnTo>
                <a:lnTo>
                  <a:pt x="6519" y="11921"/>
                </a:lnTo>
                <a:lnTo>
                  <a:pt x="6519" y="11615"/>
                </a:lnTo>
                <a:lnTo>
                  <a:pt x="6568" y="11309"/>
                </a:lnTo>
                <a:lnTo>
                  <a:pt x="6568" y="10800"/>
                </a:lnTo>
                <a:lnTo>
                  <a:pt x="6616" y="10392"/>
                </a:lnTo>
                <a:lnTo>
                  <a:pt x="6616" y="9883"/>
                </a:lnTo>
                <a:lnTo>
                  <a:pt x="6665" y="9577"/>
                </a:lnTo>
                <a:lnTo>
                  <a:pt x="6665" y="9272"/>
                </a:lnTo>
                <a:lnTo>
                  <a:pt x="6665" y="9170"/>
                </a:lnTo>
                <a:lnTo>
                  <a:pt x="6714" y="9170"/>
                </a:lnTo>
                <a:lnTo>
                  <a:pt x="6714" y="9374"/>
                </a:lnTo>
                <a:lnTo>
                  <a:pt x="6762" y="9781"/>
                </a:lnTo>
                <a:lnTo>
                  <a:pt x="6762" y="10291"/>
                </a:lnTo>
                <a:lnTo>
                  <a:pt x="6811" y="10800"/>
                </a:lnTo>
                <a:lnTo>
                  <a:pt x="6811" y="11411"/>
                </a:lnTo>
                <a:lnTo>
                  <a:pt x="6859" y="12023"/>
                </a:lnTo>
                <a:lnTo>
                  <a:pt x="6859" y="12532"/>
                </a:lnTo>
                <a:lnTo>
                  <a:pt x="6859" y="12838"/>
                </a:lnTo>
                <a:lnTo>
                  <a:pt x="6908" y="12940"/>
                </a:lnTo>
                <a:lnTo>
                  <a:pt x="6908" y="12838"/>
                </a:lnTo>
                <a:lnTo>
                  <a:pt x="6957" y="12634"/>
                </a:lnTo>
                <a:lnTo>
                  <a:pt x="6957" y="12125"/>
                </a:lnTo>
                <a:lnTo>
                  <a:pt x="7005" y="11513"/>
                </a:lnTo>
                <a:lnTo>
                  <a:pt x="7005" y="10800"/>
                </a:lnTo>
                <a:lnTo>
                  <a:pt x="7054" y="10189"/>
                </a:lnTo>
                <a:lnTo>
                  <a:pt x="7054" y="9475"/>
                </a:lnTo>
                <a:lnTo>
                  <a:pt x="7054" y="8966"/>
                </a:lnTo>
                <a:lnTo>
                  <a:pt x="7103" y="8660"/>
                </a:lnTo>
                <a:lnTo>
                  <a:pt x="7103" y="8457"/>
                </a:lnTo>
                <a:lnTo>
                  <a:pt x="7151" y="8558"/>
                </a:lnTo>
                <a:lnTo>
                  <a:pt x="7151" y="8864"/>
                </a:lnTo>
                <a:lnTo>
                  <a:pt x="7200" y="9475"/>
                </a:lnTo>
                <a:lnTo>
                  <a:pt x="7200" y="10087"/>
                </a:lnTo>
                <a:lnTo>
                  <a:pt x="7249" y="10800"/>
                </a:lnTo>
                <a:lnTo>
                  <a:pt x="7249" y="11615"/>
                </a:lnTo>
                <a:lnTo>
                  <a:pt x="7249" y="12328"/>
                </a:lnTo>
                <a:lnTo>
                  <a:pt x="7297" y="12838"/>
                </a:lnTo>
                <a:lnTo>
                  <a:pt x="7297" y="13143"/>
                </a:lnTo>
                <a:lnTo>
                  <a:pt x="7346" y="13347"/>
                </a:lnTo>
                <a:lnTo>
                  <a:pt x="7346" y="13143"/>
                </a:lnTo>
                <a:lnTo>
                  <a:pt x="7395" y="12838"/>
                </a:lnTo>
                <a:lnTo>
                  <a:pt x="7395" y="12328"/>
                </a:lnTo>
                <a:lnTo>
                  <a:pt x="7443" y="11615"/>
                </a:lnTo>
                <a:lnTo>
                  <a:pt x="7443" y="10800"/>
                </a:lnTo>
                <a:lnTo>
                  <a:pt x="7443" y="10087"/>
                </a:lnTo>
                <a:lnTo>
                  <a:pt x="7492" y="9475"/>
                </a:lnTo>
                <a:lnTo>
                  <a:pt x="7492" y="8864"/>
                </a:lnTo>
                <a:lnTo>
                  <a:pt x="7541" y="8558"/>
                </a:lnTo>
                <a:lnTo>
                  <a:pt x="7541" y="8457"/>
                </a:lnTo>
                <a:lnTo>
                  <a:pt x="7589" y="8660"/>
                </a:lnTo>
                <a:lnTo>
                  <a:pt x="7589" y="8966"/>
                </a:lnTo>
                <a:lnTo>
                  <a:pt x="7638" y="9475"/>
                </a:lnTo>
                <a:lnTo>
                  <a:pt x="7638" y="10189"/>
                </a:lnTo>
                <a:lnTo>
                  <a:pt x="7638" y="10800"/>
                </a:lnTo>
                <a:lnTo>
                  <a:pt x="7686" y="11513"/>
                </a:lnTo>
                <a:lnTo>
                  <a:pt x="7686" y="12125"/>
                </a:lnTo>
                <a:lnTo>
                  <a:pt x="7735" y="12532"/>
                </a:lnTo>
                <a:lnTo>
                  <a:pt x="7735" y="12838"/>
                </a:lnTo>
                <a:lnTo>
                  <a:pt x="7784" y="12940"/>
                </a:lnTo>
                <a:lnTo>
                  <a:pt x="7784" y="12736"/>
                </a:lnTo>
                <a:lnTo>
                  <a:pt x="7832" y="12430"/>
                </a:lnTo>
                <a:lnTo>
                  <a:pt x="7832" y="12023"/>
                </a:lnTo>
                <a:lnTo>
                  <a:pt x="7832" y="11411"/>
                </a:lnTo>
                <a:lnTo>
                  <a:pt x="7881" y="10800"/>
                </a:lnTo>
                <a:lnTo>
                  <a:pt x="7881" y="10291"/>
                </a:lnTo>
                <a:lnTo>
                  <a:pt x="7930" y="9883"/>
                </a:lnTo>
                <a:lnTo>
                  <a:pt x="7930" y="9475"/>
                </a:lnTo>
                <a:lnTo>
                  <a:pt x="7978" y="9272"/>
                </a:lnTo>
                <a:lnTo>
                  <a:pt x="8027" y="9475"/>
                </a:lnTo>
                <a:lnTo>
                  <a:pt x="8027" y="9679"/>
                </a:lnTo>
                <a:lnTo>
                  <a:pt x="8027" y="10087"/>
                </a:lnTo>
                <a:lnTo>
                  <a:pt x="8076" y="10494"/>
                </a:lnTo>
                <a:lnTo>
                  <a:pt x="8076" y="10800"/>
                </a:lnTo>
                <a:lnTo>
                  <a:pt x="8124" y="11208"/>
                </a:lnTo>
                <a:lnTo>
                  <a:pt x="8124" y="11513"/>
                </a:lnTo>
                <a:lnTo>
                  <a:pt x="8173" y="11615"/>
                </a:lnTo>
                <a:lnTo>
                  <a:pt x="8173" y="11717"/>
                </a:lnTo>
                <a:lnTo>
                  <a:pt x="8222" y="11615"/>
                </a:lnTo>
                <a:lnTo>
                  <a:pt x="8222" y="11513"/>
                </a:lnTo>
                <a:lnTo>
                  <a:pt x="8222" y="11411"/>
                </a:lnTo>
                <a:lnTo>
                  <a:pt x="8270" y="11208"/>
                </a:lnTo>
                <a:lnTo>
                  <a:pt x="8270" y="11004"/>
                </a:lnTo>
                <a:lnTo>
                  <a:pt x="8319" y="10800"/>
                </a:lnTo>
                <a:lnTo>
                  <a:pt x="8368" y="10698"/>
                </a:lnTo>
                <a:lnTo>
                  <a:pt x="8368" y="10800"/>
                </a:lnTo>
                <a:lnTo>
                  <a:pt x="8416" y="10902"/>
                </a:lnTo>
                <a:lnTo>
                  <a:pt x="8416" y="11004"/>
                </a:lnTo>
                <a:lnTo>
                  <a:pt x="8465" y="11106"/>
                </a:lnTo>
                <a:lnTo>
                  <a:pt x="8514" y="11004"/>
                </a:lnTo>
                <a:lnTo>
                  <a:pt x="8514" y="10800"/>
                </a:lnTo>
                <a:lnTo>
                  <a:pt x="8562" y="10596"/>
                </a:lnTo>
                <a:lnTo>
                  <a:pt x="8562" y="10291"/>
                </a:lnTo>
                <a:lnTo>
                  <a:pt x="8611" y="10087"/>
                </a:lnTo>
                <a:lnTo>
                  <a:pt x="8611" y="9781"/>
                </a:lnTo>
                <a:lnTo>
                  <a:pt x="8611" y="9679"/>
                </a:lnTo>
                <a:lnTo>
                  <a:pt x="8659" y="9577"/>
                </a:lnTo>
                <a:lnTo>
                  <a:pt x="8659" y="9679"/>
                </a:lnTo>
                <a:lnTo>
                  <a:pt x="8708" y="9883"/>
                </a:lnTo>
                <a:lnTo>
                  <a:pt x="8708" y="10291"/>
                </a:lnTo>
                <a:lnTo>
                  <a:pt x="8757" y="10800"/>
                </a:lnTo>
                <a:lnTo>
                  <a:pt x="8757" y="11411"/>
                </a:lnTo>
                <a:lnTo>
                  <a:pt x="8805" y="12023"/>
                </a:lnTo>
                <a:lnTo>
                  <a:pt x="8805" y="12634"/>
                </a:lnTo>
                <a:lnTo>
                  <a:pt x="8805" y="13042"/>
                </a:lnTo>
                <a:lnTo>
                  <a:pt x="8854" y="13245"/>
                </a:lnTo>
                <a:lnTo>
                  <a:pt x="8903" y="13042"/>
                </a:lnTo>
                <a:lnTo>
                  <a:pt x="8903" y="12532"/>
                </a:lnTo>
                <a:lnTo>
                  <a:pt x="8951" y="11717"/>
                </a:lnTo>
                <a:lnTo>
                  <a:pt x="8951" y="10800"/>
                </a:lnTo>
                <a:lnTo>
                  <a:pt x="9000" y="9883"/>
                </a:lnTo>
                <a:lnTo>
                  <a:pt x="9000" y="8864"/>
                </a:lnTo>
                <a:lnTo>
                  <a:pt x="9000" y="8049"/>
                </a:lnTo>
                <a:lnTo>
                  <a:pt x="9049" y="7438"/>
                </a:lnTo>
                <a:lnTo>
                  <a:pt x="9049" y="7132"/>
                </a:lnTo>
                <a:lnTo>
                  <a:pt x="9097" y="7132"/>
                </a:lnTo>
                <a:lnTo>
                  <a:pt x="9097" y="7642"/>
                </a:lnTo>
                <a:lnTo>
                  <a:pt x="9146" y="8457"/>
                </a:lnTo>
                <a:lnTo>
                  <a:pt x="9146" y="9475"/>
                </a:lnTo>
                <a:lnTo>
                  <a:pt x="9195" y="10800"/>
                </a:lnTo>
                <a:lnTo>
                  <a:pt x="9195" y="12226"/>
                </a:lnTo>
                <a:lnTo>
                  <a:pt x="9195" y="13551"/>
                </a:lnTo>
                <a:lnTo>
                  <a:pt x="9243" y="14774"/>
                </a:lnTo>
                <a:lnTo>
                  <a:pt x="9243" y="15589"/>
                </a:lnTo>
                <a:lnTo>
                  <a:pt x="9292" y="15894"/>
                </a:lnTo>
                <a:lnTo>
                  <a:pt x="9292" y="15792"/>
                </a:lnTo>
                <a:lnTo>
                  <a:pt x="9341" y="15181"/>
                </a:lnTo>
                <a:lnTo>
                  <a:pt x="9341" y="14060"/>
                </a:lnTo>
                <a:lnTo>
                  <a:pt x="9389" y="12532"/>
                </a:lnTo>
                <a:lnTo>
                  <a:pt x="9389" y="10800"/>
                </a:lnTo>
                <a:lnTo>
                  <a:pt x="9389" y="9068"/>
                </a:lnTo>
                <a:lnTo>
                  <a:pt x="9438" y="7336"/>
                </a:lnTo>
                <a:lnTo>
                  <a:pt x="9438" y="5909"/>
                </a:lnTo>
                <a:lnTo>
                  <a:pt x="9486" y="4891"/>
                </a:lnTo>
                <a:lnTo>
                  <a:pt x="9486" y="4483"/>
                </a:lnTo>
                <a:lnTo>
                  <a:pt x="9535" y="4687"/>
                </a:lnTo>
                <a:lnTo>
                  <a:pt x="9535" y="5502"/>
                </a:lnTo>
                <a:lnTo>
                  <a:pt x="9584" y="6826"/>
                </a:lnTo>
                <a:lnTo>
                  <a:pt x="9584" y="8762"/>
                </a:lnTo>
                <a:lnTo>
                  <a:pt x="9584" y="10800"/>
                </a:lnTo>
                <a:lnTo>
                  <a:pt x="9632" y="13042"/>
                </a:lnTo>
                <a:lnTo>
                  <a:pt x="9632" y="15079"/>
                </a:lnTo>
                <a:lnTo>
                  <a:pt x="9681" y="16811"/>
                </a:lnTo>
                <a:lnTo>
                  <a:pt x="9681" y="17932"/>
                </a:lnTo>
                <a:lnTo>
                  <a:pt x="9730" y="18442"/>
                </a:lnTo>
                <a:lnTo>
                  <a:pt x="9730" y="18238"/>
                </a:lnTo>
                <a:lnTo>
                  <a:pt x="9778" y="17219"/>
                </a:lnTo>
                <a:lnTo>
                  <a:pt x="9778" y="15487"/>
                </a:lnTo>
                <a:lnTo>
                  <a:pt x="9778" y="13347"/>
                </a:lnTo>
                <a:lnTo>
                  <a:pt x="9827" y="10800"/>
                </a:lnTo>
                <a:lnTo>
                  <a:pt x="9827" y="8253"/>
                </a:lnTo>
                <a:lnTo>
                  <a:pt x="9876" y="5909"/>
                </a:lnTo>
                <a:lnTo>
                  <a:pt x="9876" y="3974"/>
                </a:lnTo>
                <a:lnTo>
                  <a:pt x="9924" y="2649"/>
                </a:lnTo>
                <a:lnTo>
                  <a:pt x="9924" y="2140"/>
                </a:lnTo>
                <a:lnTo>
                  <a:pt x="9973" y="2445"/>
                </a:lnTo>
                <a:lnTo>
                  <a:pt x="9973" y="3668"/>
                </a:lnTo>
                <a:lnTo>
                  <a:pt x="9973" y="5604"/>
                </a:lnTo>
                <a:lnTo>
                  <a:pt x="10022" y="8049"/>
                </a:lnTo>
                <a:lnTo>
                  <a:pt x="10022" y="10800"/>
                </a:lnTo>
                <a:lnTo>
                  <a:pt x="10070" y="13755"/>
                </a:lnTo>
                <a:lnTo>
                  <a:pt x="10070" y="16302"/>
                </a:lnTo>
                <a:lnTo>
                  <a:pt x="10119" y="18442"/>
                </a:lnTo>
                <a:lnTo>
                  <a:pt x="10119" y="19868"/>
                </a:lnTo>
                <a:lnTo>
                  <a:pt x="10168" y="20479"/>
                </a:lnTo>
                <a:lnTo>
                  <a:pt x="10168" y="20072"/>
                </a:lnTo>
                <a:lnTo>
                  <a:pt x="10168" y="18747"/>
                </a:lnTo>
                <a:lnTo>
                  <a:pt x="10216" y="16608"/>
                </a:lnTo>
                <a:lnTo>
                  <a:pt x="10216" y="13958"/>
                </a:lnTo>
                <a:lnTo>
                  <a:pt x="10265" y="10800"/>
                </a:lnTo>
                <a:lnTo>
                  <a:pt x="10265" y="7743"/>
                </a:lnTo>
                <a:lnTo>
                  <a:pt x="10314" y="4891"/>
                </a:lnTo>
                <a:lnTo>
                  <a:pt x="10314" y="2649"/>
                </a:lnTo>
                <a:lnTo>
                  <a:pt x="10362" y="1121"/>
                </a:lnTo>
                <a:lnTo>
                  <a:pt x="10362" y="509"/>
                </a:lnTo>
                <a:lnTo>
                  <a:pt x="10362" y="1019"/>
                </a:lnTo>
                <a:lnTo>
                  <a:pt x="10411" y="2445"/>
                </a:lnTo>
                <a:lnTo>
                  <a:pt x="10411" y="4687"/>
                </a:lnTo>
                <a:lnTo>
                  <a:pt x="10459" y="7642"/>
                </a:lnTo>
                <a:lnTo>
                  <a:pt x="10459" y="10800"/>
                </a:lnTo>
                <a:lnTo>
                  <a:pt x="10508" y="14162"/>
                </a:lnTo>
                <a:lnTo>
                  <a:pt x="10508" y="17117"/>
                </a:lnTo>
                <a:lnTo>
                  <a:pt x="10557" y="19460"/>
                </a:lnTo>
                <a:lnTo>
                  <a:pt x="10557" y="20989"/>
                </a:lnTo>
                <a:lnTo>
                  <a:pt x="10557" y="21600"/>
                </a:lnTo>
                <a:lnTo>
                  <a:pt x="10605" y="21091"/>
                </a:lnTo>
                <a:lnTo>
                  <a:pt x="10605" y="19562"/>
                </a:lnTo>
                <a:lnTo>
                  <a:pt x="10654" y="17219"/>
                </a:lnTo>
                <a:lnTo>
                  <a:pt x="10654" y="14162"/>
                </a:lnTo>
                <a:lnTo>
                  <a:pt x="10703" y="10800"/>
                </a:lnTo>
                <a:lnTo>
                  <a:pt x="10703" y="7540"/>
                </a:lnTo>
                <a:lnTo>
                  <a:pt x="10751" y="4483"/>
                </a:lnTo>
                <a:lnTo>
                  <a:pt x="10751" y="2038"/>
                </a:lnTo>
                <a:lnTo>
                  <a:pt x="10751" y="509"/>
                </a:lnTo>
                <a:lnTo>
                  <a:pt x="10800" y="0"/>
                </a:lnTo>
                <a:lnTo>
                  <a:pt x="10800" y="509"/>
                </a:lnTo>
                <a:lnTo>
                  <a:pt x="10849" y="2038"/>
                </a:lnTo>
                <a:lnTo>
                  <a:pt x="10849" y="4483"/>
                </a:lnTo>
                <a:lnTo>
                  <a:pt x="10897" y="7540"/>
                </a:lnTo>
                <a:lnTo>
                  <a:pt x="10897" y="10800"/>
                </a:lnTo>
                <a:lnTo>
                  <a:pt x="10946" y="14162"/>
                </a:lnTo>
                <a:lnTo>
                  <a:pt x="10946" y="17219"/>
                </a:lnTo>
                <a:lnTo>
                  <a:pt x="10946" y="19562"/>
                </a:lnTo>
                <a:lnTo>
                  <a:pt x="10995" y="21091"/>
                </a:lnTo>
                <a:lnTo>
                  <a:pt x="10995" y="21600"/>
                </a:lnTo>
                <a:lnTo>
                  <a:pt x="11043" y="20989"/>
                </a:lnTo>
                <a:lnTo>
                  <a:pt x="11043" y="19460"/>
                </a:lnTo>
                <a:lnTo>
                  <a:pt x="11092" y="17117"/>
                </a:lnTo>
                <a:lnTo>
                  <a:pt x="11092" y="14162"/>
                </a:lnTo>
                <a:lnTo>
                  <a:pt x="11141" y="10800"/>
                </a:lnTo>
                <a:lnTo>
                  <a:pt x="11141" y="7642"/>
                </a:lnTo>
                <a:lnTo>
                  <a:pt x="11141" y="4687"/>
                </a:lnTo>
                <a:lnTo>
                  <a:pt x="11189" y="2445"/>
                </a:lnTo>
                <a:lnTo>
                  <a:pt x="11189" y="1019"/>
                </a:lnTo>
                <a:lnTo>
                  <a:pt x="11238" y="509"/>
                </a:lnTo>
                <a:lnTo>
                  <a:pt x="11238" y="1121"/>
                </a:lnTo>
                <a:lnTo>
                  <a:pt x="11286" y="2649"/>
                </a:lnTo>
                <a:lnTo>
                  <a:pt x="11286" y="4891"/>
                </a:lnTo>
                <a:lnTo>
                  <a:pt x="11335" y="7743"/>
                </a:lnTo>
                <a:lnTo>
                  <a:pt x="11335" y="10800"/>
                </a:lnTo>
                <a:lnTo>
                  <a:pt x="11335" y="13958"/>
                </a:lnTo>
                <a:lnTo>
                  <a:pt x="11384" y="16608"/>
                </a:lnTo>
                <a:lnTo>
                  <a:pt x="11384" y="18747"/>
                </a:lnTo>
                <a:lnTo>
                  <a:pt x="11432" y="20072"/>
                </a:lnTo>
                <a:lnTo>
                  <a:pt x="11432" y="20479"/>
                </a:lnTo>
                <a:lnTo>
                  <a:pt x="11481" y="19868"/>
                </a:lnTo>
                <a:lnTo>
                  <a:pt x="11481" y="18442"/>
                </a:lnTo>
                <a:lnTo>
                  <a:pt x="11530" y="16302"/>
                </a:lnTo>
                <a:lnTo>
                  <a:pt x="11530" y="13755"/>
                </a:lnTo>
                <a:lnTo>
                  <a:pt x="11530" y="10800"/>
                </a:lnTo>
                <a:lnTo>
                  <a:pt x="11578" y="8049"/>
                </a:lnTo>
                <a:lnTo>
                  <a:pt x="11578" y="5604"/>
                </a:lnTo>
                <a:lnTo>
                  <a:pt x="11627" y="3668"/>
                </a:lnTo>
                <a:lnTo>
                  <a:pt x="11627" y="2445"/>
                </a:lnTo>
                <a:lnTo>
                  <a:pt x="11676" y="2140"/>
                </a:lnTo>
                <a:lnTo>
                  <a:pt x="11676" y="2649"/>
                </a:lnTo>
                <a:lnTo>
                  <a:pt x="11724" y="3974"/>
                </a:lnTo>
                <a:lnTo>
                  <a:pt x="11724" y="5909"/>
                </a:lnTo>
                <a:lnTo>
                  <a:pt x="11724" y="8253"/>
                </a:lnTo>
                <a:lnTo>
                  <a:pt x="11773" y="10800"/>
                </a:lnTo>
                <a:lnTo>
                  <a:pt x="11773" y="13347"/>
                </a:lnTo>
                <a:lnTo>
                  <a:pt x="11822" y="15487"/>
                </a:lnTo>
                <a:lnTo>
                  <a:pt x="11822" y="17219"/>
                </a:lnTo>
                <a:lnTo>
                  <a:pt x="11870" y="18238"/>
                </a:lnTo>
                <a:lnTo>
                  <a:pt x="11870" y="18442"/>
                </a:lnTo>
                <a:lnTo>
                  <a:pt x="11919" y="17932"/>
                </a:lnTo>
                <a:lnTo>
                  <a:pt x="11919" y="16811"/>
                </a:lnTo>
                <a:lnTo>
                  <a:pt x="11919" y="15079"/>
                </a:lnTo>
                <a:lnTo>
                  <a:pt x="11968" y="13042"/>
                </a:lnTo>
                <a:lnTo>
                  <a:pt x="11968" y="10800"/>
                </a:lnTo>
                <a:lnTo>
                  <a:pt x="12016" y="8762"/>
                </a:lnTo>
                <a:lnTo>
                  <a:pt x="12016" y="6826"/>
                </a:lnTo>
                <a:lnTo>
                  <a:pt x="12065" y="5502"/>
                </a:lnTo>
                <a:lnTo>
                  <a:pt x="12065" y="4687"/>
                </a:lnTo>
                <a:lnTo>
                  <a:pt x="12114" y="4483"/>
                </a:lnTo>
                <a:lnTo>
                  <a:pt x="12114" y="4891"/>
                </a:lnTo>
                <a:lnTo>
                  <a:pt x="12114" y="5909"/>
                </a:lnTo>
                <a:lnTo>
                  <a:pt x="12162" y="7336"/>
                </a:lnTo>
                <a:lnTo>
                  <a:pt x="12162" y="9068"/>
                </a:lnTo>
                <a:lnTo>
                  <a:pt x="12211" y="10800"/>
                </a:lnTo>
                <a:lnTo>
                  <a:pt x="12211" y="12532"/>
                </a:lnTo>
                <a:lnTo>
                  <a:pt x="12259" y="14060"/>
                </a:lnTo>
                <a:lnTo>
                  <a:pt x="12259" y="15181"/>
                </a:lnTo>
                <a:lnTo>
                  <a:pt x="12308" y="15792"/>
                </a:lnTo>
                <a:lnTo>
                  <a:pt x="12308" y="15894"/>
                </a:lnTo>
                <a:lnTo>
                  <a:pt x="12308" y="15589"/>
                </a:lnTo>
                <a:lnTo>
                  <a:pt x="12357" y="14774"/>
                </a:lnTo>
                <a:lnTo>
                  <a:pt x="12357" y="13551"/>
                </a:lnTo>
                <a:lnTo>
                  <a:pt x="12405" y="12226"/>
                </a:lnTo>
                <a:lnTo>
                  <a:pt x="12405" y="10800"/>
                </a:lnTo>
                <a:lnTo>
                  <a:pt x="12454" y="9475"/>
                </a:lnTo>
                <a:lnTo>
                  <a:pt x="12454" y="8457"/>
                </a:lnTo>
                <a:lnTo>
                  <a:pt x="12503" y="7642"/>
                </a:lnTo>
                <a:lnTo>
                  <a:pt x="12503" y="7132"/>
                </a:lnTo>
                <a:lnTo>
                  <a:pt x="12551" y="7438"/>
                </a:lnTo>
                <a:lnTo>
                  <a:pt x="12551" y="8049"/>
                </a:lnTo>
                <a:lnTo>
                  <a:pt x="12600" y="8864"/>
                </a:lnTo>
                <a:lnTo>
                  <a:pt x="12600" y="9883"/>
                </a:lnTo>
                <a:lnTo>
                  <a:pt x="12649" y="10800"/>
                </a:lnTo>
                <a:lnTo>
                  <a:pt x="12649" y="11717"/>
                </a:lnTo>
                <a:lnTo>
                  <a:pt x="12697" y="12532"/>
                </a:lnTo>
                <a:lnTo>
                  <a:pt x="12697" y="13042"/>
                </a:lnTo>
                <a:lnTo>
                  <a:pt x="12697" y="13245"/>
                </a:lnTo>
                <a:lnTo>
                  <a:pt x="12746" y="13245"/>
                </a:lnTo>
                <a:lnTo>
                  <a:pt x="12746" y="13042"/>
                </a:lnTo>
                <a:lnTo>
                  <a:pt x="12795" y="12634"/>
                </a:lnTo>
                <a:lnTo>
                  <a:pt x="12795" y="12023"/>
                </a:lnTo>
                <a:lnTo>
                  <a:pt x="12843" y="11411"/>
                </a:lnTo>
                <a:lnTo>
                  <a:pt x="12843" y="10800"/>
                </a:lnTo>
                <a:lnTo>
                  <a:pt x="12892" y="10291"/>
                </a:lnTo>
                <a:lnTo>
                  <a:pt x="12892" y="9883"/>
                </a:lnTo>
                <a:lnTo>
                  <a:pt x="12892" y="9679"/>
                </a:lnTo>
                <a:lnTo>
                  <a:pt x="12941" y="9577"/>
                </a:lnTo>
                <a:lnTo>
                  <a:pt x="12941" y="9679"/>
                </a:lnTo>
                <a:lnTo>
                  <a:pt x="12989" y="9781"/>
                </a:lnTo>
                <a:lnTo>
                  <a:pt x="12989" y="10087"/>
                </a:lnTo>
                <a:lnTo>
                  <a:pt x="13038" y="10291"/>
                </a:lnTo>
                <a:lnTo>
                  <a:pt x="13038" y="10596"/>
                </a:lnTo>
                <a:lnTo>
                  <a:pt x="13086" y="10800"/>
                </a:lnTo>
                <a:lnTo>
                  <a:pt x="13086" y="11004"/>
                </a:lnTo>
                <a:lnTo>
                  <a:pt x="13086" y="11106"/>
                </a:lnTo>
                <a:lnTo>
                  <a:pt x="13135" y="11106"/>
                </a:lnTo>
                <a:lnTo>
                  <a:pt x="13135" y="11004"/>
                </a:lnTo>
                <a:lnTo>
                  <a:pt x="13184" y="11004"/>
                </a:lnTo>
                <a:lnTo>
                  <a:pt x="13184" y="10902"/>
                </a:lnTo>
                <a:lnTo>
                  <a:pt x="13232" y="10800"/>
                </a:lnTo>
                <a:lnTo>
                  <a:pt x="13232" y="10698"/>
                </a:lnTo>
                <a:lnTo>
                  <a:pt x="13232" y="10800"/>
                </a:lnTo>
                <a:lnTo>
                  <a:pt x="13281" y="10800"/>
                </a:lnTo>
                <a:lnTo>
                  <a:pt x="13281" y="11004"/>
                </a:lnTo>
                <a:lnTo>
                  <a:pt x="13330" y="11208"/>
                </a:lnTo>
                <a:lnTo>
                  <a:pt x="13330" y="11411"/>
                </a:lnTo>
                <a:lnTo>
                  <a:pt x="13378" y="11513"/>
                </a:lnTo>
                <a:lnTo>
                  <a:pt x="13378" y="11615"/>
                </a:lnTo>
                <a:lnTo>
                  <a:pt x="13427" y="11717"/>
                </a:lnTo>
                <a:lnTo>
                  <a:pt x="13427" y="11615"/>
                </a:lnTo>
                <a:lnTo>
                  <a:pt x="13427" y="11513"/>
                </a:lnTo>
                <a:lnTo>
                  <a:pt x="13476" y="11208"/>
                </a:lnTo>
                <a:lnTo>
                  <a:pt x="13476" y="10800"/>
                </a:lnTo>
                <a:lnTo>
                  <a:pt x="13524" y="10494"/>
                </a:lnTo>
                <a:lnTo>
                  <a:pt x="13524" y="10087"/>
                </a:lnTo>
                <a:lnTo>
                  <a:pt x="13573" y="9679"/>
                </a:lnTo>
                <a:lnTo>
                  <a:pt x="13573" y="9475"/>
                </a:lnTo>
                <a:lnTo>
                  <a:pt x="13622" y="9272"/>
                </a:lnTo>
                <a:lnTo>
                  <a:pt x="13622" y="9475"/>
                </a:lnTo>
                <a:lnTo>
                  <a:pt x="13670" y="9883"/>
                </a:lnTo>
                <a:lnTo>
                  <a:pt x="13670" y="10291"/>
                </a:lnTo>
                <a:lnTo>
                  <a:pt x="13719" y="10800"/>
                </a:lnTo>
                <a:lnTo>
                  <a:pt x="13719" y="11411"/>
                </a:lnTo>
                <a:lnTo>
                  <a:pt x="13768" y="12023"/>
                </a:lnTo>
                <a:lnTo>
                  <a:pt x="13768" y="12430"/>
                </a:lnTo>
                <a:lnTo>
                  <a:pt x="13816" y="12736"/>
                </a:lnTo>
                <a:lnTo>
                  <a:pt x="13816" y="12940"/>
                </a:lnTo>
                <a:lnTo>
                  <a:pt x="13816" y="12838"/>
                </a:lnTo>
                <a:lnTo>
                  <a:pt x="13865" y="12532"/>
                </a:lnTo>
                <a:lnTo>
                  <a:pt x="13865" y="12125"/>
                </a:lnTo>
                <a:lnTo>
                  <a:pt x="13914" y="11513"/>
                </a:lnTo>
                <a:lnTo>
                  <a:pt x="13914" y="10800"/>
                </a:lnTo>
                <a:lnTo>
                  <a:pt x="13962" y="10189"/>
                </a:lnTo>
                <a:lnTo>
                  <a:pt x="13962" y="9475"/>
                </a:lnTo>
                <a:lnTo>
                  <a:pt x="14011" y="8966"/>
                </a:lnTo>
                <a:lnTo>
                  <a:pt x="14011" y="8660"/>
                </a:lnTo>
                <a:lnTo>
                  <a:pt x="14011" y="8457"/>
                </a:lnTo>
                <a:lnTo>
                  <a:pt x="14059" y="8558"/>
                </a:lnTo>
                <a:lnTo>
                  <a:pt x="14059" y="8864"/>
                </a:lnTo>
                <a:lnTo>
                  <a:pt x="14108" y="9475"/>
                </a:lnTo>
                <a:lnTo>
                  <a:pt x="14108" y="10087"/>
                </a:lnTo>
                <a:lnTo>
                  <a:pt x="14157" y="10800"/>
                </a:lnTo>
                <a:lnTo>
                  <a:pt x="14157" y="11615"/>
                </a:lnTo>
                <a:lnTo>
                  <a:pt x="14205" y="12328"/>
                </a:lnTo>
                <a:lnTo>
                  <a:pt x="14205" y="12838"/>
                </a:lnTo>
                <a:lnTo>
                  <a:pt x="14205" y="13143"/>
                </a:lnTo>
                <a:lnTo>
                  <a:pt x="14254" y="13347"/>
                </a:lnTo>
                <a:lnTo>
                  <a:pt x="14254" y="13143"/>
                </a:lnTo>
                <a:lnTo>
                  <a:pt x="14303" y="12838"/>
                </a:lnTo>
                <a:lnTo>
                  <a:pt x="14303" y="12328"/>
                </a:lnTo>
                <a:lnTo>
                  <a:pt x="14351" y="11615"/>
                </a:lnTo>
                <a:lnTo>
                  <a:pt x="14351" y="10800"/>
                </a:lnTo>
                <a:lnTo>
                  <a:pt x="14400" y="10087"/>
                </a:lnTo>
                <a:lnTo>
                  <a:pt x="14400" y="9475"/>
                </a:lnTo>
                <a:lnTo>
                  <a:pt x="14400" y="8864"/>
                </a:lnTo>
                <a:lnTo>
                  <a:pt x="14449" y="8558"/>
                </a:lnTo>
                <a:lnTo>
                  <a:pt x="14449" y="8457"/>
                </a:lnTo>
                <a:lnTo>
                  <a:pt x="14497" y="8660"/>
                </a:lnTo>
                <a:lnTo>
                  <a:pt x="14497" y="8966"/>
                </a:lnTo>
                <a:lnTo>
                  <a:pt x="14546" y="9475"/>
                </a:lnTo>
                <a:lnTo>
                  <a:pt x="14546" y="10189"/>
                </a:lnTo>
                <a:lnTo>
                  <a:pt x="14595" y="10800"/>
                </a:lnTo>
                <a:lnTo>
                  <a:pt x="14595" y="11513"/>
                </a:lnTo>
                <a:lnTo>
                  <a:pt x="14595" y="12125"/>
                </a:lnTo>
                <a:lnTo>
                  <a:pt x="14643" y="12634"/>
                </a:lnTo>
                <a:lnTo>
                  <a:pt x="14643" y="12838"/>
                </a:lnTo>
                <a:lnTo>
                  <a:pt x="14692" y="12940"/>
                </a:lnTo>
                <a:lnTo>
                  <a:pt x="14692" y="12838"/>
                </a:lnTo>
                <a:lnTo>
                  <a:pt x="14741" y="12532"/>
                </a:lnTo>
                <a:lnTo>
                  <a:pt x="14741" y="12023"/>
                </a:lnTo>
                <a:lnTo>
                  <a:pt x="14789" y="11411"/>
                </a:lnTo>
                <a:lnTo>
                  <a:pt x="14789" y="10800"/>
                </a:lnTo>
                <a:lnTo>
                  <a:pt x="14789" y="10291"/>
                </a:lnTo>
                <a:lnTo>
                  <a:pt x="14838" y="9781"/>
                </a:lnTo>
                <a:lnTo>
                  <a:pt x="14838" y="9374"/>
                </a:lnTo>
                <a:lnTo>
                  <a:pt x="14886" y="9170"/>
                </a:lnTo>
                <a:lnTo>
                  <a:pt x="14935" y="9272"/>
                </a:lnTo>
                <a:lnTo>
                  <a:pt x="14935" y="9577"/>
                </a:lnTo>
                <a:lnTo>
                  <a:pt x="14984" y="9883"/>
                </a:lnTo>
                <a:lnTo>
                  <a:pt x="14984" y="10392"/>
                </a:lnTo>
                <a:lnTo>
                  <a:pt x="14984" y="10800"/>
                </a:lnTo>
                <a:lnTo>
                  <a:pt x="15032" y="11309"/>
                </a:lnTo>
                <a:lnTo>
                  <a:pt x="15032" y="11615"/>
                </a:lnTo>
                <a:lnTo>
                  <a:pt x="15081" y="11921"/>
                </a:lnTo>
                <a:lnTo>
                  <a:pt x="15081" y="12023"/>
                </a:lnTo>
                <a:lnTo>
                  <a:pt x="15130" y="12023"/>
                </a:lnTo>
                <a:lnTo>
                  <a:pt x="15130" y="11921"/>
                </a:lnTo>
                <a:lnTo>
                  <a:pt x="15178" y="11717"/>
                </a:lnTo>
                <a:lnTo>
                  <a:pt x="15178" y="11411"/>
                </a:lnTo>
                <a:lnTo>
                  <a:pt x="15178" y="11106"/>
                </a:lnTo>
                <a:lnTo>
                  <a:pt x="15227" y="10800"/>
                </a:lnTo>
                <a:lnTo>
                  <a:pt x="15227" y="10596"/>
                </a:lnTo>
                <a:lnTo>
                  <a:pt x="15276" y="10392"/>
                </a:lnTo>
                <a:lnTo>
                  <a:pt x="15276" y="10189"/>
                </a:lnTo>
                <a:lnTo>
                  <a:pt x="15324" y="10189"/>
                </a:lnTo>
                <a:lnTo>
                  <a:pt x="15373" y="10291"/>
                </a:lnTo>
                <a:lnTo>
                  <a:pt x="15373" y="10392"/>
                </a:lnTo>
                <a:lnTo>
                  <a:pt x="15373" y="10596"/>
                </a:lnTo>
                <a:lnTo>
                  <a:pt x="15422" y="10698"/>
                </a:lnTo>
                <a:lnTo>
                  <a:pt x="15422" y="10800"/>
                </a:lnTo>
                <a:lnTo>
                  <a:pt x="15470" y="10902"/>
                </a:lnTo>
                <a:lnTo>
                  <a:pt x="15470" y="11004"/>
                </a:lnTo>
                <a:lnTo>
                  <a:pt x="15519" y="11004"/>
                </a:lnTo>
                <a:lnTo>
                  <a:pt x="15568" y="11004"/>
                </a:lnTo>
                <a:lnTo>
                  <a:pt x="15568" y="10902"/>
                </a:lnTo>
                <a:lnTo>
                  <a:pt x="15616" y="10800"/>
                </a:lnTo>
                <a:lnTo>
                  <a:pt x="15665" y="10800"/>
                </a:lnTo>
                <a:lnTo>
                  <a:pt x="15665" y="10902"/>
                </a:lnTo>
                <a:lnTo>
                  <a:pt x="15714" y="11004"/>
                </a:lnTo>
                <a:lnTo>
                  <a:pt x="15714" y="11106"/>
                </a:lnTo>
                <a:lnTo>
                  <a:pt x="15762" y="11208"/>
                </a:lnTo>
                <a:lnTo>
                  <a:pt x="15762" y="11309"/>
                </a:lnTo>
                <a:lnTo>
                  <a:pt x="15811" y="11208"/>
                </a:lnTo>
                <a:lnTo>
                  <a:pt x="15859" y="11004"/>
                </a:lnTo>
                <a:lnTo>
                  <a:pt x="15859" y="10800"/>
                </a:lnTo>
                <a:lnTo>
                  <a:pt x="15908" y="10596"/>
                </a:lnTo>
                <a:lnTo>
                  <a:pt x="15908" y="10392"/>
                </a:lnTo>
                <a:lnTo>
                  <a:pt x="15957" y="10189"/>
                </a:lnTo>
                <a:lnTo>
                  <a:pt x="15957" y="10087"/>
                </a:lnTo>
                <a:lnTo>
                  <a:pt x="15957" y="9985"/>
                </a:lnTo>
                <a:lnTo>
                  <a:pt x="16005" y="9985"/>
                </a:lnTo>
                <a:lnTo>
                  <a:pt x="16005" y="10087"/>
                </a:lnTo>
                <a:lnTo>
                  <a:pt x="16054" y="10291"/>
                </a:lnTo>
                <a:lnTo>
                  <a:pt x="16054" y="10494"/>
                </a:lnTo>
                <a:lnTo>
                  <a:pt x="16103" y="10800"/>
                </a:lnTo>
                <a:lnTo>
                  <a:pt x="16103" y="11208"/>
                </a:lnTo>
                <a:lnTo>
                  <a:pt x="16151" y="11513"/>
                </a:lnTo>
                <a:lnTo>
                  <a:pt x="16151" y="11819"/>
                </a:lnTo>
                <a:lnTo>
                  <a:pt x="16151" y="11921"/>
                </a:lnTo>
                <a:lnTo>
                  <a:pt x="16200" y="12023"/>
                </a:lnTo>
                <a:lnTo>
                  <a:pt x="16249" y="11819"/>
                </a:lnTo>
                <a:lnTo>
                  <a:pt x="16249" y="11615"/>
                </a:lnTo>
                <a:lnTo>
                  <a:pt x="16297" y="11208"/>
                </a:lnTo>
                <a:lnTo>
                  <a:pt x="16297" y="10800"/>
                </a:lnTo>
                <a:lnTo>
                  <a:pt x="16346" y="10392"/>
                </a:lnTo>
                <a:lnTo>
                  <a:pt x="16346" y="9985"/>
                </a:lnTo>
                <a:lnTo>
                  <a:pt x="16346" y="9679"/>
                </a:lnTo>
                <a:lnTo>
                  <a:pt x="16395" y="9475"/>
                </a:lnTo>
                <a:lnTo>
                  <a:pt x="16395" y="9374"/>
                </a:lnTo>
                <a:lnTo>
                  <a:pt x="16443" y="9475"/>
                </a:lnTo>
                <a:lnTo>
                  <a:pt x="16443" y="9679"/>
                </a:lnTo>
                <a:lnTo>
                  <a:pt x="16492" y="9985"/>
                </a:lnTo>
                <a:lnTo>
                  <a:pt x="16492" y="10392"/>
                </a:lnTo>
                <a:lnTo>
                  <a:pt x="16541" y="10800"/>
                </a:lnTo>
                <a:lnTo>
                  <a:pt x="16541" y="11309"/>
                </a:lnTo>
                <a:lnTo>
                  <a:pt x="16541" y="11717"/>
                </a:lnTo>
                <a:lnTo>
                  <a:pt x="16589" y="12125"/>
                </a:lnTo>
                <a:lnTo>
                  <a:pt x="16589" y="12328"/>
                </a:lnTo>
                <a:lnTo>
                  <a:pt x="16638" y="12430"/>
                </a:lnTo>
                <a:lnTo>
                  <a:pt x="16638" y="12328"/>
                </a:lnTo>
                <a:lnTo>
                  <a:pt x="16686" y="12125"/>
                </a:lnTo>
                <a:lnTo>
                  <a:pt x="16686" y="11819"/>
                </a:lnTo>
                <a:lnTo>
                  <a:pt x="16735" y="11309"/>
                </a:lnTo>
                <a:lnTo>
                  <a:pt x="16735" y="10800"/>
                </a:lnTo>
                <a:lnTo>
                  <a:pt x="16735" y="10392"/>
                </a:lnTo>
                <a:lnTo>
                  <a:pt x="16784" y="9883"/>
                </a:lnTo>
                <a:lnTo>
                  <a:pt x="16784" y="9577"/>
                </a:lnTo>
                <a:lnTo>
                  <a:pt x="16832" y="9374"/>
                </a:lnTo>
                <a:lnTo>
                  <a:pt x="16832" y="9272"/>
                </a:lnTo>
                <a:lnTo>
                  <a:pt x="16881" y="9374"/>
                </a:lnTo>
                <a:lnTo>
                  <a:pt x="16881" y="9577"/>
                </a:lnTo>
                <a:lnTo>
                  <a:pt x="16930" y="9985"/>
                </a:lnTo>
                <a:lnTo>
                  <a:pt x="16930" y="10392"/>
                </a:lnTo>
                <a:lnTo>
                  <a:pt x="16930" y="10800"/>
                </a:lnTo>
                <a:lnTo>
                  <a:pt x="16978" y="11309"/>
                </a:lnTo>
                <a:lnTo>
                  <a:pt x="16978" y="11717"/>
                </a:lnTo>
                <a:lnTo>
                  <a:pt x="17027" y="12023"/>
                </a:lnTo>
                <a:lnTo>
                  <a:pt x="17027" y="12226"/>
                </a:lnTo>
                <a:lnTo>
                  <a:pt x="17076" y="12328"/>
                </a:lnTo>
                <a:lnTo>
                  <a:pt x="17076" y="12226"/>
                </a:lnTo>
                <a:lnTo>
                  <a:pt x="17124" y="12023"/>
                </a:lnTo>
                <a:lnTo>
                  <a:pt x="17124" y="11615"/>
                </a:lnTo>
                <a:lnTo>
                  <a:pt x="17124" y="11309"/>
                </a:lnTo>
                <a:lnTo>
                  <a:pt x="17173" y="10800"/>
                </a:lnTo>
                <a:lnTo>
                  <a:pt x="17173" y="10392"/>
                </a:lnTo>
                <a:lnTo>
                  <a:pt x="17222" y="10087"/>
                </a:lnTo>
                <a:lnTo>
                  <a:pt x="17222" y="9781"/>
                </a:lnTo>
                <a:lnTo>
                  <a:pt x="17270" y="9679"/>
                </a:lnTo>
                <a:lnTo>
                  <a:pt x="17319" y="9679"/>
                </a:lnTo>
                <a:lnTo>
                  <a:pt x="17319" y="9883"/>
                </a:lnTo>
                <a:lnTo>
                  <a:pt x="17319" y="10189"/>
                </a:lnTo>
                <a:lnTo>
                  <a:pt x="17368" y="10494"/>
                </a:lnTo>
                <a:lnTo>
                  <a:pt x="17368" y="10800"/>
                </a:lnTo>
                <a:lnTo>
                  <a:pt x="17416" y="11208"/>
                </a:lnTo>
                <a:lnTo>
                  <a:pt x="17416" y="11411"/>
                </a:lnTo>
                <a:lnTo>
                  <a:pt x="17465" y="11615"/>
                </a:lnTo>
                <a:lnTo>
                  <a:pt x="17465" y="11717"/>
                </a:lnTo>
                <a:lnTo>
                  <a:pt x="17514" y="11717"/>
                </a:lnTo>
                <a:lnTo>
                  <a:pt x="17514" y="11615"/>
                </a:lnTo>
                <a:lnTo>
                  <a:pt x="17514" y="11513"/>
                </a:lnTo>
                <a:lnTo>
                  <a:pt x="17562" y="11309"/>
                </a:lnTo>
                <a:lnTo>
                  <a:pt x="17562" y="11106"/>
                </a:lnTo>
                <a:lnTo>
                  <a:pt x="17611" y="10800"/>
                </a:lnTo>
                <a:lnTo>
                  <a:pt x="17611" y="10596"/>
                </a:lnTo>
                <a:lnTo>
                  <a:pt x="17659" y="10494"/>
                </a:lnTo>
                <a:lnTo>
                  <a:pt x="17659" y="10392"/>
                </a:lnTo>
                <a:lnTo>
                  <a:pt x="17708" y="10291"/>
                </a:lnTo>
                <a:lnTo>
                  <a:pt x="17708" y="10392"/>
                </a:lnTo>
                <a:lnTo>
                  <a:pt x="17757" y="10494"/>
                </a:lnTo>
                <a:lnTo>
                  <a:pt x="17757" y="10596"/>
                </a:lnTo>
                <a:lnTo>
                  <a:pt x="17805" y="10698"/>
                </a:lnTo>
                <a:lnTo>
                  <a:pt x="17805" y="10800"/>
                </a:lnTo>
                <a:lnTo>
                  <a:pt x="17854" y="10902"/>
                </a:lnTo>
                <a:lnTo>
                  <a:pt x="17854" y="11004"/>
                </a:lnTo>
                <a:lnTo>
                  <a:pt x="17903" y="11004"/>
                </a:lnTo>
                <a:lnTo>
                  <a:pt x="17951" y="10902"/>
                </a:lnTo>
                <a:lnTo>
                  <a:pt x="18000" y="10902"/>
                </a:lnTo>
                <a:lnTo>
                  <a:pt x="18000" y="10800"/>
                </a:lnTo>
                <a:lnTo>
                  <a:pt x="18049" y="10800"/>
                </a:lnTo>
                <a:lnTo>
                  <a:pt x="18049" y="10902"/>
                </a:lnTo>
                <a:lnTo>
                  <a:pt x="18097" y="10902"/>
                </a:lnTo>
                <a:lnTo>
                  <a:pt x="18097" y="11004"/>
                </a:lnTo>
                <a:lnTo>
                  <a:pt x="18097" y="11106"/>
                </a:lnTo>
                <a:lnTo>
                  <a:pt x="18146" y="11106"/>
                </a:lnTo>
                <a:lnTo>
                  <a:pt x="18195" y="11106"/>
                </a:lnTo>
                <a:lnTo>
                  <a:pt x="18243" y="11004"/>
                </a:lnTo>
                <a:lnTo>
                  <a:pt x="18243" y="10800"/>
                </a:lnTo>
                <a:lnTo>
                  <a:pt x="18292" y="10698"/>
                </a:lnTo>
                <a:lnTo>
                  <a:pt x="18292" y="10494"/>
                </a:lnTo>
                <a:lnTo>
                  <a:pt x="18292" y="10392"/>
                </a:lnTo>
                <a:lnTo>
                  <a:pt x="18341" y="10291"/>
                </a:lnTo>
                <a:lnTo>
                  <a:pt x="18341" y="10189"/>
                </a:lnTo>
                <a:lnTo>
                  <a:pt x="18389" y="10189"/>
                </a:lnTo>
                <a:lnTo>
                  <a:pt x="18389" y="10291"/>
                </a:lnTo>
                <a:lnTo>
                  <a:pt x="18438" y="10392"/>
                </a:lnTo>
                <a:lnTo>
                  <a:pt x="18438" y="10596"/>
                </a:lnTo>
                <a:lnTo>
                  <a:pt x="18486" y="10800"/>
                </a:lnTo>
                <a:lnTo>
                  <a:pt x="18486" y="11106"/>
                </a:lnTo>
                <a:lnTo>
                  <a:pt x="18486" y="11309"/>
                </a:lnTo>
                <a:lnTo>
                  <a:pt x="18535" y="11513"/>
                </a:lnTo>
                <a:lnTo>
                  <a:pt x="18535" y="11717"/>
                </a:lnTo>
                <a:lnTo>
                  <a:pt x="18584" y="11717"/>
                </a:lnTo>
                <a:lnTo>
                  <a:pt x="18632" y="11615"/>
                </a:lnTo>
                <a:lnTo>
                  <a:pt x="18632" y="11411"/>
                </a:lnTo>
                <a:lnTo>
                  <a:pt x="18681" y="11208"/>
                </a:lnTo>
                <a:lnTo>
                  <a:pt x="18681" y="10800"/>
                </a:lnTo>
                <a:lnTo>
                  <a:pt x="18681" y="10494"/>
                </a:lnTo>
                <a:lnTo>
                  <a:pt x="18730" y="10189"/>
                </a:lnTo>
                <a:lnTo>
                  <a:pt x="18730" y="9985"/>
                </a:lnTo>
                <a:lnTo>
                  <a:pt x="18778" y="9781"/>
                </a:lnTo>
                <a:lnTo>
                  <a:pt x="18778" y="9679"/>
                </a:lnTo>
                <a:lnTo>
                  <a:pt x="18827" y="9781"/>
                </a:lnTo>
                <a:lnTo>
                  <a:pt x="18827" y="9883"/>
                </a:lnTo>
                <a:lnTo>
                  <a:pt x="18876" y="10189"/>
                </a:lnTo>
                <a:lnTo>
                  <a:pt x="18876" y="10494"/>
                </a:lnTo>
                <a:lnTo>
                  <a:pt x="18876" y="10800"/>
                </a:lnTo>
                <a:lnTo>
                  <a:pt x="18924" y="11208"/>
                </a:lnTo>
                <a:lnTo>
                  <a:pt x="18924" y="11615"/>
                </a:lnTo>
                <a:lnTo>
                  <a:pt x="18973" y="11819"/>
                </a:lnTo>
                <a:lnTo>
                  <a:pt x="18973" y="12023"/>
                </a:lnTo>
                <a:lnTo>
                  <a:pt x="19022" y="12125"/>
                </a:lnTo>
                <a:lnTo>
                  <a:pt x="19022" y="12023"/>
                </a:lnTo>
                <a:lnTo>
                  <a:pt x="19070" y="11921"/>
                </a:lnTo>
                <a:lnTo>
                  <a:pt x="19070" y="11615"/>
                </a:lnTo>
                <a:lnTo>
                  <a:pt x="19070" y="11208"/>
                </a:lnTo>
                <a:lnTo>
                  <a:pt x="19119" y="10800"/>
                </a:lnTo>
                <a:lnTo>
                  <a:pt x="19119" y="10494"/>
                </a:lnTo>
                <a:lnTo>
                  <a:pt x="19168" y="10087"/>
                </a:lnTo>
                <a:lnTo>
                  <a:pt x="19168" y="9781"/>
                </a:lnTo>
                <a:lnTo>
                  <a:pt x="19216" y="9577"/>
                </a:lnTo>
                <a:lnTo>
                  <a:pt x="19265" y="9679"/>
                </a:lnTo>
                <a:lnTo>
                  <a:pt x="19265" y="9781"/>
                </a:lnTo>
                <a:lnTo>
                  <a:pt x="19265" y="10087"/>
                </a:lnTo>
                <a:lnTo>
                  <a:pt x="19314" y="10494"/>
                </a:lnTo>
                <a:lnTo>
                  <a:pt x="19314" y="10800"/>
                </a:lnTo>
                <a:lnTo>
                  <a:pt x="19362" y="11208"/>
                </a:lnTo>
                <a:lnTo>
                  <a:pt x="19362" y="11615"/>
                </a:lnTo>
                <a:lnTo>
                  <a:pt x="19411" y="11819"/>
                </a:lnTo>
                <a:lnTo>
                  <a:pt x="19411" y="12023"/>
                </a:lnTo>
                <a:lnTo>
                  <a:pt x="19459" y="12023"/>
                </a:lnTo>
                <a:lnTo>
                  <a:pt x="19459" y="11819"/>
                </a:lnTo>
                <a:lnTo>
                  <a:pt x="19508" y="11513"/>
                </a:lnTo>
                <a:lnTo>
                  <a:pt x="19508" y="11208"/>
                </a:lnTo>
                <a:lnTo>
                  <a:pt x="19557" y="10800"/>
                </a:lnTo>
                <a:lnTo>
                  <a:pt x="19557" y="10494"/>
                </a:lnTo>
                <a:lnTo>
                  <a:pt x="19605" y="10189"/>
                </a:lnTo>
                <a:lnTo>
                  <a:pt x="19605" y="9985"/>
                </a:lnTo>
                <a:lnTo>
                  <a:pt x="19654" y="9883"/>
                </a:lnTo>
                <a:lnTo>
                  <a:pt x="19654" y="9781"/>
                </a:lnTo>
                <a:lnTo>
                  <a:pt x="19654" y="9883"/>
                </a:lnTo>
                <a:lnTo>
                  <a:pt x="19703" y="10087"/>
                </a:lnTo>
                <a:lnTo>
                  <a:pt x="19703" y="10291"/>
                </a:lnTo>
                <a:lnTo>
                  <a:pt x="19751" y="10596"/>
                </a:lnTo>
                <a:lnTo>
                  <a:pt x="19751" y="10800"/>
                </a:lnTo>
                <a:lnTo>
                  <a:pt x="19800" y="11106"/>
                </a:lnTo>
                <a:lnTo>
                  <a:pt x="19800" y="11309"/>
                </a:lnTo>
                <a:lnTo>
                  <a:pt x="19849" y="11513"/>
                </a:lnTo>
                <a:lnTo>
                  <a:pt x="19849" y="11615"/>
                </a:lnTo>
                <a:lnTo>
                  <a:pt x="19897" y="11615"/>
                </a:lnTo>
                <a:lnTo>
                  <a:pt x="19897" y="11411"/>
                </a:lnTo>
                <a:lnTo>
                  <a:pt x="19946" y="11309"/>
                </a:lnTo>
                <a:lnTo>
                  <a:pt x="19946" y="11106"/>
                </a:lnTo>
                <a:lnTo>
                  <a:pt x="19995" y="10800"/>
                </a:lnTo>
                <a:lnTo>
                  <a:pt x="19995" y="10698"/>
                </a:lnTo>
                <a:lnTo>
                  <a:pt x="20043" y="10494"/>
                </a:lnTo>
                <a:lnTo>
                  <a:pt x="20043" y="10392"/>
                </a:lnTo>
                <a:lnTo>
                  <a:pt x="20092" y="10392"/>
                </a:lnTo>
                <a:lnTo>
                  <a:pt x="20141" y="10494"/>
                </a:lnTo>
                <a:lnTo>
                  <a:pt x="20141" y="10596"/>
                </a:lnTo>
                <a:lnTo>
                  <a:pt x="20189" y="10698"/>
                </a:lnTo>
                <a:lnTo>
                  <a:pt x="20189" y="10800"/>
                </a:lnTo>
                <a:lnTo>
                  <a:pt x="20238" y="10902"/>
                </a:lnTo>
                <a:lnTo>
                  <a:pt x="20238" y="11004"/>
                </a:lnTo>
                <a:lnTo>
                  <a:pt x="20286" y="11004"/>
                </a:lnTo>
                <a:lnTo>
                  <a:pt x="20335" y="11004"/>
                </a:lnTo>
                <a:lnTo>
                  <a:pt x="20335" y="10902"/>
                </a:lnTo>
                <a:lnTo>
                  <a:pt x="20384" y="10902"/>
                </a:lnTo>
                <a:lnTo>
                  <a:pt x="20384" y="10800"/>
                </a:lnTo>
                <a:lnTo>
                  <a:pt x="20432" y="10800"/>
                </a:lnTo>
                <a:lnTo>
                  <a:pt x="20432" y="10902"/>
                </a:lnTo>
                <a:lnTo>
                  <a:pt x="20481" y="10902"/>
                </a:lnTo>
                <a:lnTo>
                  <a:pt x="20481" y="11004"/>
                </a:lnTo>
                <a:lnTo>
                  <a:pt x="20530" y="11004"/>
                </a:lnTo>
                <a:lnTo>
                  <a:pt x="20530" y="11106"/>
                </a:lnTo>
                <a:lnTo>
                  <a:pt x="20578" y="11106"/>
                </a:lnTo>
                <a:lnTo>
                  <a:pt x="20578" y="11004"/>
                </a:lnTo>
                <a:lnTo>
                  <a:pt x="20627" y="10902"/>
                </a:lnTo>
                <a:lnTo>
                  <a:pt x="20627" y="10800"/>
                </a:lnTo>
                <a:lnTo>
                  <a:pt x="20627" y="10698"/>
                </a:lnTo>
                <a:lnTo>
                  <a:pt x="20676" y="10596"/>
                </a:lnTo>
                <a:lnTo>
                  <a:pt x="20676" y="10494"/>
                </a:lnTo>
                <a:lnTo>
                  <a:pt x="20724" y="10392"/>
                </a:lnTo>
                <a:lnTo>
                  <a:pt x="20724" y="10291"/>
                </a:lnTo>
                <a:lnTo>
                  <a:pt x="20773" y="10291"/>
                </a:lnTo>
                <a:lnTo>
                  <a:pt x="20773" y="10392"/>
                </a:lnTo>
                <a:lnTo>
                  <a:pt x="20822" y="10494"/>
                </a:lnTo>
                <a:lnTo>
                  <a:pt x="20822" y="10698"/>
                </a:lnTo>
                <a:lnTo>
                  <a:pt x="20822" y="10800"/>
                </a:lnTo>
                <a:lnTo>
                  <a:pt x="20870" y="11106"/>
                </a:lnTo>
                <a:lnTo>
                  <a:pt x="20870" y="11309"/>
                </a:lnTo>
                <a:lnTo>
                  <a:pt x="20919" y="11411"/>
                </a:lnTo>
                <a:lnTo>
                  <a:pt x="20919" y="11615"/>
                </a:lnTo>
                <a:lnTo>
                  <a:pt x="20968" y="11615"/>
                </a:lnTo>
                <a:lnTo>
                  <a:pt x="21016" y="11513"/>
                </a:lnTo>
                <a:lnTo>
                  <a:pt x="21016" y="11309"/>
                </a:lnTo>
                <a:lnTo>
                  <a:pt x="21016" y="11106"/>
                </a:lnTo>
                <a:lnTo>
                  <a:pt x="21065" y="10800"/>
                </a:lnTo>
                <a:lnTo>
                  <a:pt x="21065" y="10596"/>
                </a:lnTo>
                <a:lnTo>
                  <a:pt x="21114" y="10291"/>
                </a:lnTo>
                <a:lnTo>
                  <a:pt x="21114" y="10087"/>
                </a:lnTo>
                <a:lnTo>
                  <a:pt x="21162" y="9883"/>
                </a:lnTo>
                <a:lnTo>
                  <a:pt x="21162" y="9781"/>
                </a:lnTo>
                <a:lnTo>
                  <a:pt x="21211" y="9883"/>
                </a:lnTo>
                <a:lnTo>
                  <a:pt x="21211" y="9985"/>
                </a:lnTo>
                <a:lnTo>
                  <a:pt x="21211" y="10189"/>
                </a:lnTo>
                <a:lnTo>
                  <a:pt x="21259" y="10494"/>
                </a:lnTo>
                <a:lnTo>
                  <a:pt x="21259" y="10800"/>
                </a:lnTo>
                <a:lnTo>
                  <a:pt x="21308" y="11208"/>
                </a:lnTo>
                <a:lnTo>
                  <a:pt x="21308" y="11513"/>
                </a:lnTo>
                <a:lnTo>
                  <a:pt x="21357" y="11717"/>
                </a:lnTo>
                <a:lnTo>
                  <a:pt x="21357" y="11921"/>
                </a:lnTo>
                <a:lnTo>
                  <a:pt x="21405" y="12023"/>
                </a:lnTo>
                <a:lnTo>
                  <a:pt x="21405" y="11921"/>
                </a:lnTo>
                <a:lnTo>
                  <a:pt x="21405" y="11819"/>
                </a:lnTo>
                <a:lnTo>
                  <a:pt x="21454" y="11513"/>
                </a:lnTo>
                <a:lnTo>
                  <a:pt x="21454" y="11208"/>
                </a:lnTo>
                <a:lnTo>
                  <a:pt x="21503" y="10800"/>
                </a:lnTo>
                <a:lnTo>
                  <a:pt x="21503" y="10494"/>
                </a:lnTo>
                <a:lnTo>
                  <a:pt x="21551" y="10189"/>
                </a:lnTo>
                <a:lnTo>
                  <a:pt x="21551" y="9883"/>
                </a:lnTo>
                <a:lnTo>
                  <a:pt x="21600" y="9679"/>
                </a:lnTo>
              </a:path>
            </a:pathLst>
          </a:custGeom>
          <a:noFill/>
          <a:ln w="254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8" name="Rectangle 6">
            <a:extLst>
              <a:ext uri="{FF2B5EF4-FFF2-40B4-BE49-F238E27FC236}">
                <a16:creationId xmlns:a16="http://schemas.microsoft.com/office/drawing/2014/main" id="{73F18B0D-CDF9-F342-8D46-069F2BA8EDBF}"/>
              </a:ext>
            </a:extLst>
          </p:cNvPr>
          <p:cNvSpPr>
            <a:spLocks/>
          </p:cNvSpPr>
          <p:nvPr/>
        </p:nvSpPr>
        <p:spPr bwMode="auto">
          <a:xfrm>
            <a:off x="14097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9" name="Rectangle 7">
            <a:extLst>
              <a:ext uri="{FF2B5EF4-FFF2-40B4-BE49-F238E27FC236}">
                <a16:creationId xmlns:a16="http://schemas.microsoft.com/office/drawing/2014/main" id="{56EC0C8D-8B05-3C4B-8D3C-8ED7F11706D4}"/>
              </a:ext>
            </a:extLst>
          </p:cNvPr>
          <p:cNvSpPr>
            <a:spLocks/>
          </p:cNvSpPr>
          <p:nvPr/>
        </p:nvSpPr>
        <p:spPr bwMode="auto">
          <a:xfrm>
            <a:off x="76581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111" name="Rectangle 12">
            <a:extLst>
              <a:ext uri="{FF2B5EF4-FFF2-40B4-BE49-F238E27FC236}">
                <a16:creationId xmlns:a16="http://schemas.microsoft.com/office/drawing/2014/main" id="{C5B179E0-E248-EB42-ABF5-BA189C6D9A5B}"/>
              </a:ext>
            </a:extLst>
          </p:cNvPr>
          <p:cNvSpPr>
            <a:spLocks/>
          </p:cNvSpPr>
          <p:nvPr/>
        </p:nvSpPr>
        <p:spPr bwMode="auto">
          <a:xfrm>
            <a:off x="3276600" y="3962400"/>
            <a:ext cx="5562600" cy="2362200"/>
          </a:xfrm>
          <a:prstGeom prst="rect">
            <a:avLst/>
          </a:prstGeom>
          <a:solidFill>
            <a:schemeClr val="bg2"/>
          </a:solidFill>
          <a:ln w="25400">
            <a:solidFill>
              <a:srgbClr val="000000"/>
            </a:solidFill>
            <a:miter lim="800000"/>
            <a:headEnd/>
            <a:tailEnd/>
          </a:ln>
        </p:spPr>
        <p:txBody>
          <a:bodyPr lIns="0" tIns="0" rIns="0" bIns="0"/>
          <a:lstStyle/>
          <a:p>
            <a:endParaRPr lang="en-US"/>
          </a:p>
        </p:txBody>
      </p:sp>
      <p:sp>
        <p:nvSpPr>
          <p:cNvPr id="112" name="Line 13">
            <a:extLst>
              <a:ext uri="{FF2B5EF4-FFF2-40B4-BE49-F238E27FC236}">
                <a16:creationId xmlns:a16="http://schemas.microsoft.com/office/drawing/2014/main" id="{E832EEAA-3FD5-1B4E-98C4-78A04D31D9CA}"/>
              </a:ext>
            </a:extLst>
          </p:cNvPr>
          <p:cNvSpPr>
            <a:spLocks noChangeShapeType="1"/>
          </p:cNvSpPr>
          <p:nvPr/>
        </p:nvSpPr>
        <p:spPr bwMode="auto">
          <a:xfrm rot="10800000" flipH="1">
            <a:off x="5830888" y="4606925"/>
            <a:ext cx="0" cy="1209675"/>
          </a:xfrm>
          <a:prstGeom prst="line">
            <a:avLst/>
          </a:prstGeom>
          <a:noFill/>
          <a:ln w="3810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3" name="Line 14">
            <a:extLst>
              <a:ext uri="{FF2B5EF4-FFF2-40B4-BE49-F238E27FC236}">
                <a16:creationId xmlns:a16="http://schemas.microsoft.com/office/drawing/2014/main" id="{5EC608D7-9411-F848-9870-384B068507F8}"/>
              </a:ext>
            </a:extLst>
          </p:cNvPr>
          <p:cNvSpPr>
            <a:spLocks noChangeShapeType="1"/>
          </p:cNvSpPr>
          <p:nvPr/>
        </p:nvSpPr>
        <p:spPr bwMode="auto">
          <a:xfrm rot="10800000">
            <a:off x="5648325" y="4597400"/>
            <a:ext cx="3175" cy="1219200"/>
          </a:xfrm>
          <a:prstGeom prst="line">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4" name="Line 15">
            <a:extLst>
              <a:ext uri="{FF2B5EF4-FFF2-40B4-BE49-F238E27FC236}">
                <a16:creationId xmlns:a16="http://schemas.microsoft.com/office/drawing/2014/main" id="{1974F981-14DE-5F4E-8913-415B90DAFBFB}"/>
              </a:ext>
            </a:extLst>
          </p:cNvPr>
          <p:cNvSpPr>
            <a:spLocks noChangeShapeType="1"/>
          </p:cNvSpPr>
          <p:nvPr/>
        </p:nvSpPr>
        <p:spPr bwMode="auto">
          <a:xfrm rot="10800000" flipH="1">
            <a:off x="6007100" y="4597400"/>
            <a:ext cx="6350" cy="1219200"/>
          </a:xfrm>
          <a:prstGeom prst="lin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5" name="Line 16">
            <a:extLst>
              <a:ext uri="{FF2B5EF4-FFF2-40B4-BE49-F238E27FC236}">
                <a16:creationId xmlns:a16="http://schemas.microsoft.com/office/drawing/2014/main" id="{00691BEF-AA8D-0B48-9CBF-CE22AFC03D20}"/>
              </a:ext>
            </a:extLst>
          </p:cNvPr>
          <p:cNvSpPr>
            <a:spLocks noChangeShapeType="1"/>
          </p:cNvSpPr>
          <p:nvPr/>
        </p:nvSpPr>
        <p:spPr bwMode="auto">
          <a:xfrm rot="10800000" flipH="1">
            <a:off x="6197600" y="4597400"/>
            <a:ext cx="0" cy="1219200"/>
          </a:xfrm>
          <a:prstGeom prst="line">
            <a:avLst/>
          </a:prstGeom>
          <a:noFill/>
          <a:ln w="38100">
            <a:solidFill>
              <a:srgbClr val="92D05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7" name="Rectangle 18">
            <a:extLst>
              <a:ext uri="{FF2B5EF4-FFF2-40B4-BE49-F238E27FC236}">
                <a16:creationId xmlns:a16="http://schemas.microsoft.com/office/drawing/2014/main" id="{26EE3C73-46E5-FE44-862B-B0E84C73548F}"/>
              </a:ext>
            </a:extLst>
          </p:cNvPr>
          <p:cNvSpPr>
            <a:spLocks/>
          </p:cNvSpPr>
          <p:nvPr/>
        </p:nvSpPr>
        <p:spPr bwMode="auto">
          <a:xfrm>
            <a:off x="4822825" y="4167188"/>
            <a:ext cx="251936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800" tIns="50800" bIns="50800">
            <a:spAutoFit/>
          </a:bodyPr>
          <a:lstStyle/>
          <a:p>
            <a:pPr algn="ctr"/>
            <a:r>
              <a:rPr lang="en-US" altLang="en-US" sz="1800" u="none">
                <a:solidFill>
                  <a:srgbClr val="000000"/>
                </a:solidFill>
                <a:latin typeface="Arial" panose="020B0604020202020204" pitchFamily="34" charset="0"/>
                <a:cs typeface="Arial" panose="020B0604020202020204" pitchFamily="34" charset="0"/>
                <a:sym typeface="Arial" panose="020B0604020202020204" pitchFamily="34" charset="0"/>
              </a:rPr>
              <a:t>Spectrum of lasing light</a:t>
            </a:r>
          </a:p>
        </p:txBody>
      </p:sp>
      <p:sp>
        <p:nvSpPr>
          <p:cNvPr id="118" name="Rectangle 19">
            <a:extLst>
              <a:ext uri="{FF2B5EF4-FFF2-40B4-BE49-F238E27FC236}">
                <a16:creationId xmlns:a16="http://schemas.microsoft.com/office/drawing/2014/main" id="{203B7DF3-F2A5-4446-A32B-6007B7738695}"/>
              </a:ext>
            </a:extLst>
          </p:cNvPr>
          <p:cNvSpPr>
            <a:spLocks/>
          </p:cNvSpPr>
          <p:nvPr/>
        </p:nvSpPr>
        <p:spPr bwMode="auto">
          <a:xfrm>
            <a:off x="8549368" y="5817851"/>
            <a:ext cx="1875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dirty="0">
                <a:solidFill>
                  <a:srgbClr val="000000"/>
                </a:solidFill>
                <a:latin typeface="Symbol" pitchFamily="2" charset="2"/>
                <a:ea typeface="Symbol" pitchFamily="2" charset="2"/>
                <a:cs typeface="Symbol" pitchFamily="2" charset="2"/>
                <a:sym typeface="Symbol" pitchFamily="2" charset="2"/>
              </a:rPr>
              <a:t>n</a:t>
            </a:r>
            <a:endParaRPr lang="en-US" altLang="en-US" sz="2800" u="none" dirty="0">
              <a:solidFill>
                <a:srgbClr val="000000"/>
              </a:solidFill>
              <a:latin typeface="Symbol" pitchFamily="2" charset="2"/>
              <a:ea typeface="Symbol" pitchFamily="2" charset="2"/>
              <a:cs typeface="Symbol" pitchFamily="2" charset="2"/>
              <a:sym typeface="Symbol" pitchFamily="2" charset="2"/>
            </a:endParaRPr>
          </a:p>
        </p:txBody>
      </p:sp>
      <p:sp>
        <p:nvSpPr>
          <p:cNvPr id="119" name="Line 14">
            <a:extLst>
              <a:ext uri="{FF2B5EF4-FFF2-40B4-BE49-F238E27FC236}">
                <a16:creationId xmlns:a16="http://schemas.microsoft.com/office/drawing/2014/main" id="{BF4F64CC-D1D3-6640-8418-71D5891F9C56}"/>
              </a:ext>
            </a:extLst>
          </p:cNvPr>
          <p:cNvSpPr>
            <a:spLocks noChangeShapeType="1"/>
          </p:cNvSpPr>
          <p:nvPr/>
        </p:nvSpPr>
        <p:spPr bwMode="auto">
          <a:xfrm rot="10800000">
            <a:off x="5470525" y="4597400"/>
            <a:ext cx="3175" cy="1219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0" name="Line 16">
            <a:extLst>
              <a:ext uri="{FF2B5EF4-FFF2-40B4-BE49-F238E27FC236}">
                <a16:creationId xmlns:a16="http://schemas.microsoft.com/office/drawing/2014/main" id="{CCE27A8C-13DE-F745-AA9F-A4902B482529}"/>
              </a:ext>
            </a:extLst>
          </p:cNvPr>
          <p:cNvSpPr>
            <a:spLocks noChangeShapeType="1"/>
          </p:cNvSpPr>
          <p:nvPr/>
        </p:nvSpPr>
        <p:spPr bwMode="auto">
          <a:xfrm rot="10800000" flipH="1">
            <a:off x="6362700" y="4597400"/>
            <a:ext cx="0" cy="1219200"/>
          </a:xfrm>
          <a:prstGeom prst="line">
            <a:avLst/>
          </a:prstGeom>
          <a:noFill/>
          <a:ln w="38100">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4" name="TextBox 123">
            <a:extLst>
              <a:ext uri="{FF2B5EF4-FFF2-40B4-BE49-F238E27FC236}">
                <a16:creationId xmlns:a16="http://schemas.microsoft.com/office/drawing/2014/main" id="{FC0AFB0D-AB3C-8541-8588-15F95419A329}"/>
              </a:ext>
            </a:extLst>
          </p:cNvPr>
          <p:cNvSpPr txBox="1"/>
          <p:nvPr/>
        </p:nvSpPr>
        <p:spPr>
          <a:xfrm>
            <a:off x="0" y="0"/>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lasers: Time/frequency representations</a:t>
            </a:r>
          </a:p>
        </p:txBody>
      </p:sp>
      <p:sp>
        <p:nvSpPr>
          <p:cNvPr id="116" name="Line 17">
            <a:extLst>
              <a:ext uri="{FF2B5EF4-FFF2-40B4-BE49-F238E27FC236}">
                <a16:creationId xmlns:a16="http://schemas.microsoft.com/office/drawing/2014/main" id="{FB1474FE-55B6-4149-98AB-CD4D0CD3BAC2}"/>
              </a:ext>
            </a:extLst>
          </p:cNvPr>
          <p:cNvSpPr>
            <a:spLocks noChangeShapeType="1"/>
          </p:cNvSpPr>
          <p:nvPr/>
        </p:nvSpPr>
        <p:spPr bwMode="auto">
          <a:xfrm>
            <a:off x="3352800" y="5826125"/>
            <a:ext cx="5334000" cy="1588"/>
          </a:xfrm>
          <a:prstGeom prst="line">
            <a:avLst/>
          </a:pr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0" name="Rectangle 6">
            <a:extLst>
              <a:ext uri="{FF2B5EF4-FFF2-40B4-BE49-F238E27FC236}">
                <a16:creationId xmlns:a16="http://schemas.microsoft.com/office/drawing/2014/main" id="{1BE19D1D-D5F4-C94D-ADA2-B8BFB055A267}"/>
              </a:ext>
            </a:extLst>
          </p:cNvPr>
          <p:cNvSpPr>
            <a:spLocks/>
          </p:cNvSpPr>
          <p:nvPr/>
        </p:nvSpPr>
        <p:spPr bwMode="auto">
          <a:xfrm>
            <a:off x="165100" y="4337050"/>
            <a:ext cx="2959100" cy="1600200"/>
          </a:xfrm>
          <a:prstGeom prst="rect">
            <a:avLst/>
          </a:prstGeom>
          <a:noFill/>
          <a:ln w="12700">
            <a:noFill/>
            <a:miter lim="800000"/>
            <a:headEnd/>
            <a:tailEnd/>
          </a:ln>
        </p:spPr>
        <p:txBody>
          <a:bodyPr lIns="0" tIns="0" rIns="0" bIns="0" anchor="ctr"/>
          <a:lstStyle/>
          <a:p>
            <a:pPr algn="ctr"/>
            <a:r>
              <a:rPr lang="en-US" altLang="en-US" sz="24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rgbClr val="000000"/>
                </a:solidFill>
                <a:cs typeface="Gill Sans" panose="020B0502020104020203" pitchFamily="34" charset="-79"/>
              </a:rPr>
              <a:t>resonant modes are equally spaced by the laser repetition rate: </a:t>
            </a:r>
            <a:endParaRPr lang="en-US" altLang="en-US" sz="28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endParaRPr>
          </a:p>
          <a:p>
            <a:pPr algn="ctr"/>
            <a:r>
              <a:rPr lang="en-US" altLang="en-US" sz="2400" dirty="0" err="1">
                <a:solidFill>
                  <a:srgbClr val="0000FF"/>
                </a:solidFill>
                <a:latin typeface="Symbol" pitchFamily="2" charset="2"/>
                <a:ea typeface="Symbol" pitchFamily="2" charset="2"/>
                <a:cs typeface="Symbol" pitchFamily="2" charset="2"/>
                <a:sym typeface="Symbol" pitchFamily="2" charset="2"/>
              </a:rPr>
              <a:t>n</a:t>
            </a:r>
            <a:r>
              <a:rPr lang="en-US" altLang="en-US" sz="2400" u="none" baseline="-25000" dirty="0" err="1">
                <a:solidFill>
                  <a:srgbClr val="0000FF"/>
                </a:solidFill>
                <a:latin typeface="Times" pitchFamily="2" charset="0"/>
                <a:ea typeface="Symbol" pitchFamily="2" charset="2"/>
                <a:cs typeface="Symbol" pitchFamily="2" charset="2"/>
                <a:sym typeface="Symbol" pitchFamily="2" charset="2"/>
              </a:rPr>
              <a:t>n</a:t>
            </a:r>
            <a:r>
              <a:rPr lang="en-US" altLang="en-US" sz="2400" u="none" dirty="0">
                <a:solidFill>
                  <a:srgbClr val="0000FF"/>
                </a:solidFill>
                <a:latin typeface="Symbol" pitchFamily="2" charset="2"/>
                <a:ea typeface="Symbol" pitchFamily="2" charset="2"/>
                <a:cs typeface="Symbol" pitchFamily="2" charset="2"/>
                <a:sym typeface="Symbol" pitchFamily="2" charset="2"/>
              </a:rPr>
              <a:t> </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c/ 2L)</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400" i="1" u="none" baseline="-28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400" i="1" u="none" baseline="-28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mc:AlternateContent xmlns:mc="http://schemas.openxmlformats.org/markup-compatibility/2006" xmlns:a14="http://schemas.microsoft.com/office/drawing/2010/main">
        <mc:Choice Requires="a14">
          <p:sp>
            <p:nvSpPr>
              <p:cNvPr id="25" name="TextBox 24"/>
              <p:cNvSpPr txBox="1"/>
              <p:nvPr/>
            </p:nvSpPr>
            <p:spPr>
              <a:xfrm>
                <a:off x="2471893" y="772973"/>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latin typeface="Cambria Math" panose="02040503050406030204" pitchFamily="18" charset="0"/>
                        </a:rPr>
                        <m:t>𝐴</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25" name="TextBox 24"/>
              <p:cNvSpPr txBox="1">
                <a:spLocks noRot="1" noChangeAspect="1" noMove="1" noResize="1" noEditPoints="1" noAdjustHandles="1" noChangeArrowheads="1" noChangeShapeType="1" noTextEdit="1"/>
              </p:cNvSpPr>
              <p:nvPr/>
            </p:nvSpPr>
            <p:spPr>
              <a:xfrm>
                <a:off x="2471893" y="772973"/>
                <a:ext cx="4701864" cy="986552"/>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6688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2">
            <a:extLst>
              <a:ext uri="{FF2B5EF4-FFF2-40B4-BE49-F238E27FC236}">
                <a16:creationId xmlns:a16="http://schemas.microsoft.com/office/drawing/2014/main" id="{C5B179E0-E248-EB42-ABF5-BA189C6D9A5B}"/>
              </a:ext>
            </a:extLst>
          </p:cNvPr>
          <p:cNvSpPr>
            <a:spLocks/>
          </p:cNvSpPr>
          <p:nvPr/>
        </p:nvSpPr>
        <p:spPr bwMode="auto">
          <a:xfrm>
            <a:off x="3276600" y="3962400"/>
            <a:ext cx="5562600" cy="2362200"/>
          </a:xfrm>
          <a:prstGeom prst="rect">
            <a:avLst/>
          </a:prstGeom>
          <a:solidFill>
            <a:schemeClr val="bg2"/>
          </a:solidFill>
          <a:ln w="25400">
            <a:solidFill>
              <a:srgbClr val="000000"/>
            </a:solidFill>
            <a:miter lim="800000"/>
            <a:headEnd/>
            <a:tailEnd/>
          </a:ln>
        </p:spPr>
        <p:txBody>
          <a:bodyPr lIns="0" tIns="0" rIns="0" bIns="0"/>
          <a:lstStyle/>
          <a:p>
            <a:endParaRPr lang="en-US"/>
          </a:p>
        </p:txBody>
      </p:sp>
      <p:sp>
        <p:nvSpPr>
          <p:cNvPr id="117" name="Rectangle 18">
            <a:extLst>
              <a:ext uri="{FF2B5EF4-FFF2-40B4-BE49-F238E27FC236}">
                <a16:creationId xmlns:a16="http://schemas.microsoft.com/office/drawing/2014/main" id="{26EE3C73-46E5-FE44-862B-B0E84C73548F}"/>
              </a:ext>
            </a:extLst>
          </p:cNvPr>
          <p:cNvSpPr>
            <a:spLocks/>
          </p:cNvSpPr>
          <p:nvPr/>
        </p:nvSpPr>
        <p:spPr bwMode="auto">
          <a:xfrm>
            <a:off x="4822825" y="4167188"/>
            <a:ext cx="251936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800" tIns="50800" bIns="50800">
            <a:spAutoFit/>
          </a:bodyPr>
          <a:lstStyle/>
          <a:p>
            <a:pPr algn="ctr"/>
            <a:r>
              <a:rPr lang="en-US" altLang="en-US" sz="1800" u="none">
                <a:solidFill>
                  <a:srgbClr val="000000"/>
                </a:solidFill>
                <a:latin typeface="Arial" panose="020B0604020202020204" pitchFamily="34" charset="0"/>
                <a:cs typeface="Arial" panose="020B0604020202020204" pitchFamily="34" charset="0"/>
                <a:sym typeface="Arial" panose="020B0604020202020204" pitchFamily="34" charset="0"/>
              </a:rPr>
              <a:t>Spectrum of lasing light</a:t>
            </a:r>
          </a:p>
        </p:txBody>
      </p:sp>
      <p:sp>
        <p:nvSpPr>
          <p:cNvPr id="118" name="Rectangle 19">
            <a:extLst>
              <a:ext uri="{FF2B5EF4-FFF2-40B4-BE49-F238E27FC236}">
                <a16:creationId xmlns:a16="http://schemas.microsoft.com/office/drawing/2014/main" id="{203B7DF3-F2A5-4446-A32B-6007B7738695}"/>
              </a:ext>
            </a:extLst>
          </p:cNvPr>
          <p:cNvSpPr>
            <a:spLocks/>
          </p:cNvSpPr>
          <p:nvPr/>
        </p:nvSpPr>
        <p:spPr bwMode="auto">
          <a:xfrm>
            <a:off x="8549368" y="5817851"/>
            <a:ext cx="1875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dirty="0">
                <a:solidFill>
                  <a:srgbClr val="000000"/>
                </a:solidFill>
                <a:latin typeface="Symbol" pitchFamily="2" charset="2"/>
                <a:ea typeface="Symbol" pitchFamily="2" charset="2"/>
                <a:cs typeface="Symbol" pitchFamily="2" charset="2"/>
                <a:sym typeface="Symbol" pitchFamily="2" charset="2"/>
              </a:rPr>
              <a:t>n</a:t>
            </a:r>
            <a:endParaRPr lang="en-US" altLang="en-US" sz="2800" u="none" dirty="0">
              <a:solidFill>
                <a:srgbClr val="000000"/>
              </a:solidFill>
              <a:latin typeface="Symbol" pitchFamily="2" charset="2"/>
              <a:ea typeface="Symbol" pitchFamily="2" charset="2"/>
              <a:cs typeface="Symbol" pitchFamily="2" charset="2"/>
              <a:sym typeface="Symbol" pitchFamily="2" charset="2"/>
            </a:endParaRPr>
          </a:p>
        </p:txBody>
      </p:sp>
      <p:sp>
        <p:nvSpPr>
          <p:cNvPr id="124" name="TextBox 123">
            <a:extLst>
              <a:ext uri="{FF2B5EF4-FFF2-40B4-BE49-F238E27FC236}">
                <a16:creationId xmlns:a16="http://schemas.microsoft.com/office/drawing/2014/main" id="{FC0AFB0D-AB3C-8541-8588-15F95419A329}"/>
              </a:ext>
            </a:extLst>
          </p:cNvPr>
          <p:cNvSpPr txBox="1"/>
          <p:nvPr/>
        </p:nvSpPr>
        <p:spPr>
          <a:xfrm>
            <a:off x="0" y="0"/>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lasers: Time/frequency representations</a:t>
            </a:r>
          </a:p>
        </p:txBody>
      </p:sp>
      <p:sp>
        <p:nvSpPr>
          <p:cNvPr id="23" name="Line 13">
            <a:extLst>
              <a:ext uri="{FF2B5EF4-FFF2-40B4-BE49-F238E27FC236}">
                <a16:creationId xmlns:a16="http://schemas.microsoft.com/office/drawing/2014/main" id="{819E94AB-28CD-4448-8AA0-B147AD6DA9E1}"/>
              </a:ext>
            </a:extLst>
          </p:cNvPr>
          <p:cNvSpPr>
            <a:spLocks noChangeShapeType="1"/>
          </p:cNvSpPr>
          <p:nvPr/>
        </p:nvSpPr>
        <p:spPr bwMode="auto">
          <a:xfrm rot="10800000" flipH="1">
            <a:off x="5830888" y="4619625"/>
            <a:ext cx="0" cy="1209675"/>
          </a:xfrm>
          <a:prstGeom prst="line">
            <a:avLst/>
          </a:prstGeom>
          <a:noFill/>
          <a:ln w="3810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 name="Line 14">
            <a:extLst>
              <a:ext uri="{FF2B5EF4-FFF2-40B4-BE49-F238E27FC236}">
                <a16:creationId xmlns:a16="http://schemas.microsoft.com/office/drawing/2014/main" id="{5F8E3C21-A546-044B-8942-2C4B299A00C5}"/>
              </a:ext>
            </a:extLst>
          </p:cNvPr>
          <p:cNvSpPr>
            <a:spLocks noChangeShapeType="1"/>
          </p:cNvSpPr>
          <p:nvPr/>
        </p:nvSpPr>
        <p:spPr bwMode="auto">
          <a:xfrm rot="10800000">
            <a:off x="5648325" y="4610100"/>
            <a:ext cx="3175" cy="1219200"/>
          </a:xfrm>
          <a:prstGeom prst="line">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 name="Line 15">
            <a:extLst>
              <a:ext uri="{FF2B5EF4-FFF2-40B4-BE49-F238E27FC236}">
                <a16:creationId xmlns:a16="http://schemas.microsoft.com/office/drawing/2014/main" id="{64617BFC-6DEF-A74C-96B8-B38DBB550A48}"/>
              </a:ext>
            </a:extLst>
          </p:cNvPr>
          <p:cNvSpPr>
            <a:spLocks noChangeShapeType="1"/>
          </p:cNvSpPr>
          <p:nvPr/>
        </p:nvSpPr>
        <p:spPr bwMode="auto">
          <a:xfrm rot="10800000" flipH="1">
            <a:off x="6007100" y="4610100"/>
            <a:ext cx="6350" cy="1219200"/>
          </a:xfrm>
          <a:prstGeom prst="lin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 name="Line 16">
            <a:extLst>
              <a:ext uri="{FF2B5EF4-FFF2-40B4-BE49-F238E27FC236}">
                <a16:creationId xmlns:a16="http://schemas.microsoft.com/office/drawing/2014/main" id="{31DA2141-FA5C-524A-A483-C3983E1FA8CD}"/>
              </a:ext>
            </a:extLst>
          </p:cNvPr>
          <p:cNvSpPr>
            <a:spLocks noChangeShapeType="1"/>
          </p:cNvSpPr>
          <p:nvPr/>
        </p:nvSpPr>
        <p:spPr bwMode="auto">
          <a:xfrm rot="10800000" flipH="1">
            <a:off x="6197600" y="4610100"/>
            <a:ext cx="0" cy="1219200"/>
          </a:xfrm>
          <a:prstGeom prst="line">
            <a:avLst/>
          </a:prstGeom>
          <a:noFill/>
          <a:ln w="38100">
            <a:solidFill>
              <a:srgbClr val="92D05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 name="Line 14">
            <a:extLst>
              <a:ext uri="{FF2B5EF4-FFF2-40B4-BE49-F238E27FC236}">
                <a16:creationId xmlns:a16="http://schemas.microsoft.com/office/drawing/2014/main" id="{CD7468C1-9C1D-3247-BACC-1A0C302CBBAB}"/>
              </a:ext>
            </a:extLst>
          </p:cNvPr>
          <p:cNvSpPr>
            <a:spLocks noChangeShapeType="1"/>
          </p:cNvSpPr>
          <p:nvPr/>
        </p:nvSpPr>
        <p:spPr bwMode="auto">
          <a:xfrm rot="10800000">
            <a:off x="5470525" y="4610100"/>
            <a:ext cx="3175" cy="1219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 name="Line 16">
            <a:extLst>
              <a:ext uri="{FF2B5EF4-FFF2-40B4-BE49-F238E27FC236}">
                <a16:creationId xmlns:a16="http://schemas.microsoft.com/office/drawing/2014/main" id="{D7FBB1CF-231D-FC4A-849B-A900E7294AEC}"/>
              </a:ext>
            </a:extLst>
          </p:cNvPr>
          <p:cNvSpPr>
            <a:spLocks noChangeShapeType="1"/>
          </p:cNvSpPr>
          <p:nvPr/>
        </p:nvSpPr>
        <p:spPr bwMode="auto">
          <a:xfrm rot="10800000" flipH="1">
            <a:off x="6362700" y="4610100"/>
            <a:ext cx="0" cy="1219200"/>
          </a:xfrm>
          <a:prstGeom prst="line">
            <a:avLst/>
          </a:prstGeom>
          <a:noFill/>
          <a:ln w="38100">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 name="Freeform 96">
            <a:extLst>
              <a:ext uri="{FF2B5EF4-FFF2-40B4-BE49-F238E27FC236}">
                <a16:creationId xmlns:a16="http://schemas.microsoft.com/office/drawing/2014/main" id="{0D57D464-6BD8-3E41-880D-1887D1017EDF}"/>
              </a:ext>
            </a:extLst>
          </p:cNvPr>
          <p:cNvSpPr>
            <a:spLocks/>
          </p:cNvSpPr>
          <p:nvPr/>
        </p:nvSpPr>
        <p:spPr bwMode="auto">
          <a:xfrm>
            <a:off x="1498600" y="1968500"/>
            <a:ext cx="6172200" cy="1219200"/>
          </a:xfrm>
          <a:custGeom>
            <a:avLst/>
            <a:gdLst>
              <a:gd name="T0" fmla="*/ 346 w 21600"/>
              <a:gd name="T1" fmla="*/ 11819 h 21600"/>
              <a:gd name="T2" fmla="*/ 692 w 21600"/>
              <a:gd name="T3" fmla="*/ 11004 h 21600"/>
              <a:gd name="T4" fmla="*/ 1038 w 21600"/>
              <a:gd name="T5" fmla="*/ 10189 h 21600"/>
              <a:gd name="T6" fmla="*/ 1384 w 21600"/>
              <a:gd name="T7" fmla="*/ 10800 h 21600"/>
              <a:gd name="T8" fmla="*/ 1730 w 21600"/>
              <a:gd name="T9" fmla="*/ 11004 h 21600"/>
              <a:gd name="T10" fmla="*/ 2076 w 21600"/>
              <a:gd name="T11" fmla="*/ 11004 h 21600"/>
              <a:gd name="T12" fmla="*/ 2422 w 21600"/>
              <a:gd name="T13" fmla="*/ 11717 h 21600"/>
              <a:gd name="T14" fmla="*/ 2768 w 21600"/>
              <a:gd name="T15" fmla="*/ 11208 h 21600"/>
              <a:gd name="T16" fmla="*/ 3114 w 21600"/>
              <a:gd name="T17" fmla="*/ 10291 h 21600"/>
              <a:gd name="T18" fmla="*/ 3460 w 21600"/>
              <a:gd name="T19" fmla="*/ 10494 h 21600"/>
              <a:gd name="T20" fmla="*/ 3806 w 21600"/>
              <a:gd name="T21" fmla="*/ 10189 h 21600"/>
              <a:gd name="T22" fmla="*/ 4152 w 21600"/>
              <a:gd name="T23" fmla="*/ 10189 h 21600"/>
              <a:gd name="T24" fmla="*/ 4498 w 21600"/>
              <a:gd name="T25" fmla="*/ 11513 h 21600"/>
              <a:gd name="T26" fmla="*/ 4795 w 21600"/>
              <a:gd name="T27" fmla="*/ 11615 h 21600"/>
              <a:gd name="T28" fmla="*/ 5141 w 21600"/>
              <a:gd name="T29" fmla="*/ 11309 h 21600"/>
              <a:gd name="T30" fmla="*/ 5486 w 21600"/>
              <a:gd name="T31" fmla="*/ 11819 h 21600"/>
              <a:gd name="T32" fmla="*/ 5832 w 21600"/>
              <a:gd name="T33" fmla="*/ 11004 h 21600"/>
              <a:gd name="T34" fmla="*/ 6178 w 21600"/>
              <a:gd name="T35" fmla="*/ 10494 h 21600"/>
              <a:gd name="T36" fmla="*/ 6524 w 21600"/>
              <a:gd name="T37" fmla="*/ 11717 h 21600"/>
              <a:gd name="T38" fmla="*/ 6870 w 21600"/>
              <a:gd name="T39" fmla="*/ 11717 h 21600"/>
              <a:gd name="T40" fmla="*/ 7216 w 21600"/>
              <a:gd name="T41" fmla="*/ 11717 h 21600"/>
              <a:gd name="T42" fmla="*/ 7562 w 21600"/>
              <a:gd name="T43" fmla="*/ 12940 h 21600"/>
              <a:gd name="T44" fmla="*/ 7908 w 21600"/>
              <a:gd name="T45" fmla="*/ 11615 h 21600"/>
              <a:gd name="T46" fmla="*/ 8254 w 21600"/>
              <a:gd name="T47" fmla="*/ 10291 h 21600"/>
              <a:gd name="T48" fmla="*/ 8600 w 21600"/>
              <a:gd name="T49" fmla="*/ 11411 h 21600"/>
              <a:gd name="T50" fmla="*/ 8946 w 21600"/>
              <a:gd name="T51" fmla="*/ 9883 h 21600"/>
              <a:gd name="T52" fmla="*/ 9292 w 21600"/>
              <a:gd name="T53" fmla="*/ 8864 h 21600"/>
              <a:gd name="T54" fmla="*/ 9638 w 21600"/>
              <a:gd name="T55" fmla="*/ 11717 h 21600"/>
              <a:gd name="T56" fmla="*/ 9984 w 21600"/>
              <a:gd name="T57" fmla="*/ 8457 h 21600"/>
              <a:gd name="T58" fmla="*/ 10330 w 21600"/>
              <a:gd name="T59" fmla="*/ 2955 h 21600"/>
              <a:gd name="T60" fmla="*/ 10676 w 21600"/>
              <a:gd name="T61" fmla="*/ 11208 h 21600"/>
              <a:gd name="T62" fmla="*/ 11022 w 21600"/>
              <a:gd name="T63" fmla="*/ 20887 h 21600"/>
              <a:gd name="T64" fmla="*/ 11368 w 21600"/>
              <a:gd name="T65" fmla="*/ 15487 h 21600"/>
              <a:gd name="T66" fmla="*/ 11714 w 21600"/>
              <a:gd name="T67" fmla="*/ 9272 h 21600"/>
              <a:gd name="T68" fmla="*/ 12060 w 21600"/>
              <a:gd name="T69" fmla="*/ 12023 h 21600"/>
              <a:gd name="T70" fmla="*/ 12406 w 21600"/>
              <a:gd name="T71" fmla="*/ 12226 h 21600"/>
              <a:gd name="T72" fmla="*/ 12752 w 21600"/>
              <a:gd name="T73" fmla="*/ 9883 h 21600"/>
              <a:gd name="T74" fmla="*/ 13098 w 21600"/>
              <a:gd name="T75" fmla="*/ 10800 h 21600"/>
              <a:gd name="T76" fmla="*/ 13444 w 21600"/>
              <a:gd name="T77" fmla="*/ 10392 h 21600"/>
              <a:gd name="T78" fmla="*/ 13790 w 21600"/>
              <a:gd name="T79" fmla="*/ 8864 h 21600"/>
              <a:gd name="T80" fmla="*/ 14136 w 21600"/>
              <a:gd name="T81" fmla="*/ 10189 h 21600"/>
              <a:gd name="T82" fmla="*/ 14482 w 21600"/>
              <a:gd name="T83" fmla="*/ 10902 h 21600"/>
              <a:gd name="T84" fmla="*/ 14828 w 21600"/>
              <a:gd name="T85" fmla="*/ 10596 h 21600"/>
              <a:gd name="T86" fmla="*/ 15174 w 21600"/>
              <a:gd name="T87" fmla="*/ 11717 h 21600"/>
              <a:gd name="T88" fmla="*/ 15520 w 21600"/>
              <a:gd name="T89" fmla="*/ 11513 h 21600"/>
              <a:gd name="T90" fmla="*/ 15866 w 21600"/>
              <a:gd name="T91" fmla="*/ 10392 h 21600"/>
              <a:gd name="T92" fmla="*/ 16212 w 21600"/>
              <a:gd name="T93" fmla="*/ 10902 h 21600"/>
              <a:gd name="T94" fmla="*/ 16558 w 21600"/>
              <a:gd name="T95" fmla="*/ 11004 h 21600"/>
              <a:gd name="T96" fmla="*/ 16904 w 21600"/>
              <a:gd name="T97" fmla="*/ 10902 h 21600"/>
              <a:gd name="T98" fmla="*/ 17250 w 21600"/>
              <a:gd name="T99" fmla="*/ 12125 h 21600"/>
              <a:gd name="T100" fmla="*/ 17596 w 21600"/>
              <a:gd name="T101" fmla="*/ 12328 h 21600"/>
              <a:gd name="T102" fmla="*/ 17942 w 21600"/>
              <a:gd name="T103" fmla="*/ 11513 h 21600"/>
              <a:gd name="T104" fmla="*/ 18288 w 21600"/>
              <a:gd name="T105" fmla="*/ 11513 h 21600"/>
              <a:gd name="T106" fmla="*/ 18634 w 21600"/>
              <a:gd name="T107" fmla="*/ 10902 h 21600"/>
              <a:gd name="T108" fmla="*/ 18980 w 21600"/>
              <a:gd name="T109" fmla="*/ 10189 h 21600"/>
              <a:gd name="T110" fmla="*/ 19326 w 21600"/>
              <a:gd name="T111" fmla="*/ 11004 h 21600"/>
              <a:gd name="T112" fmla="*/ 19672 w 21600"/>
              <a:gd name="T113" fmla="*/ 11309 h 21600"/>
              <a:gd name="T114" fmla="*/ 20018 w 21600"/>
              <a:gd name="T115" fmla="*/ 11208 h 21600"/>
              <a:gd name="T116" fmla="*/ 20364 w 21600"/>
              <a:gd name="T117" fmla="*/ 11615 h 21600"/>
              <a:gd name="T118" fmla="*/ 20710 w 21600"/>
              <a:gd name="T119" fmla="*/ 11004 h 21600"/>
              <a:gd name="T120" fmla="*/ 21056 w 21600"/>
              <a:gd name="T121" fmla="*/ 10087 h 21600"/>
              <a:gd name="T122" fmla="*/ 21402 w 21600"/>
              <a:gd name="T123" fmla="*/ 10291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0" h="21600">
                <a:moveTo>
                  <a:pt x="0" y="11717"/>
                </a:moveTo>
                <a:lnTo>
                  <a:pt x="0" y="11717"/>
                </a:lnTo>
                <a:lnTo>
                  <a:pt x="49" y="11513"/>
                </a:lnTo>
                <a:lnTo>
                  <a:pt x="49" y="11309"/>
                </a:lnTo>
                <a:lnTo>
                  <a:pt x="99" y="11106"/>
                </a:lnTo>
                <a:lnTo>
                  <a:pt x="99" y="10800"/>
                </a:lnTo>
                <a:lnTo>
                  <a:pt x="148" y="10596"/>
                </a:lnTo>
                <a:lnTo>
                  <a:pt x="148" y="10392"/>
                </a:lnTo>
                <a:lnTo>
                  <a:pt x="198" y="10291"/>
                </a:lnTo>
                <a:lnTo>
                  <a:pt x="198" y="10494"/>
                </a:lnTo>
                <a:lnTo>
                  <a:pt x="247" y="10698"/>
                </a:lnTo>
                <a:lnTo>
                  <a:pt x="247" y="10902"/>
                </a:lnTo>
                <a:lnTo>
                  <a:pt x="297" y="11208"/>
                </a:lnTo>
                <a:lnTo>
                  <a:pt x="297" y="11513"/>
                </a:lnTo>
                <a:lnTo>
                  <a:pt x="346" y="11819"/>
                </a:lnTo>
                <a:lnTo>
                  <a:pt x="346" y="12023"/>
                </a:lnTo>
                <a:lnTo>
                  <a:pt x="395" y="12023"/>
                </a:lnTo>
                <a:lnTo>
                  <a:pt x="395" y="11819"/>
                </a:lnTo>
                <a:lnTo>
                  <a:pt x="445" y="11615"/>
                </a:lnTo>
                <a:lnTo>
                  <a:pt x="445" y="11309"/>
                </a:lnTo>
                <a:lnTo>
                  <a:pt x="494" y="10902"/>
                </a:lnTo>
                <a:lnTo>
                  <a:pt x="494" y="10596"/>
                </a:lnTo>
                <a:lnTo>
                  <a:pt x="544" y="10291"/>
                </a:lnTo>
                <a:lnTo>
                  <a:pt x="544" y="10087"/>
                </a:lnTo>
                <a:lnTo>
                  <a:pt x="544" y="9985"/>
                </a:lnTo>
                <a:lnTo>
                  <a:pt x="593" y="9985"/>
                </a:lnTo>
                <a:lnTo>
                  <a:pt x="593" y="10087"/>
                </a:lnTo>
                <a:lnTo>
                  <a:pt x="643" y="10291"/>
                </a:lnTo>
                <a:lnTo>
                  <a:pt x="643" y="10698"/>
                </a:lnTo>
                <a:lnTo>
                  <a:pt x="692" y="11004"/>
                </a:lnTo>
                <a:lnTo>
                  <a:pt x="692" y="11411"/>
                </a:lnTo>
                <a:lnTo>
                  <a:pt x="692" y="11717"/>
                </a:lnTo>
                <a:lnTo>
                  <a:pt x="741" y="12023"/>
                </a:lnTo>
                <a:lnTo>
                  <a:pt x="741" y="12125"/>
                </a:lnTo>
                <a:lnTo>
                  <a:pt x="791" y="12226"/>
                </a:lnTo>
                <a:lnTo>
                  <a:pt x="791" y="12125"/>
                </a:lnTo>
                <a:lnTo>
                  <a:pt x="840" y="11921"/>
                </a:lnTo>
                <a:lnTo>
                  <a:pt x="840" y="11717"/>
                </a:lnTo>
                <a:lnTo>
                  <a:pt x="890" y="11309"/>
                </a:lnTo>
                <a:lnTo>
                  <a:pt x="890" y="11004"/>
                </a:lnTo>
                <a:lnTo>
                  <a:pt x="890" y="10698"/>
                </a:lnTo>
                <a:lnTo>
                  <a:pt x="939" y="10392"/>
                </a:lnTo>
                <a:lnTo>
                  <a:pt x="939" y="10189"/>
                </a:lnTo>
                <a:lnTo>
                  <a:pt x="989" y="10087"/>
                </a:lnTo>
                <a:lnTo>
                  <a:pt x="1038" y="10189"/>
                </a:lnTo>
                <a:lnTo>
                  <a:pt x="1038" y="10392"/>
                </a:lnTo>
                <a:lnTo>
                  <a:pt x="1038" y="10596"/>
                </a:lnTo>
                <a:lnTo>
                  <a:pt x="1087" y="10902"/>
                </a:lnTo>
                <a:lnTo>
                  <a:pt x="1087" y="11208"/>
                </a:lnTo>
                <a:lnTo>
                  <a:pt x="1137" y="11411"/>
                </a:lnTo>
                <a:lnTo>
                  <a:pt x="1137" y="11615"/>
                </a:lnTo>
                <a:lnTo>
                  <a:pt x="1186" y="11717"/>
                </a:lnTo>
                <a:lnTo>
                  <a:pt x="1236" y="11717"/>
                </a:lnTo>
                <a:lnTo>
                  <a:pt x="1236" y="11615"/>
                </a:lnTo>
                <a:lnTo>
                  <a:pt x="1236" y="11513"/>
                </a:lnTo>
                <a:lnTo>
                  <a:pt x="1285" y="11309"/>
                </a:lnTo>
                <a:lnTo>
                  <a:pt x="1285" y="11106"/>
                </a:lnTo>
                <a:lnTo>
                  <a:pt x="1335" y="11004"/>
                </a:lnTo>
                <a:lnTo>
                  <a:pt x="1335" y="10902"/>
                </a:lnTo>
                <a:lnTo>
                  <a:pt x="1384" y="10800"/>
                </a:lnTo>
                <a:lnTo>
                  <a:pt x="1433" y="10800"/>
                </a:lnTo>
                <a:lnTo>
                  <a:pt x="1433" y="10902"/>
                </a:lnTo>
                <a:lnTo>
                  <a:pt x="1483" y="10902"/>
                </a:lnTo>
                <a:lnTo>
                  <a:pt x="1483" y="11004"/>
                </a:lnTo>
                <a:lnTo>
                  <a:pt x="1532" y="11106"/>
                </a:lnTo>
                <a:lnTo>
                  <a:pt x="1582" y="11208"/>
                </a:lnTo>
                <a:lnTo>
                  <a:pt x="1582" y="11106"/>
                </a:lnTo>
                <a:lnTo>
                  <a:pt x="1631" y="11106"/>
                </a:lnTo>
                <a:lnTo>
                  <a:pt x="1681" y="11004"/>
                </a:lnTo>
                <a:lnTo>
                  <a:pt x="1730" y="11004"/>
                </a:lnTo>
                <a:lnTo>
                  <a:pt x="1779" y="11004"/>
                </a:lnTo>
                <a:lnTo>
                  <a:pt x="1779" y="11106"/>
                </a:lnTo>
                <a:lnTo>
                  <a:pt x="1829" y="11106"/>
                </a:lnTo>
                <a:lnTo>
                  <a:pt x="1829" y="11208"/>
                </a:lnTo>
                <a:lnTo>
                  <a:pt x="1878" y="11208"/>
                </a:lnTo>
                <a:lnTo>
                  <a:pt x="1878" y="11309"/>
                </a:lnTo>
                <a:lnTo>
                  <a:pt x="1928" y="11309"/>
                </a:lnTo>
                <a:lnTo>
                  <a:pt x="1977" y="11309"/>
                </a:lnTo>
                <a:lnTo>
                  <a:pt x="1977" y="11208"/>
                </a:lnTo>
                <a:lnTo>
                  <a:pt x="2027" y="11208"/>
                </a:lnTo>
                <a:lnTo>
                  <a:pt x="2027" y="11106"/>
                </a:lnTo>
                <a:lnTo>
                  <a:pt x="2076" y="11004"/>
                </a:lnTo>
                <a:lnTo>
                  <a:pt x="2076" y="10902"/>
                </a:lnTo>
                <a:lnTo>
                  <a:pt x="2076" y="10800"/>
                </a:lnTo>
                <a:lnTo>
                  <a:pt x="2125" y="10800"/>
                </a:lnTo>
                <a:lnTo>
                  <a:pt x="2125" y="10698"/>
                </a:lnTo>
                <a:lnTo>
                  <a:pt x="2175" y="10698"/>
                </a:lnTo>
                <a:lnTo>
                  <a:pt x="2224" y="10698"/>
                </a:lnTo>
                <a:lnTo>
                  <a:pt x="2224" y="10800"/>
                </a:lnTo>
                <a:lnTo>
                  <a:pt x="2274" y="10902"/>
                </a:lnTo>
                <a:lnTo>
                  <a:pt x="2274" y="11004"/>
                </a:lnTo>
                <a:lnTo>
                  <a:pt x="2274" y="11106"/>
                </a:lnTo>
                <a:lnTo>
                  <a:pt x="2323" y="11309"/>
                </a:lnTo>
                <a:lnTo>
                  <a:pt x="2323" y="11411"/>
                </a:lnTo>
                <a:lnTo>
                  <a:pt x="2373" y="11513"/>
                </a:lnTo>
                <a:lnTo>
                  <a:pt x="2373" y="11615"/>
                </a:lnTo>
                <a:lnTo>
                  <a:pt x="2422" y="11717"/>
                </a:lnTo>
                <a:lnTo>
                  <a:pt x="2471" y="11513"/>
                </a:lnTo>
                <a:lnTo>
                  <a:pt x="2471" y="11411"/>
                </a:lnTo>
                <a:lnTo>
                  <a:pt x="2521" y="11208"/>
                </a:lnTo>
                <a:lnTo>
                  <a:pt x="2521" y="10902"/>
                </a:lnTo>
                <a:lnTo>
                  <a:pt x="2570" y="10698"/>
                </a:lnTo>
                <a:lnTo>
                  <a:pt x="2570" y="10494"/>
                </a:lnTo>
                <a:lnTo>
                  <a:pt x="2570" y="10291"/>
                </a:lnTo>
                <a:lnTo>
                  <a:pt x="2620" y="10189"/>
                </a:lnTo>
                <a:lnTo>
                  <a:pt x="2669" y="10189"/>
                </a:lnTo>
                <a:lnTo>
                  <a:pt x="2669" y="10392"/>
                </a:lnTo>
                <a:lnTo>
                  <a:pt x="2719" y="10596"/>
                </a:lnTo>
                <a:lnTo>
                  <a:pt x="2719" y="10902"/>
                </a:lnTo>
                <a:lnTo>
                  <a:pt x="2768" y="11208"/>
                </a:lnTo>
                <a:lnTo>
                  <a:pt x="2768" y="11513"/>
                </a:lnTo>
                <a:lnTo>
                  <a:pt x="2768" y="11717"/>
                </a:lnTo>
                <a:lnTo>
                  <a:pt x="2817" y="11921"/>
                </a:lnTo>
                <a:lnTo>
                  <a:pt x="2817" y="12125"/>
                </a:lnTo>
                <a:lnTo>
                  <a:pt x="2867" y="12125"/>
                </a:lnTo>
                <a:lnTo>
                  <a:pt x="2867" y="12023"/>
                </a:lnTo>
                <a:lnTo>
                  <a:pt x="2916" y="11819"/>
                </a:lnTo>
                <a:lnTo>
                  <a:pt x="2916" y="11513"/>
                </a:lnTo>
                <a:lnTo>
                  <a:pt x="2916" y="11208"/>
                </a:lnTo>
                <a:lnTo>
                  <a:pt x="2966" y="10902"/>
                </a:lnTo>
                <a:lnTo>
                  <a:pt x="2966" y="10596"/>
                </a:lnTo>
                <a:lnTo>
                  <a:pt x="3015" y="10291"/>
                </a:lnTo>
                <a:lnTo>
                  <a:pt x="3015" y="10189"/>
                </a:lnTo>
                <a:lnTo>
                  <a:pt x="3065" y="10087"/>
                </a:lnTo>
                <a:lnTo>
                  <a:pt x="3114" y="10291"/>
                </a:lnTo>
                <a:lnTo>
                  <a:pt x="3114" y="10494"/>
                </a:lnTo>
                <a:lnTo>
                  <a:pt x="3114" y="10800"/>
                </a:lnTo>
                <a:lnTo>
                  <a:pt x="3163" y="11106"/>
                </a:lnTo>
                <a:lnTo>
                  <a:pt x="3163" y="11411"/>
                </a:lnTo>
                <a:lnTo>
                  <a:pt x="3213" y="11615"/>
                </a:lnTo>
                <a:lnTo>
                  <a:pt x="3213" y="11819"/>
                </a:lnTo>
                <a:lnTo>
                  <a:pt x="3262" y="11819"/>
                </a:lnTo>
                <a:lnTo>
                  <a:pt x="3262" y="11717"/>
                </a:lnTo>
                <a:lnTo>
                  <a:pt x="3312" y="11513"/>
                </a:lnTo>
                <a:lnTo>
                  <a:pt x="3312" y="11309"/>
                </a:lnTo>
                <a:lnTo>
                  <a:pt x="3361" y="11004"/>
                </a:lnTo>
                <a:lnTo>
                  <a:pt x="3361" y="10800"/>
                </a:lnTo>
                <a:lnTo>
                  <a:pt x="3411" y="10596"/>
                </a:lnTo>
                <a:lnTo>
                  <a:pt x="3411" y="10494"/>
                </a:lnTo>
                <a:lnTo>
                  <a:pt x="3460" y="10494"/>
                </a:lnTo>
                <a:lnTo>
                  <a:pt x="3460" y="10698"/>
                </a:lnTo>
                <a:lnTo>
                  <a:pt x="3509" y="10902"/>
                </a:lnTo>
                <a:lnTo>
                  <a:pt x="3509" y="11106"/>
                </a:lnTo>
                <a:lnTo>
                  <a:pt x="3559" y="11411"/>
                </a:lnTo>
                <a:lnTo>
                  <a:pt x="3559" y="11513"/>
                </a:lnTo>
                <a:lnTo>
                  <a:pt x="3608" y="11717"/>
                </a:lnTo>
                <a:lnTo>
                  <a:pt x="3608" y="11615"/>
                </a:lnTo>
                <a:lnTo>
                  <a:pt x="3658" y="11513"/>
                </a:lnTo>
                <a:lnTo>
                  <a:pt x="3658" y="11309"/>
                </a:lnTo>
                <a:lnTo>
                  <a:pt x="3707" y="11004"/>
                </a:lnTo>
                <a:lnTo>
                  <a:pt x="3707" y="10698"/>
                </a:lnTo>
                <a:lnTo>
                  <a:pt x="3757" y="10494"/>
                </a:lnTo>
                <a:lnTo>
                  <a:pt x="3757" y="10291"/>
                </a:lnTo>
                <a:lnTo>
                  <a:pt x="3806" y="10189"/>
                </a:lnTo>
                <a:lnTo>
                  <a:pt x="3806" y="10291"/>
                </a:lnTo>
                <a:lnTo>
                  <a:pt x="3855" y="10494"/>
                </a:lnTo>
                <a:lnTo>
                  <a:pt x="3855" y="10902"/>
                </a:lnTo>
                <a:lnTo>
                  <a:pt x="3905" y="11208"/>
                </a:lnTo>
                <a:lnTo>
                  <a:pt x="3905" y="11615"/>
                </a:lnTo>
                <a:lnTo>
                  <a:pt x="3954" y="11921"/>
                </a:lnTo>
                <a:lnTo>
                  <a:pt x="3954" y="12125"/>
                </a:lnTo>
                <a:lnTo>
                  <a:pt x="3954" y="12328"/>
                </a:lnTo>
                <a:lnTo>
                  <a:pt x="4004" y="12328"/>
                </a:lnTo>
                <a:lnTo>
                  <a:pt x="4004" y="12125"/>
                </a:lnTo>
                <a:lnTo>
                  <a:pt x="4053" y="11819"/>
                </a:lnTo>
                <a:lnTo>
                  <a:pt x="4053" y="11513"/>
                </a:lnTo>
                <a:lnTo>
                  <a:pt x="4103" y="11004"/>
                </a:lnTo>
                <a:lnTo>
                  <a:pt x="4103" y="10596"/>
                </a:lnTo>
                <a:lnTo>
                  <a:pt x="4152" y="10189"/>
                </a:lnTo>
                <a:lnTo>
                  <a:pt x="4152" y="9883"/>
                </a:lnTo>
                <a:lnTo>
                  <a:pt x="4152" y="9679"/>
                </a:lnTo>
                <a:lnTo>
                  <a:pt x="4201" y="9679"/>
                </a:lnTo>
                <a:lnTo>
                  <a:pt x="4201" y="9781"/>
                </a:lnTo>
                <a:lnTo>
                  <a:pt x="4251" y="9985"/>
                </a:lnTo>
                <a:lnTo>
                  <a:pt x="4251" y="10392"/>
                </a:lnTo>
                <a:lnTo>
                  <a:pt x="4300" y="10800"/>
                </a:lnTo>
                <a:lnTo>
                  <a:pt x="4300" y="11309"/>
                </a:lnTo>
                <a:lnTo>
                  <a:pt x="4300" y="11717"/>
                </a:lnTo>
                <a:lnTo>
                  <a:pt x="4350" y="12125"/>
                </a:lnTo>
                <a:lnTo>
                  <a:pt x="4350" y="12328"/>
                </a:lnTo>
                <a:lnTo>
                  <a:pt x="4399" y="12430"/>
                </a:lnTo>
                <a:lnTo>
                  <a:pt x="4449" y="12226"/>
                </a:lnTo>
                <a:lnTo>
                  <a:pt x="4449" y="11921"/>
                </a:lnTo>
                <a:lnTo>
                  <a:pt x="4498" y="11513"/>
                </a:lnTo>
                <a:lnTo>
                  <a:pt x="4498" y="11106"/>
                </a:lnTo>
                <a:lnTo>
                  <a:pt x="4498" y="10698"/>
                </a:lnTo>
                <a:lnTo>
                  <a:pt x="4547" y="10392"/>
                </a:lnTo>
                <a:lnTo>
                  <a:pt x="4547" y="10189"/>
                </a:lnTo>
                <a:lnTo>
                  <a:pt x="4597" y="9985"/>
                </a:lnTo>
                <a:lnTo>
                  <a:pt x="4646" y="10087"/>
                </a:lnTo>
                <a:lnTo>
                  <a:pt x="4646" y="10291"/>
                </a:lnTo>
                <a:lnTo>
                  <a:pt x="4646" y="10596"/>
                </a:lnTo>
                <a:lnTo>
                  <a:pt x="4696" y="10902"/>
                </a:lnTo>
                <a:lnTo>
                  <a:pt x="4696" y="11208"/>
                </a:lnTo>
                <a:lnTo>
                  <a:pt x="4745" y="11411"/>
                </a:lnTo>
                <a:lnTo>
                  <a:pt x="4745" y="11615"/>
                </a:lnTo>
                <a:lnTo>
                  <a:pt x="4795" y="11717"/>
                </a:lnTo>
                <a:lnTo>
                  <a:pt x="4795" y="11615"/>
                </a:lnTo>
                <a:lnTo>
                  <a:pt x="4844" y="11513"/>
                </a:lnTo>
                <a:lnTo>
                  <a:pt x="4844" y="11309"/>
                </a:lnTo>
                <a:lnTo>
                  <a:pt x="4893" y="11208"/>
                </a:lnTo>
                <a:lnTo>
                  <a:pt x="4893" y="11004"/>
                </a:lnTo>
                <a:lnTo>
                  <a:pt x="4943" y="10800"/>
                </a:lnTo>
                <a:lnTo>
                  <a:pt x="4992" y="10698"/>
                </a:lnTo>
                <a:lnTo>
                  <a:pt x="4992" y="10800"/>
                </a:lnTo>
                <a:lnTo>
                  <a:pt x="4992" y="10902"/>
                </a:lnTo>
                <a:lnTo>
                  <a:pt x="5042" y="11004"/>
                </a:lnTo>
                <a:lnTo>
                  <a:pt x="5042" y="11106"/>
                </a:lnTo>
                <a:lnTo>
                  <a:pt x="5091" y="11309"/>
                </a:lnTo>
                <a:lnTo>
                  <a:pt x="5141" y="11411"/>
                </a:lnTo>
                <a:lnTo>
                  <a:pt x="5141" y="11309"/>
                </a:lnTo>
                <a:lnTo>
                  <a:pt x="5190" y="11208"/>
                </a:lnTo>
                <a:lnTo>
                  <a:pt x="5190" y="11004"/>
                </a:lnTo>
                <a:lnTo>
                  <a:pt x="5239" y="10902"/>
                </a:lnTo>
                <a:lnTo>
                  <a:pt x="5239" y="10698"/>
                </a:lnTo>
                <a:lnTo>
                  <a:pt x="5289" y="10596"/>
                </a:lnTo>
                <a:lnTo>
                  <a:pt x="5289" y="10494"/>
                </a:lnTo>
                <a:lnTo>
                  <a:pt x="5338" y="10494"/>
                </a:lnTo>
                <a:lnTo>
                  <a:pt x="5338" y="10596"/>
                </a:lnTo>
                <a:lnTo>
                  <a:pt x="5338" y="10698"/>
                </a:lnTo>
                <a:lnTo>
                  <a:pt x="5388" y="10902"/>
                </a:lnTo>
                <a:lnTo>
                  <a:pt x="5388" y="11106"/>
                </a:lnTo>
                <a:lnTo>
                  <a:pt x="5437" y="11309"/>
                </a:lnTo>
                <a:lnTo>
                  <a:pt x="5437" y="11513"/>
                </a:lnTo>
                <a:lnTo>
                  <a:pt x="5486" y="11615"/>
                </a:lnTo>
                <a:lnTo>
                  <a:pt x="5486" y="11717"/>
                </a:lnTo>
                <a:lnTo>
                  <a:pt x="5486" y="11819"/>
                </a:lnTo>
                <a:lnTo>
                  <a:pt x="5536" y="11717"/>
                </a:lnTo>
                <a:lnTo>
                  <a:pt x="5536" y="11615"/>
                </a:lnTo>
                <a:lnTo>
                  <a:pt x="5585" y="11513"/>
                </a:lnTo>
                <a:lnTo>
                  <a:pt x="5585" y="11309"/>
                </a:lnTo>
                <a:lnTo>
                  <a:pt x="5635" y="11106"/>
                </a:lnTo>
                <a:lnTo>
                  <a:pt x="5635" y="10902"/>
                </a:lnTo>
                <a:lnTo>
                  <a:pt x="5684" y="10698"/>
                </a:lnTo>
                <a:lnTo>
                  <a:pt x="5684" y="10596"/>
                </a:lnTo>
                <a:lnTo>
                  <a:pt x="5684" y="10494"/>
                </a:lnTo>
                <a:lnTo>
                  <a:pt x="5734" y="10392"/>
                </a:lnTo>
                <a:lnTo>
                  <a:pt x="5783" y="10494"/>
                </a:lnTo>
                <a:lnTo>
                  <a:pt x="5832" y="10698"/>
                </a:lnTo>
                <a:lnTo>
                  <a:pt x="5832" y="10800"/>
                </a:lnTo>
                <a:lnTo>
                  <a:pt x="5832" y="11004"/>
                </a:lnTo>
                <a:lnTo>
                  <a:pt x="5882" y="11106"/>
                </a:lnTo>
                <a:lnTo>
                  <a:pt x="5882" y="11309"/>
                </a:lnTo>
                <a:lnTo>
                  <a:pt x="5931" y="11411"/>
                </a:lnTo>
                <a:lnTo>
                  <a:pt x="5931" y="11513"/>
                </a:lnTo>
                <a:lnTo>
                  <a:pt x="5981" y="11615"/>
                </a:lnTo>
                <a:lnTo>
                  <a:pt x="5981" y="11717"/>
                </a:lnTo>
                <a:lnTo>
                  <a:pt x="6030" y="11717"/>
                </a:lnTo>
                <a:lnTo>
                  <a:pt x="6030" y="11615"/>
                </a:lnTo>
                <a:lnTo>
                  <a:pt x="6080" y="11513"/>
                </a:lnTo>
                <a:lnTo>
                  <a:pt x="6080" y="11411"/>
                </a:lnTo>
                <a:lnTo>
                  <a:pt x="6129" y="11208"/>
                </a:lnTo>
                <a:lnTo>
                  <a:pt x="6129" y="11004"/>
                </a:lnTo>
                <a:lnTo>
                  <a:pt x="6178" y="10800"/>
                </a:lnTo>
                <a:lnTo>
                  <a:pt x="6178" y="10596"/>
                </a:lnTo>
                <a:lnTo>
                  <a:pt x="6178" y="10494"/>
                </a:lnTo>
                <a:lnTo>
                  <a:pt x="6228" y="10291"/>
                </a:lnTo>
                <a:lnTo>
                  <a:pt x="6228" y="10189"/>
                </a:lnTo>
                <a:lnTo>
                  <a:pt x="6277" y="10189"/>
                </a:lnTo>
                <a:lnTo>
                  <a:pt x="6277" y="10291"/>
                </a:lnTo>
                <a:lnTo>
                  <a:pt x="6327" y="10392"/>
                </a:lnTo>
                <a:lnTo>
                  <a:pt x="6327" y="10596"/>
                </a:lnTo>
                <a:lnTo>
                  <a:pt x="6376" y="10800"/>
                </a:lnTo>
                <a:lnTo>
                  <a:pt x="6376" y="11106"/>
                </a:lnTo>
                <a:lnTo>
                  <a:pt x="6376" y="11411"/>
                </a:lnTo>
                <a:lnTo>
                  <a:pt x="6426" y="11717"/>
                </a:lnTo>
                <a:lnTo>
                  <a:pt x="6426" y="11921"/>
                </a:lnTo>
                <a:lnTo>
                  <a:pt x="6475" y="12023"/>
                </a:lnTo>
                <a:lnTo>
                  <a:pt x="6475" y="12125"/>
                </a:lnTo>
                <a:lnTo>
                  <a:pt x="6524" y="12125"/>
                </a:lnTo>
                <a:lnTo>
                  <a:pt x="6524" y="11921"/>
                </a:lnTo>
                <a:lnTo>
                  <a:pt x="6524" y="11717"/>
                </a:lnTo>
                <a:lnTo>
                  <a:pt x="6574" y="11411"/>
                </a:lnTo>
                <a:lnTo>
                  <a:pt x="6574" y="11106"/>
                </a:lnTo>
                <a:lnTo>
                  <a:pt x="6623" y="10800"/>
                </a:lnTo>
                <a:lnTo>
                  <a:pt x="6623" y="10494"/>
                </a:lnTo>
                <a:lnTo>
                  <a:pt x="6673" y="10291"/>
                </a:lnTo>
                <a:lnTo>
                  <a:pt x="6673" y="10087"/>
                </a:lnTo>
                <a:lnTo>
                  <a:pt x="6722" y="10087"/>
                </a:lnTo>
                <a:lnTo>
                  <a:pt x="6722" y="10189"/>
                </a:lnTo>
                <a:lnTo>
                  <a:pt x="6722" y="10392"/>
                </a:lnTo>
                <a:lnTo>
                  <a:pt x="6772" y="10596"/>
                </a:lnTo>
                <a:lnTo>
                  <a:pt x="6772" y="10902"/>
                </a:lnTo>
                <a:lnTo>
                  <a:pt x="6821" y="11208"/>
                </a:lnTo>
                <a:lnTo>
                  <a:pt x="6821" y="11411"/>
                </a:lnTo>
                <a:lnTo>
                  <a:pt x="6870" y="11615"/>
                </a:lnTo>
                <a:lnTo>
                  <a:pt x="6870" y="11717"/>
                </a:lnTo>
                <a:lnTo>
                  <a:pt x="6920" y="11615"/>
                </a:lnTo>
                <a:lnTo>
                  <a:pt x="6920" y="11513"/>
                </a:lnTo>
                <a:lnTo>
                  <a:pt x="6969" y="11309"/>
                </a:lnTo>
                <a:lnTo>
                  <a:pt x="6969" y="11106"/>
                </a:lnTo>
                <a:lnTo>
                  <a:pt x="7019" y="10902"/>
                </a:lnTo>
                <a:lnTo>
                  <a:pt x="7019" y="10800"/>
                </a:lnTo>
                <a:lnTo>
                  <a:pt x="7068" y="10698"/>
                </a:lnTo>
                <a:lnTo>
                  <a:pt x="7068" y="10800"/>
                </a:lnTo>
                <a:lnTo>
                  <a:pt x="7118" y="10902"/>
                </a:lnTo>
                <a:lnTo>
                  <a:pt x="7118" y="11106"/>
                </a:lnTo>
                <a:lnTo>
                  <a:pt x="7167" y="11411"/>
                </a:lnTo>
                <a:lnTo>
                  <a:pt x="7167" y="11513"/>
                </a:lnTo>
                <a:lnTo>
                  <a:pt x="7216" y="11717"/>
                </a:lnTo>
                <a:lnTo>
                  <a:pt x="7266" y="11513"/>
                </a:lnTo>
                <a:lnTo>
                  <a:pt x="7266" y="11208"/>
                </a:lnTo>
                <a:lnTo>
                  <a:pt x="7315" y="10902"/>
                </a:lnTo>
                <a:lnTo>
                  <a:pt x="7315" y="10596"/>
                </a:lnTo>
                <a:lnTo>
                  <a:pt x="7365" y="10189"/>
                </a:lnTo>
                <a:lnTo>
                  <a:pt x="7365" y="9985"/>
                </a:lnTo>
                <a:lnTo>
                  <a:pt x="7365" y="9781"/>
                </a:lnTo>
                <a:lnTo>
                  <a:pt x="7414" y="9781"/>
                </a:lnTo>
                <a:lnTo>
                  <a:pt x="7414" y="9883"/>
                </a:lnTo>
                <a:lnTo>
                  <a:pt x="7464" y="10189"/>
                </a:lnTo>
                <a:lnTo>
                  <a:pt x="7464" y="10698"/>
                </a:lnTo>
                <a:lnTo>
                  <a:pt x="7513" y="11208"/>
                </a:lnTo>
                <a:lnTo>
                  <a:pt x="7513" y="11717"/>
                </a:lnTo>
                <a:lnTo>
                  <a:pt x="7562" y="12226"/>
                </a:lnTo>
                <a:lnTo>
                  <a:pt x="7562" y="12634"/>
                </a:lnTo>
                <a:lnTo>
                  <a:pt x="7562" y="12940"/>
                </a:lnTo>
                <a:lnTo>
                  <a:pt x="7612" y="12940"/>
                </a:lnTo>
                <a:lnTo>
                  <a:pt x="7612" y="12838"/>
                </a:lnTo>
                <a:lnTo>
                  <a:pt x="7661" y="12532"/>
                </a:lnTo>
                <a:lnTo>
                  <a:pt x="7661" y="12023"/>
                </a:lnTo>
                <a:lnTo>
                  <a:pt x="7711" y="11411"/>
                </a:lnTo>
                <a:lnTo>
                  <a:pt x="7711" y="10698"/>
                </a:lnTo>
                <a:lnTo>
                  <a:pt x="7711" y="10087"/>
                </a:lnTo>
                <a:lnTo>
                  <a:pt x="7760" y="9475"/>
                </a:lnTo>
                <a:lnTo>
                  <a:pt x="7760" y="9068"/>
                </a:lnTo>
                <a:lnTo>
                  <a:pt x="7810" y="8864"/>
                </a:lnTo>
                <a:lnTo>
                  <a:pt x="7810" y="8966"/>
                </a:lnTo>
                <a:lnTo>
                  <a:pt x="7859" y="9170"/>
                </a:lnTo>
                <a:lnTo>
                  <a:pt x="7859" y="9679"/>
                </a:lnTo>
                <a:lnTo>
                  <a:pt x="7908" y="10291"/>
                </a:lnTo>
                <a:lnTo>
                  <a:pt x="7908" y="11004"/>
                </a:lnTo>
                <a:lnTo>
                  <a:pt x="7908" y="11615"/>
                </a:lnTo>
                <a:lnTo>
                  <a:pt x="7958" y="12328"/>
                </a:lnTo>
                <a:lnTo>
                  <a:pt x="7958" y="12736"/>
                </a:lnTo>
                <a:lnTo>
                  <a:pt x="8007" y="13042"/>
                </a:lnTo>
                <a:lnTo>
                  <a:pt x="8007" y="13143"/>
                </a:lnTo>
                <a:lnTo>
                  <a:pt x="8057" y="12940"/>
                </a:lnTo>
                <a:lnTo>
                  <a:pt x="8057" y="12634"/>
                </a:lnTo>
                <a:lnTo>
                  <a:pt x="8057" y="12125"/>
                </a:lnTo>
                <a:lnTo>
                  <a:pt x="8106" y="11513"/>
                </a:lnTo>
                <a:lnTo>
                  <a:pt x="8106" y="10902"/>
                </a:lnTo>
                <a:lnTo>
                  <a:pt x="8156" y="10392"/>
                </a:lnTo>
                <a:lnTo>
                  <a:pt x="8156" y="9985"/>
                </a:lnTo>
                <a:lnTo>
                  <a:pt x="8205" y="9679"/>
                </a:lnTo>
                <a:lnTo>
                  <a:pt x="8254" y="9679"/>
                </a:lnTo>
                <a:lnTo>
                  <a:pt x="8254" y="9985"/>
                </a:lnTo>
                <a:lnTo>
                  <a:pt x="8254" y="10291"/>
                </a:lnTo>
                <a:lnTo>
                  <a:pt x="8304" y="10698"/>
                </a:lnTo>
                <a:lnTo>
                  <a:pt x="8304" y="11106"/>
                </a:lnTo>
                <a:lnTo>
                  <a:pt x="8353" y="11411"/>
                </a:lnTo>
                <a:lnTo>
                  <a:pt x="8353" y="11615"/>
                </a:lnTo>
                <a:lnTo>
                  <a:pt x="8403" y="11717"/>
                </a:lnTo>
                <a:lnTo>
                  <a:pt x="8403" y="11615"/>
                </a:lnTo>
                <a:lnTo>
                  <a:pt x="8452" y="11309"/>
                </a:lnTo>
                <a:lnTo>
                  <a:pt x="8452" y="11106"/>
                </a:lnTo>
                <a:lnTo>
                  <a:pt x="8502" y="10800"/>
                </a:lnTo>
                <a:lnTo>
                  <a:pt x="8502" y="10596"/>
                </a:lnTo>
                <a:lnTo>
                  <a:pt x="8551" y="10494"/>
                </a:lnTo>
                <a:lnTo>
                  <a:pt x="8551" y="10596"/>
                </a:lnTo>
                <a:lnTo>
                  <a:pt x="8600" y="10698"/>
                </a:lnTo>
                <a:lnTo>
                  <a:pt x="8600" y="11004"/>
                </a:lnTo>
                <a:lnTo>
                  <a:pt x="8600" y="11411"/>
                </a:lnTo>
                <a:lnTo>
                  <a:pt x="8650" y="11717"/>
                </a:lnTo>
                <a:lnTo>
                  <a:pt x="8650" y="12023"/>
                </a:lnTo>
                <a:lnTo>
                  <a:pt x="8699" y="12328"/>
                </a:lnTo>
                <a:lnTo>
                  <a:pt x="8749" y="12328"/>
                </a:lnTo>
                <a:lnTo>
                  <a:pt x="8749" y="12023"/>
                </a:lnTo>
                <a:lnTo>
                  <a:pt x="8749" y="11615"/>
                </a:lnTo>
                <a:lnTo>
                  <a:pt x="8798" y="11106"/>
                </a:lnTo>
                <a:lnTo>
                  <a:pt x="8798" y="10494"/>
                </a:lnTo>
                <a:lnTo>
                  <a:pt x="8848" y="9883"/>
                </a:lnTo>
                <a:lnTo>
                  <a:pt x="8848" y="9374"/>
                </a:lnTo>
                <a:lnTo>
                  <a:pt x="8897" y="9068"/>
                </a:lnTo>
                <a:lnTo>
                  <a:pt x="8897" y="8966"/>
                </a:lnTo>
                <a:lnTo>
                  <a:pt x="8946" y="8966"/>
                </a:lnTo>
                <a:lnTo>
                  <a:pt x="8946" y="9374"/>
                </a:lnTo>
                <a:lnTo>
                  <a:pt x="8946" y="9883"/>
                </a:lnTo>
                <a:lnTo>
                  <a:pt x="8996" y="10596"/>
                </a:lnTo>
                <a:lnTo>
                  <a:pt x="8996" y="11309"/>
                </a:lnTo>
                <a:lnTo>
                  <a:pt x="9045" y="12125"/>
                </a:lnTo>
                <a:lnTo>
                  <a:pt x="9045" y="12736"/>
                </a:lnTo>
                <a:lnTo>
                  <a:pt x="9095" y="13245"/>
                </a:lnTo>
                <a:lnTo>
                  <a:pt x="9095" y="13551"/>
                </a:lnTo>
                <a:lnTo>
                  <a:pt x="9095" y="13653"/>
                </a:lnTo>
                <a:lnTo>
                  <a:pt x="9144" y="13347"/>
                </a:lnTo>
                <a:lnTo>
                  <a:pt x="9144" y="12940"/>
                </a:lnTo>
                <a:lnTo>
                  <a:pt x="9194" y="12226"/>
                </a:lnTo>
                <a:lnTo>
                  <a:pt x="9194" y="11513"/>
                </a:lnTo>
                <a:lnTo>
                  <a:pt x="9243" y="10800"/>
                </a:lnTo>
                <a:lnTo>
                  <a:pt x="9243" y="10087"/>
                </a:lnTo>
                <a:lnTo>
                  <a:pt x="9292" y="9475"/>
                </a:lnTo>
                <a:lnTo>
                  <a:pt x="9292" y="9068"/>
                </a:lnTo>
                <a:lnTo>
                  <a:pt x="9292" y="8864"/>
                </a:lnTo>
                <a:lnTo>
                  <a:pt x="9342" y="8966"/>
                </a:lnTo>
                <a:lnTo>
                  <a:pt x="9342" y="9170"/>
                </a:lnTo>
                <a:lnTo>
                  <a:pt x="9391" y="9577"/>
                </a:lnTo>
                <a:lnTo>
                  <a:pt x="9391" y="10087"/>
                </a:lnTo>
                <a:lnTo>
                  <a:pt x="9441" y="10596"/>
                </a:lnTo>
                <a:lnTo>
                  <a:pt x="9441" y="11106"/>
                </a:lnTo>
                <a:lnTo>
                  <a:pt x="9441" y="11513"/>
                </a:lnTo>
                <a:lnTo>
                  <a:pt x="9490" y="11819"/>
                </a:lnTo>
                <a:lnTo>
                  <a:pt x="9490" y="11921"/>
                </a:lnTo>
                <a:lnTo>
                  <a:pt x="9540" y="12023"/>
                </a:lnTo>
                <a:lnTo>
                  <a:pt x="9540" y="11921"/>
                </a:lnTo>
                <a:lnTo>
                  <a:pt x="9589" y="11819"/>
                </a:lnTo>
                <a:lnTo>
                  <a:pt x="9589" y="11717"/>
                </a:lnTo>
                <a:lnTo>
                  <a:pt x="9638" y="11717"/>
                </a:lnTo>
                <a:lnTo>
                  <a:pt x="9688" y="11819"/>
                </a:lnTo>
                <a:lnTo>
                  <a:pt x="9688" y="12023"/>
                </a:lnTo>
                <a:lnTo>
                  <a:pt x="9737" y="12125"/>
                </a:lnTo>
                <a:lnTo>
                  <a:pt x="9737" y="12226"/>
                </a:lnTo>
                <a:lnTo>
                  <a:pt x="9787" y="12125"/>
                </a:lnTo>
                <a:lnTo>
                  <a:pt x="9787" y="11921"/>
                </a:lnTo>
                <a:lnTo>
                  <a:pt x="9787" y="11411"/>
                </a:lnTo>
                <a:lnTo>
                  <a:pt x="9836" y="10800"/>
                </a:lnTo>
                <a:lnTo>
                  <a:pt x="9836" y="10087"/>
                </a:lnTo>
                <a:lnTo>
                  <a:pt x="9886" y="9272"/>
                </a:lnTo>
                <a:lnTo>
                  <a:pt x="9886" y="8558"/>
                </a:lnTo>
                <a:lnTo>
                  <a:pt x="9935" y="7845"/>
                </a:lnTo>
                <a:lnTo>
                  <a:pt x="9935" y="7438"/>
                </a:lnTo>
                <a:lnTo>
                  <a:pt x="9935" y="7336"/>
                </a:lnTo>
                <a:lnTo>
                  <a:pt x="9984" y="7642"/>
                </a:lnTo>
                <a:lnTo>
                  <a:pt x="9984" y="8457"/>
                </a:lnTo>
                <a:lnTo>
                  <a:pt x="10034" y="9577"/>
                </a:lnTo>
                <a:lnTo>
                  <a:pt x="10034" y="11004"/>
                </a:lnTo>
                <a:lnTo>
                  <a:pt x="10083" y="12634"/>
                </a:lnTo>
                <a:lnTo>
                  <a:pt x="10083" y="14264"/>
                </a:lnTo>
                <a:lnTo>
                  <a:pt x="10133" y="15691"/>
                </a:lnTo>
                <a:lnTo>
                  <a:pt x="10133" y="16811"/>
                </a:lnTo>
                <a:lnTo>
                  <a:pt x="10133" y="17423"/>
                </a:lnTo>
                <a:lnTo>
                  <a:pt x="10182" y="17423"/>
                </a:lnTo>
                <a:lnTo>
                  <a:pt x="10182" y="16811"/>
                </a:lnTo>
                <a:lnTo>
                  <a:pt x="10232" y="15487"/>
                </a:lnTo>
                <a:lnTo>
                  <a:pt x="10232" y="13551"/>
                </a:lnTo>
                <a:lnTo>
                  <a:pt x="10281" y="11309"/>
                </a:lnTo>
                <a:lnTo>
                  <a:pt x="10281" y="8864"/>
                </a:lnTo>
                <a:lnTo>
                  <a:pt x="10281" y="6521"/>
                </a:lnTo>
                <a:lnTo>
                  <a:pt x="10330" y="4483"/>
                </a:lnTo>
                <a:lnTo>
                  <a:pt x="10330" y="2955"/>
                </a:lnTo>
                <a:lnTo>
                  <a:pt x="10380" y="2242"/>
                </a:lnTo>
                <a:lnTo>
                  <a:pt x="10380" y="2445"/>
                </a:lnTo>
                <a:lnTo>
                  <a:pt x="10429" y="3464"/>
                </a:lnTo>
                <a:lnTo>
                  <a:pt x="10429" y="5298"/>
                </a:lnTo>
                <a:lnTo>
                  <a:pt x="10479" y="7845"/>
                </a:lnTo>
                <a:lnTo>
                  <a:pt x="10479" y="10800"/>
                </a:lnTo>
                <a:lnTo>
                  <a:pt x="10479" y="13958"/>
                </a:lnTo>
                <a:lnTo>
                  <a:pt x="10528" y="16811"/>
                </a:lnTo>
                <a:lnTo>
                  <a:pt x="10528" y="19257"/>
                </a:lnTo>
                <a:lnTo>
                  <a:pt x="10578" y="20887"/>
                </a:lnTo>
                <a:lnTo>
                  <a:pt x="10578" y="21600"/>
                </a:lnTo>
                <a:lnTo>
                  <a:pt x="10627" y="21192"/>
                </a:lnTo>
                <a:lnTo>
                  <a:pt x="10627" y="19868"/>
                </a:lnTo>
                <a:lnTo>
                  <a:pt x="10627" y="17525"/>
                </a:lnTo>
                <a:lnTo>
                  <a:pt x="10676" y="14570"/>
                </a:lnTo>
                <a:lnTo>
                  <a:pt x="10676" y="11208"/>
                </a:lnTo>
                <a:lnTo>
                  <a:pt x="10726" y="7743"/>
                </a:lnTo>
                <a:lnTo>
                  <a:pt x="10726" y="4687"/>
                </a:lnTo>
                <a:lnTo>
                  <a:pt x="10775" y="2140"/>
                </a:lnTo>
                <a:lnTo>
                  <a:pt x="10775" y="509"/>
                </a:lnTo>
                <a:lnTo>
                  <a:pt x="10825" y="0"/>
                </a:lnTo>
                <a:lnTo>
                  <a:pt x="10825" y="509"/>
                </a:lnTo>
                <a:lnTo>
                  <a:pt x="10825" y="2140"/>
                </a:lnTo>
                <a:lnTo>
                  <a:pt x="10874" y="4687"/>
                </a:lnTo>
                <a:lnTo>
                  <a:pt x="10874" y="7743"/>
                </a:lnTo>
                <a:lnTo>
                  <a:pt x="10924" y="11208"/>
                </a:lnTo>
                <a:lnTo>
                  <a:pt x="10924" y="14570"/>
                </a:lnTo>
                <a:lnTo>
                  <a:pt x="10973" y="17525"/>
                </a:lnTo>
                <a:lnTo>
                  <a:pt x="10973" y="19868"/>
                </a:lnTo>
                <a:lnTo>
                  <a:pt x="10973" y="21192"/>
                </a:lnTo>
                <a:lnTo>
                  <a:pt x="11022" y="21600"/>
                </a:lnTo>
                <a:lnTo>
                  <a:pt x="11022" y="20887"/>
                </a:lnTo>
                <a:lnTo>
                  <a:pt x="11072" y="19257"/>
                </a:lnTo>
                <a:lnTo>
                  <a:pt x="11072" y="16811"/>
                </a:lnTo>
                <a:lnTo>
                  <a:pt x="11121" y="13958"/>
                </a:lnTo>
                <a:lnTo>
                  <a:pt x="11121" y="10800"/>
                </a:lnTo>
                <a:lnTo>
                  <a:pt x="11171" y="7845"/>
                </a:lnTo>
                <a:lnTo>
                  <a:pt x="11171" y="5298"/>
                </a:lnTo>
                <a:lnTo>
                  <a:pt x="11171" y="3464"/>
                </a:lnTo>
                <a:lnTo>
                  <a:pt x="11220" y="2445"/>
                </a:lnTo>
                <a:lnTo>
                  <a:pt x="11220" y="2242"/>
                </a:lnTo>
                <a:lnTo>
                  <a:pt x="11270" y="2955"/>
                </a:lnTo>
                <a:lnTo>
                  <a:pt x="11270" y="4483"/>
                </a:lnTo>
                <a:lnTo>
                  <a:pt x="11319" y="6521"/>
                </a:lnTo>
                <a:lnTo>
                  <a:pt x="11319" y="8864"/>
                </a:lnTo>
                <a:lnTo>
                  <a:pt x="11319" y="11309"/>
                </a:lnTo>
                <a:lnTo>
                  <a:pt x="11368" y="13551"/>
                </a:lnTo>
                <a:lnTo>
                  <a:pt x="11368" y="15487"/>
                </a:lnTo>
                <a:lnTo>
                  <a:pt x="11418" y="16811"/>
                </a:lnTo>
                <a:lnTo>
                  <a:pt x="11418" y="17423"/>
                </a:lnTo>
                <a:lnTo>
                  <a:pt x="11467" y="17423"/>
                </a:lnTo>
                <a:lnTo>
                  <a:pt x="11467" y="16811"/>
                </a:lnTo>
                <a:lnTo>
                  <a:pt x="11517" y="15691"/>
                </a:lnTo>
                <a:lnTo>
                  <a:pt x="11517" y="14264"/>
                </a:lnTo>
                <a:lnTo>
                  <a:pt x="11517" y="12634"/>
                </a:lnTo>
                <a:lnTo>
                  <a:pt x="11566" y="11004"/>
                </a:lnTo>
                <a:lnTo>
                  <a:pt x="11566" y="9577"/>
                </a:lnTo>
                <a:lnTo>
                  <a:pt x="11616" y="8457"/>
                </a:lnTo>
                <a:lnTo>
                  <a:pt x="11616" y="7642"/>
                </a:lnTo>
                <a:lnTo>
                  <a:pt x="11665" y="7336"/>
                </a:lnTo>
                <a:lnTo>
                  <a:pt x="11665" y="7438"/>
                </a:lnTo>
                <a:lnTo>
                  <a:pt x="11665" y="7845"/>
                </a:lnTo>
                <a:lnTo>
                  <a:pt x="11714" y="8558"/>
                </a:lnTo>
                <a:lnTo>
                  <a:pt x="11714" y="9272"/>
                </a:lnTo>
                <a:lnTo>
                  <a:pt x="11764" y="10087"/>
                </a:lnTo>
                <a:lnTo>
                  <a:pt x="11764" y="10800"/>
                </a:lnTo>
                <a:lnTo>
                  <a:pt x="11813" y="11411"/>
                </a:lnTo>
                <a:lnTo>
                  <a:pt x="11813" y="11921"/>
                </a:lnTo>
                <a:lnTo>
                  <a:pt x="11863" y="12125"/>
                </a:lnTo>
                <a:lnTo>
                  <a:pt x="11863" y="12226"/>
                </a:lnTo>
                <a:lnTo>
                  <a:pt x="11863" y="12125"/>
                </a:lnTo>
                <a:lnTo>
                  <a:pt x="11912" y="12023"/>
                </a:lnTo>
                <a:lnTo>
                  <a:pt x="11912" y="11819"/>
                </a:lnTo>
                <a:lnTo>
                  <a:pt x="11962" y="11717"/>
                </a:lnTo>
                <a:lnTo>
                  <a:pt x="12011" y="11717"/>
                </a:lnTo>
                <a:lnTo>
                  <a:pt x="12011" y="11819"/>
                </a:lnTo>
                <a:lnTo>
                  <a:pt x="12060" y="11921"/>
                </a:lnTo>
                <a:lnTo>
                  <a:pt x="12060" y="12023"/>
                </a:lnTo>
                <a:lnTo>
                  <a:pt x="12110" y="11921"/>
                </a:lnTo>
                <a:lnTo>
                  <a:pt x="12110" y="11819"/>
                </a:lnTo>
                <a:lnTo>
                  <a:pt x="12159" y="11513"/>
                </a:lnTo>
                <a:lnTo>
                  <a:pt x="12159" y="11106"/>
                </a:lnTo>
                <a:lnTo>
                  <a:pt x="12159" y="10596"/>
                </a:lnTo>
                <a:lnTo>
                  <a:pt x="12209" y="10087"/>
                </a:lnTo>
                <a:lnTo>
                  <a:pt x="12209" y="9577"/>
                </a:lnTo>
                <a:lnTo>
                  <a:pt x="12258" y="9170"/>
                </a:lnTo>
                <a:lnTo>
                  <a:pt x="12258" y="8966"/>
                </a:lnTo>
                <a:lnTo>
                  <a:pt x="12308" y="8864"/>
                </a:lnTo>
                <a:lnTo>
                  <a:pt x="12308" y="9068"/>
                </a:lnTo>
                <a:lnTo>
                  <a:pt x="12357" y="9475"/>
                </a:lnTo>
                <a:lnTo>
                  <a:pt x="12357" y="10087"/>
                </a:lnTo>
                <a:lnTo>
                  <a:pt x="12357" y="10800"/>
                </a:lnTo>
                <a:lnTo>
                  <a:pt x="12406" y="11513"/>
                </a:lnTo>
                <a:lnTo>
                  <a:pt x="12406" y="12226"/>
                </a:lnTo>
                <a:lnTo>
                  <a:pt x="12456" y="12940"/>
                </a:lnTo>
                <a:lnTo>
                  <a:pt x="12456" y="13347"/>
                </a:lnTo>
                <a:lnTo>
                  <a:pt x="12505" y="13653"/>
                </a:lnTo>
                <a:lnTo>
                  <a:pt x="12505" y="13551"/>
                </a:lnTo>
                <a:lnTo>
                  <a:pt x="12505" y="13245"/>
                </a:lnTo>
                <a:lnTo>
                  <a:pt x="12555" y="12736"/>
                </a:lnTo>
                <a:lnTo>
                  <a:pt x="12555" y="12125"/>
                </a:lnTo>
                <a:lnTo>
                  <a:pt x="12604" y="11309"/>
                </a:lnTo>
                <a:lnTo>
                  <a:pt x="12604" y="10596"/>
                </a:lnTo>
                <a:lnTo>
                  <a:pt x="12654" y="9883"/>
                </a:lnTo>
                <a:lnTo>
                  <a:pt x="12654" y="9374"/>
                </a:lnTo>
                <a:lnTo>
                  <a:pt x="12703" y="8966"/>
                </a:lnTo>
                <a:lnTo>
                  <a:pt x="12703" y="9068"/>
                </a:lnTo>
                <a:lnTo>
                  <a:pt x="12752" y="9374"/>
                </a:lnTo>
                <a:lnTo>
                  <a:pt x="12752" y="9883"/>
                </a:lnTo>
                <a:lnTo>
                  <a:pt x="12802" y="10494"/>
                </a:lnTo>
                <a:lnTo>
                  <a:pt x="12802" y="11106"/>
                </a:lnTo>
                <a:lnTo>
                  <a:pt x="12851" y="11615"/>
                </a:lnTo>
                <a:lnTo>
                  <a:pt x="12851" y="12023"/>
                </a:lnTo>
                <a:lnTo>
                  <a:pt x="12851" y="12328"/>
                </a:lnTo>
                <a:lnTo>
                  <a:pt x="12901" y="12328"/>
                </a:lnTo>
                <a:lnTo>
                  <a:pt x="12950" y="12023"/>
                </a:lnTo>
                <a:lnTo>
                  <a:pt x="12950" y="11717"/>
                </a:lnTo>
                <a:lnTo>
                  <a:pt x="13000" y="11411"/>
                </a:lnTo>
                <a:lnTo>
                  <a:pt x="13000" y="11004"/>
                </a:lnTo>
                <a:lnTo>
                  <a:pt x="13049" y="10698"/>
                </a:lnTo>
                <a:lnTo>
                  <a:pt x="13049" y="10596"/>
                </a:lnTo>
                <a:lnTo>
                  <a:pt x="13049" y="10494"/>
                </a:lnTo>
                <a:lnTo>
                  <a:pt x="13098" y="10596"/>
                </a:lnTo>
                <a:lnTo>
                  <a:pt x="13098" y="10800"/>
                </a:lnTo>
                <a:lnTo>
                  <a:pt x="13148" y="11106"/>
                </a:lnTo>
                <a:lnTo>
                  <a:pt x="13148" y="11309"/>
                </a:lnTo>
                <a:lnTo>
                  <a:pt x="13197" y="11615"/>
                </a:lnTo>
                <a:lnTo>
                  <a:pt x="13197" y="11717"/>
                </a:lnTo>
                <a:lnTo>
                  <a:pt x="13247" y="11615"/>
                </a:lnTo>
                <a:lnTo>
                  <a:pt x="13247" y="11411"/>
                </a:lnTo>
                <a:lnTo>
                  <a:pt x="13296" y="11106"/>
                </a:lnTo>
                <a:lnTo>
                  <a:pt x="13296" y="10698"/>
                </a:lnTo>
                <a:lnTo>
                  <a:pt x="13346" y="10291"/>
                </a:lnTo>
                <a:lnTo>
                  <a:pt x="13346" y="9985"/>
                </a:lnTo>
                <a:lnTo>
                  <a:pt x="13395" y="9679"/>
                </a:lnTo>
                <a:lnTo>
                  <a:pt x="13444" y="9985"/>
                </a:lnTo>
                <a:lnTo>
                  <a:pt x="13444" y="10392"/>
                </a:lnTo>
                <a:lnTo>
                  <a:pt x="13494" y="10902"/>
                </a:lnTo>
                <a:lnTo>
                  <a:pt x="13494" y="11513"/>
                </a:lnTo>
                <a:lnTo>
                  <a:pt x="13543" y="12125"/>
                </a:lnTo>
                <a:lnTo>
                  <a:pt x="13543" y="12634"/>
                </a:lnTo>
                <a:lnTo>
                  <a:pt x="13543" y="12940"/>
                </a:lnTo>
                <a:lnTo>
                  <a:pt x="13593" y="13143"/>
                </a:lnTo>
                <a:lnTo>
                  <a:pt x="13593" y="13042"/>
                </a:lnTo>
                <a:lnTo>
                  <a:pt x="13642" y="12736"/>
                </a:lnTo>
                <a:lnTo>
                  <a:pt x="13642" y="12328"/>
                </a:lnTo>
                <a:lnTo>
                  <a:pt x="13692" y="11615"/>
                </a:lnTo>
                <a:lnTo>
                  <a:pt x="13692" y="11004"/>
                </a:lnTo>
                <a:lnTo>
                  <a:pt x="13741" y="10291"/>
                </a:lnTo>
                <a:lnTo>
                  <a:pt x="13741" y="9679"/>
                </a:lnTo>
                <a:lnTo>
                  <a:pt x="13741" y="9170"/>
                </a:lnTo>
                <a:lnTo>
                  <a:pt x="13790" y="8966"/>
                </a:lnTo>
                <a:lnTo>
                  <a:pt x="13790" y="8864"/>
                </a:lnTo>
                <a:lnTo>
                  <a:pt x="13840" y="9068"/>
                </a:lnTo>
                <a:lnTo>
                  <a:pt x="13840" y="9475"/>
                </a:lnTo>
                <a:lnTo>
                  <a:pt x="13889" y="10087"/>
                </a:lnTo>
                <a:lnTo>
                  <a:pt x="13889" y="10698"/>
                </a:lnTo>
                <a:lnTo>
                  <a:pt x="13889" y="11411"/>
                </a:lnTo>
                <a:lnTo>
                  <a:pt x="13939" y="12023"/>
                </a:lnTo>
                <a:lnTo>
                  <a:pt x="13939" y="12532"/>
                </a:lnTo>
                <a:lnTo>
                  <a:pt x="13988" y="12838"/>
                </a:lnTo>
                <a:lnTo>
                  <a:pt x="13988" y="12940"/>
                </a:lnTo>
                <a:lnTo>
                  <a:pt x="14038" y="12940"/>
                </a:lnTo>
                <a:lnTo>
                  <a:pt x="14038" y="12634"/>
                </a:lnTo>
                <a:lnTo>
                  <a:pt x="14087" y="12226"/>
                </a:lnTo>
                <a:lnTo>
                  <a:pt x="14087" y="11717"/>
                </a:lnTo>
                <a:lnTo>
                  <a:pt x="14087" y="11208"/>
                </a:lnTo>
                <a:lnTo>
                  <a:pt x="14136" y="10698"/>
                </a:lnTo>
                <a:lnTo>
                  <a:pt x="14136" y="10189"/>
                </a:lnTo>
                <a:lnTo>
                  <a:pt x="14186" y="9883"/>
                </a:lnTo>
                <a:lnTo>
                  <a:pt x="14186" y="9781"/>
                </a:lnTo>
                <a:lnTo>
                  <a:pt x="14235" y="9781"/>
                </a:lnTo>
                <a:lnTo>
                  <a:pt x="14235" y="9985"/>
                </a:lnTo>
                <a:lnTo>
                  <a:pt x="14235" y="10189"/>
                </a:lnTo>
                <a:lnTo>
                  <a:pt x="14285" y="10596"/>
                </a:lnTo>
                <a:lnTo>
                  <a:pt x="14285" y="10902"/>
                </a:lnTo>
                <a:lnTo>
                  <a:pt x="14334" y="11208"/>
                </a:lnTo>
                <a:lnTo>
                  <a:pt x="14334" y="11513"/>
                </a:lnTo>
                <a:lnTo>
                  <a:pt x="14384" y="11717"/>
                </a:lnTo>
                <a:lnTo>
                  <a:pt x="14433" y="11513"/>
                </a:lnTo>
                <a:lnTo>
                  <a:pt x="14433" y="11411"/>
                </a:lnTo>
                <a:lnTo>
                  <a:pt x="14482" y="11106"/>
                </a:lnTo>
                <a:lnTo>
                  <a:pt x="14482" y="10902"/>
                </a:lnTo>
                <a:lnTo>
                  <a:pt x="14532" y="10800"/>
                </a:lnTo>
                <a:lnTo>
                  <a:pt x="14532" y="10698"/>
                </a:lnTo>
                <a:lnTo>
                  <a:pt x="14581" y="10698"/>
                </a:lnTo>
                <a:lnTo>
                  <a:pt x="14581" y="10800"/>
                </a:lnTo>
                <a:lnTo>
                  <a:pt x="14581" y="10902"/>
                </a:lnTo>
                <a:lnTo>
                  <a:pt x="14631" y="11106"/>
                </a:lnTo>
                <a:lnTo>
                  <a:pt x="14631" y="11309"/>
                </a:lnTo>
                <a:lnTo>
                  <a:pt x="14680" y="11513"/>
                </a:lnTo>
                <a:lnTo>
                  <a:pt x="14680" y="11615"/>
                </a:lnTo>
                <a:lnTo>
                  <a:pt x="14730" y="11717"/>
                </a:lnTo>
                <a:lnTo>
                  <a:pt x="14730" y="11615"/>
                </a:lnTo>
                <a:lnTo>
                  <a:pt x="14779" y="11411"/>
                </a:lnTo>
                <a:lnTo>
                  <a:pt x="14779" y="11208"/>
                </a:lnTo>
                <a:lnTo>
                  <a:pt x="14828" y="10902"/>
                </a:lnTo>
                <a:lnTo>
                  <a:pt x="14828" y="10596"/>
                </a:lnTo>
                <a:lnTo>
                  <a:pt x="14878" y="10392"/>
                </a:lnTo>
                <a:lnTo>
                  <a:pt x="14878" y="10189"/>
                </a:lnTo>
                <a:lnTo>
                  <a:pt x="14927" y="10087"/>
                </a:lnTo>
                <a:lnTo>
                  <a:pt x="14927" y="10291"/>
                </a:lnTo>
                <a:lnTo>
                  <a:pt x="14977" y="10494"/>
                </a:lnTo>
                <a:lnTo>
                  <a:pt x="14977" y="10800"/>
                </a:lnTo>
                <a:lnTo>
                  <a:pt x="15026" y="11106"/>
                </a:lnTo>
                <a:lnTo>
                  <a:pt x="15026" y="11411"/>
                </a:lnTo>
                <a:lnTo>
                  <a:pt x="15076" y="11717"/>
                </a:lnTo>
                <a:lnTo>
                  <a:pt x="15076" y="11921"/>
                </a:lnTo>
                <a:lnTo>
                  <a:pt x="15076" y="12125"/>
                </a:lnTo>
                <a:lnTo>
                  <a:pt x="15125" y="12125"/>
                </a:lnTo>
                <a:lnTo>
                  <a:pt x="15125" y="12023"/>
                </a:lnTo>
                <a:lnTo>
                  <a:pt x="15174" y="11921"/>
                </a:lnTo>
                <a:lnTo>
                  <a:pt x="15174" y="11717"/>
                </a:lnTo>
                <a:lnTo>
                  <a:pt x="15224" y="11411"/>
                </a:lnTo>
                <a:lnTo>
                  <a:pt x="15224" y="11106"/>
                </a:lnTo>
                <a:lnTo>
                  <a:pt x="15273" y="10800"/>
                </a:lnTo>
                <a:lnTo>
                  <a:pt x="15273" y="10596"/>
                </a:lnTo>
                <a:lnTo>
                  <a:pt x="15273" y="10392"/>
                </a:lnTo>
                <a:lnTo>
                  <a:pt x="15323" y="10291"/>
                </a:lnTo>
                <a:lnTo>
                  <a:pt x="15323" y="10189"/>
                </a:lnTo>
                <a:lnTo>
                  <a:pt x="15372" y="10189"/>
                </a:lnTo>
                <a:lnTo>
                  <a:pt x="15372" y="10291"/>
                </a:lnTo>
                <a:lnTo>
                  <a:pt x="15422" y="10494"/>
                </a:lnTo>
                <a:lnTo>
                  <a:pt x="15422" y="10596"/>
                </a:lnTo>
                <a:lnTo>
                  <a:pt x="15422" y="10800"/>
                </a:lnTo>
                <a:lnTo>
                  <a:pt x="15471" y="11004"/>
                </a:lnTo>
                <a:lnTo>
                  <a:pt x="15471" y="11208"/>
                </a:lnTo>
                <a:lnTo>
                  <a:pt x="15520" y="11411"/>
                </a:lnTo>
                <a:lnTo>
                  <a:pt x="15520" y="11513"/>
                </a:lnTo>
                <a:lnTo>
                  <a:pt x="15570" y="11615"/>
                </a:lnTo>
                <a:lnTo>
                  <a:pt x="15570" y="11717"/>
                </a:lnTo>
                <a:lnTo>
                  <a:pt x="15619" y="11717"/>
                </a:lnTo>
                <a:lnTo>
                  <a:pt x="15619" y="11615"/>
                </a:lnTo>
                <a:lnTo>
                  <a:pt x="15669" y="11513"/>
                </a:lnTo>
                <a:lnTo>
                  <a:pt x="15669" y="11411"/>
                </a:lnTo>
                <a:lnTo>
                  <a:pt x="15718" y="11309"/>
                </a:lnTo>
                <a:lnTo>
                  <a:pt x="15718" y="11106"/>
                </a:lnTo>
                <a:lnTo>
                  <a:pt x="15768" y="11004"/>
                </a:lnTo>
                <a:lnTo>
                  <a:pt x="15768" y="10800"/>
                </a:lnTo>
                <a:lnTo>
                  <a:pt x="15768" y="10698"/>
                </a:lnTo>
                <a:lnTo>
                  <a:pt x="15817" y="10494"/>
                </a:lnTo>
                <a:lnTo>
                  <a:pt x="15866" y="10392"/>
                </a:lnTo>
                <a:lnTo>
                  <a:pt x="15916" y="10494"/>
                </a:lnTo>
                <a:lnTo>
                  <a:pt x="15916" y="10596"/>
                </a:lnTo>
                <a:lnTo>
                  <a:pt x="15965" y="10698"/>
                </a:lnTo>
                <a:lnTo>
                  <a:pt x="15965" y="10902"/>
                </a:lnTo>
                <a:lnTo>
                  <a:pt x="15965" y="11106"/>
                </a:lnTo>
                <a:lnTo>
                  <a:pt x="16015" y="11309"/>
                </a:lnTo>
                <a:lnTo>
                  <a:pt x="16015" y="11513"/>
                </a:lnTo>
                <a:lnTo>
                  <a:pt x="16064" y="11615"/>
                </a:lnTo>
                <a:lnTo>
                  <a:pt x="16064" y="11717"/>
                </a:lnTo>
                <a:lnTo>
                  <a:pt x="16114" y="11819"/>
                </a:lnTo>
                <a:lnTo>
                  <a:pt x="16114" y="11717"/>
                </a:lnTo>
                <a:lnTo>
                  <a:pt x="16114" y="11615"/>
                </a:lnTo>
                <a:lnTo>
                  <a:pt x="16163" y="11513"/>
                </a:lnTo>
                <a:lnTo>
                  <a:pt x="16163" y="11309"/>
                </a:lnTo>
                <a:lnTo>
                  <a:pt x="16212" y="11106"/>
                </a:lnTo>
                <a:lnTo>
                  <a:pt x="16212" y="10902"/>
                </a:lnTo>
                <a:lnTo>
                  <a:pt x="16262" y="10698"/>
                </a:lnTo>
                <a:lnTo>
                  <a:pt x="16262" y="10596"/>
                </a:lnTo>
                <a:lnTo>
                  <a:pt x="16311" y="10494"/>
                </a:lnTo>
                <a:lnTo>
                  <a:pt x="16311" y="10596"/>
                </a:lnTo>
                <a:lnTo>
                  <a:pt x="16361" y="10698"/>
                </a:lnTo>
                <a:lnTo>
                  <a:pt x="16361" y="10902"/>
                </a:lnTo>
                <a:lnTo>
                  <a:pt x="16410" y="11004"/>
                </a:lnTo>
                <a:lnTo>
                  <a:pt x="16410" y="11208"/>
                </a:lnTo>
                <a:lnTo>
                  <a:pt x="16459" y="11309"/>
                </a:lnTo>
                <a:lnTo>
                  <a:pt x="16459" y="11411"/>
                </a:lnTo>
                <a:lnTo>
                  <a:pt x="16509" y="11309"/>
                </a:lnTo>
                <a:lnTo>
                  <a:pt x="16558" y="11106"/>
                </a:lnTo>
                <a:lnTo>
                  <a:pt x="16558" y="11004"/>
                </a:lnTo>
                <a:lnTo>
                  <a:pt x="16608" y="10902"/>
                </a:lnTo>
                <a:lnTo>
                  <a:pt x="16608" y="10800"/>
                </a:lnTo>
                <a:lnTo>
                  <a:pt x="16657" y="10698"/>
                </a:lnTo>
                <a:lnTo>
                  <a:pt x="16657" y="10800"/>
                </a:lnTo>
                <a:lnTo>
                  <a:pt x="16707" y="11004"/>
                </a:lnTo>
                <a:lnTo>
                  <a:pt x="16707" y="11208"/>
                </a:lnTo>
                <a:lnTo>
                  <a:pt x="16756" y="11309"/>
                </a:lnTo>
                <a:lnTo>
                  <a:pt x="16756" y="11513"/>
                </a:lnTo>
                <a:lnTo>
                  <a:pt x="16805" y="11615"/>
                </a:lnTo>
                <a:lnTo>
                  <a:pt x="16805" y="11717"/>
                </a:lnTo>
                <a:lnTo>
                  <a:pt x="16855" y="11615"/>
                </a:lnTo>
                <a:lnTo>
                  <a:pt x="16855" y="11411"/>
                </a:lnTo>
                <a:lnTo>
                  <a:pt x="16904" y="11208"/>
                </a:lnTo>
                <a:lnTo>
                  <a:pt x="16904" y="10902"/>
                </a:lnTo>
                <a:lnTo>
                  <a:pt x="16954" y="10596"/>
                </a:lnTo>
                <a:lnTo>
                  <a:pt x="16954" y="10291"/>
                </a:lnTo>
                <a:lnTo>
                  <a:pt x="16954" y="10087"/>
                </a:lnTo>
                <a:lnTo>
                  <a:pt x="17003" y="9985"/>
                </a:lnTo>
                <a:lnTo>
                  <a:pt x="17053" y="10189"/>
                </a:lnTo>
                <a:lnTo>
                  <a:pt x="17053" y="10392"/>
                </a:lnTo>
                <a:lnTo>
                  <a:pt x="17102" y="10698"/>
                </a:lnTo>
                <a:lnTo>
                  <a:pt x="17102" y="11106"/>
                </a:lnTo>
                <a:lnTo>
                  <a:pt x="17151" y="11513"/>
                </a:lnTo>
                <a:lnTo>
                  <a:pt x="17151" y="11921"/>
                </a:lnTo>
                <a:lnTo>
                  <a:pt x="17151" y="12226"/>
                </a:lnTo>
                <a:lnTo>
                  <a:pt x="17201" y="12430"/>
                </a:lnTo>
                <a:lnTo>
                  <a:pt x="17250" y="12328"/>
                </a:lnTo>
                <a:lnTo>
                  <a:pt x="17250" y="12125"/>
                </a:lnTo>
                <a:lnTo>
                  <a:pt x="17300" y="11717"/>
                </a:lnTo>
                <a:lnTo>
                  <a:pt x="17300" y="11309"/>
                </a:lnTo>
                <a:lnTo>
                  <a:pt x="17300" y="10800"/>
                </a:lnTo>
                <a:lnTo>
                  <a:pt x="17349" y="10392"/>
                </a:lnTo>
                <a:lnTo>
                  <a:pt x="17349" y="9985"/>
                </a:lnTo>
                <a:lnTo>
                  <a:pt x="17399" y="9781"/>
                </a:lnTo>
                <a:lnTo>
                  <a:pt x="17399" y="9679"/>
                </a:lnTo>
                <a:lnTo>
                  <a:pt x="17448" y="9679"/>
                </a:lnTo>
                <a:lnTo>
                  <a:pt x="17448" y="9883"/>
                </a:lnTo>
                <a:lnTo>
                  <a:pt x="17497" y="10189"/>
                </a:lnTo>
                <a:lnTo>
                  <a:pt x="17497" y="10596"/>
                </a:lnTo>
                <a:lnTo>
                  <a:pt x="17497" y="11004"/>
                </a:lnTo>
                <a:lnTo>
                  <a:pt x="17547" y="11513"/>
                </a:lnTo>
                <a:lnTo>
                  <a:pt x="17547" y="11819"/>
                </a:lnTo>
                <a:lnTo>
                  <a:pt x="17596" y="12125"/>
                </a:lnTo>
                <a:lnTo>
                  <a:pt x="17596" y="12328"/>
                </a:lnTo>
                <a:lnTo>
                  <a:pt x="17646" y="12328"/>
                </a:lnTo>
                <a:lnTo>
                  <a:pt x="17646" y="12125"/>
                </a:lnTo>
                <a:lnTo>
                  <a:pt x="17646" y="11921"/>
                </a:lnTo>
                <a:lnTo>
                  <a:pt x="17695" y="11615"/>
                </a:lnTo>
                <a:lnTo>
                  <a:pt x="17695" y="11208"/>
                </a:lnTo>
                <a:lnTo>
                  <a:pt x="17745" y="10902"/>
                </a:lnTo>
                <a:lnTo>
                  <a:pt x="17745" y="10494"/>
                </a:lnTo>
                <a:lnTo>
                  <a:pt x="17794" y="10291"/>
                </a:lnTo>
                <a:lnTo>
                  <a:pt x="17794" y="10189"/>
                </a:lnTo>
                <a:lnTo>
                  <a:pt x="17843" y="10189"/>
                </a:lnTo>
                <a:lnTo>
                  <a:pt x="17843" y="10291"/>
                </a:lnTo>
                <a:lnTo>
                  <a:pt x="17843" y="10494"/>
                </a:lnTo>
                <a:lnTo>
                  <a:pt x="17893" y="10698"/>
                </a:lnTo>
                <a:lnTo>
                  <a:pt x="17893" y="11004"/>
                </a:lnTo>
                <a:lnTo>
                  <a:pt x="17942" y="11309"/>
                </a:lnTo>
                <a:lnTo>
                  <a:pt x="17942" y="11513"/>
                </a:lnTo>
                <a:lnTo>
                  <a:pt x="17992" y="11615"/>
                </a:lnTo>
                <a:lnTo>
                  <a:pt x="17992" y="11717"/>
                </a:lnTo>
                <a:lnTo>
                  <a:pt x="18041" y="11513"/>
                </a:lnTo>
                <a:lnTo>
                  <a:pt x="18041" y="11411"/>
                </a:lnTo>
                <a:lnTo>
                  <a:pt x="18091" y="11106"/>
                </a:lnTo>
                <a:lnTo>
                  <a:pt x="18091" y="10902"/>
                </a:lnTo>
                <a:lnTo>
                  <a:pt x="18140" y="10698"/>
                </a:lnTo>
                <a:lnTo>
                  <a:pt x="18140" y="10494"/>
                </a:lnTo>
                <a:lnTo>
                  <a:pt x="18189" y="10494"/>
                </a:lnTo>
                <a:lnTo>
                  <a:pt x="18189" y="10596"/>
                </a:lnTo>
                <a:lnTo>
                  <a:pt x="18239" y="10800"/>
                </a:lnTo>
                <a:lnTo>
                  <a:pt x="18239" y="11004"/>
                </a:lnTo>
                <a:lnTo>
                  <a:pt x="18288" y="11309"/>
                </a:lnTo>
                <a:lnTo>
                  <a:pt x="18288" y="11513"/>
                </a:lnTo>
                <a:lnTo>
                  <a:pt x="18338" y="11717"/>
                </a:lnTo>
                <a:lnTo>
                  <a:pt x="18338" y="11819"/>
                </a:lnTo>
                <a:lnTo>
                  <a:pt x="18387" y="11819"/>
                </a:lnTo>
                <a:lnTo>
                  <a:pt x="18387" y="11615"/>
                </a:lnTo>
                <a:lnTo>
                  <a:pt x="18437" y="11411"/>
                </a:lnTo>
                <a:lnTo>
                  <a:pt x="18437" y="11106"/>
                </a:lnTo>
                <a:lnTo>
                  <a:pt x="18486" y="10800"/>
                </a:lnTo>
                <a:lnTo>
                  <a:pt x="18486" y="10494"/>
                </a:lnTo>
                <a:lnTo>
                  <a:pt x="18535" y="10291"/>
                </a:lnTo>
                <a:lnTo>
                  <a:pt x="18535" y="10087"/>
                </a:lnTo>
                <a:lnTo>
                  <a:pt x="18585" y="10189"/>
                </a:lnTo>
                <a:lnTo>
                  <a:pt x="18585" y="10291"/>
                </a:lnTo>
                <a:lnTo>
                  <a:pt x="18634" y="10596"/>
                </a:lnTo>
                <a:lnTo>
                  <a:pt x="18634" y="10902"/>
                </a:lnTo>
                <a:lnTo>
                  <a:pt x="18684" y="11208"/>
                </a:lnTo>
                <a:lnTo>
                  <a:pt x="18684" y="11513"/>
                </a:lnTo>
                <a:lnTo>
                  <a:pt x="18684" y="11819"/>
                </a:lnTo>
                <a:lnTo>
                  <a:pt x="18733" y="12023"/>
                </a:lnTo>
                <a:lnTo>
                  <a:pt x="18733" y="12125"/>
                </a:lnTo>
                <a:lnTo>
                  <a:pt x="18783" y="12125"/>
                </a:lnTo>
                <a:lnTo>
                  <a:pt x="18783" y="11921"/>
                </a:lnTo>
                <a:lnTo>
                  <a:pt x="18832" y="11717"/>
                </a:lnTo>
                <a:lnTo>
                  <a:pt x="18832" y="11513"/>
                </a:lnTo>
                <a:lnTo>
                  <a:pt x="18881" y="11208"/>
                </a:lnTo>
                <a:lnTo>
                  <a:pt x="18881" y="10902"/>
                </a:lnTo>
                <a:lnTo>
                  <a:pt x="18881" y="10596"/>
                </a:lnTo>
                <a:lnTo>
                  <a:pt x="18931" y="10392"/>
                </a:lnTo>
                <a:lnTo>
                  <a:pt x="18931" y="10189"/>
                </a:lnTo>
                <a:lnTo>
                  <a:pt x="18980" y="10189"/>
                </a:lnTo>
                <a:lnTo>
                  <a:pt x="19030" y="10291"/>
                </a:lnTo>
                <a:lnTo>
                  <a:pt x="19030" y="10494"/>
                </a:lnTo>
                <a:lnTo>
                  <a:pt x="19030" y="10698"/>
                </a:lnTo>
                <a:lnTo>
                  <a:pt x="19079" y="10902"/>
                </a:lnTo>
                <a:lnTo>
                  <a:pt x="19079" y="11208"/>
                </a:lnTo>
                <a:lnTo>
                  <a:pt x="19129" y="11411"/>
                </a:lnTo>
                <a:lnTo>
                  <a:pt x="19129" y="11513"/>
                </a:lnTo>
                <a:lnTo>
                  <a:pt x="19178" y="11717"/>
                </a:lnTo>
                <a:lnTo>
                  <a:pt x="19227" y="11615"/>
                </a:lnTo>
                <a:lnTo>
                  <a:pt x="19227" y="11513"/>
                </a:lnTo>
                <a:lnTo>
                  <a:pt x="19277" y="11411"/>
                </a:lnTo>
                <a:lnTo>
                  <a:pt x="19277" y="11309"/>
                </a:lnTo>
                <a:lnTo>
                  <a:pt x="19326" y="11106"/>
                </a:lnTo>
                <a:lnTo>
                  <a:pt x="19326" y="11004"/>
                </a:lnTo>
                <a:lnTo>
                  <a:pt x="19376" y="10902"/>
                </a:lnTo>
                <a:lnTo>
                  <a:pt x="19376" y="10800"/>
                </a:lnTo>
                <a:lnTo>
                  <a:pt x="19376" y="10698"/>
                </a:lnTo>
                <a:lnTo>
                  <a:pt x="19425" y="10698"/>
                </a:lnTo>
                <a:lnTo>
                  <a:pt x="19475" y="10698"/>
                </a:lnTo>
                <a:lnTo>
                  <a:pt x="19475" y="10800"/>
                </a:lnTo>
                <a:lnTo>
                  <a:pt x="19524" y="10800"/>
                </a:lnTo>
                <a:lnTo>
                  <a:pt x="19524" y="10902"/>
                </a:lnTo>
                <a:lnTo>
                  <a:pt x="19524" y="11004"/>
                </a:lnTo>
                <a:lnTo>
                  <a:pt x="19573" y="11106"/>
                </a:lnTo>
                <a:lnTo>
                  <a:pt x="19573" y="11208"/>
                </a:lnTo>
                <a:lnTo>
                  <a:pt x="19623" y="11208"/>
                </a:lnTo>
                <a:lnTo>
                  <a:pt x="19623" y="11309"/>
                </a:lnTo>
                <a:lnTo>
                  <a:pt x="19672" y="11309"/>
                </a:lnTo>
                <a:lnTo>
                  <a:pt x="19722" y="11309"/>
                </a:lnTo>
                <a:lnTo>
                  <a:pt x="19722" y="11208"/>
                </a:lnTo>
                <a:lnTo>
                  <a:pt x="19771" y="11208"/>
                </a:lnTo>
                <a:lnTo>
                  <a:pt x="19771" y="11106"/>
                </a:lnTo>
                <a:lnTo>
                  <a:pt x="19821" y="11106"/>
                </a:lnTo>
                <a:lnTo>
                  <a:pt x="19821" y="11004"/>
                </a:lnTo>
                <a:lnTo>
                  <a:pt x="19870" y="11004"/>
                </a:lnTo>
                <a:lnTo>
                  <a:pt x="19919" y="11004"/>
                </a:lnTo>
                <a:lnTo>
                  <a:pt x="19969" y="11106"/>
                </a:lnTo>
                <a:lnTo>
                  <a:pt x="20018" y="11106"/>
                </a:lnTo>
                <a:lnTo>
                  <a:pt x="20018" y="11208"/>
                </a:lnTo>
                <a:lnTo>
                  <a:pt x="20068" y="11208"/>
                </a:lnTo>
                <a:lnTo>
                  <a:pt x="20068" y="11106"/>
                </a:lnTo>
                <a:lnTo>
                  <a:pt x="20117" y="11004"/>
                </a:lnTo>
                <a:lnTo>
                  <a:pt x="20117" y="10902"/>
                </a:lnTo>
                <a:lnTo>
                  <a:pt x="20167" y="10902"/>
                </a:lnTo>
                <a:lnTo>
                  <a:pt x="20167" y="10800"/>
                </a:lnTo>
                <a:lnTo>
                  <a:pt x="20216" y="10800"/>
                </a:lnTo>
                <a:lnTo>
                  <a:pt x="20265" y="10902"/>
                </a:lnTo>
                <a:lnTo>
                  <a:pt x="20265" y="11004"/>
                </a:lnTo>
                <a:lnTo>
                  <a:pt x="20315" y="11106"/>
                </a:lnTo>
                <a:lnTo>
                  <a:pt x="20315" y="11309"/>
                </a:lnTo>
                <a:lnTo>
                  <a:pt x="20364" y="11513"/>
                </a:lnTo>
                <a:lnTo>
                  <a:pt x="20364" y="11615"/>
                </a:lnTo>
                <a:lnTo>
                  <a:pt x="20414" y="11717"/>
                </a:lnTo>
                <a:lnTo>
                  <a:pt x="20463" y="11615"/>
                </a:lnTo>
                <a:lnTo>
                  <a:pt x="20463" y="11411"/>
                </a:lnTo>
                <a:lnTo>
                  <a:pt x="20513" y="11208"/>
                </a:lnTo>
                <a:lnTo>
                  <a:pt x="20513" y="10902"/>
                </a:lnTo>
                <a:lnTo>
                  <a:pt x="20562" y="10596"/>
                </a:lnTo>
                <a:lnTo>
                  <a:pt x="20562" y="10392"/>
                </a:lnTo>
                <a:lnTo>
                  <a:pt x="20562" y="10189"/>
                </a:lnTo>
                <a:lnTo>
                  <a:pt x="20611" y="10087"/>
                </a:lnTo>
                <a:lnTo>
                  <a:pt x="20661" y="10189"/>
                </a:lnTo>
                <a:lnTo>
                  <a:pt x="20661" y="10392"/>
                </a:lnTo>
                <a:lnTo>
                  <a:pt x="20710" y="10698"/>
                </a:lnTo>
                <a:lnTo>
                  <a:pt x="20710" y="11004"/>
                </a:lnTo>
                <a:lnTo>
                  <a:pt x="20760" y="11309"/>
                </a:lnTo>
                <a:lnTo>
                  <a:pt x="20760" y="11717"/>
                </a:lnTo>
                <a:lnTo>
                  <a:pt x="20760" y="11921"/>
                </a:lnTo>
                <a:lnTo>
                  <a:pt x="20809" y="12125"/>
                </a:lnTo>
                <a:lnTo>
                  <a:pt x="20809" y="12226"/>
                </a:lnTo>
                <a:lnTo>
                  <a:pt x="20859" y="12125"/>
                </a:lnTo>
                <a:lnTo>
                  <a:pt x="20859" y="12023"/>
                </a:lnTo>
                <a:lnTo>
                  <a:pt x="20908" y="11717"/>
                </a:lnTo>
                <a:lnTo>
                  <a:pt x="20908" y="11411"/>
                </a:lnTo>
                <a:lnTo>
                  <a:pt x="20908" y="11004"/>
                </a:lnTo>
                <a:lnTo>
                  <a:pt x="20957" y="10698"/>
                </a:lnTo>
                <a:lnTo>
                  <a:pt x="20957" y="10291"/>
                </a:lnTo>
                <a:lnTo>
                  <a:pt x="21007" y="10087"/>
                </a:lnTo>
                <a:lnTo>
                  <a:pt x="21007" y="9985"/>
                </a:lnTo>
                <a:lnTo>
                  <a:pt x="21056" y="9985"/>
                </a:lnTo>
                <a:lnTo>
                  <a:pt x="21056" y="10087"/>
                </a:lnTo>
                <a:lnTo>
                  <a:pt x="21106" y="10291"/>
                </a:lnTo>
                <a:lnTo>
                  <a:pt x="21106" y="10596"/>
                </a:lnTo>
                <a:lnTo>
                  <a:pt x="21106" y="10902"/>
                </a:lnTo>
                <a:lnTo>
                  <a:pt x="21155" y="11309"/>
                </a:lnTo>
                <a:lnTo>
                  <a:pt x="21155" y="11615"/>
                </a:lnTo>
                <a:lnTo>
                  <a:pt x="21205" y="11819"/>
                </a:lnTo>
                <a:lnTo>
                  <a:pt x="21205" y="12023"/>
                </a:lnTo>
                <a:lnTo>
                  <a:pt x="21254" y="12023"/>
                </a:lnTo>
                <a:lnTo>
                  <a:pt x="21254" y="11819"/>
                </a:lnTo>
                <a:lnTo>
                  <a:pt x="21303" y="11513"/>
                </a:lnTo>
                <a:lnTo>
                  <a:pt x="21303" y="11208"/>
                </a:lnTo>
                <a:lnTo>
                  <a:pt x="21353" y="10902"/>
                </a:lnTo>
                <a:lnTo>
                  <a:pt x="21353" y="10698"/>
                </a:lnTo>
                <a:lnTo>
                  <a:pt x="21402" y="10494"/>
                </a:lnTo>
                <a:lnTo>
                  <a:pt x="21402" y="10291"/>
                </a:lnTo>
                <a:lnTo>
                  <a:pt x="21452" y="10291"/>
                </a:lnTo>
                <a:lnTo>
                  <a:pt x="21452" y="10392"/>
                </a:lnTo>
                <a:lnTo>
                  <a:pt x="21452" y="10596"/>
                </a:lnTo>
                <a:lnTo>
                  <a:pt x="21501" y="10800"/>
                </a:lnTo>
                <a:lnTo>
                  <a:pt x="21501" y="11106"/>
                </a:lnTo>
                <a:lnTo>
                  <a:pt x="21551" y="11309"/>
                </a:lnTo>
                <a:lnTo>
                  <a:pt x="21551" y="11513"/>
                </a:lnTo>
                <a:lnTo>
                  <a:pt x="21600" y="11717"/>
                </a:lnTo>
              </a:path>
            </a:pathLst>
          </a:custGeom>
          <a:noFill/>
          <a:ln w="254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 name="Rectangle 104">
            <a:extLst>
              <a:ext uri="{FF2B5EF4-FFF2-40B4-BE49-F238E27FC236}">
                <a16:creationId xmlns:a16="http://schemas.microsoft.com/office/drawing/2014/main" id="{6810AE29-A24F-2447-BD0F-FF83FDFD695E}"/>
              </a:ext>
            </a:extLst>
          </p:cNvPr>
          <p:cNvSpPr>
            <a:spLocks/>
          </p:cNvSpPr>
          <p:nvPr/>
        </p:nvSpPr>
        <p:spPr bwMode="auto">
          <a:xfrm>
            <a:off x="14097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31" name="Rectangle 105">
            <a:extLst>
              <a:ext uri="{FF2B5EF4-FFF2-40B4-BE49-F238E27FC236}">
                <a16:creationId xmlns:a16="http://schemas.microsoft.com/office/drawing/2014/main" id="{F1DBCE7C-1C2F-B542-86D5-FB0A5B98B826}"/>
              </a:ext>
            </a:extLst>
          </p:cNvPr>
          <p:cNvSpPr>
            <a:spLocks/>
          </p:cNvSpPr>
          <p:nvPr/>
        </p:nvSpPr>
        <p:spPr bwMode="auto">
          <a:xfrm>
            <a:off x="76581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32" name="Line 14">
            <a:extLst>
              <a:ext uri="{FF2B5EF4-FFF2-40B4-BE49-F238E27FC236}">
                <a16:creationId xmlns:a16="http://schemas.microsoft.com/office/drawing/2014/main" id="{ED7360D4-24D5-C049-83F1-32ECA1CDFA54}"/>
              </a:ext>
            </a:extLst>
          </p:cNvPr>
          <p:cNvSpPr>
            <a:spLocks noChangeShapeType="1"/>
          </p:cNvSpPr>
          <p:nvPr/>
        </p:nvSpPr>
        <p:spPr bwMode="auto">
          <a:xfrm rot="10800000">
            <a:off x="5292725" y="4610100"/>
            <a:ext cx="3175" cy="1219200"/>
          </a:xfrm>
          <a:prstGeom prst="lin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3" name="Line 14">
            <a:extLst>
              <a:ext uri="{FF2B5EF4-FFF2-40B4-BE49-F238E27FC236}">
                <a16:creationId xmlns:a16="http://schemas.microsoft.com/office/drawing/2014/main" id="{B99F639E-A85C-5345-80B7-324474181261}"/>
              </a:ext>
            </a:extLst>
          </p:cNvPr>
          <p:cNvSpPr>
            <a:spLocks noChangeShapeType="1"/>
          </p:cNvSpPr>
          <p:nvPr/>
        </p:nvSpPr>
        <p:spPr bwMode="auto">
          <a:xfrm rot="10800000">
            <a:off x="5102225" y="4610100"/>
            <a:ext cx="3175" cy="1219200"/>
          </a:xfrm>
          <a:prstGeom prst="lin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 name="Line 16">
            <a:extLst>
              <a:ext uri="{FF2B5EF4-FFF2-40B4-BE49-F238E27FC236}">
                <a16:creationId xmlns:a16="http://schemas.microsoft.com/office/drawing/2014/main" id="{F29493C1-D7D0-E94C-B275-EA2F78673E9A}"/>
              </a:ext>
            </a:extLst>
          </p:cNvPr>
          <p:cNvSpPr>
            <a:spLocks noChangeShapeType="1"/>
          </p:cNvSpPr>
          <p:nvPr/>
        </p:nvSpPr>
        <p:spPr bwMode="auto">
          <a:xfrm rot="10800000" flipH="1">
            <a:off x="6527800" y="4610100"/>
            <a:ext cx="0" cy="1219200"/>
          </a:xfrm>
          <a:prstGeom prst="line">
            <a:avLst/>
          </a:prstGeom>
          <a:noFill/>
          <a:ln w="38100">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 name="Line 16">
            <a:extLst>
              <a:ext uri="{FF2B5EF4-FFF2-40B4-BE49-F238E27FC236}">
                <a16:creationId xmlns:a16="http://schemas.microsoft.com/office/drawing/2014/main" id="{97CF6112-D85C-5141-8912-F7E10C1AF59D}"/>
              </a:ext>
            </a:extLst>
          </p:cNvPr>
          <p:cNvSpPr>
            <a:spLocks noChangeShapeType="1"/>
          </p:cNvSpPr>
          <p:nvPr/>
        </p:nvSpPr>
        <p:spPr bwMode="auto">
          <a:xfrm rot="10800000" flipH="1">
            <a:off x="6680200" y="4610100"/>
            <a:ext cx="0" cy="1219200"/>
          </a:xfrm>
          <a:prstGeom prst="line">
            <a:avLst/>
          </a:prstGeom>
          <a:noFill/>
          <a:ln w="38100">
            <a:solidFill>
              <a:schemeClr val="accent5"/>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 name="Line 16">
            <a:extLst>
              <a:ext uri="{FF2B5EF4-FFF2-40B4-BE49-F238E27FC236}">
                <a16:creationId xmlns:a16="http://schemas.microsoft.com/office/drawing/2014/main" id="{02CABA0D-237D-F94F-A53D-1561FEFB0690}"/>
              </a:ext>
            </a:extLst>
          </p:cNvPr>
          <p:cNvSpPr>
            <a:spLocks noChangeShapeType="1"/>
          </p:cNvSpPr>
          <p:nvPr/>
        </p:nvSpPr>
        <p:spPr bwMode="auto">
          <a:xfrm rot="10800000" flipH="1">
            <a:off x="6832600" y="4610100"/>
            <a:ext cx="0" cy="1219200"/>
          </a:xfrm>
          <a:prstGeom prst="line">
            <a:avLst/>
          </a:prstGeom>
          <a:noFill/>
          <a:ln w="38100">
            <a:solidFill>
              <a:schemeClr val="accent5">
                <a:lumMod val="75000"/>
              </a:schemeClr>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6" name="Line 17">
            <a:extLst>
              <a:ext uri="{FF2B5EF4-FFF2-40B4-BE49-F238E27FC236}">
                <a16:creationId xmlns:a16="http://schemas.microsoft.com/office/drawing/2014/main" id="{FB1474FE-55B6-4149-98AB-CD4D0CD3BAC2}"/>
              </a:ext>
            </a:extLst>
          </p:cNvPr>
          <p:cNvSpPr>
            <a:spLocks noChangeShapeType="1"/>
          </p:cNvSpPr>
          <p:nvPr/>
        </p:nvSpPr>
        <p:spPr bwMode="auto">
          <a:xfrm>
            <a:off x="3352800" y="5826125"/>
            <a:ext cx="5334000" cy="1588"/>
          </a:xfrm>
          <a:prstGeom prst="line">
            <a:avLst/>
          </a:pr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7" name="Rectangle 6">
            <a:extLst>
              <a:ext uri="{FF2B5EF4-FFF2-40B4-BE49-F238E27FC236}">
                <a16:creationId xmlns:a16="http://schemas.microsoft.com/office/drawing/2014/main" id="{1BE19D1D-D5F4-C94D-ADA2-B8BFB055A267}"/>
              </a:ext>
            </a:extLst>
          </p:cNvPr>
          <p:cNvSpPr>
            <a:spLocks/>
          </p:cNvSpPr>
          <p:nvPr/>
        </p:nvSpPr>
        <p:spPr bwMode="auto">
          <a:xfrm>
            <a:off x="165100" y="4337050"/>
            <a:ext cx="2959100" cy="1600200"/>
          </a:xfrm>
          <a:prstGeom prst="rect">
            <a:avLst/>
          </a:prstGeom>
          <a:noFill/>
          <a:ln w="12700">
            <a:noFill/>
            <a:miter lim="800000"/>
            <a:headEnd/>
            <a:tailEnd/>
          </a:ln>
        </p:spPr>
        <p:txBody>
          <a:bodyPr lIns="0" tIns="0" rIns="0" bIns="0" anchor="ctr"/>
          <a:lstStyle/>
          <a:p>
            <a:pPr algn="ctr"/>
            <a:r>
              <a:rPr lang="en-US" altLang="en-US" sz="24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rgbClr val="000000"/>
                </a:solidFill>
                <a:cs typeface="Gill Sans" panose="020B0502020104020203" pitchFamily="34" charset="-79"/>
              </a:rPr>
              <a:t>resonant modes are equally spaced by the laser repetition rate: </a:t>
            </a:r>
            <a:endParaRPr lang="en-US" altLang="en-US" sz="28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endParaRPr>
          </a:p>
          <a:p>
            <a:pPr algn="ctr"/>
            <a:r>
              <a:rPr lang="en-US" altLang="en-US" sz="2400" dirty="0" err="1">
                <a:solidFill>
                  <a:srgbClr val="0000FF"/>
                </a:solidFill>
                <a:latin typeface="Symbol" pitchFamily="2" charset="2"/>
                <a:ea typeface="Symbol" pitchFamily="2" charset="2"/>
                <a:cs typeface="Symbol" pitchFamily="2" charset="2"/>
                <a:sym typeface="Symbol" pitchFamily="2" charset="2"/>
              </a:rPr>
              <a:t>n</a:t>
            </a:r>
            <a:r>
              <a:rPr lang="en-US" altLang="en-US" sz="2400" u="none" baseline="-25000" dirty="0" err="1">
                <a:solidFill>
                  <a:srgbClr val="0000FF"/>
                </a:solidFill>
                <a:latin typeface="Times" pitchFamily="2" charset="0"/>
                <a:ea typeface="Symbol" pitchFamily="2" charset="2"/>
                <a:cs typeface="Symbol" pitchFamily="2" charset="2"/>
                <a:sym typeface="Symbol" pitchFamily="2" charset="2"/>
              </a:rPr>
              <a:t>n</a:t>
            </a:r>
            <a:r>
              <a:rPr lang="en-US" altLang="en-US" sz="2400" u="none" dirty="0">
                <a:solidFill>
                  <a:srgbClr val="0000FF"/>
                </a:solidFill>
                <a:latin typeface="Symbol" pitchFamily="2" charset="2"/>
                <a:ea typeface="Symbol" pitchFamily="2" charset="2"/>
                <a:cs typeface="Symbol" pitchFamily="2" charset="2"/>
                <a:sym typeface="Symbol" pitchFamily="2" charset="2"/>
              </a:rPr>
              <a:t> </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c/ 2L)</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400" i="1" u="none" baseline="-28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rep</a:t>
            </a:r>
            <a:endParaRPr lang="en-US" altLang="en-US" sz="2400" i="1" u="none" baseline="-28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mc:AlternateContent xmlns:mc="http://schemas.openxmlformats.org/markup-compatibility/2006" xmlns:a14="http://schemas.microsoft.com/office/drawing/2010/main">
        <mc:Choice Requires="a14">
          <p:sp>
            <p:nvSpPr>
              <p:cNvPr id="44" name="TextBox 43"/>
              <p:cNvSpPr txBox="1"/>
              <p:nvPr/>
            </p:nvSpPr>
            <p:spPr>
              <a:xfrm>
                <a:off x="2471893" y="772973"/>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latin typeface="Cambria Math" panose="02040503050406030204" pitchFamily="18" charset="0"/>
                        </a:rPr>
                        <m:t>𝐴</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44" name="TextBox 43"/>
              <p:cNvSpPr txBox="1">
                <a:spLocks noRot="1" noChangeAspect="1" noMove="1" noResize="1" noEditPoints="1" noAdjustHandles="1" noChangeArrowheads="1" noChangeShapeType="1" noTextEdit="1"/>
              </p:cNvSpPr>
              <p:nvPr/>
            </p:nvSpPr>
            <p:spPr>
              <a:xfrm>
                <a:off x="2471893" y="772973"/>
                <a:ext cx="4701864" cy="986552"/>
              </a:xfrm>
              <a:prstGeom prst="rect">
                <a:avLst/>
              </a:prstGeom>
              <a:blipFill>
                <a:blip r:embed="rId2"/>
                <a:stretch>
                  <a:fillRect t="-129114" b="-179747"/>
                </a:stretch>
              </a:blipFill>
            </p:spPr>
            <p:txBody>
              <a:bodyPr/>
              <a:lstStyle/>
              <a:p>
                <a:r>
                  <a:rPr lang="en-US">
                    <a:noFill/>
                  </a:rPr>
                  <a:t> </a:t>
                </a:r>
              </a:p>
            </p:txBody>
          </p:sp>
        </mc:Fallback>
      </mc:AlternateContent>
    </p:spTree>
    <p:extLst>
      <p:ext uri="{BB962C8B-B14F-4D97-AF65-F5344CB8AC3E}">
        <p14:creationId xmlns:p14="http://schemas.microsoft.com/office/powerpoint/2010/main" val="2932148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F77AE0-DD9B-BAC8-5186-EA82B8EB50F0}"/>
              </a:ext>
            </a:extLst>
          </p:cNvPr>
          <p:cNvSpPr txBox="1"/>
          <p:nvPr/>
        </p:nvSpPr>
        <p:spPr>
          <a:xfrm>
            <a:off x="1049836" y="2290226"/>
            <a:ext cx="7336174" cy="2708434"/>
          </a:xfrm>
          <a:prstGeom prst="rect">
            <a:avLst/>
          </a:prstGeom>
          <a:noFill/>
        </p:spPr>
        <p:txBody>
          <a:bodyPr wrap="square" rtlCol="0">
            <a:spAutoFit/>
          </a:bodyPr>
          <a:lstStyle/>
          <a:p>
            <a:pPr marL="514350" indent="-514350">
              <a:buFont typeface="+mj-lt"/>
              <a:buAutoNum type="arabicPeriod"/>
            </a:pPr>
            <a:r>
              <a:rPr lang="en-US" sz="2800" dirty="0"/>
              <a:t>Introduction to atomic clocks.</a:t>
            </a:r>
          </a:p>
          <a:p>
            <a:pPr marL="514350" indent="-514350">
              <a:buFont typeface="+mj-lt"/>
              <a:buAutoNum type="arabicPeriod"/>
            </a:pPr>
            <a:endParaRPr lang="en-US" sz="1000" dirty="0"/>
          </a:p>
          <a:p>
            <a:pPr marL="514350" indent="-514350">
              <a:buFont typeface="+mj-lt"/>
              <a:buAutoNum type="arabicPeriod"/>
            </a:pPr>
            <a:r>
              <a:rPr lang="en-US" sz="2800" dirty="0"/>
              <a:t>What is a frequency comb and how does it work?</a:t>
            </a:r>
          </a:p>
          <a:p>
            <a:pPr marL="514350" indent="-514350">
              <a:buFont typeface="+mj-lt"/>
              <a:buAutoNum type="arabicPeriod"/>
            </a:pPr>
            <a:endParaRPr lang="en-US" sz="1000" dirty="0"/>
          </a:p>
          <a:p>
            <a:pPr marL="514350" indent="-514350">
              <a:buFont typeface="+mj-lt"/>
              <a:buAutoNum type="arabicPeriod"/>
            </a:pPr>
            <a:r>
              <a:rPr lang="en-US" sz="2800" dirty="0"/>
              <a:t>Combs for optical and microwave metrology.</a:t>
            </a:r>
          </a:p>
          <a:p>
            <a:pPr marL="514350" indent="-514350">
              <a:buFont typeface="+mj-lt"/>
              <a:buAutoNum type="arabicPeriod"/>
            </a:pPr>
            <a:endParaRPr lang="en-US" sz="1000" dirty="0"/>
          </a:p>
          <a:p>
            <a:pPr marL="514350" indent="-514350">
              <a:buFont typeface="+mj-lt"/>
              <a:buAutoNum type="arabicPeriod"/>
            </a:pPr>
            <a:r>
              <a:rPr lang="en-US" sz="2800" dirty="0"/>
              <a:t>Time &amp; frequency applications with combs.</a:t>
            </a:r>
          </a:p>
        </p:txBody>
      </p:sp>
      <p:sp>
        <p:nvSpPr>
          <p:cNvPr id="2" name="TextBox 1">
            <a:extLst>
              <a:ext uri="{FF2B5EF4-FFF2-40B4-BE49-F238E27FC236}">
                <a16:creationId xmlns:a16="http://schemas.microsoft.com/office/drawing/2014/main" id="{6352A1E0-5821-AF72-2256-DA6693791B03}"/>
              </a:ext>
            </a:extLst>
          </p:cNvPr>
          <p:cNvSpPr txBox="1"/>
          <p:nvPr/>
        </p:nvSpPr>
        <p:spPr>
          <a:xfrm>
            <a:off x="3710225" y="324852"/>
            <a:ext cx="1723549" cy="707886"/>
          </a:xfrm>
          <a:prstGeom prst="rect">
            <a:avLst/>
          </a:prstGeom>
          <a:noFill/>
        </p:spPr>
        <p:txBody>
          <a:bodyPr wrap="none" rtlCol="0">
            <a:spAutoFit/>
          </a:bodyPr>
          <a:lstStyle/>
          <a:p>
            <a:r>
              <a:rPr lang="en-US" sz="4000" u="sng" dirty="0"/>
              <a:t>Outline</a:t>
            </a:r>
          </a:p>
        </p:txBody>
      </p:sp>
    </p:spTree>
    <p:extLst>
      <p:ext uri="{BB962C8B-B14F-4D97-AF65-F5344CB8AC3E}">
        <p14:creationId xmlns:p14="http://schemas.microsoft.com/office/powerpoint/2010/main" val="403752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2">
            <a:extLst>
              <a:ext uri="{FF2B5EF4-FFF2-40B4-BE49-F238E27FC236}">
                <a16:creationId xmlns:a16="http://schemas.microsoft.com/office/drawing/2014/main" id="{C5B179E0-E248-EB42-ABF5-BA189C6D9A5B}"/>
              </a:ext>
            </a:extLst>
          </p:cNvPr>
          <p:cNvSpPr>
            <a:spLocks/>
          </p:cNvSpPr>
          <p:nvPr/>
        </p:nvSpPr>
        <p:spPr bwMode="auto">
          <a:xfrm>
            <a:off x="3276600" y="3962400"/>
            <a:ext cx="5562600" cy="2362200"/>
          </a:xfrm>
          <a:prstGeom prst="rect">
            <a:avLst/>
          </a:prstGeom>
          <a:solidFill>
            <a:schemeClr val="bg2"/>
          </a:solidFill>
          <a:ln w="25400">
            <a:solidFill>
              <a:srgbClr val="000000"/>
            </a:solidFill>
            <a:miter lim="800000"/>
            <a:headEnd/>
            <a:tailEnd/>
          </a:ln>
        </p:spPr>
        <p:txBody>
          <a:bodyPr lIns="0" tIns="0" rIns="0" bIns="0"/>
          <a:lstStyle/>
          <a:p>
            <a:endParaRPr lang="en-US"/>
          </a:p>
        </p:txBody>
      </p:sp>
      <p:sp>
        <p:nvSpPr>
          <p:cNvPr id="117" name="Rectangle 18">
            <a:extLst>
              <a:ext uri="{FF2B5EF4-FFF2-40B4-BE49-F238E27FC236}">
                <a16:creationId xmlns:a16="http://schemas.microsoft.com/office/drawing/2014/main" id="{26EE3C73-46E5-FE44-862B-B0E84C73548F}"/>
              </a:ext>
            </a:extLst>
          </p:cNvPr>
          <p:cNvSpPr>
            <a:spLocks/>
          </p:cNvSpPr>
          <p:nvPr/>
        </p:nvSpPr>
        <p:spPr bwMode="auto">
          <a:xfrm>
            <a:off x="4822825" y="4167188"/>
            <a:ext cx="251936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800" tIns="50800" bIns="50800">
            <a:spAutoFit/>
          </a:bodyPr>
          <a:lstStyle/>
          <a:p>
            <a:pPr algn="ctr"/>
            <a:r>
              <a:rPr lang="en-US" altLang="en-US" sz="1800" u="none">
                <a:solidFill>
                  <a:srgbClr val="000000"/>
                </a:solidFill>
                <a:latin typeface="Arial" panose="020B0604020202020204" pitchFamily="34" charset="0"/>
                <a:cs typeface="Arial" panose="020B0604020202020204" pitchFamily="34" charset="0"/>
                <a:sym typeface="Arial" panose="020B0604020202020204" pitchFamily="34" charset="0"/>
              </a:rPr>
              <a:t>Spectrum of lasing light</a:t>
            </a:r>
          </a:p>
        </p:txBody>
      </p:sp>
      <p:sp>
        <p:nvSpPr>
          <p:cNvPr id="118" name="Rectangle 19">
            <a:extLst>
              <a:ext uri="{FF2B5EF4-FFF2-40B4-BE49-F238E27FC236}">
                <a16:creationId xmlns:a16="http://schemas.microsoft.com/office/drawing/2014/main" id="{203B7DF3-F2A5-4446-A32B-6007B7738695}"/>
              </a:ext>
            </a:extLst>
          </p:cNvPr>
          <p:cNvSpPr>
            <a:spLocks/>
          </p:cNvSpPr>
          <p:nvPr/>
        </p:nvSpPr>
        <p:spPr bwMode="auto">
          <a:xfrm>
            <a:off x="8549368" y="5817851"/>
            <a:ext cx="1875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en-US" sz="2800" dirty="0">
                <a:solidFill>
                  <a:srgbClr val="000000"/>
                </a:solidFill>
                <a:latin typeface="Symbol" pitchFamily="2" charset="2"/>
                <a:ea typeface="Symbol" pitchFamily="2" charset="2"/>
                <a:cs typeface="Symbol" pitchFamily="2" charset="2"/>
                <a:sym typeface="Symbol" pitchFamily="2" charset="2"/>
              </a:rPr>
              <a:t>n</a:t>
            </a:r>
            <a:endParaRPr lang="en-US" altLang="en-US" sz="2800" u="none" dirty="0">
              <a:solidFill>
                <a:srgbClr val="000000"/>
              </a:solidFill>
              <a:latin typeface="Symbol" pitchFamily="2" charset="2"/>
              <a:ea typeface="Symbol" pitchFamily="2" charset="2"/>
              <a:cs typeface="Symbol" pitchFamily="2" charset="2"/>
              <a:sym typeface="Symbol" pitchFamily="2" charset="2"/>
            </a:endParaRPr>
          </a:p>
        </p:txBody>
      </p:sp>
      <p:sp>
        <p:nvSpPr>
          <p:cNvPr id="124" name="TextBox 123">
            <a:extLst>
              <a:ext uri="{FF2B5EF4-FFF2-40B4-BE49-F238E27FC236}">
                <a16:creationId xmlns:a16="http://schemas.microsoft.com/office/drawing/2014/main" id="{FC0AFB0D-AB3C-8541-8588-15F95419A329}"/>
              </a:ext>
            </a:extLst>
          </p:cNvPr>
          <p:cNvSpPr txBox="1"/>
          <p:nvPr/>
        </p:nvSpPr>
        <p:spPr>
          <a:xfrm>
            <a:off x="0" y="0"/>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lasers: Time/frequency representations</a:t>
            </a:r>
          </a:p>
        </p:txBody>
      </p:sp>
      <p:sp>
        <p:nvSpPr>
          <p:cNvPr id="23" name="Line 13">
            <a:extLst>
              <a:ext uri="{FF2B5EF4-FFF2-40B4-BE49-F238E27FC236}">
                <a16:creationId xmlns:a16="http://schemas.microsoft.com/office/drawing/2014/main" id="{819E94AB-28CD-4448-8AA0-B147AD6DA9E1}"/>
              </a:ext>
            </a:extLst>
          </p:cNvPr>
          <p:cNvSpPr>
            <a:spLocks noChangeShapeType="1"/>
          </p:cNvSpPr>
          <p:nvPr/>
        </p:nvSpPr>
        <p:spPr bwMode="auto">
          <a:xfrm rot="10800000" flipH="1">
            <a:off x="5830888" y="4619625"/>
            <a:ext cx="0" cy="1209675"/>
          </a:xfrm>
          <a:prstGeom prst="line">
            <a:avLst/>
          </a:prstGeom>
          <a:noFill/>
          <a:ln w="3810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 name="Line 14">
            <a:extLst>
              <a:ext uri="{FF2B5EF4-FFF2-40B4-BE49-F238E27FC236}">
                <a16:creationId xmlns:a16="http://schemas.microsoft.com/office/drawing/2014/main" id="{5F8E3C21-A546-044B-8942-2C4B299A00C5}"/>
              </a:ext>
            </a:extLst>
          </p:cNvPr>
          <p:cNvSpPr>
            <a:spLocks noChangeShapeType="1"/>
          </p:cNvSpPr>
          <p:nvPr/>
        </p:nvSpPr>
        <p:spPr bwMode="auto">
          <a:xfrm rot="10800000">
            <a:off x="5648325" y="4610100"/>
            <a:ext cx="3175" cy="1219200"/>
          </a:xfrm>
          <a:prstGeom prst="line">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 name="Line 15">
            <a:extLst>
              <a:ext uri="{FF2B5EF4-FFF2-40B4-BE49-F238E27FC236}">
                <a16:creationId xmlns:a16="http://schemas.microsoft.com/office/drawing/2014/main" id="{64617BFC-6DEF-A74C-96B8-B38DBB550A48}"/>
              </a:ext>
            </a:extLst>
          </p:cNvPr>
          <p:cNvSpPr>
            <a:spLocks noChangeShapeType="1"/>
          </p:cNvSpPr>
          <p:nvPr/>
        </p:nvSpPr>
        <p:spPr bwMode="auto">
          <a:xfrm rot="10800000" flipH="1">
            <a:off x="6007100" y="4610100"/>
            <a:ext cx="6350" cy="1219200"/>
          </a:xfrm>
          <a:prstGeom prst="lin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 name="Line 16">
            <a:extLst>
              <a:ext uri="{FF2B5EF4-FFF2-40B4-BE49-F238E27FC236}">
                <a16:creationId xmlns:a16="http://schemas.microsoft.com/office/drawing/2014/main" id="{31DA2141-FA5C-524A-A483-C3983E1FA8CD}"/>
              </a:ext>
            </a:extLst>
          </p:cNvPr>
          <p:cNvSpPr>
            <a:spLocks noChangeShapeType="1"/>
          </p:cNvSpPr>
          <p:nvPr/>
        </p:nvSpPr>
        <p:spPr bwMode="auto">
          <a:xfrm rot="10800000" flipH="1">
            <a:off x="6197600" y="4610100"/>
            <a:ext cx="0" cy="1219200"/>
          </a:xfrm>
          <a:prstGeom prst="line">
            <a:avLst/>
          </a:prstGeom>
          <a:noFill/>
          <a:ln w="38100">
            <a:solidFill>
              <a:srgbClr val="92D05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 name="Line 14">
            <a:extLst>
              <a:ext uri="{FF2B5EF4-FFF2-40B4-BE49-F238E27FC236}">
                <a16:creationId xmlns:a16="http://schemas.microsoft.com/office/drawing/2014/main" id="{CD7468C1-9C1D-3247-BACC-1A0C302CBBAB}"/>
              </a:ext>
            </a:extLst>
          </p:cNvPr>
          <p:cNvSpPr>
            <a:spLocks noChangeShapeType="1"/>
          </p:cNvSpPr>
          <p:nvPr/>
        </p:nvSpPr>
        <p:spPr bwMode="auto">
          <a:xfrm rot="10800000">
            <a:off x="5470525" y="4610100"/>
            <a:ext cx="3175" cy="121920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 name="Line 16">
            <a:extLst>
              <a:ext uri="{FF2B5EF4-FFF2-40B4-BE49-F238E27FC236}">
                <a16:creationId xmlns:a16="http://schemas.microsoft.com/office/drawing/2014/main" id="{D7FBB1CF-231D-FC4A-849B-A900E7294AEC}"/>
              </a:ext>
            </a:extLst>
          </p:cNvPr>
          <p:cNvSpPr>
            <a:spLocks noChangeShapeType="1"/>
          </p:cNvSpPr>
          <p:nvPr/>
        </p:nvSpPr>
        <p:spPr bwMode="auto">
          <a:xfrm rot="10800000" flipH="1">
            <a:off x="6362700" y="4610100"/>
            <a:ext cx="0" cy="1219200"/>
          </a:xfrm>
          <a:prstGeom prst="line">
            <a:avLst/>
          </a:prstGeom>
          <a:noFill/>
          <a:ln w="38100">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 name="Line 14">
            <a:extLst>
              <a:ext uri="{FF2B5EF4-FFF2-40B4-BE49-F238E27FC236}">
                <a16:creationId xmlns:a16="http://schemas.microsoft.com/office/drawing/2014/main" id="{ED7360D4-24D5-C049-83F1-32ECA1CDFA54}"/>
              </a:ext>
            </a:extLst>
          </p:cNvPr>
          <p:cNvSpPr>
            <a:spLocks noChangeShapeType="1"/>
          </p:cNvSpPr>
          <p:nvPr/>
        </p:nvSpPr>
        <p:spPr bwMode="auto">
          <a:xfrm rot="10800000">
            <a:off x="5292725" y="4610100"/>
            <a:ext cx="3175" cy="1219200"/>
          </a:xfrm>
          <a:prstGeom prst="lin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3" name="Line 14">
            <a:extLst>
              <a:ext uri="{FF2B5EF4-FFF2-40B4-BE49-F238E27FC236}">
                <a16:creationId xmlns:a16="http://schemas.microsoft.com/office/drawing/2014/main" id="{B99F639E-A85C-5345-80B7-324474181261}"/>
              </a:ext>
            </a:extLst>
          </p:cNvPr>
          <p:cNvSpPr>
            <a:spLocks noChangeShapeType="1"/>
          </p:cNvSpPr>
          <p:nvPr/>
        </p:nvSpPr>
        <p:spPr bwMode="auto">
          <a:xfrm rot="10800000">
            <a:off x="5102225" y="4610100"/>
            <a:ext cx="3175" cy="1219200"/>
          </a:xfrm>
          <a:prstGeom prst="lin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 name="Line 16">
            <a:extLst>
              <a:ext uri="{FF2B5EF4-FFF2-40B4-BE49-F238E27FC236}">
                <a16:creationId xmlns:a16="http://schemas.microsoft.com/office/drawing/2014/main" id="{F29493C1-D7D0-E94C-B275-EA2F78673E9A}"/>
              </a:ext>
            </a:extLst>
          </p:cNvPr>
          <p:cNvSpPr>
            <a:spLocks noChangeShapeType="1"/>
          </p:cNvSpPr>
          <p:nvPr/>
        </p:nvSpPr>
        <p:spPr bwMode="auto">
          <a:xfrm rot="10800000" flipH="1">
            <a:off x="6527800" y="4610100"/>
            <a:ext cx="0" cy="1219200"/>
          </a:xfrm>
          <a:prstGeom prst="line">
            <a:avLst/>
          </a:prstGeom>
          <a:noFill/>
          <a:ln w="38100">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 name="Line 16">
            <a:extLst>
              <a:ext uri="{FF2B5EF4-FFF2-40B4-BE49-F238E27FC236}">
                <a16:creationId xmlns:a16="http://schemas.microsoft.com/office/drawing/2014/main" id="{97CF6112-D85C-5141-8912-F7E10C1AF59D}"/>
              </a:ext>
            </a:extLst>
          </p:cNvPr>
          <p:cNvSpPr>
            <a:spLocks noChangeShapeType="1"/>
          </p:cNvSpPr>
          <p:nvPr/>
        </p:nvSpPr>
        <p:spPr bwMode="auto">
          <a:xfrm rot="10800000" flipH="1">
            <a:off x="6680200" y="4610100"/>
            <a:ext cx="0" cy="1219200"/>
          </a:xfrm>
          <a:prstGeom prst="line">
            <a:avLst/>
          </a:prstGeom>
          <a:noFill/>
          <a:ln w="38100">
            <a:solidFill>
              <a:schemeClr val="accent5"/>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 name="Line 16">
            <a:extLst>
              <a:ext uri="{FF2B5EF4-FFF2-40B4-BE49-F238E27FC236}">
                <a16:creationId xmlns:a16="http://schemas.microsoft.com/office/drawing/2014/main" id="{02CABA0D-237D-F94F-A53D-1561FEFB0690}"/>
              </a:ext>
            </a:extLst>
          </p:cNvPr>
          <p:cNvSpPr>
            <a:spLocks noChangeShapeType="1"/>
          </p:cNvSpPr>
          <p:nvPr/>
        </p:nvSpPr>
        <p:spPr bwMode="auto">
          <a:xfrm rot="10800000" flipH="1">
            <a:off x="6832600" y="4610100"/>
            <a:ext cx="0" cy="1219200"/>
          </a:xfrm>
          <a:prstGeom prst="line">
            <a:avLst/>
          </a:prstGeom>
          <a:noFill/>
          <a:ln w="38100">
            <a:solidFill>
              <a:schemeClr val="accent5">
                <a:lumMod val="75000"/>
              </a:schemeClr>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7" name="Line 1">
            <a:extLst>
              <a:ext uri="{FF2B5EF4-FFF2-40B4-BE49-F238E27FC236}">
                <a16:creationId xmlns:a16="http://schemas.microsoft.com/office/drawing/2014/main" id="{8A668ECE-108F-1848-A275-6C93E4CB8EEE}"/>
              </a:ext>
            </a:extLst>
          </p:cNvPr>
          <p:cNvSpPr>
            <a:spLocks noChangeShapeType="1"/>
          </p:cNvSpPr>
          <p:nvPr/>
        </p:nvSpPr>
        <p:spPr bwMode="auto">
          <a:xfrm>
            <a:off x="1485900" y="2565400"/>
            <a:ext cx="2667000" cy="12700"/>
          </a:xfrm>
          <a:prstGeom prst="lin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8" name="Freeform 2">
            <a:extLst>
              <a:ext uri="{FF2B5EF4-FFF2-40B4-BE49-F238E27FC236}">
                <a16:creationId xmlns:a16="http://schemas.microsoft.com/office/drawing/2014/main" id="{FD5C7E9E-8FEB-2449-A92B-6BC559563750}"/>
              </a:ext>
            </a:extLst>
          </p:cNvPr>
          <p:cNvSpPr>
            <a:spLocks/>
          </p:cNvSpPr>
          <p:nvPr/>
        </p:nvSpPr>
        <p:spPr bwMode="auto">
          <a:xfrm>
            <a:off x="4071938" y="1879600"/>
            <a:ext cx="1033462" cy="1295400"/>
          </a:xfrm>
          <a:custGeom>
            <a:avLst/>
            <a:gdLst>
              <a:gd name="T0" fmla="*/ 347 w 21600"/>
              <a:gd name="T1" fmla="*/ 11633 h 21600"/>
              <a:gd name="T2" fmla="*/ 773 w 21600"/>
              <a:gd name="T3" fmla="*/ 11633 h 21600"/>
              <a:gd name="T4" fmla="*/ 1200 w 21600"/>
              <a:gd name="T5" fmla="*/ 11633 h 21600"/>
              <a:gd name="T6" fmla="*/ 1627 w 21600"/>
              <a:gd name="T7" fmla="*/ 11598 h 21600"/>
              <a:gd name="T8" fmla="*/ 2080 w 21600"/>
              <a:gd name="T9" fmla="*/ 11563 h 21600"/>
              <a:gd name="T10" fmla="*/ 2507 w 21600"/>
              <a:gd name="T11" fmla="*/ 11563 h 21600"/>
              <a:gd name="T12" fmla="*/ 2933 w 21600"/>
              <a:gd name="T13" fmla="*/ 11669 h 21600"/>
              <a:gd name="T14" fmla="*/ 3360 w 21600"/>
              <a:gd name="T15" fmla="*/ 11811 h 21600"/>
              <a:gd name="T16" fmla="*/ 3813 w 21600"/>
              <a:gd name="T17" fmla="*/ 11882 h 21600"/>
              <a:gd name="T18" fmla="*/ 4240 w 21600"/>
              <a:gd name="T19" fmla="*/ 11598 h 21600"/>
              <a:gd name="T20" fmla="*/ 4667 w 21600"/>
              <a:gd name="T21" fmla="*/ 10995 h 21600"/>
              <a:gd name="T22" fmla="*/ 5120 w 21600"/>
              <a:gd name="T23" fmla="*/ 10569 h 21600"/>
              <a:gd name="T24" fmla="*/ 5547 w 21600"/>
              <a:gd name="T25" fmla="*/ 11137 h 21600"/>
              <a:gd name="T26" fmla="*/ 5973 w 21600"/>
              <a:gd name="T27" fmla="*/ 12910 h 21600"/>
              <a:gd name="T28" fmla="*/ 6400 w 21600"/>
              <a:gd name="T29" fmla="*/ 14542 h 21600"/>
              <a:gd name="T30" fmla="*/ 6853 w 21600"/>
              <a:gd name="T31" fmla="*/ 13797 h 21600"/>
              <a:gd name="T32" fmla="*/ 7280 w 21600"/>
              <a:gd name="T33" fmla="*/ 10108 h 21600"/>
              <a:gd name="T34" fmla="*/ 7707 w 21600"/>
              <a:gd name="T35" fmla="*/ 5994 h 21600"/>
              <a:gd name="T36" fmla="*/ 8133 w 21600"/>
              <a:gd name="T37" fmla="*/ 5923 h 21600"/>
              <a:gd name="T38" fmla="*/ 8587 w 21600"/>
              <a:gd name="T39" fmla="*/ 11669 h 21600"/>
              <a:gd name="T40" fmla="*/ 9013 w 21600"/>
              <a:gd name="T41" fmla="*/ 19188 h 21600"/>
              <a:gd name="T42" fmla="*/ 9440 w 21600"/>
              <a:gd name="T43" fmla="*/ 21352 h 21600"/>
              <a:gd name="T44" fmla="*/ 9893 w 21600"/>
              <a:gd name="T45" fmla="*/ 15003 h 21600"/>
              <a:gd name="T46" fmla="*/ 10320 w 21600"/>
              <a:gd name="T47" fmla="*/ 4895 h 21600"/>
              <a:gd name="T48" fmla="*/ 10747 w 21600"/>
              <a:gd name="T49" fmla="*/ 0 h 21600"/>
              <a:gd name="T50" fmla="*/ 11200 w 21600"/>
              <a:gd name="T51" fmla="*/ 4895 h 21600"/>
              <a:gd name="T52" fmla="*/ 11627 w 21600"/>
              <a:gd name="T53" fmla="*/ 15003 h 21600"/>
              <a:gd name="T54" fmla="*/ 12053 w 21600"/>
              <a:gd name="T55" fmla="*/ 21352 h 21600"/>
              <a:gd name="T56" fmla="*/ 12480 w 21600"/>
              <a:gd name="T57" fmla="*/ 19188 h 21600"/>
              <a:gd name="T58" fmla="*/ 12933 w 21600"/>
              <a:gd name="T59" fmla="*/ 11669 h 21600"/>
              <a:gd name="T60" fmla="*/ 13360 w 21600"/>
              <a:gd name="T61" fmla="*/ 5923 h 21600"/>
              <a:gd name="T62" fmla="*/ 13787 w 21600"/>
              <a:gd name="T63" fmla="*/ 5994 h 21600"/>
              <a:gd name="T64" fmla="*/ 14213 w 21600"/>
              <a:gd name="T65" fmla="*/ 10108 h 21600"/>
              <a:gd name="T66" fmla="*/ 14667 w 21600"/>
              <a:gd name="T67" fmla="*/ 13797 h 21600"/>
              <a:gd name="T68" fmla="*/ 15093 w 21600"/>
              <a:gd name="T69" fmla="*/ 14542 h 21600"/>
              <a:gd name="T70" fmla="*/ 15520 w 21600"/>
              <a:gd name="T71" fmla="*/ 12910 h 21600"/>
              <a:gd name="T72" fmla="*/ 15973 w 21600"/>
              <a:gd name="T73" fmla="*/ 11137 h 21600"/>
              <a:gd name="T74" fmla="*/ 16400 w 21600"/>
              <a:gd name="T75" fmla="*/ 10569 h 21600"/>
              <a:gd name="T76" fmla="*/ 16827 w 21600"/>
              <a:gd name="T77" fmla="*/ 10995 h 21600"/>
              <a:gd name="T78" fmla="*/ 17253 w 21600"/>
              <a:gd name="T79" fmla="*/ 11598 h 21600"/>
              <a:gd name="T80" fmla="*/ 17707 w 21600"/>
              <a:gd name="T81" fmla="*/ 11882 h 21600"/>
              <a:gd name="T82" fmla="*/ 18133 w 21600"/>
              <a:gd name="T83" fmla="*/ 11811 h 21600"/>
              <a:gd name="T84" fmla="*/ 18560 w 21600"/>
              <a:gd name="T85" fmla="*/ 11669 h 21600"/>
              <a:gd name="T86" fmla="*/ 18987 w 21600"/>
              <a:gd name="T87" fmla="*/ 11563 h 21600"/>
              <a:gd name="T88" fmla="*/ 19440 w 21600"/>
              <a:gd name="T89" fmla="*/ 11563 h 21600"/>
              <a:gd name="T90" fmla="*/ 19867 w 21600"/>
              <a:gd name="T91" fmla="*/ 11598 h 21600"/>
              <a:gd name="T92" fmla="*/ 20293 w 21600"/>
              <a:gd name="T93" fmla="*/ 11633 h 21600"/>
              <a:gd name="T94" fmla="*/ 20747 w 21600"/>
              <a:gd name="T95" fmla="*/ 11633 h 21600"/>
              <a:gd name="T96" fmla="*/ 21173 w 21600"/>
              <a:gd name="T97" fmla="*/ 11633 h 21600"/>
              <a:gd name="T98" fmla="*/ 21600 w 21600"/>
              <a:gd name="T99" fmla="*/ 1163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9" name="Line 6">
            <a:extLst>
              <a:ext uri="{FF2B5EF4-FFF2-40B4-BE49-F238E27FC236}">
                <a16:creationId xmlns:a16="http://schemas.microsoft.com/office/drawing/2014/main" id="{9AE20137-DBF4-EC48-9249-A84066855E69}"/>
              </a:ext>
            </a:extLst>
          </p:cNvPr>
          <p:cNvSpPr>
            <a:spLocks noChangeShapeType="1"/>
          </p:cNvSpPr>
          <p:nvPr/>
        </p:nvSpPr>
        <p:spPr bwMode="auto">
          <a:xfrm>
            <a:off x="5080000" y="2578100"/>
            <a:ext cx="2651760" cy="0"/>
          </a:xfrm>
          <a:prstGeom prst="lin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 name="Rectangle 8">
            <a:extLst>
              <a:ext uri="{FF2B5EF4-FFF2-40B4-BE49-F238E27FC236}">
                <a16:creationId xmlns:a16="http://schemas.microsoft.com/office/drawing/2014/main" id="{801F5422-E72F-314D-8E71-2ADEB1DB0CF4}"/>
              </a:ext>
            </a:extLst>
          </p:cNvPr>
          <p:cNvSpPr>
            <a:spLocks/>
          </p:cNvSpPr>
          <p:nvPr/>
        </p:nvSpPr>
        <p:spPr bwMode="auto">
          <a:xfrm>
            <a:off x="14097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41" name="Rectangle 9">
            <a:extLst>
              <a:ext uri="{FF2B5EF4-FFF2-40B4-BE49-F238E27FC236}">
                <a16:creationId xmlns:a16="http://schemas.microsoft.com/office/drawing/2014/main" id="{1BF0AC0E-DA59-5F49-8D6A-5CD6E8674D3E}"/>
              </a:ext>
            </a:extLst>
          </p:cNvPr>
          <p:cNvSpPr>
            <a:spLocks/>
          </p:cNvSpPr>
          <p:nvPr/>
        </p:nvSpPr>
        <p:spPr bwMode="auto">
          <a:xfrm>
            <a:off x="7658100" y="2070100"/>
            <a:ext cx="76200" cy="990600"/>
          </a:xfrm>
          <a:prstGeom prst="rect">
            <a:avLst/>
          </a:prstGeom>
          <a:solidFill>
            <a:srgbClr val="BBE0E3"/>
          </a:solidFill>
          <a:ln w="12700">
            <a:solidFill>
              <a:srgbClr val="000000"/>
            </a:solidFill>
            <a:miter lim="800000"/>
            <a:headEnd/>
            <a:tailEnd/>
          </a:ln>
        </p:spPr>
        <p:txBody>
          <a:bodyPr lIns="0" tIns="0" rIns="0" bIns="0"/>
          <a:lstStyle/>
          <a:p>
            <a:endParaRPr lang="en-US"/>
          </a:p>
        </p:txBody>
      </p:sp>
      <p:sp>
        <p:nvSpPr>
          <p:cNvPr id="42" name="Line 16">
            <a:extLst>
              <a:ext uri="{FF2B5EF4-FFF2-40B4-BE49-F238E27FC236}">
                <a16:creationId xmlns:a16="http://schemas.microsoft.com/office/drawing/2014/main" id="{E5F46456-06E8-6E4C-90FB-2DFC19907DB8}"/>
              </a:ext>
            </a:extLst>
          </p:cNvPr>
          <p:cNvSpPr>
            <a:spLocks noChangeShapeType="1"/>
          </p:cNvSpPr>
          <p:nvPr/>
        </p:nvSpPr>
        <p:spPr bwMode="auto">
          <a:xfrm rot="10800000" flipH="1">
            <a:off x="6985000" y="4610100"/>
            <a:ext cx="0" cy="1219200"/>
          </a:xfrm>
          <a:prstGeom prst="line">
            <a:avLst/>
          </a:prstGeom>
          <a:noFill/>
          <a:ln w="38100">
            <a:solidFill>
              <a:srgbClr val="4D1CD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3" name="Line 16">
            <a:extLst>
              <a:ext uri="{FF2B5EF4-FFF2-40B4-BE49-F238E27FC236}">
                <a16:creationId xmlns:a16="http://schemas.microsoft.com/office/drawing/2014/main" id="{ABE2E140-216B-0E4B-B4D7-C06B5EA74DCE}"/>
              </a:ext>
            </a:extLst>
          </p:cNvPr>
          <p:cNvSpPr>
            <a:spLocks noChangeShapeType="1"/>
          </p:cNvSpPr>
          <p:nvPr/>
        </p:nvSpPr>
        <p:spPr bwMode="auto">
          <a:xfrm rot="10800000" flipH="1">
            <a:off x="7137400" y="4610100"/>
            <a:ext cx="0" cy="1219200"/>
          </a:xfrm>
          <a:prstGeom prst="line">
            <a:avLst/>
          </a:prstGeom>
          <a:noFill/>
          <a:ln w="38100">
            <a:solidFill>
              <a:srgbClr val="7030A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4" name="Line 16">
            <a:extLst>
              <a:ext uri="{FF2B5EF4-FFF2-40B4-BE49-F238E27FC236}">
                <a16:creationId xmlns:a16="http://schemas.microsoft.com/office/drawing/2014/main" id="{63FC55D7-74E1-0D44-8328-CF16FD4128EE}"/>
              </a:ext>
            </a:extLst>
          </p:cNvPr>
          <p:cNvSpPr>
            <a:spLocks noChangeShapeType="1"/>
          </p:cNvSpPr>
          <p:nvPr/>
        </p:nvSpPr>
        <p:spPr bwMode="auto">
          <a:xfrm rot="10800000" flipH="1">
            <a:off x="7289800" y="4610100"/>
            <a:ext cx="0" cy="1219200"/>
          </a:xfrm>
          <a:prstGeom prst="line">
            <a:avLst/>
          </a:prstGeom>
          <a:noFill/>
          <a:ln w="38100">
            <a:solidFill>
              <a:srgbClr val="00206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5" name="Line 14">
            <a:extLst>
              <a:ext uri="{FF2B5EF4-FFF2-40B4-BE49-F238E27FC236}">
                <a16:creationId xmlns:a16="http://schemas.microsoft.com/office/drawing/2014/main" id="{06BBF4F7-CB33-6A47-9400-17A3A6D23CEF}"/>
              </a:ext>
            </a:extLst>
          </p:cNvPr>
          <p:cNvSpPr>
            <a:spLocks noChangeShapeType="1"/>
          </p:cNvSpPr>
          <p:nvPr/>
        </p:nvSpPr>
        <p:spPr bwMode="auto">
          <a:xfrm rot="10800000">
            <a:off x="4937125" y="4610100"/>
            <a:ext cx="3175" cy="1219200"/>
          </a:xfrm>
          <a:prstGeom prst="lin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6" name="Line 14">
            <a:extLst>
              <a:ext uri="{FF2B5EF4-FFF2-40B4-BE49-F238E27FC236}">
                <a16:creationId xmlns:a16="http://schemas.microsoft.com/office/drawing/2014/main" id="{AE514968-E573-A647-AB81-BDB05F296322}"/>
              </a:ext>
            </a:extLst>
          </p:cNvPr>
          <p:cNvSpPr>
            <a:spLocks noChangeShapeType="1"/>
          </p:cNvSpPr>
          <p:nvPr/>
        </p:nvSpPr>
        <p:spPr bwMode="auto">
          <a:xfrm rot="10800000">
            <a:off x="4772025" y="4610100"/>
            <a:ext cx="3175" cy="1219200"/>
          </a:xfrm>
          <a:prstGeom prst="line">
            <a:avLst/>
          </a:prstGeom>
          <a:noFill/>
          <a:ln w="38100">
            <a:solidFill>
              <a:srgbClr val="77060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7" name="Line 14">
            <a:extLst>
              <a:ext uri="{FF2B5EF4-FFF2-40B4-BE49-F238E27FC236}">
                <a16:creationId xmlns:a16="http://schemas.microsoft.com/office/drawing/2014/main" id="{43091D10-B460-0842-88A4-72B6FF5648F8}"/>
              </a:ext>
            </a:extLst>
          </p:cNvPr>
          <p:cNvSpPr>
            <a:spLocks noChangeShapeType="1"/>
          </p:cNvSpPr>
          <p:nvPr/>
        </p:nvSpPr>
        <p:spPr bwMode="auto">
          <a:xfrm rot="10800000">
            <a:off x="4606925" y="4610100"/>
            <a:ext cx="3175" cy="1219200"/>
          </a:xfrm>
          <a:prstGeom prst="line">
            <a:avLst/>
          </a:prstGeom>
          <a:noFill/>
          <a:ln w="38100">
            <a:solidFill>
              <a:srgbClr val="4B0506"/>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6" name="Line 17">
            <a:extLst>
              <a:ext uri="{FF2B5EF4-FFF2-40B4-BE49-F238E27FC236}">
                <a16:creationId xmlns:a16="http://schemas.microsoft.com/office/drawing/2014/main" id="{FB1474FE-55B6-4149-98AB-CD4D0CD3BAC2}"/>
              </a:ext>
            </a:extLst>
          </p:cNvPr>
          <p:cNvSpPr>
            <a:spLocks noChangeShapeType="1"/>
          </p:cNvSpPr>
          <p:nvPr/>
        </p:nvSpPr>
        <p:spPr bwMode="auto">
          <a:xfrm>
            <a:off x="3352800" y="5826125"/>
            <a:ext cx="5334000" cy="1588"/>
          </a:xfrm>
          <a:prstGeom prst="line">
            <a:avLst/>
          </a:prstGeom>
          <a:noFill/>
          <a:ln w="285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mc:AlternateContent xmlns:mc="http://schemas.openxmlformats.org/markup-compatibility/2006" xmlns:a14="http://schemas.microsoft.com/office/drawing/2010/main">
        <mc:Choice Requires="a14">
          <p:sp>
            <p:nvSpPr>
              <p:cNvPr id="53" name="TextBox 52"/>
              <p:cNvSpPr txBox="1"/>
              <p:nvPr/>
            </p:nvSpPr>
            <p:spPr>
              <a:xfrm>
                <a:off x="2471893" y="772973"/>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solidFill>
                            <a:srgbClr val="0070C0"/>
                          </a:solidFill>
                          <a:latin typeface="Cambria Math" panose="02040503050406030204" pitchFamily="18" charset="0"/>
                        </a:rPr>
                        <m:t>𝐴</m:t>
                      </m:r>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53" name="TextBox 52"/>
              <p:cNvSpPr txBox="1">
                <a:spLocks noRot="1" noChangeAspect="1" noMove="1" noResize="1" noEditPoints="1" noAdjustHandles="1" noChangeArrowheads="1" noChangeShapeType="1" noTextEdit="1"/>
              </p:cNvSpPr>
              <p:nvPr/>
            </p:nvSpPr>
            <p:spPr>
              <a:xfrm>
                <a:off x="2471893" y="772973"/>
                <a:ext cx="4701864" cy="986552"/>
              </a:xfrm>
              <a:prstGeom prst="rect">
                <a:avLst/>
              </a:prstGeom>
              <a:blipFill>
                <a:blip r:embed="rId2"/>
                <a:stretch>
                  <a:fillRect t="-129114" b="-179747"/>
                </a:stretch>
              </a:blipFill>
            </p:spPr>
            <p:txBody>
              <a:bodyPr/>
              <a:lstStyle/>
              <a:p>
                <a:r>
                  <a:rPr lang="en-US">
                    <a:noFill/>
                  </a:rPr>
                  <a:t> </a:t>
                </a:r>
              </a:p>
            </p:txBody>
          </p:sp>
        </mc:Fallback>
      </mc:AlternateContent>
      <p:sp>
        <p:nvSpPr>
          <p:cNvPr id="54" name="Rectangle 6">
            <a:extLst>
              <a:ext uri="{FF2B5EF4-FFF2-40B4-BE49-F238E27FC236}">
                <a16:creationId xmlns:a16="http://schemas.microsoft.com/office/drawing/2014/main" id="{1BE19D1D-D5F4-C94D-ADA2-B8BFB055A267}"/>
              </a:ext>
            </a:extLst>
          </p:cNvPr>
          <p:cNvSpPr>
            <a:spLocks/>
          </p:cNvSpPr>
          <p:nvPr/>
        </p:nvSpPr>
        <p:spPr bwMode="auto">
          <a:xfrm>
            <a:off x="165100" y="4337050"/>
            <a:ext cx="2959100" cy="1600200"/>
          </a:xfrm>
          <a:prstGeom prst="rect">
            <a:avLst/>
          </a:prstGeom>
          <a:noFill/>
          <a:ln w="12700">
            <a:noFill/>
            <a:miter lim="800000"/>
            <a:headEnd/>
            <a:tailEnd/>
          </a:ln>
        </p:spPr>
        <p:txBody>
          <a:bodyPr lIns="0" tIns="0" rIns="0" bIns="0" anchor="ctr"/>
          <a:lstStyle/>
          <a:p>
            <a:pPr algn="ctr"/>
            <a:r>
              <a:rPr lang="en-US" altLang="en-US" sz="24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u="none" dirty="0">
                <a:solidFill>
                  <a:srgbClr val="000000"/>
                </a:solidFill>
                <a:cs typeface="Gill Sans" panose="020B0502020104020203" pitchFamily="34" charset="-79"/>
              </a:rPr>
              <a:t>resonant modes are equally spaced by the laser repetition rate: </a:t>
            </a:r>
            <a:endParaRPr lang="en-US" altLang="en-US" sz="2800" i="1" u="none"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endParaRPr>
          </a:p>
          <a:p>
            <a:pPr algn="ctr"/>
            <a:r>
              <a:rPr lang="en-US" altLang="en-US" sz="2400" dirty="0" err="1">
                <a:solidFill>
                  <a:srgbClr val="0000FF"/>
                </a:solidFill>
                <a:latin typeface="Symbol" pitchFamily="2" charset="2"/>
                <a:ea typeface="Symbol" pitchFamily="2" charset="2"/>
                <a:cs typeface="Symbol" pitchFamily="2" charset="2"/>
                <a:sym typeface="Symbol" pitchFamily="2" charset="2"/>
              </a:rPr>
              <a:t>n</a:t>
            </a:r>
            <a:r>
              <a:rPr lang="en-US" altLang="en-US" sz="2400" u="none" baseline="-25000" dirty="0" err="1">
                <a:solidFill>
                  <a:srgbClr val="0000FF"/>
                </a:solidFill>
                <a:latin typeface="Times" pitchFamily="2" charset="0"/>
                <a:ea typeface="Symbol" pitchFamily="2" charset="2"/>
                <a:cs typeface="Symbol" pitchFamily="2" charset="2"/>
                <a:sym typeface="Symbol" pitchFamily="2" charset="2"/>
              </a:rPr>
              <a:t>n</a:t>
            </a:r>
            <a:r>
              <a:rPr lang="en-US" altLang="en-US" sz="2400" u="none" dirty="0">
                <a:solidFill>
                  <a:srgbClr val="0000FF"/>
                </a:solidFill>
                <a:latin typeface="Symbol" pitchFamily="2" charset="2"/>
                <a:ea typeface="Symbol" pitchFamily="2" charset="2"/>
                <a:cs typeface="Symbol" pitchFamily="2" charset="2"/>
                <a:sym typeface="Symbol" pitchFamily="2" charset="2"/>
              </a:rPr>
              <a:t> </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c/ 2L)</a:t>
            </a:r>
            <a:r>
              <a:rPr lang="en-US" altLang="en-US" sz="2400" i="1" u="none" dirty="0">
                <a:solidFill>
                  <a:srgbClr val="0000FF"/>
                </a:solidFill>
                <a:latin typeface="Arial" panose="020B0604020202020204" pitchFamily="34" charset="0"/>
                <a:cs typeface="Arial" panose="020B0604020202020204" pitchFamily="34" charset="0"/>
                <a:sym typeface="Arial" panose="020B0604020202020204" pitchFamily="34" charset="0"/>
              </a:rPr>
              <a:t>=</a:t>
            </a:r>
            <a:r>
              <a:rPr lang="en-US" altLang="en-US" sz="2400" i="1" u="none" baseline="-22000"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i="1" u="none" dirty="0">
                <a:solidFill>
                  <a:srgbClr val="0000FF"/>
                </a:solidFill>
                <a:latin typeface="Times New Roman" panose="02020603050405020304" pitchFamily="18" charset="0"/>
                <a:cs typeface="Times New Roman" panose="02020603050405020304" pitchFamily="18" charset="0"/>
                <a:sym typeface="Times New Roman" panose="02020603050405020304" pitchFamily="18" charset="0"/>
              </a:rPr>
              <a:t>n</a:t>
            </a:r>
            <a:r>
              <a:rPr lang="en-US" altLang="en-US" sz="2400" i="1" u="none"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n-US" altLang="en-US" sz="2400" i="1" u="none"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400" i="1" u="none" baseline="-28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r</a:t>
            </a:r>
            <a:endParaRPr lang="en-US" altLang="en-US" sz="2400" i="1" u="none" baseline="-28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57" name="Group 231">
            <a:extLst>
              <a:ext uri="{FF2B5EF4-FFF2-40B4-BE49-F238E27FC236}">
                <a16:creationId xmlns:a16="http://schemas.microsoft.com/office/drawing/2014/main" id="{5633FC17-FDDC-EE4E-9DE3-6866497C370D}"/>
              </a:ext>
            </a:extLst>
          </p:cNvPr>
          <p:cNvGrpSpPr>
            <a:grpSpLocks/>
          </p:cNvGrpSpPr>
          <p:nvPr/>
        </p:nvGrpSpPr>
        <p:grpSpPr bwMode="auto">
          <a:xfrm>
            <a:off x="4048784" y="1820854"/>
            <a:ext cx="1079916" cy="1468109"/>
            <a:chOff x="1007" y="2038"/>
            <a:chExt cx="642" cy="607"/>
          </a:xfrm>
        </p:grpSpPr>
        <p:sp>
          <p:nvSpPr>
            <p:cNvPr id="59" name="Freeform 233">
              <a:extLst>
                <a:ext uri="{FF2B5EF4-FFF2-40B4-BE49-F238E27FC236}">
                  <a16:creationId xmlns:a16="http://schemas.microsoft.com/office/drawing/2014/main" id="{9965F02C-4324-D44F-AA05-B403615549DD}"/>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34">
              <a:extLst>
                <a:ext uri="{FF2B5EF4-FFF2-40B4-BE49-F238E27FC236}">
                  <a16:creationId xmlns:a16="http://schemas.microsoft.com/office/drawing/2014/main" id="{2A912F7B-DF87-AC4E-A422-6F58A71FE543}"/>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35">
              <a:extLst>
                <a:ext uri="{FF2B5EF4-FFF2-40B4-BE49-F238E27FC236}">
                  <a16:creationId xmlns:a16="http://schemas.microsoft.com/office/drawing/2014/main" id="{531CFC7B-B36D-0546-8B38-852E8231E0A5}"/>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236">
              <a:extLst>
                <a:ext uri="{FF2B5EF4-FFF2-40B4-BE49-F238E27FC236}">
                  <a16:creationId xmlns:a16="http://schemas.microsoft.com/office/drawing/2014/main" id="{5F594D79-16E3-9A4A-BEAB-E6033789B449}"/>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237">
              <a:extLst>
                <a:ext uri="{FF2B5EF4-FFF2-40B4-BE49-F238E27FC236}">
                  <a16:creationId xmlns:a16="http://schemas.microsoft.com/office/drawing/2014/main" id="{03F6D346-A03D-1443-832E-705E7AA11C60}"/>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238">
              <a:extLst>
                <a:ext uri="{FF2B5EF4-FFF2-40B4-BE49-F238E27FC236}">
                  <a16:creationId xmlns:a16="http://schemas.microsoft.com/office/drawing/2014/main" id="{6C080D30-D6A2-1543-8454-6645D3BB2942}"/>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39">
              <a:extLst>
                <a:ext uri="{FF2B5EF4-FFF2-40B4-BE49-F238E27FC236}">
                  <a16:creationId xmlns:a16="http://schemas.microsoft.com/office/drawing/2014/main" id="{CEA50C6F-1276-DA44-9519-01E34CEA8585}"/>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240">
              <a:extLst>
                <a:ext uri="{FF2B5EF4-FFF2-40B4-BE49-F238E27FC236}">
                  <a16:creationId xmlns:a16="http://schemas.microsoft.com/office/drawing/2014/main" id="{A0BB850D-BBA8-A240-9BE8-7D4350DC95AB}"/>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241">
              <a:extLst>
                <a:ext uri="{FF2B5EF4-FFF2-40B4-BE49-F238E27FC236}">
                  <a16:creationId xmlns:a16="http://schemas.microsoft.com/office/drawing/2014/main" id="{C0BDB9F9-4CBB-1745-8054-558CCE61D0CF}"/>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242">
              <a:extLst>
                <a:ext uri="{FF2B5EF4-FFF2-40B4-BE49-F238E27FC236}">
                  <a16:creationId xmlns:a16="http://schemas.microsoft.com/office/drawing/2014/main" id="{2B57E359-01D9-9745-BE0E-58D609904517}"/>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243">
              <a:extLst>
                <a:ext uri="{FF2B5EF4-FFF2-40B4-BE49-F238E27FC236}">
                  <a16:creationId xmlns:a16="http://schemas.microsoft.com/office/drawing/2014/main" id="{080C777F-2269-924E-A5CE-7C323BCF1404}"/>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244">
              <a:extLst>
                <a:ext uri="{FF2B5EF4-FFF2-40B4-BE49-F238E27FC236}">
                  <a16:creationId xmlns:a16="http://schemas.microsoft.com/office/drawing/2014/main" id="{13A42E98-8A5D-A346-B415-E22E1A3A29B3}"/>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45">
              <a:extLst>
                <a:ext uri="{FF2B5EF4-FFF2-40B4-BE49-F238E27FC236}">
                  <a16:creationId xmlns:a16="http://schemas.microsoft.com/office/drawing/2014/main" id="{662F2DBC-2AA0-5E43-A599-BF3BCCB0039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246">
              <a:extLst>
                <a:ext uri="{FF2B5EF4-FFF2-40B4-BE49-F238E27FC236}">
                  <a16:creationId xmlns:a16="http://schemas.microsoft.com/office/drawing/2014/main" id="{9397FE3C-BE35-254E-8928-18CF771516FE}"/>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47">
              <a:extLst>
                <a:ext uri="{FF2B5EF4-FFF2-40B4-BE49-F238E27FC236}">
                  <a16:creationId xmlns:a16="http://schemas.microsoft.com/office/drawing/2014/main" id="{115CD3BA-989A-3348-B7EF-82111C850246}"/>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48">
              <a:extLst>
                <a:ext uri="{FF2B5EF4-FFF2-40B4-BE49-F238E27FC236}">
                  <a16:creationId xmlns:a16="http://schemas.microsoft.com/office/drawing/2014/main" id="{DC5923A0-1BDC-384C-B7DD-A3F678B052C1}"/>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 name="Freeform 249">
              <a:extLst>
                <a:ext uri="{FF2B5EF4-FFF2-40B4-BE49-F238E27FC236}">
                  <a16:creationId xmlns:a16="http://schemas.microsoft.com/office/drawing/2014/main" id="{7368669E-43CA-6449-A2D1-CA1DCFCD363C}"/>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Freeform 250">
              <a:extLst>
                <a:ext uri="{FF2B5EF4-FFF2-40B4-BE49-F238E27FC236}">
                  <a16:creationId xmlns:a16="http://schemas.microsoft.com/office/drawing/2014/main" id="{F855B0E5-294F-6D41-8E0D-5E9B11A70A42}"/>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 name="Freeform 251">
              <a:extLst>
                <a:ext uri="{FF2B5EF4-FFF2-40B4-BE49-F238E27FC236}">
                  <a16:creationId xmlns:a16="http://schemas.microsoft.com/office/drawing/2014/main" id="{7E56ABC9-C7B2-684E-80B4-43E97CF5CD49}"/>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 name="Freeform 252">
              <a:extLst>
                <a:ext uri="{FF2B5EF4-FFF2-40B4-BE49-F238E27FC236}">
                  <a16:creationId xmlns:a16="http://schemas.microsoft.com/office/drawing/2014/main" id="{D165ED3B-5998-2440-B701-1CBCCF14E75A}"/>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 name="Freeform 253">
              <a:extLst>
                <a:ext uri="{FF2B5EF4-FFF2-40B4-BE49-F238E27FC236}">
                  <a16:creationId xmlns:a16="http://schemas.microsoft.com/office/drawing/2014/main" id="{FA4E0ACE-D5F2-0D43-96D1-F819B6D67A6C}"/>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Freeform 254">
              <a:extLst>
                <a:ext uri="{FF2B5EF4-FFF2-40B4-BE49-F238E27FC236}">
                  <a16:creationId xmlns:a16="http://schemas.microsoft.com/office/drawing/2014/main" id="{EDF38CD4-3873-F24D-B9CE-E1EEA91ED8FD}"/>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 name="Freeform 255">
              <a:extLst>
                <a:ext uri="{FF2B5EF4-FFF2-40B4-BE49-F238E27FC236}">
                  <a16:creationId xmlns:a16="http://schemas.microsoft.com/office/drawing/2014/main" id="{5ECBE20D-E154-794B-9F6F-9051C3462E6A}"/>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 name="Freeform 256">
              <a:extLst>
                <a:ext uri="{FF2B5EF4-FFF2-40B4-BE49-F238E27FC236}">
                  <a16:creationId xmlns:a16="http://schemas.microsoft.com/office/drawing/2014/main" id="{A7AF573D-28BC-3948-90BE-682F4A7558A1}"/>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 name="Freeform 257">
              <a:extLst>
                <a:ext uri="{FF2B5EF4-FFF2-40B4-BE49-F238E27FC236}">
                  <a16:creationId xmlns:a16="http://schemas.microsoft.com/office/drawing/2014/main" id="{B1D580B9-E773-EB43-B3D3-94810611317A}"/>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 name="Freeform 258">
              <a:extLst>
                <a:ext uri="{FF2B5EF4-FFF2-40B4-BE49-F238E27FC236}">
                  <a16:creationId xmlns:a16="http://schemas.microsoft.com/office/drawing/2014/main" id="{DD3293E7-9725-1242-86FF-2EC40201F9FE}"/>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 name="Freeform 259">
              <a:extLst>
                <a:ext uri="{FF2B5EF4-FFF2-40B4-BE49-F238E27FC236}">
                  <a16:creationId xmlns:a16="http://schemas.microsoft.com/office/drawing/2014/main" id="{A5EDC55B-39D2-924E-A23F-1B4F33B6568B}"/>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 name="Freeform 260">
              <a:extLst>
                <a:ext uri="{FF2B5EF4-FFF2-40B4-BE49-F238E27FC236}">
                  <a16:creationId xmlns:a16="http://schemas.microsoft.com/office/drawing/2014/main" id="{54009EBD-FED3-F342-B603-5DE46F6902F3}"/>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 name="Freeform 261">
              <a:extLst>
                <a:ext uri="{FF2B5EF4-FFF2-40B4-BE49-F238E27FC236}">
                  <a16:creationId xmlns:a16="http://schemas.microsoft.com/office/drawing/2014/main" id="{6945EAE9-60AC-D344-9C60-6022068F5464}"/>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Freeform 262">
              <a:extLst>
                <a:ext uri="{FF2B5EF4-FFF2-40B4-BE49-F238E27FC236}">
                  <a16:creationId xmlns:a16="http://schemas.microsoft.com/office/drawing/2014/main" id="{1543FAE7-422A-A149-94BE-8896E856F3BB}"/>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 name="Freeform 263">
              <a:extLst>
                <a:ext uri="{FF2B5EF4-FFF2-40B4-BE49-F238E27FC236}">
                  <a16:creationId xmlns:a16="http://schemas.microsoft.com/office/drawing/2014/main" id="{2D7A3314-8969-3F4B-8CEA-EA5CFD11FCF6}"/>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264">
              <a:extLst>
                <a:ext uri="{FF2B5EF4-FFF2-40B4-BE49-F238E27FC236}">
                  <a16:creationId xmlns:a16="http://schemas.microsoft.com/office/drawing/2014/main" id="{60F5EAD3-FB0C-EF47-A3DF-8F17C4D3B10D}"/>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 name="Freeform 265">
              <a:extLst>
                <a:ext uri="{FF2B5EF4-FFF2-40B4-BE49-F238E27FC236}">
                  <a16:creationId xmlns:a16="http://schemas.microsoft.com/office/drawing/2014/main" id="{2A7F2DBC-024C-0946-86A0-ECCE7D862091}"/>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 name="Freeform 266">
              <a:extLst>
                <a:ext uri="{FF2B5EF4-FFF2-40B4-BE49-F238E27FC236}">
                  <a16:creationId xmlns:a16="http://schemas.microsoft.com/office/drawing/2014/main" id="{5A5F5E9F-C031-994C-AAE6-98689FB4D25E}"/>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 name="Freeform 267">
              <a:extLst>
                <a:ext uri="{FF2B5EF4-FFF2-40B4-BE49-F238E27FC236}">
                  <a16:creationId xmlns:a16="http://schemas.microsoft.com/office/drawing/2014/main" id="{7AAC61DB-EB4D-9543-A6EA-A6803967D215}"/>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 name="Freeform 268">
              <a:extLst>
                <a:ext uri="{FF2B5EF4-FFF2-40B4-BE49-F238E27FC236}">
                  <a16:creationId xmlns:a16="http://schemas.microsoft.com/office/drawing/2014/main" id="{B0BEBB0A-123F-214A-846B-B35E0B991C3D}"/>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 name="Freeform 269">
              <a:extLst>
                <a:ext uri="{FF2B5EF4-FFF2-40B4-BE49-F238E27FC236}">
                  <a16:creationId xmlns:a16="http://schemas.microsoft.com/office/drawing/2014/main" id="{36C4E105-5A1C-F44C-89BC-60BBE79A899F}"/>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 name="Freeform 270">
              <a:extLst>
                <a:ext uri="{FF2B5EF4-FFF2-40B4-BE49-F238E27FC236}">
                  <a16:creationId xmlns:a16="http://schemas.microsoft.com/office/drawing/2014/main" id="{0270B24D-7C52-3341-9B99-3B5A502F3416}"/>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 name="Freeform 271">
              <a:extLst>
                <a:ext uri="{FF2B5EF4-FFF2-40B4-BE49-F238E27FC236}">
                  <a16:creationId xmlns:a16="http://schemas.microsoft.com/office/drawing/2014/main" id="{754D068A-5B8E-A84D-B8A6-37410A23AA80}"/>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 name="Freeform 272">
              <a:extLst>
                <a:ext uri="{FF2B5EF4-FFF2-40B4-BE49-F238E27FC236}">
                  <a16:creationId xmlns:a16="http://schemas.microsoft.com/office/drawing/2014/main" id="{43445ACB-0414-0F40-8727-34167FE36472}"/>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 name="Freeform 273">
              <a:extLst>
                <a:ext uri="{FF2B5EF4-FFF2-40B4-BE49-F238E27FC236}">
                  <a16:creationId xmlns:a16="http://schemas.microsoft.com/office/drawing/2014/main" id="{4DBE79CD-D33E-7F49-A983-19F06F50CCCF}"/>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 name="Freeform 274">
              <a:extLst>
                <a:ext uri="{FF2B5EF4-FFF2-40B4-BE49-F238E27FC236}">
                  <a16:creationId xmlns:a16="http://schemas.microsoft.com/office/drawing/2014/main" id="{F0C88820-F463-9746-A88B-A9ACA2F6CA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275">
              <a:extLst>
                <a:ext uri="{FF2B5EF4-FFF2-40B4-BE49-F238E27FC236}">
                  <a16:creationId xmlns:a16="http://schemas.microsoft.com/office/drawing/2014/main" id="{A992F3B1-9FAC-AF42-890F-F4320C44BFBE}"/>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276">
              <a:extLst>
                <a:ext uri="{FF2B5EF4-FFF2-40B4-BE49-F238E27FC236}">
                  <a16:creationId xmlns:a16="http://schemas.microsoft.com/office/drawing/2014/main" id="{13315653-A867-5F47-BC87-D6FE8AAA0D1A}"/>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277">
              <a:extLst>
                <a:ext uri="{FF2B5EF4-FFF2-40B4-BE49-F238E27FC236}">
                  <a16:creationId xmlns:a16="http://schemas.microsoft.com/office/drawing/2014/main" id="{608C3159-5385-0743-BFCC-122DE0D0D5B3}"/>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278">
              <a:extLst>
                <a:ext uri="{FF2B5EF4-FFF2-40B4-BE49-F238E27FC236}">
                  <a16:creationId xmlns:a16="http://schemas.microsoft.com/office/drawing/2014/main" id="{2D22D1D9-2A22-B54F-8D9C-5687C42F69EC}"/>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279">
              <a:extLst>
                <a:ext uri="{FF2B5EF4-FFF2-40B4-BE49-F238E27FC236}">
                  <a16:creationId xmlns:a16="http://schemas.microsoft.com/office/drawing/2014/main" id="{E063C8D8-1F21-B04B-8B8E-A04C7064E4A0}"/>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280">
              <a:extLst>
                <a:ext uri="{FF2B5EF4-FFF2-40B4-BE49-F238E27FC236}">
                  <a16:creationId xmlns:a16="http://schemas.microsoft.com/office/drawing/2014/main" id="{E169AC79-7911-4E43-92F3-06384F044C5F}"/>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281">
              <a:extLst>
                <a:ext uri="{FF2B5EF4-FFF2-40B4-BE49-F238E27FC236}">
                  <a16:creationId xmlns:a16="http://schemas.microsoft.com/office/drawing/2014/main" id="{5446B03C-3FEA-224F-8366-2408AD57F2FE}"/>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282">
              <a:extLst>
                <a:ext uri="{FF2B5EF4-FFF2-40B4-BE49-F238E27FC236}">
                  <a16:creationId xmlns:a16="http://schemas.microsoft.com/office/drawing/2014/main" id="{71C1C61E-533E-7B41-A088-E9E5AAA5693B}"/>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283">
              <a:extLst>
                <a:ext uri="{FF2B5EF4-FFF2-40B4-BE49-F238E27FC236}">
                  <a16:creationId xmlns:a16="http://schemas.microsoft.com/office/drawing/2014/main" id="{42EDE973-3CFC-784E-BBCB-9013F802884E}"/>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284">
              <a:extLst>
                <a:ext uri="{FF2B5EF4-FFF2-40B4-BE49-F238E27FC236}">
                  <a16:creationId xmlns:a16="http://schemas.microsoft.com/office/drawing/2014/main" id="{A6C24EA1-CF28-7343-93A5-AE902FAB532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rgbClr val="0070C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cxnSp>
        <p:nvCxnSpPr>
          <p:cNvPr id="4" name="Straight Arrow Connector 3"/>
          <p:cNvCxnSpPr/>
          <p:nvPr/>
        </p:nvCxnSpPr>
        <p:spPr>
          <a:xfrm>
            <a:off x="4007219" y="1413163"/>
            <a:ext cx="447442" cy="556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2803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E1EFC9CE-9351-EF46-9EF8-7B5F01490864}"/>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laser-based frequency comb</a:t>
            </a:r>
          </a:p>
        </p:txBody>
      </p:sp>
      <p:grpSp>
        <p:nvGrpSpPr>
          <p:cNvPr id="43" name="Group 10">
            <a:extLst>
              <a:ext uri="{FF2B5EF4-FFF2-40B4-BE49-F238E27FC236}">
                <a16:creationId xmlns:a16="http://schemas.microsoft.com/office/drawing/2014/main" id="{89A98451-B991-8127-0BD0-BD6C76BA35ED}"/>
              </a:ext>
            </a:extLst>
          </p:cNvPr>
          <p:cNvGrpSpPr>
            <a:grpSpLocks/>
          </p:cNvGrpSpPr>
          <p:nvPr/>
        </p:nvGrpSpPr>
        <p:grpSpPr bwMode="auto">
          <a:xfrm>
            <a:off x="4900971" y="1484774"/>
            <a:ext cx="1174279" cy="1118426"/>
            <a:chOff x="2713" y="2072"/>
            <a:chExt cx="697" cy="560"/>
          </a:xfrm>
        </p:grpSpPr>
        <p:grpSp>
          <p:nvGrpSpPr>
            <p:cNvPr id="317" name="Group 11">
              <a:extLst>
                <a:ext uri="{FF2B5EF4-FFF2-40B4-BE49-F238E27FC236}">
                  <a16:creationId xmlns:a16="http://schemas.microsoft.com/office/drawing/2014/main" id="{7C978378-2190-83D7-1225-479F611D4311}"/>
                </a:ext>
              </a:extLst>
            </p:cNvPr>
            <p:cNvGrpSpPr>
              <a:grpSpLocks noChangeAspect="1"/>
            </p:cNvGrpSpPr>
            <p:nvPr/>
          </p:nvGrpSpPr>
          <p:grpSpPr bwMode="auto">
            <a:xfrm>
              <a:off x="2713" y="2104"/>
              <a:ext cx="697" cy="528"/>
              <a:chOff x="4652" y="3159"/>
              <a:chExt cx="638" cy="483"/>
            </a:xfrm>
          </p:grpSpPr>
          <p:sp>
            <p:nvSpPr>
              <p:cNvPr id="367" name="Freeform 12">
                <a:extLst>
                  <a:ext uri="{FF2B5EF4-FFF2-40B4-BE49-F238E27FC236}">
                    <a16:creationId xmlns:a16="http://schemas.microsoft.com/office/drawing/2014/main" id="{A7923618-35AE-360E-7408-7B9B936F1F91}"/>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 name="Freeform 13">
                <a:extLst>
                  <a:ext uri="{FF2B5EF4-FFF2-40B4-BE49-F238E27FC236}">
                    <a16:creationId xmlns:a16="http://schemas.microsoft.com/office/drawing/2014/main" id="{FEAB3C5E-E706-BF87-33E8-0CCF4161074A}"/>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 name="Freeform 14">
                <a:extLst>
                  <a:ext uri="{FF2B5EF4-FFF2-40B4-BE49-F238E27FC236}">
                    <a16:creationId xmlns:a16="http://schemas.microsoft.com/office/drawing/2014/main" id="{C160B0BF-4316-F4C0-73D2-C21CEC597E98}"/>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 name="Freeform 15">
                <a:extLst>
                  <a:ext uri="{FF2B5EF4-FFF2-40B4-BE49-F238E27FC236}">
                    <a16:creationId xmlns:a16="http://schemas.microsoft.com/office/drawing/2014/main" id="{E9550746-7B8D-3D54-8E4B-D1A777B06E2D}"/>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1" name="Freeform 16">
                <a:extLst>
                  <a:ext uri="{FF2B5EF4-FFF2-40B4-BE49-F238E27FC236}">
                    <a16:creationId xmlns:a16="http://schemas.microsoft.com/office/drawing/2014/main" id="{587D59FD-99C5-4B82-5376-88F007E0CF28}"/>
                  </a:ext>
                </a:extLst>
              </p:cNvPr>
              <p:cNvSpPr>
                <a:spLocks noChangeAspect="1"/>
              </p:cNvSpPr>
              <p:nvPr/>
            </p:nvSpPr>
            <p:spPr bwMode="auto">
              <a:xfrm>
                <a:off x="4652" y="3159"/>
                <a:ext cx="638" cy="483"/>
              </a:xfrm>
              <a:custGeom>
                <a:avLst/>
                <a:gdLst>
                  <a:gd name="T0" fmla="*/ 15 w 969"/>
                  <a:gd name="T1" fmla="*/ 329 h 713"/>
                  <a:gd name="T2" fmla="*/ 34 w 969"/>
                  <a:gd name="T3" fmla="*/ 329 h 713"/>
                  <a:gd name="T4" fmla="*/ 53 w 969"/>
                  <a:gd name="T5" fmla="*/ 329 h 713"/>
                  <a:gd name="T6" fmla="*/ 73 w 969"/>
                  <a:gd name="T7" fmla="*/ 330 h 713"/>
                  <a:gd name="T8" fmla="*/ 92 w 969"/>
                  <a:gd name="T9" fmla="*/ 331 h 713"/>
                  <a:gd name="T10" fmla="*/ 112 w 969"/>
                  <a:gd name="T11" fmla="*/ 331 h 713"/>
                  <a:gd name="T12" fmla="*/ 131 w 969"/>
                  <a:gd name="T13" fmla="*/ 328 h 713"/>
                  <a:gd name="T14" fmla="*/ 151 w 969"/>
                  <a:gd name="T15" fmla="*/ 323 h 713"/>
                  <a:gd name="T16" fmla="*/ 170 w 969"/>
                  <a:gd name="T17" fmla="*/ 321 h 713"/>
                  <a:gd name="T18" fmla="*/ 190 w 969"/>
                  <a:gd name="T19" fmla="*/ 330 h 713"/>
                  <a:gd name="T20" fmla="*/ 209 w 969"/>
                  <a:gd name="T21" fmla="*/ 350 h 713"/>
                  <a:gd name="T22" fmla="*/ 229 w 969"/>
                  <a:gd name="T23" fmla="*/ 365 h 713"/>
                  <a:gd name="T24" fmla="*/ 248 w 969"/>
                  <a:gd name="T25" fmla="*/ 345 h 713"/>
                  <a:gd name="T26" fmla="*/ 268 w 969"/>
                  <a:gd name="T27" fmla="*/ 287 h 713"/>
                  <a:gd name="T28" fmla="*/ 287 w 969"/>
                  <a:gd name="T29" fmla="*/ 234 h 713"/>
                  <a:gd name="T30" fmla="*/ 307 w 969"/>
                  <a:gd name="T31" fmla="*/ 257 h 713"/>
                  <a:gd name="T32" fmla="*/ 326 w 969"/>
                  <a:gd name="T33" fmla="*/ 380 h 713"/>
                  <a:gd name="T34" fmla="*/ 346 w 969"/>
                  <a:gd name="T35" fmla="*/ 515 h 713"/>
                  <a:gd name="T36" fmla="*/ 365 w 969"/>
                  <a:gd name="T37" fmla="*/ 517 h 713"/>
                  <a:gd name="T38" fmla="*/ 385 w 969"/>
                  <a:gd name="T39" fmla="*/ 328 h 713"/>
                  <a:gd name="T40" fmla="*/ 404 w 969"/>
                  <a:gd name="T41" fmla="*/ 80 h 713"/>
                  <a:gd name="T42" fmla="*/ 424 w 969"/>
                  <a:gd name="T43" fmla="*/ 8 h 713"/>
                  <a:gd name="T44" fmla="*/ 443 w 969"/>
                  <a:gd name="T45" fmla="*/ 219 h 713"/>
                  <a:gd name="T46" fmla="*/ 463 w 969"/>
                  <a:gd name="T47" fmla="*/ 552 h 713"/>
                  <a:gd name="T48" fmla="*/ 482 w 969"/>
                  <a:gd name="T49" fmla="*/ 713 h 713"/>
                  <a:gd name="T50" fmla="*/ 502 w 969"/>
                  <a:gd name="T51" fmla="*/ 552 h 713"/>
                  <a:gd name="T52" fmla="*/ 521 w 969"/>
                  <a:gd name="T53" fmla="*/ 219 h 713"/>
                  <a:gd name="T54" fmla="*/ 541 w 969"/>
                  <a:gd name="T55" fmla="*/ 8 h 713"/>
                  <a:gd name="T56" fmla="*/ 560 w 969"/>
                  <a:gd name="T57" fmla="*/ 80 h 713"/>
                  <a:gd name="T58" fmla="*/ 580 w 969"/>
                  <a:gd name="T59" fmla="*/ 328 h 713"/>
                  <a:gd name="T60" fmla="*/ 599 w 969"/>
                  <a:gd name="T61" fmla="*/ 517 h 713"/>
                  <a:gd name="T62" fmla="*/ 619 w 969"/>
                  <a:gd name="T63" fmla="*/ 515 h 713"/>
                  <a:gd name="T64" fmla="*/ 638 w 969"/>
                  <a:gd name="T65" fmla="*/ 380 h 713"/>
                  <a:gd name="T66" fmla="*/ 658 w 969"/>
                  <a:gd name="T67" fmla="*/ 257 h 713"/>
                  <a:gd name="T68" fmla="*/ 677 w 969"/>
                  <a:gd name="T69" fmla="*/ 234 h 713"/>
                  <a:gd name="T70" fmla="*/ 697 w 969"/>
                  <a:gd name="T71" fmla="*/ 287 h 713"/>
                  <a:gd name="T72" fmla="*/ 716 w 969"/>
                  <a:gd name="T73" fmla="*/ 345 h 713"/>
                  <a:gd name="T74" fmla="*/ 736 w 969"/>
                  <a:gd name="T75" fmla="*/ 365 h 713"/>
                  <a:gd name="T76" fmla="*/ 755 w 969"/>
                  <a:gd name="T77" fmla="*/ 350 h 713"/>
                  <a:gd name="T78" fmla="*/ 774 w 969"/>
                  <a:gd name="T79" fmla="*/ 330 h 713"/>
                  <a:gd name="T80" fmla="*/ 794 w 969"/>
                  <a:gd name="T81" fmla="*/ 321 h 713"/>
                  <a:gd name="T82" fmla="*/ 814 w 969"/>
                  <a:gd name="T83" fmla="*/ 323 h 713"/>
                  <a:gd name="T84" fmla="*/ 833 w 969"/>
                  <a:gd name="T85" fmla="*/ 328 h 713"/>
                  <a:gd name="T86" fmla="*/ 852 w 969"/>
                  <a:gd name="T87" fmla="*/ 331 h 713"/>
                  <a:gd name="T88" fmla="*/ 872 w 969"/>
                  <a:gd name="T89" fmla="*/ 331 h 713"/>
                  <a:gd name="T90" fmla="*/ 892 w 969"/>
                  <a:gd name="T91" fmla="*/ 330 h 713"/>
                  <a:gd name="T92" fmla="*/ 911 w 969"/>
                  <a:gd name="T93" fmla="*/ 329 h 713"/>
                  <a:gd name="T94" fmla="*/ 930 w 969"/>
                  <a:gd name="T95" fmla="*/ 329 h 713"/>
                  <a:gd name="T96" fmla="*/ 950 w 969"/>
                  <a:gd name="T97" fmla="*/ 329 h 713"/>
                  <a:gd name="T98" fmla="*/ 969 w 969"/>
                  <a:gd name="T99" fmla="*/ 329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9" h="713">
                    <a:moveTo>
                      <a:pt x="0" y="329"/>
                    </a:moveTo>
                    <a:lnTo>
                      <a:pt x="5" y="329"/>
                    </a:lnTo>
                    <a:lnTo>
                      <a:pt x="10" y="329"/>
                    </a:lnTo>
                    <a:lnTo>
                      <a:pt x="15" y="329"/>
                    </a:lnTo>
                    <a:lnTo>
                      <a:pt x="19" y="329"/>
                    </a:lnTo>
                    <a:lnTo>
                      <a:pt x="24" y="329"/>
                    </a:lnTo>
                    <a:lnTo>
                      <a:pt x="29" y="329"/>
                    </a:lnTo>
                    <a:lnTo>
                      <a:pt x="34" y="329"/>
                    </a:lnTo>
                    <a:lnTo>
                      <a:pt x="39" y="329"/>
                    </a:lnTo>
                    <a:lnTo>
                      <a:pt x="44" y="329"/>
                    </a:lnTo>
                    <a:lnTo>
                      <a:pt x="49" y="329"/>
                    </a:lnTo>
                    <a:lnTo>
                      <a:pt x="53" y="329"/>
                    </a:lnTo>
                    <a:lnTo>
                      <a:pt x="58" y="329"/>
                    </a:lnTo>
                    <a:lnTo>
                      <a:pt x="63" y="330"/>
                    </a:lnTo>
                    <a:lnTo>
                      <a:pt x="68" y="330"/>
                    </a:lnTo>
                    <a:lnTo>
                      <a:pt x="73" y="330"/>
                    </a:lnTo>
                    <a:lnTo>
                      <a:pt x="78" y="330"/>
                    </a:lnTo>
                    <a:lnTo>
                      <a:pt x="83" y="331"/>
                    </a:lnTo>
                    <a:lnTo>
                      <a:pt x="87" y="331"/>
                    </a:lnTo>
                    <a:lnTo>
                      <a:pt x="92" y="331"/>
                    </a:lnTo>
                    <a:lnTo>
                      <a:pt x="97" y="331"/>
                    </a:lnTo>
                    <a:lnTo>
                      <a:pt x="102" y="331"/>
                    </a:lnTo>
                    <a:lnTo>
                      <a:pt x="107" y="331"/>
                    </a:lnTo>
                    <a:lnTo>
                      <a:pt x="112" y="331"/>
                    </a:lnTo>
                    <a:lnTo>
                      <a:pt x="117" y="331"/>
                    </a:lnTo>
                    <a:lnTo>
                      <a:pt x="122" y="330"/>
                    </a:lnTo>
                    <a:lnTo>
                      <a:pt x="127" y="329"/>
                    </a:lnTo>
                    <a:lnTo>
                      <a:pt x="131" y="328"/>
                    </a:lnTo>
                    <a:lnTo>
                      <a:pt x="136" y="327"/>
                    </a:lnTo>
                    <a:lnTo>
                      <a:pt x="141" y="326"/>
                    </a:lnTo>
                    <a:lnTo>
                      <a:pt x="146" y="324"/>
                    </a:lnTo>
                    <a:lnTo>
                      <a:pt x="151" y="323"/>
                    </a:lnTo>
                    <a:lnTo>
                      <a:pt x="156" y="322"/>
                    </a:lnTo>
                    <a:lnTo>
                      <a:pt x="161" y="321"/>
                    </a:lnTo>
                    <a:lnTo>
                      <a:pt x="165" y="320"/>
                    </a:lnTo>
                    <a:lnTo>
                      <a:pt x="170" y="321"/>
                    </a:lnTo>
                    <a:lnTo>
                      <a:pt x="175" y="322"/>
                    </a:lnTo>
                    <a:lnTo>
                      <a:pt x="180" y="323"/>
                    </a:lnTo>
                    <a:lnTo>
                      <a:pt x="185" y="326"/>
                    </a:lnTo>
                    <a:lnTo>
                      <a:pt x="190" y="330"/>
                    </a:lnTo>
                    <a:lnTo>
                      <a:pt x="195" y="334"/>
                    </a:lnTo>
                    <a:lnTo>
                      <a:pt x="199" y="339"/>
                    </a:lnTo>
                    <a:lnTo>
                      <a:pt x="205" y="345"/>
                    </a:lnTo>
                    <a:lnTo>
                      <a:pt x="209" y="350"/>
                    </a:lnTo>
                    <a:lnTo>
                      <a:pt x="214" y="356"/>
                    </a:lnTo>
                    <a:lnTo>
                      <a:pt x="219" y="360"/>
                    </a:lnTo>
                    <a:lnTo>
                      <a:pt x="224" y="363"/>
                    </a:lnTo>
                    <a:lnTo>
                      <a:pt x="229" y="365"/>
                    </a:lnTo>
                    <a:lnTo>
                      <a:pt x="234" y="364"/>
                    </a:lnTo>
                    <a:lnTo>
                      <a:pt x="239" y="360"/>
                    </a:lnTo>
                    <a:lnTo>
                      <a:pt x="243" y="354"/>
                    </a:lnTo>
                    <a:lnTo>
                      <a:pt x="248" y="345"/>
                    </a:lnTo>
                    <a:lnTo>
                      <a:pt x="253" y="333"/>
                    </a:lnTo>
                    <a:lnTo>
                      <a:pt x="258" y="319"/>
                    </a:lnTo>
                    <a:lnTo>
                      <a:pt x="263" y="303"/>
                    </a:lnTo>
                    <a:lnTo>
                      <a:pt x="268" y="287"/>
                    </a:lnTo>
                    <a:lnTo>
                      <a:pt x="273" y="270"/>
                    </a:lnTo>
                    <a:lnTo>
                      <a:pt x="278" y="255"/>
                    </a:lnTo>
                    <a:lnTo>
                      <a:pt x="282" y="242"/>
                    </a:lnTo>
                    <a:lnTo>
                      <a:pt x="287" y="234"/>
                    </a:lnTo>
                    <a:lnTo>
                      <a:pt x="292" y="230"/>
                    </a:lnTo>
                    <a:lnTo>
                      <a:pt x="297" y="232"/>
                    </a:lnTo>
                    <a:lnTo>
                      <a:pt x="302" y="241"/>
                    </a:lnTo>
                    <a:lnTo>
                      <a:pt x="307" y="257"/>
                    </a:lnTo>
                    <a:lnTo>
                      <a:pt x="312" y="280"/>
                    </a:lnTo>
                    <a:lnTo>
                      <a:pt x="317" y="309"/>
                    </a:lnTo>
                    <a:lnTo>
                      <a:pt x="321" y="343"/>
                    </a:lnTo>
                    <a:lnTo>
                      <a:pt x="326" y="380"/>
                    </a:lnTo>
                    <a:lnTo>
                      <a:pt x="331" y="418"/>
                    </a:lnTo>
                    <a:lnTo>
                      <a:pt x="336" y="455"/>
                    </a:lnTo>
                    <a:lnTo>
                      <a:pt x="341" y="488"/>
                    </a:lnTo>
                    <a:lnTo>
                      <a:pt x="346" y="515"/>
                    </a:lnTo>
                    <a:lnTo>
                      <a:pt x="351" y="533"/>
                    </a:lnTo>
                    <a:lnTo>
                      <a:pt x="356" y="540"/>
                    </a:lnTo>
                    <a:lnTo>
                      <a:pt x="360" y="535"/>
                    </a:lnTo>
                    <a:lnTo>
                      <a:pt x="365" y="517"/>
                    </a:lnTo>
                    <a:lnTo>
                      <a:pt x="370" y="486"/>
                    </a:lnTo>
                    <a:lnTo>
                      <a:pt x="375" y="443"/>
                    </a:lnTo>
                    <a:lnTo>
                      <a:pt x="380" y="389"/>
                    </a:lnTo>
                    <a:lnTo>
                      <a:pt x="385" y="328"/>
                    </a:lnTo>
                    <a:lnTo>
                      <a:pt x="390" y="263"/>
                    </a:lnTo>
                    <a:lnTo>
                      <a:pt x="394" y="197"/>
                    </a:lnTo>
                    <a:lnTo>
                      <a:pt x="400" y="135"/>
                    </a:lnTo>
                    <a:lnTo>
                      <a:pt x="404" y="80"/>
                    </a:lnTo>
                    <a:lnTo>
                      <a:pt x="409" y="38"/>
                    </a:lnTo>
                    <a:lnTo>
                      <a:pt x="414" y="10"/>
                    </a:lnTo>
                    <a:lnTo>
                      <a:pt x="419" y="0"/>
                    </a:lnTo>
                    <a:lnTo>
                      <a:pt x="424" y="8"/>
                    </a:lnTo>
                    <a:lnTo>
                      <a:pt x="429" y="36"/>
                    </a:lnTo>
                    <a:lnTo>
                      <a:pt x="434" y="82"/>
                    </a:lnTo>
                    <a:lnTo>
                      <a:pt x="438" y="144"/>
                    </a:lnTo>
                    <a:lnTo>
                      <a:pt x="443" y="219"/>
                    </a:lnTo>
                    <a:lnTo>
                      <a:pt x="448" y="302"/>
                    </a:lnTo>
                    <a:lnTo>
                      <a:pt x="453" y="388"/>
                    </a:lnTo>
                    <a:lnTo>
                      <a:pt x="458" y="474"/>
                    </a:lnTo>
                    <a:lnTo>
                      <a:pt x="463" y="552"/>
                    </a:lnTo>
                    <a:lnTo>
                      <a:pt x="468" y="619"/>
                    </a:lnTo>
                    <a:lnTo>
                      <a:pt x="472" y="670"/>
                    </a:lnTo>
                    <a:lnTo>
                      <a:pt x="477" y="702"/>
                    </a:lnTo>
                    <a:lnTo>
                      <a:pt x="482" y="713"/>
                    </a:lnTo>
                    <a:lnTo>
                      <a:pt x="487" y="702"/>
                    </a:lnTo>
                    <a:lnTo>
                      <a:pt x="492" y="670"/>
                    </a:lnTo>
                    <a:lnTo>
                      <a:pt x="497" y="619"/>
                    </a:lnTo>
                    <a:lnTo>
                      <a:pt x="502" y="552"/>
                    </a:lnTo>
                    <a:lnTo>
                      <a:pt x="507" y="474"/>
                    </a:lnTo>
                    <a:lnTo>
                      <a:pt x="512" y="388"/>
                    </a:lnTo>
                    <a:lnTo>
                      <a:pt x="516" y="302"/>
                    </a:lnTo>
                    <a:lnTo>
                      <a:pt x="521" y="219"/>
                    </a:lnTo>
                    <a:lnTo>
                      <a:pt x="526" y="144"/>
                    </a:lnTo>
                    <a:lnTo>
                      <a:pt x="531" y="82"/>
                    </a:lnTo>
                    <a:lnTo>
                      <a:pt x="536" y="36"/>
                    </a:lnTo>
                    <a:lnTo>
                      <a:pt x="541" y="8"/>
                    </a:lnTo>
                    <a:lnTo>
                      <a:pt x="546" y="0"/>
                    </a:lnTo>
                    <a:lnTo>
                      <a:pt x="550" y="10"/>
                    </a:lnTo>
                    <a:lnTo>
                      <a:pt x="555" y="38"/>
                    </a:lnTo>
                    <a:lnTo>
                      <a:pt x="560" y="80"/>
                    </a:lnTo>
                    <a:lnTo>
                      <a:pt x="565" y="135"/>
                    </a:lnTo>
                    <a:lnTo>
                      <a:pt x="570" y="197"/>
                    </a:lnTo>
                    <a:lnTo>
                      <a:pt x="575" y="263"/>
                    </a:lnTo>
                    <a:lnTo>
                      <a:pt x="580" y="328"/>
                    </a:lnTo>
                    <a:lnTo>
                      <a:pt x="584" y="389"/>
                    </a:lnTo>
                    <a:lnTo>
                      <a:pt x="589" y="443"/>
                    </a:lnTo>
                    <a:lnTo>
                      <a:pt x="594" y="486"/>
                    </a:lnTo>
                    <a:lnTo>
                      <a:pt x="599" y="517"/>
                    </a:lnTo>
                    <a:lnTo>
                      <a:pt x="604" y="535"/>
                    </a:lnTo>
                    <a:lnTo>
                      <a:pt x="609" y="540"/>
                    </a:lnTo>
                    <a:lnTo>
                      <a:pt x="614" y="533"/>
                    </a:lnTo>
                    <a:lnTo>
                      <a:pt x="619" y="515"/>
                    </a:lnTo>
                    <a:lnTo>
                      <a:pt x="624" y="488"/>
                    </a:lnTo>
                    <a:lnTo>
                      <a:pt x="628" y="455"/>
                    </a:lnTo>
                    <a:lnTo>
                      <a:pt x="633" y="418"/>
                    </a:lnTo>
                    <a:lnTo>
                      <a:pt x="638" y="380"/>
                    </a:lnTo>
                    <a:lnTo>
                      <a:pt x="643" y="343"/>
                    </a:lnTo>
                    <a:lnTo>
                      <a:pt x="648" y="309"/>
                    </a:lnTo>
                    <a:lnTo>
                      <a:pt x="653" y="280"/>
                    </a:lnTo>
                    <a:lnTo>
                      <a:pt x="658" y="257"/>
                    </a:lnTo>
                    <a:lnTo>
                      <a:pt x="662" y="241"/>
                    </a:lnTo>
                    <a:lnTo>
                      <a:pt x="667" y="232"/>
                    </a:lnTo>
                    <a:lnTo>
                      <a:pt x="672" y="230"/>
                    </a:lnTo>
                    <a:lnTo>
                      <a:pt x="677" y="234"/>
                    </a:lnTo>
                    <a:lnTo>
                      <a:pt x="682" y="242"/>
                    </a:lnTo>
                    <a:lnTo>
                      <a:pt x="687" y="255"/>
                    </a:lnTo>
                    <a:lnTo>
                      <a:pt x="692" y="270"/>
                    </a:lnTo>
                    <a:lnTo>
                      <a:pt x="697" y="287"/>
                    </a:lnTo>
                    <a:lnTo>
                      <a:pt x="702" y="303"/>
                    </a:lnTo>
                    <a:lnTo>
                      <a:pt x="706" y="319"/>
                    </a:lnTo>
                    <a:lnTo>
                      <a:pt x="711" y="333"/>
                    </a:lnTo>
                    <a:lnTo>
                      <a:pt x="716" y="345"/>
                    </a:lnTo>
                    <a:lnTo>
                      <a:pt x="721" y="354"/>
                    </a:lnTo>
                    <a:lnTo>
                      <a:pt x="726" y="360"/>
                    </a:lnTo>
                    <a:lnTo>
                      <a:pt x="731" y="364"/>
                    </a:lnTo>
                    <a:lnTo>
                      <a:pt x="736" y="365"/>
                    </a:lnTo>
                    <a:lnTo>
                      <a:pt x="740" y="363"/>
                    </a:lnTo>
                    <a:lnTo>
                      <a:pt x="745" y="360"/>
                    </a:lnTo>
                    <a:lnTo>
                      <a:pt x="750" y="356"/>
                    </a:lnTo>
                    <a:lnTo>
                      <a:pt x="755" y="350"/>
                    </a:lnTo>
                    <a:lnTo>
                      <a:pt x="760" y="345"/>
                    </a:lnTo>
                    <a:lnTo>
                      <a:pt x="765" y="339"/>
                    </a:lnTo>
                    <a:lnTo>
                      <a:pt x="770" y="334"/>
                    </a:lnTo>
                    <a:lnTo>
                      <a:pt x="774" y="330"/>
                    </a:lnTo>
                    <a:lnTo>
                      <a:pt x="779" y="326"/>
                    </a:lnTo>
                    <a:lnTo>
                      <a:pt x="784" y="323"/>
                    </a:lnTo>
                    <a:lnTo>
                      <a:pt x="789" y="322"/>
                    </a:lnTo>
                    <a:lnTo>
                      <a:pt x="794" y="321"/>
                    </a:lnTo>
                    <a:lnTo>
                      <a:pt x="799" y="320"/>
                    </a:lnTo>
                    <a:lnTo>
                      <a:pt x="804" y="321"/>
                    </a:lnTo>
                    <a:lnTo>
                      <a:pt x="809" y="322"/>
                    </a:lnTo>
                    <a:lnTo>
                      <a:pt x="814" y="323"/>
                    </a:lnTo>
                    <a:lnTo>
                      <a:pt x="818" y="324"/>
                    </a:lnTo>
                    <a:lnTo>
                      <a:pt x="823" y="326"/>
                    </a:lnTo>
                    <a:lnTo>
                      <a:pt x="828" y="327"/>
                    </a:lnTo>
                    <a:lnTo>
                      <a:pt x="833" y="328"/>
                    </a:lnTo>
                    <a:lnTo>
                      <a:pt x="838" y="329"/>
                    </a:lnTo>
                    <a:lnTo>
                      <a:pt x="843" y="330"/>
                    </a:lnTo>
                    <a:lnTo>
                      <a:pt x="848" y="331"/>
                    </a:lnTo>
                    <a:lnTo>
                      <a:pt x="852" y="331"/>
                    </a:lnTo>
                    <a:lnTo>
                      <a:pt x="857" y="331"/>
                    </a:lnTo>
                    <a:lnTo>
                      <a:pt x="862" y="331"/>
                    </a:lnTo>
                    <a:lnTo>
                      <a:pt x="867" y="331"/>
                    </a:lnTo>
                    <a:lnTo>
                      <a:pt x="872" y="331"/>
                    </a:lnTo>
                    <a:lnTo>
                      <a:pt x="877" y="331"/>
                    </a:lnTo>
                    <a:lnTo>
                      <a:pt x="882" y="331"/>
                    </a:lnTo>
                    <a:lnTo>
                      <a:pt x="887" y="330"/>
                    </a:lnTo>
                    <a:lnTo>
                      <a:pt x="892" y="330"/>
                    </a:lnTo>
                    <a:lnTo>
                      <a:pt x="896" y="330"/>
                    </a:lnTo>
                    <a:lnTo>
                      <a:pt x="901" y="330"/>
                    </a:lnTo>
                    <a:lnTo>
                      <a:pt x="906" y="329"/>
                    </a:lnTo>
                    <a:lnTo>
                      <a:pt x="911" y="329"/>
                    </a:lnTo>
                    <a:lnTo>
                      <a:pt x="916" y="329"/>
                    </a:lnTo>
                    <a:lnTo>
                      <a:pt x="921" y="329"/>
                    </a:lnTo>
                    <a:lnTo>
                      <a:pt x="926" y="329"/>
                    </a:lnTo>
                    <a:lnTo>
                      <a:pt x="930" y="329"/>
                    </a:lnTo>
                    <a:lnTo>
                      <a:pt x="935" y="329"/>
                    </a:lnTo>
                    <a:lnTo>
                      <a:pt x="940" y="329"/>
                    </a:lnTo>
                    <a:lnTo>
                      <a:pt x="945" y="329"/>
                    </a:lnTo>
                    <a:lnTo>
                      <a:pt x="950" y="329"/>
                    </a:lnTo>
                    <a:lnTo>
                      <a:pt x="955" y="329"/>
                    </a:lnTo>
                    <a:lnTo>
                      <a:pt x="960" y="329"/>
                    </a:lnTo>
                    <a:lnTo>
                      <a:pt x="965" y="329"/>
                    </a:lnTo>
                    <a:lnTo>
                      <a:pt x="969" y="329"/>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18" name="Group 17">
              <a:extLst>
                <a:ext uri="{FF2B5EF4-FFF2-40B4-BE49-F238E27FC236}">
                  <a16:creationId xmlns:a16="http://schemas.microsoft.com/office/drawing/2014/main" id="{CA7A14A5-5A0A-1148-AD81-BD567FEAA2DF}"/>
                </a:ext>
              </a:extLst>
            </p:cNvPr>
            <p:cNvGrpSpPr>
              <a:grpSpLocks/>
            </p:cNvGrpSpPr>
            <p:nvPr/>
          </p:nvGrpSpPr>
          <p:grpSpPr bwMode="auto">
            <a:xfrm>
              <a:off x="2783" y="2072"/>
              <a:ext cx="617" cy="558"/>
              <a:chOff x="2777" y="2072"/>
              <a:chExt cx="617" cy="558"/>
            </a:xfrm>
          </p:grpSpPr>
          <p:sp>
            <p:nvSpPr>
              <p:cNvPr id="319" name="Freeform 18">
                <a:extLst>
                  <a:ext uri="{FF2B5EF4-FFF2-40B4-BE49-F238E27FC236}">
                    <a16:creationId xmlns:a16="http://schemas.microsoft.com/office/drawing/2014/main" id="{2489256A-322D-8D86-D6CE-E6642D4FFCAB}"/>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 name="Freeform 19">
                <a:extLst>
                  <a:ext uri="{FF2B5EF4-FFF2-40B4-BE49-F238E27FC236}">
                    <a16:creationId xmlns:a16="http://schemas.microsoft.com/office/drawing/2014/main" id="{172690E9-132E-BA9C-FB1F-96D751444A7A}"/>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 name="Freeform 20">
                <a:extLst>
                  <a:ext uri="{FF2B5EF4-FFF2-40B4-BE49-F238E27FC236}">
                    <a16:creationId xmlns:a16="http://schemas.microsoft.com/office/drawing/2014/main" id="{EE6B80C8-46E1-60A4-BAC2-6CD7ABC5FD1D}"/>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 name="Freeform 21">
                <a:extLst>
                  <a:ext uri="{FF2B5EF4-FFF2-40B4-BE49-F238E27FC236}">
                    <a16:creationId xmlns:a16="http://schemas.microsoft.com/office/drawing/2014/main" id="{74D6DF21-1BAE-4DD4-267E-09E50617A056}"/>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 name="Freeform 22">
                <a:extLst>
                  <a:ext uri="{FF2B5EF4-FFF2-40B4-BE49-F238E27FC236}">
                    <a16:creationId xmlns:a16="http://schemas.microsoft.com/office/drawing/2014/main" id="{82726296-0F69-A5C7-35F6-02FF234CE91C}"/>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 name="Freeform 23">
                <a:extLst>
                  <a:ext uri="{FF2B5EF4-FFF2-40B4-BE49-F238E27FC236}">
                    <a16:creationId xmlns:a16="http://schemas.microsoft.com/office/drawing/2014/main" id="{70829EC8-8DE1-80EA-B507-7E92DF4FF408}"/>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5" name="Freeform 24">
                <a:extLst>
                  <a:ext uri="{FF2B5EF4-FFF2-40B4-BE49-F238E27FC236}">
                    <a16:creationId xmlns:a16="http://schemas.microsoft.com/office/drawing/2014/main" id="{CA4A295B-7957-BE36-5D12-2708596FF519}"/>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 name="Freeform 25">
                <a:extLst>
                  <a:ext uri="{FF2B5EF4-FFF2-40B4-BE49-F238E27FC236}">
                    <a16:creationId xmlns:a16="http://schemas.microsoft.com/office/drawing/2014/main" id="{A6CD96B8-FD12-C502-A50D-8956C9B770DC}"/>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 name="Freeform 26">
                <a:extLst>
                  <a:ext uri="{FF2B5EF4-FFF2-40B4-BE49-F238E27FC236}">
                    <a16:creationId xmlns:a16="http://schemas.microsoft.com/office/drawing/2014/main" id="{1BF12601-B9BB-4096-D825-61C3774E539D}"/>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 name="Freeform 27">
                <a:extLst>
                  <a:ext uri="{FF2B5EF4-FFF2-40B4-BE49-F238E27FC236}">
                    <a16:creationId xmlns:a16="http://schemas.microsoft.com/office/drawing/2014/main" id="{14533C4F-8BC3-426D-1169-D7CAB20F31C8}"/>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9" name="Freeform 28">
                <a:extLst>
                  <a:ext uri="{FF2B5EF4-FFF2-40B4-BE49-F238E27FC236}">
                    <a16:creationId xmlns:a16="http://schemas.microsoft.com/office/drawing/2014/main" id="{E871E892-9491-E448-ACA4-03EAEB46D300}"/>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 name="Freeform 29">
                <a:extLst>
                  <a:ext uri="{FF2B5EF4-FFF2-40B4-BE49-F238E27FC236}">
                    <a16:creationId xmlns:a16="http://schemas.microsoft.com/office/drawing/2014/main" id="{CB1B3EE5-E6DC-4BE6-C0E8-7F0176E2BACC}"/>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1" name="Freeform 30">
                <a:extLst>
                  <a:ext uri="{FF2B5EF4-FFF2-40B4-BE49-F238E27FC236}">
                    <a16:creationId xmlns:a16="http://schemas.microsoft.com/office/drawing/2014/main" id="{38A649DF-96C8-F633-7B52-C58DB8AFD2B9}"/>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2" name="Freeform 31">
                <a:extLst>
                  <a:ext uri="{FF2B5EF4-FFF2-40B4-BE49-F238E27FC236}">
                    <a16:creationId xmlns:a16="http://schemas.microsoft.com/office/drawing/2014/main" id="{A2C5D3F7-838E-366A-E878-C4C219D777FF}"/>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3" name="Freeform 32">
                <a:extLst>
                  <a:ext uri="{FF2B5EF4-FFF2-40B4-BE49-F238E27FC236}">
                    <a16:creationId xmlns:a16="http://schemas.microsoft.com/office/drawing/2014/main" id="{88B1459F-3D64-FCBD-3689-71BC2965315A}"/>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4" name="Freeform 33">
                <a:extLst>
                  <a:ext uri="{FF2B5EF4-FFF2-40B4-BE49-F238E27FC236}">
                    <a16:creationId xmlns:a16="http://schemas.microsoft.com/office/drawing/2014/main" id="{A98EA212-5EA7-A694-0BFF-310BE8DF35E6}"/>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5" name="Freeform 34">
                <a:extLst>
                  <a:ext uri="{FF2B5EF4-FFF2-40B4-BE49-F238E27FC236}">
                    <a16:creationId xmlns:a16="http://schemas.microsoft.com/office/drawing/2014/main" id="{BA389E4D-8B3F-A9E4-F4FA-D9A3D29AA989}"/>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6" name="Freeform 35">
                <a:extLst>
                  <a:ext uri="{FF2B5EF4-FFF2-40B4-BE49-F238E27FC236}">
                    <a16:creationId xmlns:a16="http://schemas.microsoft.com/office/drawing/2014/main" id="{4A693916-C70E-1D22-FE6A-9AD94102C3CA}"/>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7" name="Freeform 36">
                <a:extLst>
                  <a:ext uri="{FF2B5EF4-FFF2-40B4-BE49-F238E27FC236}">
                    <a16:creationId xmlns:a16="http://schemas.microsoft.com/office/drawing/2014/main" id="{248B1693-9B6C-5A19-C82A-212E4642D6A7}"/>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 name="Freeform 37">
                <a:extLst>
                  <a:ext uri="{FF2B5EF4-FFF2-40B4-BE49-F238E27FC236}">
                    <a16:creationId xmlns:a16="http://schemas.microsoft.com/office/drawing/2014/main" id="{5B6F3190-9EF6-D8D1-2752-D6B86DE1DBDB}"/>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9" name="Freeform 38">
                <a:extLst>
                  <a:ext uri="{FF2B5EF4-FFF2-40B4-BE49-F238E27FC236}">
                    <a16:creationId xmlns:a16="http://schemas.microsoft.com/office/drawing/2014/main" id="{5010FCC8-1D1A-FE3B-BFC4-DAA34AB35CCE}"/>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0" name="Freeform 39">
                <a:extLst>
                  <a:ext uri="{FF2B5EF4-FFF2-40B4-BE49-F238E27FC236}">
                    <a16:creationId xmlns:a16="http://schemas.microsoft.com/office/drawing/2014/main" id="{2D89D3C6-0F68-B97E-CD51-4D136D40A3CA}"/>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1" name="Freeform 40">
                <a:extLst>
                  <a:ext uri="{FF2B5EF4-FFF2-40B4-BE49-F238E27FC236}">
                    <a16:creationId xmlns:a16="http://schemas.microsoft.com/office/drawing/2014/main" id="{4B2DBC1D-7B94-77EE-3E86-BF999137DFB0}"/>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2" name="Freeform 41">
                <a:extLst>
                  <a:ext uri="{FF2B5EF4-FFF2-40B4-BE49-F238E27FC236}">
                    <a16:creationId xmlns:a16="http://schemas.microsoft.com/office/drawing/2014/main" id="{2F4A1681-98EB-49F0-1A4C-0C9711633406}"/>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3" name="Freeform 42">
                <a:extLst>
                  <a:ext uri="{FF2B5EF4-FFF2-40B4-BE49-F238E27FC236}">
                    <a16:creationId xmlns:a16="http://schemas.microsoft.com/office/drawing/2014/main" id="{EAFD82BE-F83E-068B-E722-3E3F735F2FD9}"/>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4" name="Freeform 43">
                <a:extLst>
                  <a:ext uri="{FF2B5EF4-FFF2-40B4-BE49-F238E27FC236}">
                    <a16:creationId xmlns:a16="http://schemas.microsoft.com/office/drawing/2014/main" id="{32996103-5E12-8325-25FC-BDCBE45CF34E}"/>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5" name="Freeform 44">
                <a:extLst>
                  <a:ext uri="{FF2B5EF4-FFF2-40B4-BE49-F238E27FC236}">
                    <a16:creationId xmlns:a16="http://schemas.microsoft.com/office/drawing/2014/main" id="{86C185BA-0065-CBBD-46E6-744DC48F05D7}"/>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6" name="Freeform 45">
                <a:extLst>
                  <a:ext uri="{FF2B5EF4-FFF2-40B4-BE49-F238E27FC236}">
                    <a16:creationId xmlns:a16="http://schemas.microsoft.com/office/drawing/2014/main" id="{65F5BFE5-7595-D1EE-9060-43A6715C72ED}"/>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 name="Freeform 46">
                <a:extLst>
                  <a:ext uri="{FF2B5EF4-FFF2-40B4-BE49-F238E27FC236}">
                    <a16:creationId xmlns:a16="http://schemas.microsoft.com/office/drawing/2014/main" id="{3F53AFBB-08CD-45E3-2496-07D6C161F718}"/>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 name="Freeform 47">
                <a:extLst>
                  <a:ext uri="{FF2B5EF4-FFF2-40B4-BE49-F238E27FC236}">
                    <a16:creationId xmlns:a16="http://schemas.microsoft.com/office/drawing/2014/main" id="{B81B1D08-11E6-1BD4-4001-3CDE474ACF38}"/>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9" name="Freeform 48">
                <a:extLst>
                  <a:ext uri="{FF2B5EF4-FFF2-40B4-BE49-F238E27FC236}">
                    <a16:creationId xmlns:a16="http://schemas.microsoft.com/office/drawing/2014/main" id="{68DF12BD-F579-FFFA-044C-6B07821DEEF4}"/>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0" name="Freeform 49">
                <a:extLst>
                  <a:ext uri="{FF2B5EF4-FFF2-40B4-BE49-F238E27FC236}">
                    <a16:creationId xmlns:a16="http://schemas.microsoft.com/office/drawing/2014/main" id="{BCDE0BFB-504F-5FFD-6C7C-DBFC7678CA55}"/>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1" name="Freeform 50">
                <a:extLst>
                  <a:ext uri="{FF2B5EF4-FFF2-40B4-BE49-F238E27FC236}">
                    <a16:creationId xmlns:a16="http://schemas.microsoft.com/office/drawing/2014/main" id="{60B78A76-D92C-C72B-F07F-4AA6BAD9E8F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2" name="Freeform 51">
                <a:extLst>
                  <a:ext uri="{FF2B5EF4-FFF2-40B4-BE49-F238E27FC236}">
                    <a16:creationId xmlns:a16="http://schemas.microsoft.com/office/drawing/2014/main" id="{B9875A8E-C484-0142-0FE6-CCC67909F53C}"/>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3" name="Freeform 52">
                <a:extLst>
                  <a:ext uri="{FF2B5EF4-FFF2-40B4-BE49-F238E27FC236}">
                    <a16:creationId xmlns:a16="http://schemas.microsoft.com/office/drawing/2014/main" id="{B7CA0734-C1A1-2784-0CB9-F6FB898F8B71}"/>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4" name="Freeform 53">
                <a:extLst>
                  <a:ext uri="{FF2B5EF4-FFF2-40B4-BE49-F238E27FC236}">
                    <a16:creationId xmlns:a16="http://schemas.microsoft.com/office/drawing/2014/main" id="{B903C12D-1495-7DEE-47E3-32FD0015B0A1}"/>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5" name="Freeform 54">
                <a:extLst>
                  <a:ext uri="{FF2B5EF4-FFF2-40B4-BE49-F238E27FC236}">
                    <a16:creationId xmlns:a16="http://schemas.microsoft.com/office/drawing/2014/main" id="{C9B00681-1899-CEB9-8694-C2CE66F27AED}"/>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6" name="Freeform 55">
                <a:extLst>
                  <a:ext uri="{FF2B5EF4-FFF2-40B4-BE49-F238E27FC236}">
                    <a16:creationId xmlns:a16="http://schemas.microsoft.com/office/drawing/2014/main" id="{44F57B77-6F75-B1B0-9AAB-88D8016DDC72}"/>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7" name="Freeform 56">
                <a:extLst>
                  <a:ext uri="{FF2B5EF4-FFF2-40B4-BE49-F238E27FC236}">
                    <a16:creationId xmlns:a16="http://schemas.microsoft.com/office/drawing/2014/main" id="{27F5315B-F0E8-E295-A1F0-C42668CAF46B}"/>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 name="Freeform 57">
                <a:extLst>
                  <a:ext uri="{FF2B5EF4-FFF2-40B4-BE49-F238E27FC236}">
                    <a16:creationId xmlns:a16="http://schemas.microsoft.com/office/drawing/2014/main" id="{6F198A55-343B-F5E6-6769-098B12F0EA30}"/>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 name="Freeform 58">
                <a:extLst>
                  <a:ext uri="{FF2B5EF4-FFF2-40B4-BE49-F238E27FC236}">
                    <a16:creationId xmlns:a16="http://schemas.microsoft.com/office/drawing/2014/main" id="{95DEBC4A-3B6F-BAEF-BF63-C6A9A311D790}"/>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0" name="Freeform 59">
                <a:extLst>
                  <a:ext uri="{FF2B5EF4-FFF2-40B4-BE49-F238E27FC236}">
                    <a16:creationId xmlns:a16="http://schemas.microsoft.com/office/drawing/2014/main" id="{04E0E9C8-615B-D75A-0080-1B74CC8DD21E}"/>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 name="Freeform 60">
                <a:extLst>
                  <a:ext uri="{FF2B5EF4-FFF2-40B4-BE49-F238E27FC236}">
                    <a16:creationId xmlns:a16="http://schemas.microsoft.com/office/drawing/2014/main" id="{6D07C2F7-F8EB-1D0C-AA79-85C478C8C159}"/>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 name="Freeform 61">
                <a:extLst>
                  <a:ext uri="{FF2B5EF4-FFF2-40B4-BE49-F238E27FC236}">
                    <a16:creationId xmlns:a16="http://schemas.microsoft.com/office/drawing/2014/main" id="{B6A49CCB-064B-A3DD-F3F5-5BD9E94D1118}"/>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 name="Freeform 62">
                <a:extLst>
                  <a:ext uri="{FF2B5EF4-FFF2-40B4-BE49-F238E27FC236}">
                    <a16:creationId xmlns:a16="http://schemas.microsoft.com/office/drawing/2014/main" id="{AB0FAAE1-147B-2687-699A-0FF420957682}"/>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 name="Freeform 63">
                <a:extLst>
                  <a:ext uri="{FF2B5EF4-FFF2-40B4-BE49-F238E27FC236}">
                    <a16:creationId xmlns:a16="http://schemas.microsoft.com/office/drawing/2014/main" id="{6695B76E-A041-B881-BB3B-0166BB53ECF8}"/>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 name="Freeform 64">
                <a:extLst>
                  <a:ext uri="{FF2B5EF4-FFF2-40B4-BE49-F238E27FC236}">
                    <a16:creationId xmlns:a16="http://schemas.microsoft.com/office/drawing/2014/main" id="{D1FF26FD-C215-9E38-C73C-18668926F9FB}"/>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 name="Freeform 65">
                <a:extLst>
                  <a:ext uri="{FF2B5EF4-FFF2-40B4-BE49-F238E27FC236}">
                    <a16:creationId xmlns:a16="http://schemas.microsoft.com/office/drawing/2014/main" id="{16C484E1-CABD-3BC6-C518-BB5F2545655D}"/>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46" name="Group 68">
            <a:extLst>
              <a:ext uri="{FF2B5EF4-FFF2-40B4-BE49-F238E27FC236}">
                <a16:creationId xmlns:a16="http://schemas.microsoft.com/office/drawing/2014/main" id="{ACBCDC27-8362-4D0D-D2CE-F9333BBBAB99}"/>
              </a:ext>
            </a:extLst>
          </p:cNvPr>
          <p:cNvGrpSpPr>
            <a:grpSpLocks/>
          </p:cNvGrpSpPr>
          <p:nvPr/>
        </p:nvGrpSpPr>
        <p:grpSpPr bwMode="auto">
          <a:xfrm>
            <a:off x="3708843" y="1462125"/>
            <a:ext cx="1057734" cy="1146983"/>
            <a:chOff x="1852" y="2060"/>
            <a:chExt cx="691" cy="574"/>
          </a:xfrm>
        </p:grpSpPr>
        <p:grpSp>
          <p:nvGrpSpPr>
            <p:cNvPr id="262" name="Group 69">
              <a:extLst>
                <a:ext uri="{FF2B5EF4-FFF2-40B4-BE49-F238E27FC236}">
                  <a16:creationId xmlns:a16="http://schemas.microsoft.com/office/drawing/2014/main" id="{859972C3-69B0-E9BB-B0F6-9C21C19F7067}"/>
                </a:ext>
              </a:extLst>
            </p:cNvPr>
            <p:cNvGrpSpPr>
              <a:grpSpLocks/>
            </p:cNvGrpSpPr>
            <p:nvPr/>
          </p:nvGrpSpPr>
          <p:grpSpPr bwMode="auto">
            <a:xfrm>
              <a:off x="1852" y="2072"/>
              <a:ext cx="691" cy="550"/>
              <a:chOff x="1858" y="2414"/>
              <a:chExt cx="691" cy="550"/>
            </a:xfrm>
          </p:grpSpPr>
          <p:sp>
            <p:nvSpPr>
              <p:cNvPr id="312" name="Freeform 70">
                <a:extLst>
                  <a:ext uri="{FF2B5EF4-FFF2-40B4-BE49-F238E27FC236}">
                    <a16:creationId xmlns:a16="http://schemas.microsoft.com/office/drawing/2014/main" id="{47FE5BE5-BA13-017B-4561-B2954E6A757F}"/>
                  </a:ext>
                </a:extLst>
              </p:cNvPr>
              <p:cNvSpPr>
                <a:spLocks noChangeAspect="1"/>
              </p:cNvSpPr>
              <p:nvPr/>
            </p:nvSpPr>
            <p:spPr bwMode="auto">
              <a:xfrm>
                <a:off x="1858" y="2414"/>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3" name="Freeform 71">
                <a:extLst>
                  <a:ext uri="{FF2B5EF4-FFF2-40B4-BE49-F238E27FC236}">
                    <a16:creationId xmlns:a16="http://schemas.microsoft.com/office/drawing/2014/main" id="{92A998A1-E667-D4A7-8030-244CE69C801E}"/>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4" name="Freeform 72">
                <a:extLst>
                  <a:ext uri="{FF2B5EF4-FFF2-40B4-BE49-F238E27FC236}">
                    <a16:creationId xmlns:a16="http://schemas.microsoft.com/office/drawing/2014/main" id="{D5B7B13A-E243-ECF1-5363-4CF47B52D6F8}"/>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 name="Freeform 73">
                <a:extLst>
                  <a:ext uri="{FF2B5EF4-FFF2-40B4-BE49-F238E27FC236}">
                    <a16:creationId xmlns:a16="http://schemas.microsoft.com/office/drawing/2014/main" id="{71914FC5-414F-6708-8B25-7928C3D62E6F}"/>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6" name="Freeform 74">
                <a:extLst>
                  <a:ext uri="{FF2B5EF4-FFF2-40B4-BE49-F238E27FC236}">
                    <a16:creationId xmlns:a16="http://schemas.microsoft.com/office/drawing/2014/main" id="{ED6C6383-2B76-0476-4B3A-41A29E8C62D0}"/>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63" name="Freeform 75">
              <a:extLst>
                <a:ext uri="{FF2B5EF4-FFF2-40B4-BE49-F238E27FC236}">
                  <a16:creationId xmlns:a16="http://schemas.microsoft.com/office/drawing/2014/main" id="{B61B1148-F4AF-C544-4318-54C57198C302}"/>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4" name="Freeform 76">
              <a:extLst>
                <a:ext uri="{FF2B5EF4-FFF2-40B4-BE49-F238E27FC236}">
                  <a16:creationId xmlns:a16="http://schemas.microsoft.com/office/drawing/2014/main" id="{A76C8F73-D420-2456-7F36-2DBED5454662}"/>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5" name="Freeform 77">
              <a:extLst>
                <a:ext uri="{FF2B5EF4-FFF2-40B4-BE49-F238E27FC236}">
                  <a16:creationId xmlns:a16="http://schemas.microsoft.com/office/drawing/2014/main" id="{3C5D0C84-6EE5-CE01-70C3-251D85BA0209}"/>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 name="Freeform 78">
              <a:extLst>
                <a:ext uri="{FF2B5EF4-FFF2-40B4-BE49-F238E27FC236}">
                  <a16:creationId xmlns:a16="http://schemas.microsoft.com/office/drawing/2014/main" id="{3B6B4797-A02B-4858-307B-E9775877513A}"/>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7" name="Freeform 79">
              <a:extLst>
                <a:ext uri="{FF2B5EF4-FFF2-40B4-BE49-F238E27FC236}">
                  <a16:creationId xmlns:a16="http://schemas.microsoft.com/office/drawing/2014/main" id="{C8BD5729-B1E1-290E-A782-66563A36DC69}"/>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8" name="Freeform 80">
              <a:extLst>
                <a:ext uri="{FF2B5EF4-FFF2-40B4-BE49-F238E27FC236}">
                  <a16:creationId xmlns:a16="http://schemas.microsoft.com/office/drawing/2014/main" id="{B077C2B5-C74A-492B-A960-4779FC594EAD}"/>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9" name="Freeform 81">
              <a:extLst>
                <a:ext uri="{FF2B5EF4-FFF2-40B4-BE49-F238E27FC236}">
                  <a16:creationId xmlns:a16="http://schemas.microsoft.com/office/drawing/2014/main" id="{E9DA8729-D4D2-C435-C426-66F32F2B5401}"/>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0" name="Freeform 82">
              <a:extLst>
                <a:ext uri="{FF2B5EF4-FFF2-40B4-BE49-F238E27FC236}">
                  <a16:creationId xmlns:a16="http://schemas.microsoft.com/office/drawing/2014/main" id="{7C831C7A-4A6B-3322-60E5-EE0234A3609D}"/>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1" name="Freeform 83">
              <a:extLst>
                <a:ext uri="{FF2B5EF4-FFF2-40B4-BE49-F238E27FC236}">
                  <a16:creationId xmlns:a16="http://schemas.microsoft.com/office/drawing/2014/main" id="{16BCC899-EBA2-E3AD-B65D-8203E91A8F7D}"/>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2" name="Freeform 84">
              <a:extLst>
                <a:ext uri="{FF2B5EF4-FFF2-40B4-BE49-F238E27FC236}">
                  <a16:creationId xmlns:a16="http://schemas.microsoft.com/office/drawing/2014/main" id="{81A272B3-74A9-4451-97D1-3F2857664EE8}"/>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3" name="Freeform 85">
              <a:extLst>
                <a:ext uri="{FF2B5EF4-FFF2-40B4-BE49-F238E27FC236}">
                  <a16:creationId xmlns:a16="http://schemas.microsoft.com/office/drawing/2014/main" id="{17665280-9C65-3A16-9372-969CDB485C4A}"/>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4" name="Freeform 86">
              <a:extLst>
                <a:ext uri="{FF2B5EF4-FFF2-40B4-BE49-F238E27FC236}">
                  <a16:creationId xmlns:a16="http://schemas.microsoft.com/office/drawing/2014/main" id="{B4300F1C-5172-5296-30BA-4BE7BF3AB302}"/>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5" name="Freeform 87">
              <a:extLst>
                <a:ext uri="{FF2B5EF4-FFF2-40B4-BE49-F238E27FC236}">
                  <a16:creationId xmlns:a16="http://schemas.microsoft.com/office/drawing/2014/main" id="{0F4C8281-4B22-4DE7-98E9-F5F405B9ABED}"/>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 name="Freeform 88">
              <a:extLst>
                <a:ext uri="{FF2B5EF4-FFF2-40B4-BE49-F238E27FC236}">
                  <a16:creationId xmlns:a16="http://schemas.microsoft.com/office/drawing/2014/main" id="{03FFF9D9-0540-8FAC-BE99-33591E029955}"/>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 name="Freeform 89">
              <a:extLst>
                <a:ext uri="{FF2B5EF4-FFF2-40B4-BE49-F238E27FC236}">
                  <a16:creationId xmlns:a16="http://schemas.microsoft.com/office/drawing/2014/main" id="{4BFA723E-D629-3D31-4C72-0AD094D1DFB9}"/>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 name="Freeform 90">
              <a:extLst>
                <a:ext uri="{FF2B5EF4-FFF2-40B4-BE49-F238E27FC236}">
                  <a16:creationId xmlns:a16="http://schemas.microsoft.com/office/drawing/2014/main" id="{A98A04B4-CD18-9BB2-9678-83B37FFF95C4}"/>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 name="Freeform 91">
              <a:extLst>
                <a:ext uri="{FF2B5EF4-FFF2-40B4-BE49-F238E27FC236}">
                  <a16:creationId xmlns:a16="http://schemas.microsoft.com/office/drawing/2014/main" id="{774854FC-3F5E-B678-9D5E-27A5B3C2A26B}"/>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 name="Freeform 92">
              <a:extLst>
                <a:ext uri="{FF2B5EF4-FFF2-40B4-BE49-F238E27FC236}">
                  <a16:creationId xmlns:a16="http://schemas.microsoft.com/office/drawing/2014/main" id="{BDE8688F-9C16-D281-FBF0-25F2CA61CFA9}"/>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 name="Freeform 93">
              <a:extLst>
                <a:ext uri="{FF2B5EF4-FFF2-40B4-BE49-F238E27FC236}">
                  <a16:creationId xmlns:a16="http://schemas.microsoft.com/office/drawing/2014/main" id="{E212F630-A873-8ACE-94CB-20E62A7EF493}"/>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 name="Freeform 94">
              <a:extLst>
                <a:ext uri="{FF2B5EF4-FFF2-40B4-BE49-F238E27FC236}">
                  <a16:creationId xmlns:a16="http://schemas.microsoft.com/office/drawing/2014/main" id="{4A9A0B83-5CAF-BDB5-4167-84B7575CE910}"/>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 name="Freeform 95">
              <a:extLst>
                <a:ext uri="{FF2B5EF4-FFF2-40B4-BE49-F238E27FC236}">
                  <a16:creationId xmlns:a16="http://schemas.microsoft.com/office/drawing/2014/main" id="{8DDFA57B-53A7-AA71-1B97-935CF2D87233}"/>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 name="Freeform 96">
              <a:extLst>
                <a:ext uri="{FF2B5EF4-FFF2-40B4-BE49-F238E27FC236}">
                  <a16:creationId xmlns:a16="http://schemas.microsoft.com/office/drawing/2014/main" id="{1A33869E-FD4C-F172-0E58-0F1E8B70ECAE}"/>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 name="Freeform 97">
              <a:extLst>
                <a:ext uri="{FF2B5EF4-FFF2-40B4-BE49-F238E27FC236}">
                  <a16:creationId xmlns:a16="http://schemas.microsoft.com/office/drawing/2014/main" id="{F16896B8-200C-6F51-EE6C-ACBDEA0F8C56}"/>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 name="Freeform 98">
              <a:extLst>
                <a:ext uri="{FF2B5EF4-FFF2-40B4-BE49-F238E27FC236}">
                  <a16:creationId xmlns:a16="http://schemas.microsoft.com/office/drawing/2014/main" id="{C382A8D0-9D44-158F-B926-DEA8E6266706}"/>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 name="Freeform 99">
              <a:extLst>
                <a:ext uri="{FF2B5EF4-FFF2-40B4-BE49-F238E27FC236}">
                  <a16:creationId xmlns:a16="http://schemas.microsoft.com/office/drawing/2014/main" id="{D6A7C97C-1841-F4E7-04F8-96610B0BA849}"/>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8" name="Freeform 100">
              <a:extLst>
                <a:ext uri="{FF2B5EF4-FFF2-40B4-BE49-F238E27FC236}">
                  <a16:creationId xmlns:a16="http://schemas.microsoft.com/office/drawing/2014/main" id="{EDB4E95C-D67D-C8CB-F7BE-B81927D53817}"/>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9" name="Freeform 101">
              <a:extLst>
                <a:ext uri="{FF2B5EF4-FFF2-40B4-BE49-F238E27FC236}">
                  <a16:creationId xmlns:a16="http://schemas.microsoft.com/office/drawing/2014/main" id="{9F83A09B-84D5-2157-0C44-026409552D97}"/>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0" name="Freeform 102">
              <a:extLst>
                <a:ext uri="{FF2B5EF4-FFF2-40B4-BE49-F238E27FC236}">
                  <a16:creationId xmlns:a16="http://schemas.microsoft.com/office/drawing/2014/main" id="{09579388-70F4-B7FA-2C40-3C6DA48FC01B}"/>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 name="Freeform 103">
              <a:extLst>
                <a:ext uri="{FF2B5EF4-FFF2-40B4-BE49-F238E27FC236}">
                  <a16:creationId xmlns:a16="http://schemas.microsoft.com/office/drawing/2014/main" id="{ADCC18A5-DE3C-CAB8-988F-085AC3B8DE05}"/>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2" name="Freeform 104">
              <a:extLst>
                <a:ext uri="{FF2B5EF4-FFF2-40B4-BE49-F238E27FC236}">
                  <a16:creationId xmlns:a16="http://schemas.microsoft.com/office/drawing/2014/main" id="{DB76A98D-CD66-62A8-29B1-B07C3F91C053}"/>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3" name="Freeform 105">
              <a:extLst>
                <a:ext uri="{FF2B5EF4-FFF2-40B4-BE49-F238E27FC236}">
                  <a16:creationId xmlns:a16="http://schemas.microsoft.com/office/drawing/2014/main" id="{9D574707-AA32-A4C9-984E-2BFB65F92CFC}"/>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4" name="Freeform 106">
              <a:extLst>
                <a:ext uri="{FF2B5EF4-FFF2-40B4-BE49-F238E27FC236}">
                  <a16:creationId xmlns:a16="http://schemas.microsoft.com/office/drawing/2014/main" id="{F2EB22ED-F54E-EA7E-5446-5033FDC470C5}"/>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 name="Freeform 107">
              <a:extLst>
                <a:ext uri="{FF2B5EF4-FFF2-40B4-BE49-F238E27FC236}">
                  <a16:creationId xmlns:a16="http://schemas.microsoft.com/office/drawing/2014/main" id="{5A689082-39B3-478A-D34B-0998DE182041}"/>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6" name="Freeform 108">
              <a:extLst>
                <a:ext uri="{FF2B5EF4-FFF2-40B4-BE49-F238E27FC236}">
                  <a16:creationId xmlns:a16="http://schemas.microsoft.com/office/drawing/2014/main" id="{5833D6BE-78E4-3BA3-011C-86138DBB215E}"/>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 name="Freeform 109">
              <a:extLst>
                <a:ext uri="{FF2B5EF4-FFF2-40B4-BE49-F238E27FC236}">
                  <a16:creationId xmlns:a16="http://schemas.microsoft.com/office/drawing/2014/main" id="{69C09E21-5545-892D-AC49-465F372C749C}"/>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 name="Freeform 110">
              <a:extLst>
                <a:ext uri="{FF2B5EF4-FFF2-40B4-BE49-F238E27FC236}">
                  <a16:creationId xmlns:a16="http://schemas.microsoft.com/office/drawing/2014/main" id="{7FB90A58-6B7F-2A5C-B37E-712A0463D3B1}"/>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9" name="Freeform 111">
              <a:extLst>
                <a:ext uri="{FF2B5EF4-FFF2-40B4-BE49-F238E27FC236}">
                  <a16:creationId xmlns:a16="http://schemas.microsoft.com/office/drawing/2014/main" id="{0DC78A11-7BC4-ECBD-53EA-482DD7A97CD0}"/>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0" name="Freeform 112">
              <a:extLst>
                <a:ext uri="{FF2B5EF4-FFF2-40B4-BE49-F238E27FC236}">
                  <a16:creationId xmlns:a16="http://schemas.microsoft.com/office/drawing/2014/main" id="{348F621F-4CBF-9F33-1785-CDBF8C7ACE41}"/>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1" name="Freeform 113">
              <a:extLst>
                <a:ext uri="{FF2B5EF4-FFF2-40B4-BE49-F238E27FC236}">
                  <a16:creationId xmlns:a16="http://schemas.microsoft.com/office/drawing/2014/main" id="{48FFB035-BAC1-57CF-F39A-2415276E6116}"/>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2" name="Freeform 114">
              <a:extLst>
                <a:ext uri="{FF2B5EF4-FFF2-40B4-BE49-F238E27FC236}">
                  <a16:creationId xmlns:a16="http://schemas.microsoft.com/office/drawing/2014/main" id="{5D874DA3-A0DD-2387-695B-44CD0955667F}"/>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3" name="Freeform 115">
              <a:extLst>
                <a:ext uri="{FF2B5EF4-FFF2-40B4-BE49-F238E27FC236}">
                  <a16:creationId xmlns:a16="http://schemas.microsoft.com/office/drawing/2014/main" id="{8DE0951D-DF6B-1654-4402-257DAF944C79}"/>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4" name="Freeform 116">
              <a:extLst>
                <a:ext uri="{FF2B5EF4-FFF2-40B4-BE49-F238E27FC236}">
                  <a16:creationId xmlns:a16="http://schemas.microsoft.com/office/drawing/2014/main" id="{47D30CBB-F232-4F68-180A-74ACC9B6CA1D}"/>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5" name="Freeform 117">
              <a:extLst>
                <a:ext uri="{FF2B5EF4-FFF2-40B4-BE49-F238E27FC236}">
                  <a16:creationId xmlns:a16="http://schemas.microsoft.com/office/drawing/2014/main" id="{3DA4F63C-B483-3545-9CB8-7AADBD99BC62}"/>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6" name="Freeform 118">
              <a:extLst>
                <a:ext uri="{FF2B5EF4-FFF2-40B4-BE49-F238E27FC236}">
                  <a16:creationId xmlns:a16="http://schemas.microsoft.com/office/drawing/2014/main" id="{AE460D9C-77F5-49BF-15C0-214555C657F3}"/>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 name="Freeform 119">
              <a:extLst>
                <a:ext uri="{FF2B5EF4-FFF2-40B4-BE49-F238E27FC236}">
                  <a16:creationId xmlns:a16="http://schemas.microsoft.com/office/drawing/2014/main" id="{F46C7B5C-5D6B-AAA3-B548-85370A5775BA}"/>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 name="Freeform 120">
              <a:extLst>
                <a:ext uri="{FF2B5EF4-FFF2-40B4-BE49-F238E27FC236}">
                  <a16:creationId xmlns:a16="http://schemas.microsoft.com/office/drawing/2014/main" id="{53FDBEB3-EC97-5FDE-09B7-D9E506E88E0A}"/>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9" name="Freeform 121">
              <a:extLst>
                <a:ext uri="{FF2B5EF4-FFF2-40B4-BE49-F238E27FC236}">
                  <a16:creationId xmlns:a16="http://schemas.microsoft.com/office/drawing/2014/main" id="{FC8BC31A-1051-0B70-348A-F35236B87583}"/>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0" name="Freeform 122">
              <a:extLst>
                <a:ext uri="{FF2B5EF4-FFF2-40B4-BE49-F238E27FC236}">
                  <a16:creationId xmlns:a16="http://schemas.microsoft.com/office/drawing/2014/main" id="{2C8984AF-927E-2AF4-4B5C-72E0439EF20B}"/>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1" name="Rectangle 123">
              <a:extLst>
                <a:ext uri="{FF2B5EF4-FFF2-40B4-BE49-F238E27FC236}">
                  <a16:creationId xmlns:a16="http://schemas.microsoft.com/office/drawing/2014/main" id="{C263752B-647D-F941-F1E0-809C8CDFC98C}"/>
                </a:ext>
              </a:extLst>
            </p:cNvPr>
            <p:cNvSpPr>
              <a:spLocks noChangeAspect="1" noChangeArrowheads="1"/>
            </p:cNvSpPr>
            <p:nvPr/>
          </p:nvSpPr>
          <p:spPr bwMode="auto">
            <a:xfrm>
              <a:off x="2191" y="2347"/>
              <a:ext cx="1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l" eaLnBrk="0" hangingPunct="0"/>
              <a:r>
                <a:rPr lang="en-US" altLang="en-US" sz="700">
                  <a:solidFill>
                    <a:srgbClr val="000000"/>
                  </a:solidFill>
                </a:rPr>
                <a:t> </a:t>
              </a:r>
              <a:endParaRPr lang="en-US" altLang="en-US" sz="2800">
                <a:latin typeface="Times New Roman" panose="02020603050405020304" pitchFamily="18" charset="0"/>
              </a:endParaRPr>
            </a:p>
          </p:txBody>
        </p:sp>
      </p:grpSp>
      <p:grpSp>
        <p:nvGrpSpPr>
          <p:cNvPr id="47" name="Group 124">
            <a:extLst>
              <a:ext uri="{FF2B5EF4-FFF2-40B4-BE49-F238E27FC236}">
                <a16:creationId xmlns:a16="http://schemas.microsoft.com/office/drawing/2014/main" id="{03820AA5-E1E8-D71F-7CEC-E562406144EC}"/>
              </a:ext>
            </a:extLst>
          </p:cNvPr>
          <p:cNvGrpSpPr>
            <a:grpSpLocks/>
          </p:cNvGrpSpPr>
          <p:nvPr/>
        </p:nvGrpSpPr>
        <p:grpSpPr bwMode="auto">
          <a:xfrm>
            <a:off x="2605197" y="1424081"/>
            <a:ext cx="995930" cy="1211616"/>
            <a:chOff x="1007" y="2038"/>
            <a:chExt cx="651" cy="607"/>
          </a:xfrm>
        </p:grpSpPr>
        <p:sp>
          <p:nvSpPr>
            <p:cNvPr id="209" name="Freeform 125">
              <a:extLst>
                <a:ext uri="{FF2B5EF4-FFF2-40B4-BE49-F238E27FC236}">
                  <a16:creationId xmlns:a16="http://schemas.microsoft.com/office/drawing/2014/main" id="{6D5725AB-281F-8E43-64B4-D0A9B130BEC1}"/>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0" name="Freeform 126">
              <a:extLst>
                <a:ext uri="{FF2B5EF4-FFF2-40B4-BE49-F238E27FC236}">
                  <a16:creationId xmlns:a16="http://schemas.microsoft.com/office/drawing/2014/main" id="{53B074D0-777B-A0C6-1827-76A18DF87BC9}"/>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 name="Freeform 127">
              <a:extLst>
                <a:ext uri="{FF2B5EF4-FFF2-40B4-BE49-F238E27FC236}">
                  <a16:creationId xmlns:a16="http://schemas.microsoft.com/office/drawing/2014/main" id="{4FDD8448-CDD7-9922-C487-8BA91C7CE187}"/>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2" name="Freeform 128">
              <a:extLst>
                <a:ext uri="{FF2B5EF4-FFF2-40B4-BE49-F238E27FC236}">
                  <a16:creationId xmlns:a16="http://schemas.microsoft.com/office/drawing/2014/main" id="{F8818D6B-2DD9-709E-C7EA-34D78DE63C4E}"/>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3" name="Freeform 129">
              <a:extLst>
                <a:ext uri="{FF2B5EF4-FFF2-40B4-BE49-F238E27FC236}">
                  <a16:creationId xmlns:a16="http://schemas.microsoft.com/office/drawing/2014/main" id="{C39286CD-8D51-224E-D9E2-417136A4C630}"/>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 name="Freeform 130">
              <a:extLst>
                <a:ext uri="{FF2B5EF4-FFF2-40B4-BE49-F238E27FC236}">
                  <a16:creationId xmlns:a16="http://schemas.microsoft.com/office/drawing/2014/main" id="{1F4F04DD-DDA5-5E5C-F6E4-F426CE1AFE17}"/>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 name="Freeform 131">
              <a:extLst>
                <a:ext uri="{FF2B5EF4-FFF2-40B4-BE49-F238E27FC236}">
                  <a16:creationId xmlns:a16="http://schemas.microsoft.com/office/drawing/2014/main" id="{38852AAA-BEDF-B601-7047-E68DF66A076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Freeform 132">
              <a:extLst>
                <a:ext uri="{FF2B5EF4-FFF2-40B4-BE49-F238E27FC236}">
                  <a16:creationId xmlns:a16="http://schemas.microsoft.com/office/drawing/2014/main" id="{C168C87A-3B8E-B1EE-25D6-932B2C90670E}"/>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7" name="Freeform 133">
              <a:extLst>
                <a:ext uri="{FF2B5EF4-FFF2-40B4-BE49-F238E27FC236}">
                  <a16:creationId xmlns:a16="http://schemas.microsoft.com/office/drawing/2014/main" id="{E52B1CDF-EC0E-0243-E764-26568D02FF2C}"/>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 name="Freeform 134">
              <a:extLst>
                <a:ext uri="{FF2B5EF4-FFF2-40B4-BE49-F238E27FC236}">
                  <a16:creationId xmlns:a16="http://schemas.microsoft.com/office/drawing/2014/main" id="{2ECDCD00-D001-BABE-F510-18D546E3F0D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9" name="Freeform 135">
              <a:extLst>
                <a:ext uri="{FF2B5EF4-FFF2-40B4-BE49-F238E27FC236}">
                  <a16:creationId xmlns:a16="http://schemas.microsoft.com/office/drawing/2014/main" id="{E4062081-E267-6C47-8E15-51D39AD0E117}"/>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0" name="Freeform 136">
              <a:extLst>
                <a:ext uri="{FF2B5EF4-FFF2-40B4-BE49-F238E27FC236}">
                  <a16:creationId xmlns:a16="http://schemas.microsoft.com/office/drawing/2014/main" id="{7A64E5EF-0048-22ED-32CA-A037B0DBAD74}"/>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Freeform 137">
              <a:extLst>
                <a:ext uri="{FF2B5EF4-FFF2-40B4-BE49-F238E27FC236}">
                  <a16:creationId xmlns:a16="http://schemas.microsoft.com/office/drawing/2014/main" id="{70E34DF3-4DC7-ECA4-5A98-D22D36CD02EC}"/>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2" name="Freeform 138">
              <a:extLst>
                <a:ext uri="{FF2B5EF4-FFF2-40B4-BE49-F238E27FC236}">
                  <a16:creationId xmlns:a16="http://schemas.microsoft.com/office/drawing/2014/main" id="{9575DEB3-0BD0-E100-269B-6483C346864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3" name="Freeform 139">
              <a:extLst>
                <a:ext uri="{FF2B5EF4-FFF2-40B4-BE49-F238E27FC236}">
                  <a16:creationId xmlns:a16="http://schemas.microsoft.com/office/drawing/2014/main" id="{2E3FAB83-F727-BB47-A31B-6429116DB6B0}"/>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 name="Freeform 140">
              <a:extLst>
                <a:ext uri="{FF2B5EF4-FFF2-40B4-BE49-F238E27FC236}">
                  <a16:creationId xmlns:a16="http://schemas.microsoft.com/office/drawing/2014/main" id="{4DD17132-F088-B55E-92A5-E247CA66594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 name="Freeform 141">
              <a:extLst>
                <a:ext uri="{FF2B5EF4-FFF2-40B4-BE49-F238E27FC236}">
                  <a16:creationId xmlns:a16="http://schemas.microsoft.com/office/drawing/2014/main" id="{A98EF7CD-F5CC-303F-8792-C1C5E21F9195}"/>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Freeform 142">
              <a:extLst>
                <a:ext uri="{FF2B5EF4-FFF2-40B4-BE49-F238E27FC236}">
                  <a16:creationId xmlns:a16="http://schemas.microsoft.com/office/drawing/2014/main" id="{52C885C4-22F7-2EE7-4530-2245803E8E6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7" name="Freeform 143">
              <a:extLst>
                <a:ext uri="{FF2B5EF4-FFF2-40B4-BE49-F238E27FC236}">
                  <a16:creationId xmlns:a16="http://schemas.microsoft.com/office/drawing/2014/main" id="{1A184BB9-F377-6B35-D1A0-7979CAF985A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 name="Freeform 144">
              <a:extLst>
                <a:ext uri="{FF2B5EF4-FFF2-40B4-BE49-F238E27FC236}">
                  <a16:creationId xmlns:a16="http://schemas.microsoft.com/office/drawing/2014/main" id="{06FFEA2F-1425-832B-D4E6-045E9B105F10}"/>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9" name="Freeform 145">
              <a:extLst>
                <a:ext uri="{FF2B5EF4-FFF2-40B4-BE49-F238E27FC236}">
                  <a16:creationId xmlns:a16="http://schemas.microsoft.com/office/drawing/2014/main" id="{42708EE9-A0FA-1A30-480D-2840457C34EA}"/>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0" name="Freeform 146">
              <a:extLst>
                <a:ext uri="{FF2B5EF4-FFF2-40B4-BE49-F238E27FC236}">
                  <a16:creationId xmlns:a16="http://schemas.microsoft.com/office/drawing/2014/main" id="{B7D39947-76B4-8AAE-F77F-D8A20DDE73DB}"/>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1" name="Freeform 147">
              <a:extLst>
                <a:ext uri="{FF2B5EF4-FFF2-40B4-BE49-F238E27FC236}">
                  <a16:creationId xmlns:a16="http://schemas.microsoft.com/office/drawing/2014/main" id="{53D035C5-E361-FD18-ABEF-DDC12A0DBE6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2" name="Freeform 148">
              <a:extLst>
                <a:ext uri="{FF2B5EF4-FFF2-40B4-BE49-F238E27FC236}">
                  <a16:creationId xmlns:a16="http://schemas.microsoft.com/office/drawing/2014/main" id="{A829B8A7-DF1C-E266-26F5-E0793A1B61AA}"/>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 name="Freeform 149">
              <a:extLst>
                <a:ext uri="{FF2B5EF4-FFF2-40B4-BE49-F238E27FC236}">
                  <a16:creationId xmlns:a16="http://schemas.microsoft.com/office/drawing/2014/main" id="{A79B5580-6F35-8A6E-064E-55BF219B45C4}"/>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 name="Freeform 150">
              <a:extLst>
                <a:ext uri="{FF2B5EF4-FFF2-40B4-BE49-F238E27FC236}">
                  <a16:creationId xmlns:a16="http://schemas.microsoft.com/office/drawing/2014/main" id="{9CA13EB1-0586-3D9F-18DA-EFBF4389AE6B}"/>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 name="Freeform 151">
              <a:extLst>
                <a:ext uri="{FF2B5EF4-FFF2-40B4-BE49-F238E27FC236}">
                  <a16:creationId xmlns:a16="http://schemas.microsoft.com/office/drawing/2014/main" id="{BD8C36E0-556B-FAC9-A131-1337FA5950B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Freeform 152">
              <a:extLst>
                <a:ext uri="{FF2B5EF4-FFF2-40B4-BE49-F238E27FC236}">
                  <a16:creationId xmlns:a16="http://schemas.microsoft.com/office/drawing/2014/main" id="{9DE4B5CE-FD73-DD07-55DE-26FE7492AA8F}"/>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7" name="Freeform 153">
              <a:extLst>
                <a:ext uri="{FF2B5EF4-FFF2-40B4-BE49-F238E27FC236}">
                  <a16:creationId xmlns:a16="http://schemas.microsoft.com/office/drawing/2014/main" id="{988BB7A1-EB39-3280-D580-BD87E0E84C98}"/>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8" name="Freeform 154">
              <a:extLst>
                <a:ext uri="{FF2B5EF4-FFF2-40B4-BE49-F238E27FC236}">
                  <a16:creationId xmlns:a16="http://schemas.microsoft.com/office/drawing/2014/main" id="{78DCA4D5-90EF-5AD6-4870-7A21AE86D264}"/>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 name="Freeform 155">
              <a:extLst>
                <a:ext uri="{FF2B5EF4-FFF2-40B4-BE49-F238E27FC236}">
                  <a16:creationId xmlns:a16="http://schemas.microsoft.com/office/drawing/2014/main" id="{E96D60CE-5E02-111A-2866-FF3BB0B7EAD3}"/>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 name="Freeform 156">
              <a:extLst>
                <a:ext uri="{FF2B5EF4-FFF2-40B4-BE49-F238E27FC236}">
                  <a16:creationId xmlns:a16="http://schemas.microsoft.com/office/drawing/2014/main" id="{FDFDF8E7-3AD5-73D7-C347-36B1D2F918BA}"/>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Freeform 157">
              <a:extLst>
                <a:ext uri="{FF2B5EF4-FFF2-40B4-BE49-F238E27FC236}">
                  <a16:creationId xmlns:a16="http://schemas.microsoft.com/office/drawing/2014/main" id="{F48A6571-6449-0967-EC1A-68E6FDEE8781}"/>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2" name="Freeform 158">
              <a:extLst>
                <a:ext uri="{FF2B5EF4-FFF2-40B4-BE49-F238E27FC236}">
                  <a16:creationId xmlns:a16="http://schemas.microsoft.com/office/drawing/2014/main" id="{0C31C047-C8AF-A790-C213-61F3FCE5D2C3}"/>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3" name="Freeform 159">
              <a:extLst>
                <a:ext uri="{FF2B5EF4-FFF2-40B4-BE49-F238E27FC236}">
                  <a16:creationId xmlns:a16="http://schemas.microsoft.com/office/drawing/2014/main" id="{5F61B6D6-56B8-883E-EA4C-448F1B0A1768}"/>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4" name="Freeform 160">
              <a:extLst>
                <a:ext uri="{FF2B5EF4-FFF2-40B4-BE49-F238E27FC236}">
                  <a16:creationId xmlns:a16="http://schemas.microsoft.com/office/drawing/2014/main" id="{0C0428FC-95AC-2C22-11DF-B946A51D3B88}"/>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 name="Freeform 161">
              <a:extLst>
                <a:ext uri="{FF2B5EF4-FFF2-40B4-BE49-F238E27FC236}">
                  <a16:creationId xmlns:a16="http://schemas.microsoft.com/office/drawing/2014/main" id="{47DEB233-BFB6-582B-AB5D-D14F2CA24EB8}"/>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 name="Freeform 162">
              <a:extLst>
                <a:ext uri="{FF2B5EF4-FFF2-40B4-BE49-F238E27FC236}">
                  <a16:creationId xmlns:a16="http://schemas.microsoft.com/office/drawing/2014/main" id="{CB4DE59E-A336-1B6D-9648-FCA49168F0C4}"/>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7" name="Freeform 163">
              <a:extLst>
                <a:ext uri="{FF2B5EF4-FFF2-40B4-BE49-F238E27FC236}">
                  <a16:creationId xmlns:a16="http://schemas.microsoft.com/office/drawing/2014/main" id="{6FC79734-9A85-0EC7-18C3-6F256DC687DA}"/>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8" name="Freeform 164">
              <a:extLst>
                <a:ext uri="{FF2B5EF4-FFF2-40B4-BE49-F238E27FC236}">
                  <a16:creationId xmlns:a16="http://schemas.microsoft.com/office/drawing/2014/main" id="{E8BEC039-92E6-3669-22E6-8E1DC1DD5FD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9" name="Freeform 165">
              <a:extLst>
                <a:ext uri="{FF2B5EF4-FFF2-40B4-BE49-F238E27FC236}">
                  <a16:creationId xmlns:a16="http://schemas.microsoft.com/office/drawing/2014/main" id="{64C5179A-403B-BF26-BE3A-46A3A1EA9251}"/>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0" name="Freeform 166">
              <a:extLst>
                <a:ext uri="{FF2B5EF4-FFF2-40B4-BE49-F238E27FC236}">
                  <a16:creationId xmlns:a16="http://schemas.microsoft.com/office/drawing/2014/main" id="{ADE598A5-7F8A-B2FC-1220-9A656C92AFF1}"/>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1" name="Freeform 167">
              <a:extLst>
                <a:ext uri="{FF2B5EF4-FFF2-40B4-BE49-F238E27FC236}">
                  <a16:creationId xmlns:a16="http://schemas.microsoft.com/office/drawing/2014/main" id="{03954111-2D9E-7FB1-A301-F368DD70D00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 name="Freeform 168">
              <a:extLst>
                <a:ext uri="{FF2B5EF4-FFF2-40B4-BE49-F238E27FC236}">
                  <a16:creationId xmlns:a16="http://schemas.microsoft.com/office/drawing/2014/main" id="{F356ABC8-B44C-75DB-796A-FB68CA912B44}"/>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3" name="Freeform 169">
              <a:extLst>
                <a:ext uri="{FF2B5EF4-FFF2-40B4-BE49-F238E27FC236}">
                  <a16:creationId xmlns:a16="http://schemas.microsoft.com/office/drawing/2014/main" id="{FC81B1A6-AA44-3C04-CCC2-80B96B4901B0}"/>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4" name="Freeform 170">
              <a:extLst>
                <a:ext uri="{FF2B5EF4-FFF2-40B4-BE49-F238E27FC236}">
                  <a16:creationId xmlns:a16="http://schemas.microsoft.com/office/drawing/2014/main" id="{D60E6F56-58FA-9C90-C2AD-66602A62D5F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5" name="Freeform 171">
              <a:extLst>
                <a:ext uri="{FF2B5EF4-FFF2-40B4-BE49-F238E27FC236}">
                  <a16:creationId xmlns:a16="http://schemas.microsoft.com/office/drawing/2014/main" id="{A26FF02F-E0FC-AE2D-0D2C-1954DFFB0760}"/>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 name="Freeform 172">
              <a:extLst>
                <a:ext uri="{FF2B5EF4-FFF2-40B4-BE49-F238E27FC236}">
                  <a16:creationId xmlns:a16="http://schemas.microsoft.com/office/drawing/2014/main" id="{A3F62C7D-22BE-0D30-2196-82D194F5F146}"/>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 name="Freeform 173">
              <a:extLst>
                <a:ext uri="{FF2B5EF4-FFF2-40B4-BE49-F238E27FC236}">
                  <a16:creationId xmlns:a16="http://schemas.microsoft.com/office/drawing/2014/main" id="{1D73A691-3100-7963-9802-504121B9961D}"/>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8" name="Freeform 174">
              <a:extLst>
                <a:ext uri="{FF2B5EF4-FFF2-40B4-BE49-F238E27FC236}">
                  <a16:creationId xmlns:a16="http://schemas.microsoft.com/office/drawing/2014/main" id="{94B83575-A227-CD7B-EED9-3C76040255F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 name="Freeform 175">
              <a:extLst>
                <a:ext uri="{FF2B5EF4-FFF2-40B4-BE49-F238E27FC236}">
                  <a16:creationId xmlns:a16="http://schemas.microsoft.com/office/drawing/2014/main" id="{A385B455-4168-D007-F9EE-447C7423E6D0}"/>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0" name="Freeform 176">
              <a:extLst>
                <a:ext uri="{FF2B5EF4-FFF2-40B4-BE49-F238E27FC236}">
                  <a16:creationId xmlns:a16="http://schemas.microsoft.com/office/drawing/2014/main" id="{CD15D952-7F14-9684-3AB6-C4F4AD0AC460}"/>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1" name="Freeform 177">
              <a:extLst>
                <a:ext uri="{FF2B5EF4-FFF2-40B4-BE49-F238E27FC236}">
                  <a16:creationId xmlns:a16="http://schemas.microsoft.com/office/drawing/2014/main" id="{2B210F4E-134D-54BE-93D5-16CD0AEA38A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8" name="Group 178">
            <a:extLst>
              <a:ext uri="{FF2B5EF4-FFF2-40B4-BE49-F238E27FC236}">
                <a16:creationId xmlns:a16="http://schemas.microsoft.com/office/drawing/2014/main" id="{A2E7DC16-1BF0-9A9C-4E6E-561751B53FDE}"/>
              </a:ext>
            </a:extLst>
          </p:cNvPr>
          <p:cNvGrpSpPr>
            <a:grpSpLocks/>
          </p:cNvGrpSpPr>
          <p:nvPr/>
        </p:nvGrpSpPr>
        <p:grpSpPr bwMode="auto">
          <a:xfrm flipH="1">
            <a:off x="6208467" y="1459761"/>
            <a:ext cx="1057734" cy="1126279"/>
            <a:chOff x="1858" y="2419"/>
            <a:chExt cx="691" cy="550"/>
          </a:xfrm>
        </p:grpSpPr>
        <p:sp>
          <p:nvSpPr>
            <p:cNvPr id="204" name="Freeform 179">
              <a:extLst>
                <a:ext uri="{FF2B5EF4-FFF2-40B4-BE49-F238E27FC236}">
                  <a16:creationId xmlns:a16="http://schemas.microsoft.com/office/drawing/2014/main" id="{C785EE52-F144-E714-1EC3-F6D68D33D2F8}"/>
                </a:ext>
              </a:extLst>
            </p:cNvPr>
            <p:cNvSpPr>
              <a:spLocks noChangeAspect="1"/>
            </p:cNvSpPr>
            <p:nvPr/>
          </p:nvSpPr>
          <p:spPr bwMode="auto">
            <a:xfrm>
              <a:off x="1858" y="2419"/>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 name="Freeform 180">
              <a:extLst>
                <a:ext uri="{FF2B5EF4-FFF2-40B4-BE49-F238E27FC236}">
                  <a16:creationId xmlns:a16="http://schemas.microsoft.com/office/drawing/2014/main" id="{BA522033-0B7A-A800-0BEB-FAAB1A272369}"/>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 name="Freeform 181">
              <a:extLst>
                <a:ext uri="{FF2B5EF4-FFF2-40B4-BE49-F238E27FC236}">
                  <a16:creationId xmlns:a16="http://schemas.microsoft.com/office/drawing/2014/main" id="{F7BC4F0B-DA75-4240-4A97-91A9CEE63FD3}"/>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7" name="Freeform 182">
              <a:extLst>
                <a:ext uri="{FF2B5EF4-FFF2-40B4-BE49-F238E27FC236}">
                  <a16:creationId xmlns:a16="http://schemas.microsoft.com/office/drawing/2014/main" id="{28B03865-CBB5-D447-76BD-E3F431F417E7}"/>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8" name="Freeform 183">
              <a:extLst>
                <a:ext uri="{FF2B5EF4-FFF2-40B4-BE49-F238E27FC236}">
                  <a16:creationId xmlns:a16="http://schemas.microsoft.com/office/drawing/2014/main" id="{2C342EED-973A-BB40-60A4-8431A66F74BB}"/>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9" name="Group 184">
            <a:extLst>
              <a:ext uri="{FF2B5EF4-FFF2-40B4-BE49-F238E27FC236}">
                <a16:creationId xmlns:a16="http://schemas.microsoft.com/office/drawing/2014/main" id="{EDCAD5A3-D887-E884-363B-DF7837DB8230}"/>
              </a:ext>
            </a:extLst>
          </p:cNvPr>
          <p:cNvGrpSpPr>
            <a:grpSpLocks/>
          </p:cNvGrpSpPr>
          <p:nvPr/>
        </p:nvGrpSpPr>
        <p:grpSpPr bwMode="auto">
          <a:xfrm>
            <a:off x="6277334" y="1456216"/>
            <a:ext cx="882916" cy="1146983"/>
            <a:chOff x="3330" y="1600"/>
            <a:chExt cx="576" cy="574"/>
          </a:xfrm>
        </p:grpSpPr>
        <p:sp>
          <p:nvSpPr>
            <p:cNvPr id="158" name="Freeform 185">
              <a:extLst>
                <a:ext uri="{FF2B5EF4-FFF2-40B4-BE49-F238E27FC236}">
                  <a16:creationId xmlns:a16="http://schemas.microsoft.com/office/drawing/2014/main" id="{C08D8D07-8FD6-8561-60BE-851FBFAF966D}"/>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 name="Freeform 186">
              <a:extLst>
                <a:ext uri="{FF2B5EF4-FFF2-40B4-BE49-F238E27FC236}">
                  <a16:creationId xmlns:a16="http://schemas.microsoft.com/office/drawing/2014/main" id="{D93F57C2-8E5D-8B86-D1B2-337F790C8909}"/>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 name="Freeform 187">
              <a:extLst>
                <a:ext uri="{FF2B5EF4-FFF2-40B4-BE49-F238E27FC236}">
                  <a16:creationId xmlns:a16="http://schemas.microsoft.com/office/drawing/2014/main" id="{667F2CC7-EB6D-BDA6-30F4-9FB770CC9788}"/>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1" name="Freeform 188">
              <a:extLst>
                <a:ext uri="{FF2B5EF4-FFF2-40B4-BE49-F238E27FC236}">
                  <a16:creationId xmlns:a16="http://schemas.microsoft.com/office/drawing/2014/main" id="{FB887098-E5F0-6DB3-FADB-EEB6446D409F}"/>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2" name="Freeform 189">
              <a:extLst>
                <a:ext uri="{FF2B5EF4-FFF2-40B4-BE49-F238E27FC236}">
                  <a16:creationId xmlns:a16="http://schemas.microsoft.com/office/drawing/2014/main" id="{B1B98311-638B-0863-966E-317AD03FF7F6}"/>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 name="Freeform 190">
              <a:extLst>
                <a:ext uri="{FF2B5EF4-FFF2-40B4-BE49-F238E27FC236}">
                  <a16:creationId xmlns:a16="http://schemas.microsoft.com/office/drawing/2014/main" id="{0996724D-D91A-0529-3271-1A2E0346E54A}"/>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 name="Freeform 191">
              <a:extLst>
                <a:ext uri="{FF2B5EF4-FFF2-40B4-BE49-F238E27FC236}">
                  <a16:creationId xmlns:a16="http://schemas.microsoft.com/office/drawing/2014/main" id="{AFB66434-AB20-9E50-E687-13005E9DD4E1}"/>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 name="Freeform 192">
              <a:extLst>
                <a:ext uri="{FF2B5EF4-FFF2-40B4-BE49-F238E27FC236}">
                  <a16:creationId xmlns:a16="http://schemas.microsoft.com/office/drawing/2014/main" id="{5FE9B14D-3902-EFB4-452B-227F92CAB6F9}"/>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 name="Freeform 193">
              <a:extLst>
                <a:ext uri="{FF2B5EF4-FFF2-40B4-BE49-F238E27FC236}">
                  <a16:creationId xmlns:a16="http://schemas.microsoft.com/office/drawing/2014/main" id="{22307608-067A-513E-123D-1C0F554FB723}"/>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7" name="Freeform 194">
              <a:extLst>
                <a:ext uri="{FF2B5EF4-FFF2-40B4-BE49-F238E27FC236}">
                  <a16:creationId xmlns:a16="http://schemas.microsoft.com/office/drawing/2014/main" id="{68CD0A89-988D-1EE3-11D1-9702BE381756}"/>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Freeform 195">
              <a:extLst>
                <a:ext uri="{FF2B5EF4-FFF2-40B4-BE49-F238E27FC236}">
                  <a16:creationId xmlns:a16="http://schemas.microsoft.com/office/drawing/2014/main" id="{26206FC8-EC04-B0A5-FAF5-35A23D163073}"/>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9" name="Freeform 196">
              <a:extLst>
                <a:ext uri="{FF2B5EF4-FFF2-40B4-BE49-F238E27FC236}">
                  <a16:creationId xmlns:a16="http://schemas.microsoft.com/office/drawing/2014/main" id="{9D91B9F7-9FA2-C089-B36B-AFB7C80C285F}"/>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0" name="Freeform 197">
              <a:extLst>
                <a:ext uri="{FF2B5EF4-FFF2-40B4-BE49-F238E27FC236}">
                  <a16:creationId xmlns:a16="http://schemas.microsoft.com/office/drawing/2014/main" id="{6E96542F-838C-F09C-513C-F1EEC79AFF36}"/>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 name="Freeform 198">
              <a:extLst>
                <a:ext uri="{FF2B5EF4-FFF2-40B4-BE49-F238E27FC236}">
                  <a16:creationId xmlns:a16="http://schemas.microsoft.com/office/drawing/2014/main" id="{AD88419B-2804-7133-7C4F-8F1B4648AB42}"/>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2" name="Freeform 199">
              <a:extLst>
                <a:ext uri="{FF2B5EF4-FFF2-40B4-BE49-F238E27FC236}">
                  <a16:creationId xmlns:a16="http://schemas.microsoft.com/office/drawing/2014/main" id="{9A65BA2B-3C09-26C9-F029-46B56B598903}"/>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 name="Freeform 200">
              <a:extLst>
                <a:ext uri="{FF2B5EF4-FFF2-40B4-BE49-F238E27FC236}">
                  <a16:creationId xmlns:a16="http://schemas.microsoft.com/office/drawing/2014/main" id="{B3F9CC1F-8F5C-51FC-CB82-B3CB1AE86FB8}"/>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 name="Freeform 201">
              <a:extLst>
                <a:ext uri="{FF2B5EF4-FFF2-40B4-BE49-F238E27FC236}">
                  <a16:creationId xmlns:a16="http://schemas.microsoft.com/office/drawing/2014/main" id="{2426A38B-9D81-79F5-A606-661EAFD92DB4}"/>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 name="Freeform 202">
              <a:extLst>
                <a:ext uri="{FF2B5EF4-FFF2-40B4-BE49-F238E27FC236}">
                  <a16:creationId xmlns:a16="http://schemas.microsoft.com/office/drawing/2014/main" id="{19AED692-1912-1006-F014-83397B4B2570}"/>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 name="Freeform 203">
              <a:extLst>
                <a:ext uri="{FF2B5EF4-FFF2-40B4-BE49-F238E27FC236}">
                  <a16:creationId xmlns:a16="http://schemas.microsoft.com/office/drawing/2014/main" id="{9D60E7EE-2A76-F9CD-937C-9D3407281D50}"/>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Freeform 204">
              <a:extLst>
                <a:ext uri="{FF2B5EF4-FFF2-40B4-BE49-F238E27FC236}">
                  <a16:creationId xmlns:a16="http://schemas.microsoft.com/office/drawing/2014/main" id="{40359178-602A-6A65-4A36-F63DFE6AF93C}"/>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8" name="Freeform 205">
              <a:extLst>
                <a:ext uri="{FF2B5EF4-FFF2-40B4-BE49-F238E27FC236}">
                  <a16:creationId xmlns:a16="http://schemas.microsoft.com/office/drawing/2014/main" id="{2095B895-1E52-0EF9-9288-6FAE9AC91C3C}"/>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9" name="Freeform 206">
              <a:extLst>
                <a:ext uri="{FF2B5EF4-FFF2-40B4-BE49-F238E27FC236}">
                  <a16:creationId xmlns:a16="http://schemas.microsoft.com/office/drawing/2014/main" id="{4A9C2140-797F-F94B-938A-B86AC3F4301A}"/>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 name="Freeform 207">
              <a:extLst>
                <a:ext uri="{FF2B5EF4-FFF2-40B4-BE49-F238E27FC236}">
                  <a16:creationId xmlns:a16="http://schemas.microsoft.com/office/drawing/2014/main" id="{35B920E2-A570-6285-03C6-1218D90C1ECF}"/>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1" name="Freeform 208">
              <a:extLst>
                <a:ext uri="{FF2B5EF4-FFF2-40B4-BE49-F238E27FC236}">
                  <a16:creationId xmlns:a16="http://schemas.microsoft.com/office/drawing/2014/main" id="{83806371-9ED1-E2F3-CC73-D59988BB3201}"/>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 name="Freeform 209">
              <a:extLst>
                <a:ext uri="{FF2B5EF4-FFF2-40B4-BE49-F238E27FC236}">
                  <a16:creationId xmlns:a16="http://schemas.microsoft.com/office/drawing/2014/main" id="{2644F77C-4194-82AA-F3D1-EDF784535D5F}"/>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3" name="Freeform 210">
              <a:extLst>
                <a:ext uri="{FF2B5EF4-FFF2-40B4-BE49-F238E27FC236}">
                  <a16:creationId xmlns:a16="http://schemas.microsoft.com/office/drawing/2014/main" id="{778CB699-09A5-DEFD-CB79-595CC8F17656}"/>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 name="Freeform 211">
              <a:extLst>
                <a:ext uri="{FF2B5EF4-FFF2-40B4-BE49-F238E27FC236}">
                  <a16:creationId xmlns:a16="http://schemas.microsoft.com/office/drawing/2014/main" id="{27DFEB0B-4222-2677-DF8E-52F5863C5854}"/>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5" name="Freeform 212">
              <a:extLst>
                <a:ext uri="{FF2B5EF4-FFF2-40B4-BE49-F238E27FC236}">
                  <a16:creationId xmlns:a16="http://schemas.microsoft.com/office/drawing/2014/main" id="{79117D0C-0440-578F-A6B6-E0DCA33C15E3}"/>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6" name="Freeform 213">
              <a:extLst>
                <a:ext uri="{FF2B5EF4-FFF2-40B4-BE49-F238E27FC236}">
                  <a16:creationId xmlns:a16="http://schemas.microsoft.com/office/drawing/2014/main" id="{A3F84D5A-2AD8-62D1-1A6F-AE0840FD404E}"/>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7" name="Freeform 214">
              <a:extLst>
                <a:ext uri="{FF2B5EF4-FFF2-40B4-BE49-F238E27FC236}">
                  <a16:creationId xmlns:a16="http://schemas.microsoft.com/office/drawing/2014/main" id="{176C7EC7-54B3-3248-CAD6-C4C8D569DA99}"/>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 name="Freeform 215">
              <a:extLst>
                <a:ext uri="{FF2B5EF4-FFF2-40B4-BE49-F238E27FC236}">
                  <a16:creationId xmlns:a16="http://schemas.microsoft.com/office/drawing/2014/main" id="{78C5F340-B107-AE7D-2054-20BC9088B039}"/>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9" name="Freeform 216">
              <a:extLst>
                <a:ext uri="{FF2B5EF4-FFF2-40B4-BE49-F238E27FC236}">
                  <a16:creationId xmlns:a16="http://schemas.microsoft.com/office/drawing/2014/main" id="{3BFB32B0-5E14-EE31-EEE7-264D6E7A3313}"/>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0" name="Freeform 217">
              <a:extLst>
                <a:ext uri="{FF2B5EF4-FFF2-40B4-BE49-F238E27FC236}">
                  <a16:creationId xmlns:a16="http://schemas.microsoft.com/office/drawing/2014/main" id="{C6830F51-EADF-5967-BA80-8DF90582A6CA}"/>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1" name="Freeform 218">
              <a:extLst>
                <a:ext uri="{FF2B5EF4-FFF2-40B4-BE49-F238E27FC236}">
                  <a16:creationId xmlns:a16="http://schemas.microsoft.com/office/drawing/2014/main" id="{664F0264-F551-182C-542E-A0D3D642F286}"/>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2" name="Freeform 219">
              <a:extLst>
                <a:ext uri="{FF2B5EF4-FFF2-40B4-BE49-F238E27FC236}">
                  <a16:creationId xmlns:a16="http://schemas.microsoft.com/office/drawing/2014/main" id="{877E3C81-2061-699A-A800-F32D3D55C2AE}"/>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3" name="Freeform 220">
              <a:extLst>
                <a:ext uri="{FF2B5EF4-FFF2-40B4-BE49-F238E27FC236}">
                  <a16:creationId xmlns:a16="http://schemas.microsoft.com/office/drawing/2014/main" id="{6A5177D2-874F-6A28-79C8-F76CC3C45FBB}"/>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 name="Freeform 221">
              <a:extLst>
                <a:ext uri="{FF2B5EF4-FFF2-40B4-BE49-F238E27FC236}">
                  <a16:creationId xmlns:a16="http://schemas.microsoft.com/office/drawing/2014/main" id="{5625A994-61F3-1D0B-94F4-32256A855D14}"/>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Freeform 222">
              <a:extLst>
                <a:ext uri="{FF2B5EF4-FFF2-40B4-BE49-F238E27FC236}">
                  <a16:creationId xmlns:a16="http://schemas.microsoft.com/office/drawing/2014/main" id="{C2ADCEB8-2C00-0451-4066-D3F52E0C13ED}"/>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 name="Freeform 223">
              <a:extLst>
                <a:ext uri="{FF2B5EF4-FFF2-40B4-BE49-F238E27FC236}">
                  <a16:creationId xmlns:a16="http://schemas.microsoft.com/office/drawing/2014/main" id="{9FD871BE-7CE5-1AF6-2E30-7B9C65547347}"/>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 name="Freeform 224">
              <a:extLst>
                <a:ext uri="{FF2B5EF4-FFF2-40B4-BE49-F238E27FC236}">
                  <a16:creationId xmlns:a16="http://schemas.microsoft.com/office/drawing/2014/main" id="{585B9B2B-6139-291E-3B40-792B8C02DAC0}"/>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8" name="Freeform 225">
              <a:extLst>
                <a:ext uri="{FF2B5EF4-FFF2-40B4-BE49-F238E27FC236}">
                  <a16:creationId xmlns:a16="http://schemas.microsoft.com/office/drawing/2014/main" id="{B3471328-33EC-F40A-EFE8-70EA4A6CA1E2}"/>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9" name="Freeform 226">
              <a:extLst>
                <a:ext uri="{FF2B5EF4-FFF2-40B4-BE49-F238E27FC236}">
                  <a16:creationId xmlns:a16="http://schemas.microsoft.com/office/drawing/2014/main" id="{8527C667-B5A7-0AE2-C812-AC23E7D783DD}"/>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0" name="Freeform 227">
              <a:extLst>
                <a:ext uri="{FF2B5EF4-FFF2-40B4-BE49-F238E27FC236}">
                  <a16:creationId xmlns:a16="http://schemas.microsoft.com/office/drawing/2014/main" id="{58A5884E-BF40-23E8-143D-CB586F734221}"/>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1" name="Freeform 228">
              <a:extLst>
                <a:ext uri="{FF2B5EF4-FFF2-40B4-BE49-F238E27FC236}">
                  <a16:creationId xmlns:a16="http://schemas.microsoft.com/office/drawing/2014/main" id="{964D72F4-38C4-F076-4DFB-1379C19D9C48}"/>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2" name="Freeform 229">
              <a:extLst>
                <a:ext uri="{FF2B5EF4-FFF2-40B4-BE49-F238E27FC236}">
                  <a16:creationId xmlns:a16="http://schemas.microsoft.com/office/drawing/2014/main" id="{231606F5-14A9-BC88-0C70-19A81D9150A7}"/>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 name="Freeform 230">
              <a:extLst>
                <a:ext uri="{FF2B5EF4-FFF2-40B4-BE49-F238E27FC236}">
                  <a16:creationId xmlns:a16="http://schemas.microsoft.com/office/drawing/2014/main" id="{02A94374-D8A0-16CC-27A9-F651EE3C5267}"/>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0" name="Group 231">
            <a:extLst>
              <a:ext uri="{FF2B5EF4-FFF2-40B4-BE49-F238E27FC236}">
                <a16:creationId xmlns:a16="http://schemas.microsoft.com/office/drawing/2014/main" id="{B1C2C9C5-6C36-C648-07FF-90A9078C4A98}"/>
              </a:ext>
            </a:extLst>
          </p:cNvPr>
          <p:cNvGrpSpPr>
            <a:grpSpLocks/>
          </p:cNvGrpSpPr>
          <p:nvPr/>
        </p:nvGrpSpPr>
        <p:grpSpPr bwMode="auto">
          <a:xfrm>
            <a:off x="7368821" y="1429988"/>
            <a:ext cx="997696" cy="1211616"/>
            <a:chOff x="1007" y="2038"/>
            <a:chExt cx="651" cy="607"/>
          </a:xfrm>
        </p:grpSpPr>
        <p:sp>
          <p:nvSpPr>
            <p:cNvPr id="51" name="Freeform 232">
              <a:extLst>
                <a:ext uri="{FF2B5EF4-FFF2-40B4-BE49-F238E27FC236}">
                  <a16:creationId xmlns:a16="http://schemas.microsoft.com/office/drawing/2014/main" id="{B69A433A-DEEB-FAF9-428E-9B20D44B9ACC}"/>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233">
              <a:extLst>
                <a:ext uri="{FF2B5EF4-FFF2-40B4-BE49-F238E27FC236}">
                  <a16:creationId xmlns:a16="http://schemas.microsoft.com/office/drawing/2014/main" id="{0DEFA2AF-7EFD-9479-123B-6EB11E1B4325}"/>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234">
              <a:extLst>
                <a:ext uri="{FF2B5EF4-FFF2-40B4-BE49-F238E27FC236}">
                  <a16:creationId xmlns:a16="http://schemas.microsoft.com/office/drawing/2014/main" id="{391D3910-05C2-6A40-D6D2-2177DEFEC3BD}"/>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235">
              <a:extLst>
                <a:ext uri="{FF2B5EF4-FFF2-40B4-BE49-F238E27FC236}">
                  <a16:creationId xmlns:a16="http://schemas.microsoft.com/office/drawing/2014/main" id="{AE201328-4935-111C-7A09-9BA1C9C7959F}"/>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236">
              <a:extLst>
                <a:ext uri="{FF2B5EF4-FFF2-40B4-BE49-F238E27FC236}">
                  <a16:creationId xmlns:a16="http://schemas.microsoft.com/office/drawing/2014/main" id="{D0A942D1-C734-62E9-9F2D-E8F328CA8ABD}"/>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237">
              <a:extLst>
                <a:ext uri="{FF2B5EF4-FFF2-40B4-BE49-F238E27FC236}">
                  <a16:creationId xmlns:a16="http://schemas.microsoft.com/office/drawing/2014/main" id="{74D47842-0CEC-D505-78C4-9D1DA41C5CC1}"/>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38">
              <a:extLst>
                <a:ext uri="{FF2B5EF4-FFF2-40B4-BE49-F238E27FC236}">
                  <a16:creationId xmlns:a16="http://schemas.microsoft.com/office/drawing/2014/main" id="{9A8F80A4-D6B6-657A-821E-0FA0241C06A8}"/>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39">
              <a:extLst>
                <a:ext uri="{FF2B5EF4-FFF2-40B4-BE49-F238E27FC236}">
                  <a16:creationId xmlns:a16="http://schemas.microsoft.com/office/drawing/2014/main" id="{735CCD68-6D6B-FC02-E2F6-08B7431A6827}"/>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40">
              <a:extLst>
                <a:ext uri="{FF2B5EF4-FFF2-40B4-BE49-F238E27FC236}">
                  <a16:creationId xmlns:a16="http://schemas.microsoft.com/office/drawing/2014/main" id="{15DA6E99-F601-1519-5462-A446563011BD}"/>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241">
              <a:extLst>
                <a:ext uri="{FF2B5EF4-FFF2-40B4-BE49-F238E27FC236}">
                  <a16:creationId xmlns:a16="http://schemas.microsoft.com/office/drawing/2014/main" id="{7D5228DF-E284-D565-91FF-27951791988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42">
              <a:extLst>
                <a:ext uri="{FF2B5EF4-FFF2-40B4-BE49-F238E27FC236}">
                  <a16:creationId xmlns:a16="http://schemas.microsoft.com/office/drawing/2014/main" id="{389946B0-04EF-9C8D-9792-9E9CEA31ED0B}"/>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43">
              <a:extLst>
                <a:ext uri="{FF2B5EF4-FFF2-40B4-BE49-F238E27FC236}">
                  <a16:creationId xmlns:a16="http://schemas.microsoft.com/office/drawing/2014/main" id="{4F0B4F82-DE71-6F37-0A2C-2FA6E69E091C}"/>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44">
              <a:extLst>
                <a:ext uri="{FF2B5EF4-FFF2-40B4-BE49-F238E27FC236}">
                  <a16:creationId xmlns:a16="http://schemas.microsoft.com/office/drawing/2014/main" id="{FFB6C094-A933-BABD-2F5C-82E71F12DF5F}"/>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245">
              <a:extLst>
                <a:ext uri="{FF2B5EF4-FFF2-40B4-BE49-F238E27FC236}">
                  <a16:creationId xmlns:a16="http://schemas.microsoft.com/office/drawing/2014/main" id="{86B1D094-54B7-F6AA-CBD7-F97977DAC2B4}"/>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246">
              <a:extLst>
                <a:ext uri="{FF2B5EF4-FFF2-40B4-BE49-F238E27FC236}">
                  <a16:creationId xmlns:a16="http://schemas.microsoft.com/office/drawing/2014/main" id="{4E99E802-F863-9993-B4DC-FF27C93E7614}"/>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247">
              <a:extLst>
                <a:ext uri="{FF2B5EF4-FFF2-40B4-BE49-F238E27FC236}">
                  <a16:creationId xmlns:a16="http://schemas.microsoft.com/office/drawing/2014/main" id="{1247DE85-8564-175E-51F5-F7EC1EDF7B70}"/>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248">
              <a:extLst>
                <a:ext uri="{FF2B5EF4-FFF2-40B4-BE49-F238E27FC236}">
                  <a16:creationId xmlns:a16="http://schemas.microsoft.com/office/drawing/2014/main" id="{47C65D7F-4502-31A5-23A1-D72FBD8AB7C2}"/>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249">
              <a:extLst>
                <a:ext uri="{FF2B5EF4-FFF2-40B4-BE49-F238E27FC236}">
                  <a16:creationId xmlns:a16="http://schemas.microsoft.com/office/drawing/2014/main" id="{379CBC17-8A2D-6437-CCF7-F2C7232D3CB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250">
              <a:extLst>
                <a:ext uri="{FF2B5EF4-FFF2-40B4-BE49-F238E27FC236}">
                  <a16:creationId xmlns:a16="http://schemas.microsoft.com/office/drawing/2014/main" id="{91768F6E-4ABB-691D-38C2-295CEDEC749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251">
              <a:extLst>
                <a:ext uri="{FF2B5EF4-FFF2-40B4-BE49-F238E27FC236}">
                  <a16:creationId xmlns:a16="http://schemas.microsoft.com/office/drawing/2014/main" id="{BB4C69A8-0A08-3B69-5C7E-FB935774F182}"/>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252">
              <a:extLst>
                <a:ext uri="{FF2B5EF4-FFF2-40B4-BE49-F238E27FC236}">
                  <a16:creationId xmlns:a16="http://schemas.microsoft.com/office/drawing/2014/main" id="{FC794FF2-1FA7-84A4-5336-C807AFCACAA4}"/>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253">
              <a:extLst>
                <a:ext uri="{FF2B5EF4-FFF2-40B4-BE49-F238E27FC236}">
                  <a16:creationId xmlns:a16="http://schemas.microsoft.com/office/drawing/2014/main" id="{EACA8E84-126C-9254-5759-715CA0C300A3}"/>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254">
              <a:extLst>
                <a:ext uri="{FF2B5EF4-FFF2-40B4-BE49-F238E27FC236}">
                  <a16:creationId xmlns:a16="http://schemas.microsoft.com/office/drawing/2014/main" id="{D25A20B1-8B67-9722-5D22-358D0431A2B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255">
              <a:extLst>
                <a:ext uri="{FF2B5EF4-FFF2-40B4-BE49-F238E27FC236}">
                  <a16:creationId xmlns:a16="http://schemas.microsoft.com/office/drawing/2014/main" id="{AD2E54A6-FF29-D0E5-F682-A1833109B33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256">
              <a:extLst>
                <a:ext uri="{FF2B5EF4-FFF2-40B4-BE49-F238E27FC236}">
                  <a16:creationId xmlns:a16="http://schemas.microsoft.com/office/drawing/2014/main" id="{BBC486F9-02E6-87E4-4813-CFD8F056C91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257">
              <a:extLst>
                <a:ext uri="{FF2B5EF4-FFF2-40B4-BE49-F238E27FC236}">
                  <a16:creationId xmlns:a16="http://schemas.microsoft.com/office/drawing/2014/main" id="{B060DAFA-B32D-0231-3D06-D33244F91894}"/>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258">
              <a:extLst>
                <a:ext uri="{FF2B5EF4-FFF2-40B4-BE49-F238E27FC236}">
                  <a16:creationId xmlns:a16="http://schemas.microsoft.com/office/drawing/2014/main" id="{76318ED2-5D0C-399A-3B9B-92EACE16B9D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Freeform 259">
              <a:extLst>
                <a:ext uri="{FF2B5EF4-FFF2-40B4-BE49-F238E27FC236}">
                  <a16:creationId xmlns:a16="http://schemas.microsoft.com/office/drawing/2014/main" id="{A5A7E7EF-A226-DEB3-C802-499903DFDA7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Freeform 260">
              <a:extLst>
                <a:ext uri="{FF2B5EF4-FFF2-40B4-BE49-F238E27FC236}">
                  <a16:creationId xmlns:a16="http://schemas.microsoft.com/office/drawing/2014/main" id="{837CE821-97D7-312F-C9C3-FD9EE646D015}"/>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9" name="Freeform 261">
              <a:extLst>
                <a:ext uri="{FF2B5EF4-FFF2-40B4-BE49-F238E27FC236}">
                  <a16:creationId xmlns:a16="http://schemas.microsoft.com/office/drawing/2014/main" id="{91EA840B-60C6-0F93-2CB5-F92E7369D0F2}"/>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Freeform 262">
              <a:extLst>
                <a:ext uri="{FF2B5EF4-FFF2-40B4-BE49-F238E27FC236}">
                  <a16:creationId xmlns:a16="http://schemas.microsoft.com/office/drawing/2014/main" id="{47A54D9E-6041-671A-8B5F-9FEE427D19EA}"/>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 name="Freeform 263">
              <a:extLst>
                <a:ext uri="{FF2B5EF4-FFF2-40B4-BE49-F238E27FC236}">
                  <a16:creationId xmlns:a16="http://schemas.microsoft.com/office/drawing/2014/main" id="{DD899E10-EAB0-5E78-4310-C5033C919E02}"/>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264">
              <a:extLst>
                <a:ext uri="{FF2B5EF4-FFF2-40B4-BE49-F238E27FC236}">
                  <a16:creationId xmlns:a16="http://schemas.microsoft.com/office/drawing/2014/main" id="{16B3F59A-32F7-A2B8-CD5B-997B6DEE511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265">
              <a:extLst>
                <a:ext uri="{FF2B5EF4-FFF2-40B4-BE49-F238E27FC236}">
                  <a16:creationId xmlns:a16="http://schemas.microsoft.com/office/drawing/2014/main" id="{49ADB475-CAE3-ACC5-D32A-CE5FFA6BC11E}"/>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4" name="Freeform 266">
              <a:extLst>
                <a:ext uri="{FF2B5EF4-FFF2-40B4-BE49-F238E27FC236}">
                  <a16:creationId xmlns:a16="http://schemas.microsoft.com/office/drawing/2014/main" id="{F9F6D3AF-4C4D-5B91-48C6-E66CA04D9D76}"/>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 name="Freeform 267">
              <a:extLst>
                <a:ext uri="{FF2B5EF4-FFF2-40B4-BE49-F238E27FC236}">
                  <a16:creationId xmlns:a16="http://schemas.microsoft.com/office/drawing/2014/main" id="{46952064-9826-9B37-2D81-446765497245}"/>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268">
              <a:extLst>
                <a:ext uri="{FF2B5EF4-FFF2-40B4-BE49-F238E27FC236}">
                  <a16:creationId xmlns:a16="http://schemas.microsoft.com/office/drawing/2014/main" id="{6A9F726B-5B79-672D-D5A0-74A2C590D855}"/>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Freeform 269">
              <a:extLst>
                <a:ext uri="{FF2B5EF4-FFF2-40B4-BE49-F238E27FC236}">
                  <a16:creationId xmlns:a16="http://schemas.microsoft.com/office/drawing/2014/main" id="{235F1341-9782-FE0A-15EF-3F46F79E2E4D}"/>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8" name="Freeform 270">
              <a:extLst>
                <a:ext uri="{FF2B5EF4-FFF2-40B4-BE49-F238E27FC236}">
                  <a16:creationId xmlns:a16="http://schemas.microsoft.com/office/drawing/2014/main" id="{735AED1E-3072-1DC6-DE15-6885DF72CA60}"/>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 name="Freeform 271">
              <a:extLst>
                <a:ext uri="{FF2B5EF4-FFF2-40B4-BE49-F238E27FC236}">
                  <a16:creationId xmlns:a16="http://schemas.microsoft.com/office/drawing/2014/main" id="{7B1448BF-1B5D-2DC0-C66F-EF21C88769A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272">
              <a:extLst>
                <a:ext uri="{FF2B5EF4-FFF2-40B4-BE49-F238E27FC236}">
                  <a16:creationId xmlns:a16="http://schemas.microsoft.com/office/drawing/2014/main" id="{F38A28B2-1DD3-1704-90FD-EA29DDE03719}"/>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273">
              <a:extLst>
                <a:ext uri="{FF2B5EF4-FFF2-40B4-BE49-F238E27FC236}">
                  <a16:creationId xmlns:a16="http://schemas.microsoft.com/office/drawing/2014/main" id="{02B646D7-BE21-296F-AB98-2788B1E0A81C}"/>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274">
              <a:extLst>
                <a:ext uri="{FF2B5EF4-FFF2-40B4-BE49-F238E27FC236}">
                  <a16:creationId xmlns:a16="http://schemas.microsoft.com/office/drawing/2014/main" id="{FE20428E-A566-6FA5-74B5-AF0DD6B2983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275">
              <a:extLst>
                <a:ext uri="{FF2B5EF4-FFF2-40B4-BE49-F238E27FC236}">
                  <a16:creationId xmlns:a16="http://schemas.microsoft.com/office/drawing/2014/main" id="{8B6F76F8-0EDC-7A1D-E81B-E25ED0C9A913}"/>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276">
              <a:extLst>
                <a:ext uri="{FF2B5EF4-FFF2-40B4-BE49-F238E27FC236}">
                  <a16:creationId xmlns:a16="http://schemas.microsoft.com/office/drawing/2014/main" id="{0AE554DE-F6FB-D651-70CD-60888BFB4717}"/>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Freeform 277">
              <a:extLst>
                <a:ext uri="{FF2B5EF4-FFF2-40B4-BE49-F238E27FC236}">
                  <a16:creationId xmlns:a16="http://schemas.microsoft.com/office/drawing/2014/main" id="{5EC56057-CD6D-C6A7-8171-FE5760D41102}"/>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6" name="Freeform 278">
              <a:extLst>
                <a:ext uri="{FF2B5EF4-FFF2-40B4-BE49-F238E27FC236}">
                  <a16:creationId xmlns:a16="http://schemas.microsoft.com/office/drawing/2014/main" id="{7F19BED2-1557-CE79-538B-F7D01587F51E}"/>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279">
              <a:extLst>
                <a:ext uri="{FF2B5EF4-FFF2-40B4-BE49-F238E27FC236}">
                  <a16:creationId xmlns:a16="http://schemas.microsoft.com/office/drawing/2014/main" id="{B575A0C3-2EF1-BC35-0208-A3FA97DDFC31}"/>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Freeform 280">
              <a:extLst>
                <a:ext uri="{FF2B5EF4-FFF2-40B4-BE49-F238E27FC236}">
                  <a16:creationId xmlns:a16="http://schemas.microsoft.com/office/drawing/2014/main" id="{1E0647C1-02B3-1F96-B63D-D5985403CDE6}"/>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 name="Freeform 281">
              <a:extLst>
                <a:ext uri="{FF2B5EF4-FFF2-40B4-BE49-F238E27FC236}">
                  <a16:creationId xmlns:a16="http://schemas.microsoft.com/office/drawing/2014/main" id="{422801B0-A055-E938-8C95-DE64250160A8}"/>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 name="Freeform 282">
              <a:extLst>
                <a:ext uri="{FF2B5EF4-FFF2-40B4-BE49-F238E27FC236}">
                  <a16:creationId xmlns:a16="http://schemas.microsoft.com/office/drawing/2014/main" id="{89E9085D-15D7-C909-4174-8ABEC228009C}"/>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 name="Freeform 283">
              <a:extLst>
                <a:ext uri="{FF2B5EF4-FFF2-40B4-BE49-F238E27FC236}">
                  <a16:creationId xmlns:a16="http://schemas.microsoft.com/office/drawing/2014/main" id="{2481D54C-7147-4817-0021-E39F758706AD}"/>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 name="Freeform 284">
              <a:extLst>
                <a:ext uri="{FF2B5EF4-FFF2-40B4-BE49-F238E27FC236}">
                  <a16:creationId xmlns:a16="http://schemas.microsoft.com/office/drawing/2014/main" id="{B80A4A2B-3E53-462D-837D-E780013A559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75" name="Group 374">
            <a:extLst>
              <a:ext uri="{FF2B5EF4-FFF2-40B4-BE49-F238E27FC236}">
                <a16:creationId xmlns:a16="http://schemas.microsoft.com/office/drawing/2014/main" id="{246C8D8C-FED4-4521-CC5F-C85C35E984D3}"/>
              </a:ext>
            </a:extLst>
          </p:cNvPr>
          <p:cNvGrpSpPr/>
          <p:nvPr/>
        </p:nvGrpSpPr>
        <p:grpSpPr>
          <a:xfrm>
            <a:off x="489331" y="714677"/>
            <a:ext cx="1837071" cy="2561863"/>
            <a:chOff x="850900" y="1905000"/>
            <a:chExt cx="2997200" cy="1524000"/>
          </a:xfrm>
        </p:grpSpPr>
        <p:sp>
          <p:nvSpPr>
            <p:cNvPr id="376" name="Rectangle 11">
              <a:extLst>
                <a:ext uri="{FF2B5EF4-FFF2-40B4-BE49-F238E27FC236}">
                  <a16:creationId xmlns:a16="http://schemas.microsoft.com/office/drawing/2014/main" id="{7CD48824-E646-6597-F17A-AB6C2064A978}"/>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7" name="Rectangle 12">
              <a:extLst>
                <a:ext uri="{FF2B5EF4-FFF2-40B4-BE49-F238E27FC236}">
                  <a16:creationId xmlns:a16="http://schemas.microsoft.com/office/drawing/2014/main" id="{9DD126B6-CE37-1EFD-2BEA-A45AB57C8440}"/>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8" name="Freeform 13">
              <a:extLst>
                <a:ext uri="{FF2B5EF4-FFF2-40B4-BE49-F238E27FC236}">
                  <a16:creationId xmlns:a16="http://schemas.microsoft.com/office/drawing/2014/main" id="{2E78290A-93E7-8BC4-B6EC-94B95E16941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79" name="Curved Right Arrow 378">
            <a:extLst>
              <a:ext uri="{FF2B5EF4-FFF2-40B4-BE49-F238E27FC236}">
                <a16:creationId xmlns:a16="http://schemas.microsoft.com/office/drawing/2014/main" id="{23959B07-628B-BEFE-6C33-DC2AC609AB9F}"/>
              </a:ext>
            </a:extLst>
          </p:cNvPr>
          <p:cNvSpPr/>
          <p:nvPr/>
        </p:nvSpPr>
        <p:spPr>
          <a:xfrm>
            <a:off x="542846" y="1766310"/>
            <a:ext cx="677225" cy="462610"/>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12E077C0-9FEE-DC7B-CAE7-D872E31A39C3}"/>
              </a:ext>
            </a:extLst>
          </p:cNvPr>
          <p:cNvSpPr txBox="1"/>
          <p:nvPr/>
        </p:nvSpPr>
        <p:spPr>
          <a:xfrm>
            <a:off x="5235229" y="2904598"/>
            <a:ext cx="1515095" cy="369332"/>
          </a:xfrm>
          <a:prstGeom prst="rect">
            <a:avLst/>
          </a:prstGeom>
          <a:noFill/>
        </p:spPr>
        <p:txBody>
          <a:bodyPr wrap="none" rtlCol="0">
            <a:spAutoFit/>
          </a:bodyPr>
          <a:lstStyle/>
          <a:p>
            <a:r>
              <a:rPr lang="en-US" dirty="0">
                <a:solidFill>
                  <a:srgbClr val="C00000"/>
                </a:solidFill>
              </a:rPr>
              <a:t>Optical carrier</a:t>
            </a:r>
          </a:p>
        </p:txBody>
      </p:sp>
      <p:cxnSp>
        <p:nvCxnSpPr>
          <p:cNvPr id="4" name="Straight Arrow Connector 3">
            <a:extLst>
              <a:ext uri="{FF2B5EF4-FFF2-40B4-BE49-F238E27FC236}">
                <a16:creationId xmlns:a16="http://schemas.microsoft.com/office/drawing/2014/main" id="{A367DF97-236F-1E09-A0E4-EFDC5B66E089}"/>
              </a:ext>
            </a:extLst>
          </p:cNvPr>
          <p:cNvCxnSpPr>
            <a:cxnSpLocks/>
          </p:cNvCxnSpPr>
          <p:nvPr/>
        </p:nvCxnSpPr>
        <p:spPr>
          <a:xfrm flipV="1">
            <a:off x="4960080" y="2268420"/>
            <a:ext cx="522349" cy="12626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9540EF27-E148-55C8-547E-79631E24CEA7}"/>
              </a:ext>
            </a:extLst>
          </p:cNvPr>
          <p:cNvCxnSpPr>
            <a:cxnSpLocks/>
          </p:cNvCxnSpPr>
          <p:nvPr/>
        </p:nvCxnSpPr>
        <p:spPr>
          <a:xfrm flipH="1" flipV="1">
            <a:off x="4251444" y="2606310"/>
            <a:ext cx="109490" cy="980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C6D50C0-2CFC-82D3-B539-BE98C5E3A942}"/>
              </a:ext>
            </a:extLst>
          </p:cNvPr>
          <p:cNvSpPr txBox="1"/>
          <p:nvPr/>
        </p:nvSpPr>
        <p:spPr>
          <a:xfrm>
            <a:off x="2604889" y="2819198"/>
            <a:ext cx="1598836" cy="369332"/>
          </a:xfrm>
          <a:prstGeom prst="rect">
            <a:avLst/>
          </a:prstGeom>
          <a:noFill/>
        </p:spPr>
        <p:txBody>
          <a:bodyPr wrap="none" rtlCol="0">
            <a:spAutoFit/>
          </a:bodyPr>
          <a:lstStyle/>
          <a:p>
            <a:r>
              <a:rPr lang="en-US" dirty="0">
                <a:solidFill>
                  <a:srgbClr val="0070C0"/>
                </a:solidFill>
              </a:rPr>
              <a:t>Pulse envelope</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181D49B-2C52-4403-770C-5BB397D5A78B}"/>
                  </a:ext>
                </a:extLst>
              </p:cNvPr>
              <p:cNvSpPr txBox="1"/>
              <p:nvPr/>
            </p:nvSpPr>
            <p:spPr>
              <a:xfrm>
                <a:off x="2956975" y="3367035"/>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solidFill>
                            <a:srgbClr val="0070C0"/>
                          </a:solidFill>
                          <a:latin typeface="Cambria Math" panose="02040503050406030204" pitchFamily="18" charset="0"/>
                        </a:rPr>
                        <m:t>𝐴</m:t>
                      </m:r>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7" name="TextBox 6">
                <a:extLst>
                  <a:ext uri="{FF2B5EF4-FFF2-40B4-BE49-F238E27FC236}">
                    <a16:creationId xmlns:a16="http://schemas.microsoft.com/office/drawing/2014/main" id="{F181D49B-2C52-4403-770C-5BB397D5A78B}"/>
                  </a:ext>
                </a:extLst>
              </p:cNvPr>
              <p:cNvSpPr txBox="1">
                <a:spLocks noRot="1" noChangeAspect="1" noMove="1" noResize="1" noEditPoints="1" noAdjustHandles="1" noChangeArrowheads="1" noChangeShapeType="1" noTextEdit="1"/>
              </p:cNvSpPr>
              <p:nvPr/>
            </p:nvSpPr>
            <p:spPr>
              <a:xfrm>
                <a:off x="2956975" y="3367035"/>
                <a:ext cx="4701864" cy="986552"/>
              </a:xfrm>
              <a:prstGeom prst="rect">
                <a:avLst/>
              </a:prstGeom>
              <a:blipFill>
                <a:blip r:embed="rId2"/>
                <a:stretch>
                  <a:fillRect t="-129114" b="-179747"/>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25A27168-7D48-7A3D-A302-5C03BF1DAEAA}"/>
              </a:ext>
            </a:extLst>
          </p:cNvPr>
          <p:cNvCxnSpPr>
            <a:cxnSpLocks/>
          </p:cNvCxnSpPr>
          <p:nvPr/>
        </p:nvCxnSpPr>
        <p:spPr>
          <a:xfrm>
            <a:off x="6727093" y="1203810"/>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518C560-24D5-FC39-17C2-4935F69EA8BF}"/>
              </a:ext>
            </a:extLst>
          </p:cNvPr>
          <p:cNvSpPr txBox="1"/>
          <p:nvPr/>
        </p:nvSpPr>
        <p:spPr>
          <a:xfrm>
            <a:off x="7106489" y="912854"/>
            <a:ext cx="419474" cy="461665"/>
          </a:xfrm>
          <a:prstGeom prst="rect">
            <a:avLst/>
          </a:prstGeom>
          <a:solidFill>
            <a:schemeClr val="bg1"/>
          </a:solidFill>
        </p:spPr>
        <p:txBody>
          <a:bodyPr wrap="none" rtlCol="0">
            <a:spAutoFit/>
          </a:bodyPr>
          <a:lstStyle/>
          <a:p>
            <a:r>
              <a:rPr lang="en-US" sz="2400" i="1" dirty="0">
                <a:latin typeface="Times" pitchFamily="2" charset="0"/>
              </a:rPr>
              <a:t>T</a:t>
            </a:r>
            <a:r>
              <a:rPr lang="en-US" sz="2400" i="1" baseline="-25000" dirty="0">
                <a:latin typeface="Times" pitchFamily="2" charset="0"/>
              </a:rPr>
              <a:t>r</a:t>
            </a:r>
          </a:p>
        </p:txBody>
      </p:sp>
    </p:spTree>
    <p:extLst>
      <p:ext uri="{BB962C8B-B14F-4D97-AF65-F5344CB8AC3E}">
        <p14:creationId xmlns:p14="http://schemas.microsoft.com/office/powerpoint/2010/main" val="283634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Freeform 32">
            <a:extLst>
              <a:ext uri="{FF2B5EF4-FFF2-40B4-BE49-F238E27FC236}">
                <a16:creationId xmlns:a16="http://schemas.microsoft.com/office/drawing/2014/main" id="{D0FFD8C4-5317-A3DF-058E-A8A9507DC885}"/>
              </a:ext>
            </a:extLst>
          </p:cNvPr>
          <p:cNvSpPr>
            <a:spLocks/>
          </p:cNvSpPr>
          <p:nvPr/>
        </p:nvSpPr>
        <p:spPr bwMode="auto">
          <a:xfrm>
            <a:off x="2340119" y="1377251"/>
            <a:ext cx="8183953" cy="1246563"/>
          </a:xfrm>
          <a:custGeom>
            <a:avLst/>
            <a:gdLst>
              <a:gd name="T0" fmla="*/ 2147483646 w 21600"/>
              <a:gd name="T1" fmla="*/ 16207769 h 21600"/>
              <a:gd name="T2" fmla="*/ 2147483646 w 21600"/>
              <a:gd name="T3" fmla="*/ 275519644 h 21600"/>
              <a:gd name="T4" fmla="*/ 2147483646 w 21600"/>
              <a:gd name="T5" fmla="*/ 81035752 h 21600"/>
              <a:gd name="T6" fmla="*/ 2147483646 w 21600"/>
              <a:gd name="T7" fmla="*/ 0 h 21600"/>
              <a:gd name="T8" fmla="*/ 2147483646 w 21600"/>
              <a:gd name="T9" fmla="*/ 1280357740 h 21600"/>
              <a:gd name="T10" fmla="*/ 2147483646 w 21600"/>
              <a:gd name="T11" fmla="*/ 1264153066 h 21600"/>
              <a:gd name="T12" fmla="*/ 2147483646 w 21600"/>
              <a:gd name="T13" fmla="*/ 1766572086 h 21600"/>
              <a:gd name="T14" fmla="*/ 2147483646 w 21600"/>
              <a:gd name="T15" fmla="*/ 1264153066 h 21600"/>
              <a:gd name="T16" fmla="*/ 2147483646 w 21600"/>
              <a:gd name="T17" fmla="*/ 794146434 h 21600"/>
              <a:gd name="T18" fmla="*/ 2147483646 w 21600"/>
              <a:gd name="T19" fmla="*/ 1604500637 h 21600"/>
              <a:gd name="T20" fmla="*/ 2147483646 w 21600"/>
              <a:gd name="T21" fmla="*/ 1166909544 h 21600"/>
              <a:gd name="T22" fmla="*/ 2147483646 w 21600"/>
              <a:gd name="T23" fmla="*/ 2025883961 h 21600"/>
              <a:gd name="T24" fmla="*/ 2147483646 w 21600"/>
              <a:gd name="T25" fmla="*/ 2147483646 h 21600"/>
              <a:gd name="T26" fmla="*/ 2147483646 w 21600"/>
              <a:gd name="T27" fmla="*/ 2147483646 h 21600"/>
              <a:gd name="T28" fmla="*/ 2147483646 w 21600"/>
              <a:gd name="T29" fmla="*/ 2147483646 h 21600"/>
              <a:gd name="T30" fmla="*/ 2147483646 w 21600"/>
              <a:gd name="T31" fmla="*/ 2147483646 h 21600"/>
              <a:gd name="T32" fmla="*/ 2147483646 w 21600"/>
              <a:gd name="T33" fmla="*/ 2147483646 h 21600"/>
              <a:gd name="T34" fmla="*/ 2147483646 w 21600"/>
              <a:gd name="T35" fmla="*/ 2147483646 h 21600"/>
              <a:gd name="T36" fmla="*/ 2147483646 w 21600"/>
              <a:gd name="T37" fmla="*/ 2147483646 h 21600"/>
              <a:gd name="T38" fmla="*/ 2147483646 w 21600"/>
              <a:gd name="T39" fmla="*/ 2147483646 h 21600"/>
              <a:gd name="T40" fmla="*/ 2147483646 w 21600"/>
              <a:gd name="T41" fmla="*/ 2147483646 h 21600"/>
              <a:gd name="T42" fmla="*/ 2147483646 w 21600"/>
              <a:gd name="T43" fmla="*/ 2147483646 h 21600"/>
              <a:gd name="T44" fmla="*/ 2147483646 w 21600"/>
              <a:gd name="T45" fmla="*/ 2147483646 h 21600"/>
              <a:gd name="T46" fmla="*/ 2147483646 w 21600"/>
              <a:gd name="T47" fmla="*/ 2147483646 h 21600"/>
              <a:gd name="T48" fmla="*/ 2147483646 w 21600"/>
              <a:gd name="T49" fmla="*/ 2147483646 h 21600"/>
              <a:gd name="T50" fmla="*/ 2147483646 w 21600"/>
              <a:gd name="T51" fmla="*/ 1961056034 h 21600"/>
              <a:gd name="T52" fmla="*/ 2147483646 w 21600"/>
              <a:gd name="T53" fmla="*/ 2147483646 h 21600"/>
              <a:gd name="T54" fmla="*/ 2147483646 w 21600"/>
              <a:gd name="T55" fmla="*/ 2147483646 h 21600"/>
              <a:gd name="T56" fmla="*/ 2147483646 w 21600"/>
              <a:gd name="T57" fmla="*/ 1328980993 h 21600"/>
              <a:gd name="T58" fmla="*/ 2147483646 w 21600"/>
              <a:gd name="T59" fmla="*/ 1134494061 h 21600"/>
              <a:gd name="T60" fmla="*/ 2147483646 w 21600"/>
              <a:gd name="T61" fmla="*/ 1555880424 h 21600"/>
              <a:gd name="T62" fmla="*/ 2147483646 w 21600"/>
              <a:gd name="T63" fmla="*/ 761733990 h 21600"/>
              <a:gd name="T64" fmla="*/ 2147483646 w 21600"/>
              <a:gd name="T65" fmla="*/ 226899431 h 21600"/>
              <a:gd name="T66" fmla="*/ 2147483646 w 21600"/>
              <a:gd name="T67" fmla="*/ 0 h 21600"/>
              <a:gd name="T68" fmla="*/ 2147483646 w 21600"/>
              <a:gd name="T69" fmla="*/ 0 h 21600"/>
              <a:gd name="T70" fmla="*/ 2147483646 w 21600"/>
              <a:gd name="T71" fmla="*/ 48620213 h 21600"/>
              <a:gd name="T72" fmla="*/ 2147483646 w 21600"/>
              <a:gd name="T73" fmla="*/ 453798862 h 21600"/>
              <a:gd name="T74" fmla="*/ 2147483646 w 21600"/>
              <a:gd name="T75" fmla="*/ 178279218 h 21600"/>
              <a:gd name="T76" fmla="*/ 2147483646 w 21600"/>
              <a:gd name="T77" fmla="*/ 16207769 h 21600"/>
              <a:gd name="T78" fmla="*/ 2147483646 w 21600"/>
              <a:gd name="T79" fmla="*/ 388970880 h 21600"/>
              <a:gd name="T80" fmla="*/ 2147483646 w 21600"/>
              <a:gd name="T81" fmla="*/ 1069666078 h 21600"/>
              <a:gd name="T82" fmla="*/ 2147483646 w 21600"/>
              <a:gd name="T83" fmla="*/ 1847607838 h 21600"/>
              <a:gd name="T84" fmla="*/ 2147483646 w 21600"/>
              <a:gd name="T85" fmla="*/ 1410016745 h 21600"/>
              <a:gd name="T86" fmla="*/ 2147483646 w 21600"/>
              <a:gd name="T87" fmla="*/ 2147483646 h 21600"/>
              <a:gd name="T88" fmla="*/ 2147483646 w 21600"/>
              <a:gd name="T89" fmla="*/ 2147483646 h 21600"/>
              <a:gd name="T90" fmla="*/ 2147483646 w 21600"/>
              <a:gd name="T91" fmla="*/ 2147483646 h 21600"/>
              <a:gd name="T92" fmla="*/ 2147483646 w 21600"/>
              <a:gd name="T93" fmla="*/ 2147483646 h 21600"/>
              <a:gd name="T94" fmla="*/ 2147483646 w 21600"/>
              <a:gd name="T95" fmla="*/ 2147483646 h 21600"/>
              <a:gd name="T96" fmla="*/ 2147483646 w 21600"/>
              <a:gd name="T97" fmla="*/ 2147483646 h 21600"/>
              <a:gd name="T98" fmla="*/ 2147483646 w 21600"/>
              <a:gd name="T99" fmla="*/ 2147483646 h 21600"/>
              <a:gd name="T100" fmla="*/ 2147483646 w 21600"/>
              <a:gd name="T101" fmla="*/ 2147483646 h 21600"/>
              <a:gd name="T102" fmla="*/ 2147483646 w 21600"/>
              <a:gd name="T103" fmla="*/ 2147483646 h 21600"/>
              <a:gd name="T104" fmla="*/ 2147483646 w 21600"/>
              <a:gd name="T105" fmla="*/ 2147483646 h 21600"/>
              <a:gd name="T106" fmla="*/ 2147483646 w 21600"/>
              <a:gd name="T107" fmla="*/ 2147483646 h 21600"/>
              <a:gd name="T108" fmla="*/ 2147483646 w 21600"/>
              <a:gd name="T109" fmla="*/ 2147483646 h 21600"/>
              <a:gd name="T110" fmla="*/ 2147483646 w 21600"/>
              <a:gd name="T111" fmla="*/ 2147483646 h 21600"/>
              <a:gd name="T112" fmla="*/ 2147483646 w 21600"/>
              <a:gd name="T113" fmla="*/ 2147483646 h 21600"/>
              <a:gd name="T114" fmla="*/ 2147483646 w 21600"/>
              <a:gd name="T115" fmla="*/ 2147483646 h 21600"/>
              <a:gd name="T116" fmla="*/ 2147483646 w 21600"/>
              <a:gd name="T117" fmla="*/ 2147483646 h 21600"/>
              <a:gd name="T118" fmla="*/ 2147483646 w 21600"/>
              <a:gd name="T119" fmla="*/ 2147483646 h 21600"/>
              <a:gd name="T120" fmla="*/ 2147483646 w 21600"/>
              <a:gd name="T121" fmla="*/ 2147483646 h 21600"/>
              <a:gd name="T122" fmla="*/ 2147483646 w 21600"/>
              <a:gd name="T123" fmla="*/ 2147483646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00" h="21600">
                <a:moveTo>
                  <a:pt x="0" y="0"/>
                </a:moveTo>
                <a:lnTo>
                  <a:pt x="0" y="672"/>
                </a:lnTo>
                <a:lnTo>
                  <a:pt x="41" y="864"/>
                </a:lnTo>
                <a:lnTo>
                  <a:pt x="41" y="6048"/>
                </a:lnTo>
                <a:lnTo>
                  <a:pt x="81" y="6528"/>
                </a:lnTo>
                <a:lnTo>
                  <a:pt x="81" y="13632"/>
                </a:lnTo>
                <a:lnTo>
                  <a:pt x="122" y="14112"/>
                </a:lnTo>
                <a:lnTo>
                  <a:pt x="122" y="20064"/>
                </a:lnTo>
                <a:lnTo>
                  <a:pt x="162" y="20256"/>
                </a:lnTo>
                <a:lnTo>
                  <a:pt x="162" y="21600"/>
                </a:lnTo>
                <a:lnTo>
                  <a:pt x="162" y="21312"/>
                </a:lnTo>
                <a:lnTo>
                  <a:pt x="203" y="21216"/>
                </a:lnTo>
                <a:lnTo>
                  <a:pt x="203" y="16800"/>
                </a:lnTo>
                <a:lnTo>
                  <a:pt x="244" y="16512"/>
                </a:lnTo>
                <a:lnTo>
                  <a:pt x="244" y="9024"/>
                </a:lnTo>
                <a:lnTo>
                  <a:pt x="284" y="8544"/>
                </a:lnTo>
                <a:lnTo>
                  <a:pt x="284" y="2400"/>
                </a:lnTo>
                <a:lnTo>
                  <a:pt x="325" y="2112"/>
                </a:lnTo>
                <a:lnTo>
                  <a:pt x="325" y="0"/>
                </a:lnTo>
                <a:lnTo>
                  <a:pt x="365" y="96"/>
                </a:lnTo>
                <a:lnTo>
                  <a:pt x="365" y="3552"/>
                </a:lnTo>
                <a:lnTo>
                  <a:pt x="406" y="3936"/>
                </a:lnTo>
                <a:lnTo>
                  <a:pt x="406" y="9792"/>
                </a:lnTo>
                <a:lnTo>
                  <a:pt x="406" y="10176"/>
                </a:lnTo>
                <a:lnTo>
                  <a:pt x="406" y="11040"/>
                </a:lnTo>
                <a:lnTo>
                  <a:pt x="447" y="11520"/>
                </a:lnTo>
                <a:lnTo>
                  <a:pt x="447" y="18432"/>
                </a:lnTo>
                <a:lnTo>
                  <a:pt x="487" y="18720"/>
                </a:lnTo>
                <a:lnTo>
                  <a:pt x="487" y="21600"/>
                </a:lnTo>
                <a:lnTo>
                  <a:pt x="528" y="21600"/>
                </a:lnTo>
                <a:lnTo>
                  <a:pt x="528" y="19104"/>
                </a:lnTo>
                <a:lnTo>
                  <a:pt x="568" y="18816"/>
                </a:lnTo>
                <a:lnTo>
                  <a:pt x="568" y="12000"/>
                </a:lnTo>
                <a:lnTo>
                  <a:pt x="609" y="11616"/>
                </a:lnTo>
                <a:lnTo>
                  <a:pt x="609" y="4320"/>
                </a:lnTo>
                <a:lnTo>
                  <a:pt x="650" y="3936"/>
                </a:lnTo>
                <a:lnTo>
                  <a:pt x="650" y="192"/>
                </a:lnTo>
                <a:lnTo>
                  <a:pt x="690" y="96"/>
                </a:lnTo>
                <a:lnTo>
                  <a:pt x="690" y="0"/>
                </a:lnTo>
                <a:lnTo>
                  <a:pt x="690" y="1632"/>
                </a:lnTo>
                <a:lnTo>
                  <a:pt x="731" y="1824"/>
                </a:lnTo>
                <a:lnTo>
                  <a:pt x="731" y="8064"/>
                </a:lnTo>
                <a:lnTo>
                  <a:pt x="771" y="8448"/>
                </a:lnTo>
                <a:lnTo>
                  <a:pt x="771" y="16032"/>
                </a:lnTo>
                <a:lnTo>
                  <a:pt x="812" y="16416"/>
                </a:lnTo>
                <a:lnTo>
                  <a:pt x="812" y="21120"/>
                </a:lnTo>
                <a:lnTo>
                  <a:pt x="853" y="21216"/>
                </a:lnTo>
                <a:lnTo>
                  <a:pt x="853" y="21504"/>
                </a:lnTo>
                <a:lnTo>
                  <a:pt x="853" y="21600"/>
                </a:lnTo>
                <a:lnTo>
                  <a:pt x="853" y="20544"/>
                </a:lnTo>
                <a:lnTo>
                  <a:pt x="893" y="20352"/>
                </a:lnTo>
                <a:lnTo>
                  <a:pt x="893" y="14976"/>
                </a:lnTo>
                <a:lnTo>
                  <a:pt x="934" y="14592"/>
                </a:lnTo>
                <a:lnTo>
                  <a:pt x="934" y="7008"/>
                </a:lnTo>
                <a:lnTo>
                  <a:pt x="974" y="6624"/>
                </a:lnTo>
                <a:lnTo>
                  <a:pt x="974" y="1056"/>
                </a:lnTo>
                <a:lnTo>
                  <a:pt x="1015" y="864"/>
                </a:lnTo>
                <a:lnTo>
                  <a:pt x="1015" y="0"/>
                </a:lnTo>
                <a:lnTo>
                  <a:pt x="1015" y="480"/>
                </a:lnTo>
                <a:lnTo>
                  <a:pt x="1056" y="672"/>
                </a:lnTo>
                <a:lnTo>
                  <a:pt x="1056" y="5664"/>
                </a:lnTo>
                <a:lnTo>
                  <a:pt x="1096" y="6048"/>
                </a:lnTo>
                <a:lnTo>
                  <a:pt x="1096" y="13152"/>
                </a:lnTo>
                <a:lnTo>
                  <a:pt x="1137" y="13536"/>
                </a:lnTo>
                <a:lnTo>
                  <a:pt x="1137" y="19776"/>
                </a:lnTo>
                <a:lnTo>
                  <a:pt x="1177" y="19968"/>
                </a:lnTo>
                <a:lnTo>
                  <a:pt x="1177" y="21600"/>
                </a:lnTo>
                <a:lnTo>
                  <a:pt x="1177" y="21408"/>
                </a:lnTo>
                <a:lnTo>
                  <a:pt x="1218" y="21408"/>
                </a:lnTo>
                <a:lnTo>
                  <a:pt x="1218" y="17280"/>
                </a:lnTo>
                <a:lnTo>
                  <a:pt x="1259" y="16896"/>
                </a:lnTo>
                <a:lnTo>
                  <a:pt x="1259" y="12960"/>
                </a:lnTo>
                <a:lnTo>
                  <a:pt x="1259" y="12576"/>
                </a:lnTo>
                <a:lnTo>
                  <a:pt x="1259" y="9504"/>
                </a:lnTo>
                <a:lnTo>
                  <a:pt x="1299" y="9120"/>
                </a:lnTo>
                <a:lnTo>
                  <a:pt x="1299" y="2784"/>
                </a:lnTo>
                <a:lnTo>
                  <a:pt x="1340" y="2496"/>
                </a:lnTo>
                <a:lnTo>
                  <a:pt x="1340" y="0"/>
                </a:lnTo>
                <a:lnTo>
                  <a:pt x="1380" y="0"/>
                </a:lnTo>
                <a:lnTo>
                  <a:pt x="1380" y="3168"/>
                </a:lnTo>
                <a:lnTo>
                  <a:pt x="1421" y="3456"/>
                </a:lnTo>
                <a:lnTo>
                  <a:pt x="1421" y="10560"/>
                </a:lnTo>
                <a:lnTo>
                  <a:pt x="1462" y="10944"/>
                </a:lnTo>
                <a:lnTo>
                  <a:pt x="1462" y="18048"/>
                </a:lnTo>
                <a:lnTo>
                  <a:pt x="1502" y="18336"/>
                </a:lnTo>
                <a:lnTo>
                  <a:pt x="1502" y="21504"/>
                </a:lnTo>
                <a:lnTo>
                  <a:pt x="1543" y="21600"/>
                </a:lnTo>
                <a:lnTo>
                  <a:pt x="1543" y="19392"/>
                </a:lnTo>
                <a:lnTo>
                  <a:pt x="1583" y="19200"/>
                </a:lnTo>
                <a:lnTo>
                  <a:pt x="1583" y="12576"/>
                </a:lnTo>
                <a:lnTo>
                  <a:pt x="1624" y="12192"/>
                </a:lnTo>
                <a:lnTo>
                  <a:pt x="1624" y="4704"/>
                </a:lnTo>
                <a:lnTo>
                  <a:pt x="1665" y="4416"/>
                </a:lnTo>
                <a:lnTo>
                  <a:pt x="1665" y="384"/>
                </a:lnTo>
                <a:lnTo>
                  <a:pt x="1705" y="288"/>
                </a:lnTo>
                <a:lnTo>
                  <a:pt x="1705" y="0"/>
                </a:lnTo>
                <a:lnTo>
                  <a:pt x="1705" y="1344"/>
                </a:lnTo>
                <a:lnTo>
                  <a:pt x="1746" y="1536"/>
                </a:lnTo>
                <a:lnTo>
                  <a:pt x="1746" y="7584"/>
                </a:lnTo>
                <a:lnTo>
                  <a:pt x="1786" y="7968"/>
                </a:lnTo>
                <a:lnTo>
                  <a:pt x="1786" y="15552"/>
                </a:lnTo>
                <a:lnTo>
                  <a:pt x="1827" y="15936"/>
                </a:lnTo>
                <a:lnTo>
                  <a:pt x="1827" y="20928"/>
                </a:lnTo>
                <a:lnTo>
                  <a:pt x="1868" y="21024"/>
                </a:lnTo>
                <a:lnTo>
                  <a:pt x="1868" y="21600"/>
                </a:lnTo>
                <a:lnTo>
                  <a:pt x="1868" y="20928"/>
                </a:lnTo>
                <a:lnTo>
                  <a:pt x="1908" y="20736"/>
                </a:lnTo>
                <a:lnTo>
                  <a:pt x="1908" y="15456"/>
                </a:lnTo>
                <a:lnTo>
                  <a:pt x="1949" y="15072"/>
                </a:lnTo>
                <a:lnTo>
                  <a:pt x="1949" y="7488"/>
                </a:lnTo>
                <a:lnTo>
                  <a:pt x="1989" y="7104"/>
                </a:lnTo>
                <a:lnTo>
                  <a:pt x="1989" y="1344"/>
                </a:lnTo>
                <a:lnTo>
                  <a:pt x="2030" y="1152"/>
                </a:lnTo>
                <a:lnTo>
                  <a:pt x="2030" y="0"/>
                </a:lnTo>
                <a:lnTo>
                  <a:pt x="2030" y="384"/>
                </a:lnTo>
                <a:lnTo>
                  <a:pt x="2071" y="480"/>
                </a:lnTo>
                <a:lnTo>
                  <a:pt x="2071" y="4800"/>
                </a:lnTo>
                <a:lnTo>
                  <a:pt x="2111" y="5184"/>
                </a:lnTo>
                <a:lnTo>
                  <a:pt x="2111" y="7488"/>
                </a:lnTo>
                <a:lnTo>
                  <a:pt x="2111" y="7968"/>
                </a:lnTo>
                <a:lnTo>
                  <a:pt x="2111" y="12672"/>
                </a:lnTo>
                <a:lnTo>
                  <a:pt x="2152" y="13056"/>
                </a:lnTo>
                <a:lnTo>
                  <a:pt x="2152" y="19488"/>
                </a:lnTo>
                <a:lnTo>
                  <a:pt x="2192" y="19680"/>
                </a:lnTo>
                <a:lnTo>
                  <a:pt x="2192" y="21600"/>
                </a:lnTo>
                <a:lnTo>
                  <a:pt x="2192" y="21504"/>
                </a:lnTo>
                <a:lnTo>
                  <a:pt x="2233" y="21504"/>
                </a:lnTo>
                <a:lnTo>
                  <a:pt x="2233" y="17664"/>
                </a:lnTo>
                <a:lnTo>
                  <a:pt x="2274" y="17376"/>
                </a:lnTo>
                <a:lnTo>
                  <a:pt x="2274" y="10464"/>
                </a:lnTo>
                <a:lnTo>
                  <a:pt x="2314" y="10080"/>
                </a:lnTo>
                <a:lnTo>
                  <a:pt x="2314" y="3168"/>
                </a:lnTo>
                <a:lnTo>
                  <a:pt x="2355" y="2880"/>
                </a:lnTo>
                <a:lnTo>
                  <a:pt x="2355" y="0"/>
                </a:lnTo>
                <a:lnTo>
                  <a:pt x="2395" y="0"/>
                </a:lnTo>
                <a:lnTo>
                  <a:pt x="2395" y="2784"/>
                </a:lnTo>
                <a:lnTo>
                  <a:pt x="2436" y="3072"/>
                </a:lnTo>
                <a:lnTo>
                  <a:pt x="2436" y="9984"/>
                </a:lnTo>
                <a:lnTo>
                  <a:pt x="2477" y="10464"/>
                </a:lnTo>
                <a:lnTo>
                  <a:pt x="2477" y="17280"/>
                </a:lnTo>
                <a:lnTo>
                  <a:pt x="2517" y="17664"/>
                </a:lnTo>
                <a:lnTo>
                  <a:pt x="2517" y="20928"/>
                </a:lnTo>
                <a:lnTo>
                  <a:pt x="2517" y="21024"/>
                </a:lnTo>
                <a:lnTo>
                  <a:pt x="2517" y="21408"/>
                </a:lnTo>
                <a:lnTo>
                  <a:pt x="2558" y="21504"/>
                </a:lnTo>
                <a:lnTo>
                  <a:pt x="2558" y="21600"/>
                </a:lnTo>
                <a:lnTo>
                  <a:pt x="2558" y="19776"/>
                </a:lnTo>
                <a:lnTo>
                  <a:pt x="2598" y="19488"/>
                </a:lnTo>
                <a:lnTo>
                  <a:pt x="2598" y="13056"/>
                </a:lnTo>
                <a:lnTo>
                  <a:pt x="2639" y="12672"/>
                </a:lnTo>
                <a:lnTo>
                  <a:pt x="2639" y="5184"/>
                </a:lnTo>
                <a:lnTo>
                  <a:pt x="2680" y="4800"/>
                </a:lnTo>
                <a:lnTo>
                  <a:pt x="2680" y="480"/>
                </a:lnTo>
                <a:lnTo>
                  <a:pt x="2720" y="384"/>
                </a:lnTo>
                <a:lnTo>
                  <a:pt x="2720" y="0"/>
                </a:lnTo>
                <a:lnTo>
                  <a:pt x="2720" y="1056"/>
                </a:lnTo>
                <a:lnTo>
                  <a:pt x="2761" y="1248"/>
                </a:lnTo>
                <a:lnTo>
                  <a:pt x="2761" y="7008"/>
                </a:lnTo>
                <a:lnTo>
                  <a:pt x="2802" y="7488"/>
                </a:lnTo>
                <a:lnTo>
                  <a:pt x="2802" y="15072"/>
                </a:lnTo>
                <a:lnTo>
                  <a:pt x="2842" y="15456"/>
                </a:lnTo>
                <a:lnTo>
                  <a:pt x="2842" y="20736"/>
                </a:lnTo>
                <a:lnTo>
                  <a:pt x="2883" y="20928"/>
                </a:lnTo>
                <a:lnTo>
                  <a:pt x="2883" y="21600"/>
                </a:lnTo>
                <a:lnTo>
                  <a:pt x="2883" y="21120"/>
                </a:lnTo>
                <a:lnTo>
                  <a:pt x="2923" y="20928"/>
                </a:lnTo>
                <a:lnTo>
                  <a:pt x="2923" y="15936"/>
                </a:lnTo>
                <a:lnTo>
                  <a:pt x="2964" y="15552"/>
                </a:lnTo>
                <a:lnTo>
                  <a:pt x="2964" y="15168"/>
                </a:lnTo>
                <a:lnTo>
                  <a:pt x="2964" y="14784"/>
                </a:lnTo>
                <a:lnTo>
                  <a:pt x="2964" y="7968"/>
                </a:lnTo>
                <a:lnTo>
                  <a:pt x="3005" y="7584"/>
                </a:lnTo>
                <a:lnTo>
                  <a:pt x="3005" y="1632"/>
                </a:lnTo>
                <a:lnTo>
                  <a:pt x="3045" y="1344"/>
                </a:lnTo>
                <a:lnTo>
                  <a:pt x="3045" y="0"/>
                </a:lnTo>
                <a:lnTo>
                  <a:pt x="3045" y="288"/>
                </a:lnTo>
                <a:lnTo>
                  <a:pt x="3086" y="384"/>
                </a:lnTo>
                <a:lnTo>
                  <a:pt x="3086" y="4320"/>
                </a:lnTo>
                <a:lnTo>
                  <a:pt x="3126" y="4704"/>
                </a:lnTo>
                <a:lnTo>
                  <a:pt x="3126" y="12096"/>
                </a:lnTo>
                <a:lnTo>
                  <a:pt x="3167" y="12480"/>
                </a:lnTo>
                <a:lnTo>
                  <a:pt x="3167" y="19104"/>
                </a:lnTo>
                <a:lnTo>
                  <a:pt x="3208" y="19392"/>
                </a:lnTo>
                <a:lnTo>
                  <a:pt x="3208" y="21600"/>
                </a:lnTo>
                <a:lnTo>
                  <a:pt x="3248" y="21504"/>
                </a:lnTo>
                <a:lnTo>
                  <a:pt x="3248" y="18048"/>
                </a:lnTo>
                <a:lnTo>
                  <a:pt x="3289" y="17760"/>
                </a:lnTo>
                <a:lnTo>
                  <a:pt x="3289" y="11040"/>
                </a:lnTo>
                <a:lnTo>
                  <a:pt x="3329" y="10560"/>
                </a:lnTo>
                <a:lnTo>
                  <a:pt x="3329" y="3552"/>
                </a:lnTo>
                <a:lnTo>
                  <a:pt x="3370" y="3168"/>
                </a:lnTo>
                <a:lnTo>
                  <a:pt x="3370" y="1152"/>
                </a:lnTo>
                <a:lnTo>
                  <a:pt x="3370" y="960"/>
                </a:lnTo>
                <a:lnTo>
                  <a:pt x="3370" y="0"/>
                </a:lnTo>
                <a:lnTo>
                  <a:pt x="3411" y="0"/>
                </a:lnTo>
                <a:lnTo>
                  <a:pt x="3411" y="2496"/>
                </a:lnTo>
                <a:lnTo>
                  <a:pt x="3451" y="2784"/>
                </a:lnTo>
                <a:lnTo>
                  <a:pt x="3451" y="9024"/>
                </a:lnTo>
                <a:lnTo>
                  <a:pt x="3492" y="9504"/>
                </a:lnTo>
                <a:lnTo>
                  <a:pt x="3492" y="16896"/>
                </a:lnTo>
                <a:lnTo>
                  <a:pt x="3532" y="17184"/>
                </a:lnTo>
                <a:lnTo>
                  <a:pt x="3532" y="21312"/>
                </a:lnTo>
                <a:lnTo>
                  <a:pt x="3573" y="21408"/>
                </a:lnTo>
                <a:lnTo>
                  <a:pt x="3573" y="21600"/>
                </a:lnTo>
                <a:lnTo>
                  <a:pt x="3573" y="20064"/>
                </a:lnTo>
                <a:lnTo>
                  <a:pt x="3614" y="19776"/>
                </a:lnTo>
                <a:lnTo>
                  <a:pt x="3614" y="13632"/>
                </a:lnTo>
                <a:lnTo>
                  <a:pt x="3654" y="13248"/>
                </a:lnTo>
                <a:lnTo>
                  <a:pt x="3654" y="6048"/>
                </a:lnTo>
                <a:lnTo>
                  <a:pt x="3695" y="5664"/>
                </a:lnTo>
                <a:lnTo>
                  <a:pt x="3695" y="672"/>
                </a:lnTo>
                <a:lnTo>
                  <a:pt x="3735" y="576"/>
                </a:lnTo>
                <a:lnTo>
                  <a:pt x="3735" y="0"/>
                </a:lnTo>
                <a:lnTo>
                  <a:pt x="3735" y="864"/>
                </a:lnTo>
                <a:lnTo>
                  <a:pt x="3776" y="1056"/>
                </a:lnTo>
                <a:lnTo>
                  <a:pt x="3776" y="5376"/>
                </a:lnTo>
                <a:lnTo>
                  <a:pt x="3776" y="5760"/>
                </a:lnTo>
                <a:lnTo>
                  <a:pt x="3776" y="6528"/>
                </a:lnTo>
                <a:lnTo>
                  <a:pt x="3817" y="6912"/>
                </a:lnTo>
                <a:lnTo>
                  <a:pt x="3817" y="14592"/>
                </a:lnTo>
                <a:lnTo>
                  <a:pt x="3857" y="14976"/>
                </a:lnTo>
                <a:lnTo>
                  <a:pt x="3857" y="20256"/>
                </a:lnTo>
                <a:lnTo>
                  <a:pt x="3898" y="20448"/>
                </a:lnTo>
                <a:lnTo>
                  <a:pt x="3898" y="21600"/>
                </a:lnTo>
                <a:lnTo>
                  <a:pt x="3898" y="21216"/>
                </a:lnTo>
                <a:lnTo>
                  <a:pt x="3938" y="21120"/>
                </a:lnTo>
                <a:lnTo>
                  <a:pt x="3938" y="16416"/>
                </a:lnTo>
                <a:lnTo>
                  <a:pt x="3979" y="16032"/>
                </a:lnTo>
                <a:lnTo>
                  <a:pt x="3979" y="8544"/>
                </a:lnTo>
                <a:lnTo>
                  <a:pt x="4020" y="8064"/>
                </a:lnTo>
                <a:lnTo>
                  <a:pt x="4020" y="1920"/>
                </a:lnTo>
                <a:lnTo>
                  <a:pt x="4060" y="1632"/>
                </a:lnTo>
                <a:lnTo>
                  <a:pt x="4060" y="0"/>
                </a:lnTo>
                <a:lnTo>
                  <a:pt x="4060" y="96"/>
                </a:lnTo>
                <a:lnTo>
                  <a:pt x="4101" y="96"/>
                </a:lnTo>
                <a:lnTo>
                  <a:pt x="4101" y="3936"/>
                </a:lnTo>
                <a:lnTo>
                  <a:pt x="4141" y="4320"/>
                </a:lnTo>
                <a:lnTo>
                  <a:pt x="4141" y="11520"/>
                </a:lnTo>
                <a:lnTo>
                  <a:pt x="4182" y="12000"/>
                </a:lnTo>
                <a:lnTo>
                  <a:pt x="4182" y="18816"/>
                </a:lnTo>
                <a:lnTo>
                  <a:pt x="4223" y="19104"/>
                </a:lnTo>
                <a:lnTo>
                  <a:pt x="4223" y="19872"/>
                </a:lnTo>
                <a:lnTo>
                  <a:pt x="4223" y="20064"/>
                </a:lnTo>
                <a:lnTo>
                  <a:pt x="4223" y="21600"/>
                </a:lnTo>
                <a:lnTo>
                  <a:pt x="4263" y="21600"/>
                </a:lnTo>
                <a:lnTo>
                  <a:pt x="4263" y="18816"/>
                </a:lnTo>
                <a:lnTo>
                  <a:pt x="4304" y="18432"/>
                </a:lnTo>
                <a:lnTo>
                  <a:pt x="4304" y="11520"/>
                </a:lnTo>
                <a:lnTo>
                  <a:pt x="4344" y="11136"/>
                </a:lnTo>
                <a:lnTo>
                  <a:pt x="4344" y="3936"/>
                </a:lnTo>
                <a:lnTo>
                  <a:pt x="4385" y="3648"/>
                </a:lnTo>
                <a:lnTo>
                  <a:pt x="4385" y="96"/>
                </a:lnTo>
                <a:lnTo>
                  <a:pt x="4426" y="0"/>
                </a:lnTo>
                <a:lnTo>
                  <a:pt x="4426" y="2112"/>
                </a:lnTo>
                <a:lnTo>
                  <a:pt x="4466" y="2400"/>
                </a:lnTo>
                <a:lnTo>
                  <a:pt x="4466" y="8544"/>
                </a:lnTo>
                <a:lnTo>
                  <a:pt x="4507" y="8928"/>
                </a:lnTo>
                <a:lnTo>
                  <a:pt x="4507" y="16416"/>
                </a:lnTo>
                <a:lnTo>
                  <a:pt x="4547" y="16800"/>
                </a:lnTo>
                <a:lnTo>
                  <a:pt x="4547" y="21216"/>
                </a:lnTo>
                <a:lnTo>
                  <a:pt x="4588" y="21312"/>
                </a:lnTo>
                <a:lnTo>
                  <a:pt x="4588" y="21600"/>
                </a:lnTo>
                <a:lnTo>
                  <a:pt x="4588" y="20256"/>
                </a:lnTo>
                <a:lnTo>
                  <a:pt x="4629" y="20064"/>
                </a:lnTo>
                <a:lnTo>
                  <a:pt x="4629" y="17184"/>
                </a:lnTo>
                <a:lnTo>
                  <a:pt x="4629" y="16800"/>
                </a:lnTo>
                <a:lnTo>
                  <a:pt x="4629" y="14112"/>
                </a:lnTo>
                <a:lnTo>
                  <a:pt x="4669" y="13728"/>
                </a:lnTo>
                <a:lnTo>
                  <a:pt x="4669" y="6528"/>
                </a:lnTo>
                <a:lnTo>
                  <a:pt x="4710" y="6144"/>
                </a:lnTo>
                <a:lnTo>
                  <a:pt x="4710" y="864"/>
                </a:lnTo>
                <a:lnTo>
                  <a:pt x="4750" y="672"/>
                </a:lnTo>
                <a:lnTo>
                  <a:pt x="4750" y="0"/>
                </a:lnTo>
                <a:lnTo>
                  <a:pt x="4750" y="672"/>
                </a:lnTo>
                <a:lnTo>
                  <a:pt x="4791" y="864"/>
                </a:lnTo>
                <a:lnTo>
                  <a:pt x="4791" y="6048"/>
                </a:lnTo>
                <a:lnTo>
                  <a:pt x="4832" y="6432"/>
                </a:lnTo>
                <a:lnTo>
                  <a:pt x="4832" y="14016"/>
                </a:lnTo>
                <a:lnTo>
                  <a:pt x="4872" y="14496"/>
                </a:lnTo>
                <a:lnTo>
                  <a:pt x="4872" y="20064"/>
                </a:lnTo>
                <a:lnTo>
                  <a:pt x="4913" y="20256"/>
                </a:lnTo>
                <a:lnTo>
                  <a:pt x="4913" y="21600"/>
                </a:lnTo>
                <a:lnTo>
                  <a:pt x="4913" y="21312"/>
                </a:lnTo>
                <a:lnTo>
                  <a:pt x="4953" y="21216"/>
                </a:lnTo>
                <a:lnTo>
                  <a:pt x="4953" y="16896"/>
                </a:lnTo>
                <a:lnTo>
                  <a:pt x="4994" y="16512"/>
                </a:lnTo>
                <a:lnTo>
                  <a:pt x="4994" y="9024"/>
                </a:lnTo>
                <a:lnTo>
                  <a:pt x="5035" y="8640"/>
                </a:lnTo>
                <a:lnTo>
                  <a:pt x="5035" y="2496"/>
                </a:lnTo>
                <a:lnTo>
                  <a:pt x="5075" y="2208"/>
                </a:lnTo>
                <a:lnTo>
                  <a:pt x="5075" y="0"/>
                </a:lnTo>
                <a:lnTo>
                  <a:pt x="5116" y="96"/>
                </a:lnTo>
                <a:lnTo>
                  <a:pt x="5116" y="3552"/>
                </a:lnTo>
                <a:lnTo>
                  <a:pt x="5156" y="3840"/>
                </a:lnTo>
                <a:lnTo>
                  <a:pt x="5156" y="11040"/>
                </a:lnTo>
                <a:lnTo>
                  <a:pt x="5197" y="11424"/>
                </a:lnTo>
                <a:lnTo>
                  <a:pt x="5197" y="18432"/>
                </a:lnTo>
                <a:lnTo>
                  <a:pt x="5238" y="18720"/>
                </a:lnTo>
                <a:lnTo>
                  <a:pt x="5238" y="21600"/>
                </a:lnTo>
                <a:lnTo>
                  <a:pt x="5278" y="21600"/>
                </a:lnTo>
                <a:lnTo>
                  <a:pt x="5278" y="19104"/>
                </a:lnTo>
                <a:lnTo>
                  <a:pt x="5319" y="18816"/>
                </a:lnTo>
                <a:lnTo>
                  <a:pt x="5319" y="12096"/>
                </a:lnTo>
                <a:lnTo>
                  <a:pt x="5359" y="11712"/>
                </a:lnTo>
                <a:lnTo>
                  <a:pt x="5359" y="4320"/>
                </a:lnTo>
                <a:lnTo>
                  <a:pt x="5400" y="4032"/>
                </a:lnTo>
                <a:lnTo>
                  <a:pt x="5400" y="192"/>
                </a:lnTo>
                <a:lnTo>
                  <a:pt x="5441" y="96"/>
                </a:lnTo>
                <a:lnTo>
                  <a:pt x="5441" y="0"/>
                </a:lnTo>
                <a:lnTo>
                  <a:pt x="5441" y="1632"/>
                </a:lnTo>
                <a:lnTo>
                  <a:pt x="5481" y="1824"/>
                </a:lnTo>
                <a:lnTo>
                  <a:pt x="5481" y="3456"/>
                </a:lnTo>
                <a:lnTo>
                  <a:pt x="5481" y="3840"/>
                </a:lnTo>
                <a:lnTo>
                  <a:pt x="5481" y="7968"/>
                </a:lnTo>
                <a:lnTo>
                  <a:pt x="5522" y="8448"/>
                </a:lnTo>
                <a:lnTo>
                  <a:pt x="5522" y="15936"/>
                </a:lnTo>
                <a:lnTo>
                  <a:pt x="5562" y="16320"/>
                </a:lnTo>
                <a:lnTo>
                  <a:pt x="5562" y="21120"/>
                </a:lnTo>
                <a:lnTo>
                  <a:pt x="5603" y="21216"/>
                </a:lnTo>
                <a:lnTo>
                  <a:pt x="5603" y="21600"/>
                </a:lnTo>
                <a:lnTo>
                  <a:pt x="5603" y="20544"/>
                </a:lnTo>
                <a:lnTo>
                  <a:pt x="5644" y="20352"/>
                </a:lnTo>
                <a:lnTo>
                  <a:pt x="5644" y="15072"/>
                </a:lnTo>
                <a:lnTo>
                  <a:pt x="5684" y="14592"/>
                </a:lnTo>
                <a:lnTo>
                  <a:pt x="5684" y="7008"/>
                </a:lnTo>
                <a:lnTo>
                  <a:pt x="5725" y="6624"/>
                </a:lnTo>
                <a:lnTo>
                  <a:pt x="5725" y="1056"/>
                </a:lnTo>
                <a:lnTo>
                  <a:pt x="5765" y="960"/>
                </a:lnTo>
                <a:lnTo>
                  <a:pt x="5765" y="0"/>
                </a:lnTo>
                <a:lnTo>
                  <a:pt x="5765" y="480"/>
                </a:lnTo>
                <a:lnTo>
                  <a:pt x="5806" y="672"/>
                </a:lnTo>
                <a:lnTo>
                  <a:pt x="5806" y="5568"/>
                </a:lnTo>
                <a:lnTo>
                  <a:pt x="5847" y="5952"/>
                </a:lnTo>
                <a:lnTo>
                  <a:pt x="5847" y="13152"/>
                </a:lnTo>
                <a:lnTo>
                  <a:pt x="5887" y="13536"/>
                </a:lnTo>
                <a:lnTo>
                  <a:pt x="5887" y="18336"/>
                </a:lnTo>
                <a:lnTo>
                  <a:pt x="5887" y="18624"/>
                </a:lnTo>
                <a:lnTo>
                  <a:pt x="5887" y="19776"/>
                </a:lnTo>
                <a:lnTo>
                  <a:pt x="5928" y="19968"/>
                </a:lnTo>
                <a:lnTo>
                  <a:pt x="5928" y="21600"/>
                </a:lnTo>
                <a:lnTo>
                  <a:pt x="5928" y="21408"/>
                </a:lnTo>
                <a:lnTo>
                  <a:pt x="5968" y="21408"/>
                </a:lnTo>
                <a:lnTo>
                  <a:pt x="5968" y="17280"/>
                </a:lnTo>
                <a:lnTo>
                  <a:pt x="6009" y="16992"/>
                </a:lnTo>
                <a:lnTo>
                  <a:pt x="6009" y="9600"/>
                </a:lnTo>
                <a:lnTo>
                  <a:pt x="6050" y="9120"/>
                </a:lnTo>
                <a:lnTo>
                  <a:pt x="6050" y="2784"/>
                </a:lnTo>
                <a:lnTo>
                  <a:pt x="6090" y="2496"/>
                </a:lnTo>
                <a:lnTo>
                  <a:pt x="6090" y="0"/>
                </a:lnTo>
                <a:lnTo>
                  <a:pt x="6131" y="0"/>
                </a:lnTo>
                <a:lnTo>
                  <a:pt x="6131" y="3168"/>
                </a:lnTo>
                <a:lnTo>
                  <a:pt x="6171" y="3456"/>
                </a:lnTo>
                <a:lnTo>
                  <a:pt x="6171" y="10464"/>
                </a:lnTo>
                <a:lnTo>
                  <a:pt x="6212" y="10944"/>
                </a:lnTo>
                <a:lnTo>
                  <a:pt x="6212" y="18048"/>
                </a:lnTo>
                <a:lnTo>
                  <a:pt x="6253" y="18336"/>
                </a:lnTo>
                <a:lnTo>
                  <a:pt x="6253" y="21504"/>
                </a:lnTo>
                <a:lnTo>
                  <a:pt x="6293" y="21600"/>
                </a:lnTo>
                <a:lnTo>
                  <a:pt x="6293" y="19488"/>
                </a:lnTo>
                <a:lnTo>
                  <a:pt x="6334" y="19200"/>
                </a:lnTo>
                <a:lnTo>
                  <a:pt x="6334" y="18912"/>
                </a:lnTo>
                <a:lnTo>
                  <a:pt x="6334" y="18624"/>
                </a:lnTo>
                <a:lnTo>
                  <a:pt x="6334" y="12672"/>
                </a:lnTo>
                <a:lnTo>
                  <a:pt x="6374" y="12192"/>
                </a:lnTo>
                <a:lnTo>
                  <a:pt x="6374" y="4800"/>
                </a:lnTo>
                <a:lnTo>
                  <a:pt x="6415" y="4416"/>
                </a:lnTo>
                <a:lnTo>
                  <a:pt x="6415" y="288"/>
                </a:lnTo>
                <a:lnTo>
                  <a:pt x="6456" y="192"/>
                </a:lnTo>
                <a:lnTo>
                  <a:pt x="6456" y="0"/>
                </a:lnTo>
                <a:lnTo>
                  <a:pt x="6456" y="1344"/>
                </a:lnTo>
                <a:lnTo>
                  <a:pt x="6496" y="1536"/>
                </a:lnTo>
                <a:lnTo>
                  <a:pt x="6496" y="7488"/>
                </a:lnTo>
                <a:lnTo>
                  <a:pt x="6537" y="7872"/>
                </a:lnTo>
                <a:lnTo>
                  <a:pt x="6537" y="15456"/>
                </a:lnTo>
                <a:lnTo>
                  <a:pt x="6577" y="15840"/>
                </a:lnTo>
                <a:lnTo>
                  <a:pt x="6577" y="20928"/>
                </a:lnTo>
                <a:lnTo>
                  <a:pt x="6618" y="21024"/>
                </a:lnTo>
                <a:lnTo>
                  <a:pt x="6618" y="21600"/>
                </a:lnTo>
                <a:lnTo>
                  <a:pt x="6618" y="20736"/>
                </a:lnTo>
                <a:lnTo>
                  <a:pt x="6659" y="20544"/>
                </a:lnTo>
                <a:lnTo>
                  <a:pt x="6659" y="15552"/>
                </a:lnTo>
                <a:lnTo>
                  <a:pt x="6699" y="15168"/>
                </a:lnTo>
                <a:lnTo>
                  <a:pt x="6699" y="7488"/>
                </a:lnTo>
                <a:lnTo>
                  <a:pt x="6740" y="7104"/>
                </a:lnTo>
                <a:lnTo>
                  <a:pt x="6740" y="4128"/>
                </a:lnTo>
                <a:lnTo>
                  <a:pt x="6740" y="3744"/>
                </a:lnTo>
                <a:lnTo>
                  <a:pt x="6740" y="1344"/>
                </a:lnTo>
                <a:lnTo>
                  <a:pt x="6780" y="1152"/>
                </a:lnTo>
                <a:lnTo>
                  <a:pt x="6780" y="0"/>
                </a:lnTo>
                <a:lnTo>
                  <a:pt x="6780" y="384"/>
                </a:lnTo>
                <a:lnTo>
                  <a:pt x="6821" y="480"/>
                </a:lnTo>
                <a:lnTo>
                  <a:pt x="6821" y="4704"/>
                </a:lnTo>
                <a:lnTo>
                  <a:pt x="6862" y="5088"/>
                </a:lnTo>
                <a:lnTo>
                  <a:pt x="6862" y="12576"/>
                </a:lnTo>
                <a:lnTo>
                  <a:pt x="6902" y="12960"/>
                </a:lnTo>
                <a:lnTo>
                  <a:pt x="6902" y="19392"/>
                </a:lnTo>
                <a:lnTo>
                  <a:pt x="6943" y="19680"/>
                </a:lnTo>
                <a:lnTo>
                  <a:pt x="6943" y="21600"/>
                </a:lnTo>
                <a:lnTo>
                  <a:pt x="6943" y="21504"/>
                </a:lnTo>
                <a:lnTo>
                  <a:pt x="6983" y="21504"/>
                </a:lnTo>
                <a:lnTo>
                  <a:pt x="6983" y="17760"/>
                </a:lnTo>
                <a:lnTo>
                  <a:pt x="7024" y="17376"/>
                </a:lnTo>
                <a:lnTo>
                  <a:pt x="7024" y="10560"/>
                </a:lnTo>
                <a:lnTo>
                  <a:pt x="7065" y="10080"/>
                </a:lnTo>
                <a:lnTo>
                  <a:pt x="7065" y="3168"/>
                </a:lnTo>
                <a:lnTo>
                  <a:pt x="7105" y="2880"/>
                </a:lnTo>
                <a:lnTo>
                  <a:pt x="7105" y="0"/>
                </a:lnTo>
                <a:lnTo>
                  <a:pt x="7146" y="0"/>
                </a:lnTo>
                <a:lnTo>
                  <a:pt x="7146" y="1920"/>
                </a:lnTo>
                <a:lnTo>
                  <a:pt x="7146" y="2208"/>
                </a:lnTo>
                <a:lnTo>
                  <a:pt x="7146" y="2784"/>
                </a:lnTo>
                <a:lnTo>
                  <a:pt x="7186" y="3072"/>
                </a:lnTo>
                <a:lnTo>
                  <a:pt x="7186" y="9984"/>
                </a:lnTo>
                <a:lnTo>
                  <a:pt x="7227" y="10368"/>
                </a:lnTo>
                <a:lnTo>
                  <a:pt x="7227" y="17280"/>
                </a:lnTo>
                <a:lnTo>
                  <a:pt x="7268" y="17568"/>
                </a:lnTo>
                <a:lnTo>
                  <a:pt x="7268" y="21408"/>
                </a:lnTo>
                <a:lnTo>
                  <a:pt x="7308" y="21504"/>
                </a:lnTo>
                <a:lnTo>
                  <a:pt x="7308" y="21600"/>
                </a:lnTo>
                <a:lnTo>
                  <a:pt x="7308" y="19776"/>
                </a:lnTo>
                <a:lnTo>
                  <a:pt x="7349" y="19488"/>
                </a:lnTo>
                <a:lnTo>
                  <a:pt x="7349" y="13152"/>
                </a:lnTo>
                <a:lnTo>
                  <a:pt x="7389" y="12768"/>
                </a:lnTo>
                <a:lnTo>
                  <a:pt x="7389" y="5280"/>
                </a:lnTo>
                <a:lnTo>
                  <a:pt x="7430" y="4896"/>
                </a:lnTo>
                <a:lnTo>
                  <a:pt x="7430" y="480"/>
                </a:lnTo>
                <a:lnTo>
                  <a:pt x="7471" y="384"/>
                </a:lnTo>
                <a:lnTo>
                  <a:pt x="7471" y="0"/>
                </a:lnTo>
                <a:lnTo>
                  <a:pt x="7471" y="1056"/>
                </a:lnTo>
                <a:lnTo>
                  <a:pt x="7511" y="1248"/>
                </a:lnTo>
                <a:lnTo>
                  <a:pt x="7511" y="7008"/>
                </a:lnTo>
                <a:lnTo>
                  <a:pt x="7552" y="7392"/>
                </a:lnTo>
                <a:lnTo>
                  <a:pt x="7552" y="14976"/>
                </a:lnTo>
                <a:lnTo>
                  <a:pt x="7592" y="15360"/>
                </a:lnTo>
                <a:lnTo>
                  <a:pt x="7592" y="16512"/>
                </a:lnTo>
                <a:lnTo>
                  <a:pt x="7592" y="16896"/>
                </a:lnTo>
                <a:lnTo>
                  <a:pt x="7592" y="20736"/>
                </a:lnTo>
                <a:lnTo>
                  <a:pt x="7633" y="20832"/>
                </a:lnTo>
                <a:lnTo>
                  <a:pt x="7633" y="21600"/>
                </a:lnTo>
                <a:lnTo>
                  <a:pt x="7633" y="21120"/>
                </a:lnTo>
                <a:lnTo>
                  <a:pt x="7674" y="20928"/>
                </a:lnTo>
                <a:lnTo>
                  <a:pt x="7674" y="16032"/>
                </a:lnTo>
                <a:lnTo>
                  <a:pt x="7714" y="15648"/>
                </a:lnTo>
                <a:lnTo>
                  <a:pt x="7714" y="8064"/>
                </a:lnTo>
                <a:lnTo>
                  <a:pt x="7755" y="7680"/>
                </a:lnTo>
                <a:lnTo>
                  <a:pt x="7755" y="1632"/>
                </a:lnTo>
                <a:lnTo>
                  <a:pt x="7795" y="1344"/>
                </a:lnTo>
                <a:lnTo>
                  <a:pt x="7795" y="0"/>
                </a:lnTo>
                <a:lnTo>
                  <a:pt x="7795" y="192"/>
                </a:lnTo>
                <a:lnTo>
                  <a:pt x="7836" y="288"/>
                </a:lnTo>
                <a:lnTo>
                  <a:pt x="7836" y="4320"/>
                </a:lnTo>
                <a:lnTo>
                  <a:pt x="7877" y="4704"/>
                </a:lnTo>
                <a:lnTo>
                  <a:pt x="7877" y="12096"/>
                </a:lnTo>
                <a:lnTo>
                  <a:pt x="7917" y="12480"/>
                </a:lnTo>
                <a:lnTo>
                  <a:pt x="7917" y="19104"/>
                </a:lnTo>
                <a:lnTo>
                  <a:pt x="7958" y="19392"/>
                </a:lnTo>
                <a:lnTo>
                  <a:pt x="7958" y="21600"/>
                </a:lnTo>
                <a:lnTo>
                  <a:pt x="7998" y="21504"/>
                </a:lnTo>
                <a:lnTo>
                  <a:pt x="7998" y="20256"/>
                </a:lnTo>
                <a:lnTo>
                  <a:pt x="7998" y="20064"/>
                </a:lnTo>
                <a:lnTo>
                  <a:pt x="7998" y="18144"/>
                </a:lnTo>
                <a:lnTo>
                  <a:pt x="8039" y="17760"/>
                </a:lnTo>
                <a:lnTo>
                  <a:pt x="8039" y="11040"/>
                </a:lnTo>
                <a:lnTo>
                  <a:pt x="8080" y="10656"/>
                </a:lnTo>
                <a:lnTo>
                  <a:pt x="8080" y="3552"/>
                </a:lnTo>
                <a:lnTo>
                  <a:pt x="8120" y="3264"/>
                </a:lnTo>
                <a:lnTo>
                  <a:pt x="8120" y="0"/>
                </a:lnTo>
                <a:lnTo>
                  <a:pt x="8161" y="0"/>
                </a:lnTo>
                <a:lnTo>
                  <a:pt x="8161" y="2400"/>
                </a:lnTo>
                <a:lnTo>
                  <a:pt x="8202" y="2688"/>
                </a:lnTo>
                <a:lnTo>
                  <a:pt x="8202" y="9408"/>
                </a:lnTo>
                <a:lnTo>
                  <a:pt x="8242" y="9888"/>
                </a:lnTo>
                <a:lnTo>
                  <a:pt x="8242" y="16800"/>
                </a:lnTo>
                <a:lnTo>
                  <a:pt x="8283" y="17184"/>
                </a:lnTo>
                <a:lnTo>
                  <a:pt x="8283" y="21312"/>
                </a:lnTo>
                <a:lnTo>
                  <a:pt x="8323" y="21408"/>
                </a:lnTo>
                <a:lnTo>
                  <a:pt x="8323" y="21600"/>
                </a:lnTo>
                <a:lnTo>
                  <a:pt x="8323" y="20064"/>
                </a:lnTo>
                <a:lnTo>
                  <a:pt x="8364" y="19776"/>
                </a:lnTo>
                <a:lnTo>
                  <a:pt x="8364" y="13632"/>
                </a:lnTo>
                <a:lnTo>
                  <a:pt x="8405" y="13248"/>
                </a:lnTo>
                <a:lnTo>
                  <a:pt x="8405" y="6048"/>
                </a:lnTo>
                <a:lnTo>
                  <a:pt x="8445" y="5664"/>
                </a:lnTo>
                <a:lnTo>
                  <a:pt x="8445" y="672"/>
                </a:lnTo>
                <a:lnTo>
                  <a:pt x="8486" y="576"/>
                </a:lnTo>
                <a:lnTo>
                  <a:pt x="8486" y="0"/>
                </a:lnTo>
                <a:lnTo>
                  <a:pt x="8486" y="864"/>
                </a:lnTo>
                <a:lnTo>
                  <a:pt x="8526" y="1056"/>
                </a:lnTo>
                <a:lnTo>
                  <a:pt x="8526" y="6528"/>
                </a:lnTo>
                <a:lnTo>
                  <a:pt x="8567" y="6912"/>
                </a:lnTo>
                <a:lnTo>
                  <a:pt x="8567" y="14496"/>
                </a:lnTo>
                <a:lnTo>
                  <a:pt x="8608" y="14880"/>
                </a:lnTo>
                <a:lnTo>
                  <a:pt x="8608" y="20256"/>
                </a:lnTo>
                <a:lnTo>
                  <a:pt x="8648" y="20448"/>
                </a:lnTo>
                <a:lnTo>
                  <a:pt x="8648" y="21600"/>
                </a:lnTo>
                <a:lnTo>
                  <a:pt x="8648" y="21216"/>
                </a:lnTo>
                <a:lnTo>
                  <a:pt x="8689" y="21120"/>
                </a:lnTo>
                <a:lnTo>
                  <a:pt x="8689" y="16416"/>
                </a:lnTo>
                <a:lnTo>
                  <a:pt x="8729" y="16128"/>
                </a:lnTo>
                <a:lnTo>
                  <a:pt x="8729" y="8544"/>
                </a:lnTo>
                <a:lnTo>
                  <a:pt x="8770" y="8160"/>
                </a:lnTo>
                <a:lnTo>
                  <a:pt x="8770" y="1920"/>
                </a:lnTo>
                <a:lnTo>
                  <a:pt x="8811" y="1632"/>
                </a:lnTo>
                <a:lnTo>
                  <a:pt x="8811" y="0"/>
                </a:lnTo>
                <a:lnTo>
                  <a:pt x="8811" y="96"/>
                </a:lnTo>
                <a:lnTo>
                  <a:pt x="8851" y="96"/>
                </a:lnTo>
                <a:lnTo>
                  <a:pt x="8851" y="864"/>
                </a:lnTo>
                <a:lnTo>
                  <a:pt x="8851" y="1056"/>
                </a:lnTo>
                <a:lnTo>
                  <a:pt x="8851" y="3936"/>
                </a:lnTo>
                <a:lnTo>
                  <a:pt x="8892" y="4224"/>
                </a:lnTo>
                <a:lnTo>
                  <a:pt x="8892" y="11520"/>
                </a:lnTo>
                <a:lnTo>
                  <a:pt x="8932" y="11904"/>
                </a:lnTo>
                <a:lnTo>
                  <a:pt x="8932" y="18720"/>
                </a:lnTo>
                <a:lnTo>
                  <a:pt x="8973" y="19008"/>
                </a:lnTo>
                <a:lnTo>
                  <a:pt x="8973" y="21600"/>
                </a:lnTo>
                <a:lnTo>
                  <a:pt x="9014" y="21600"/>
                </a:lnTo>
                <a:lnTo>
                  <a:pt x="9014" y="18816"/>
                </a:lnTo>
                <a:lnTo>
                  <a:pt x="9054" y="18528"/>
                </a:lnTo>
                <a:lnTo>
                  <a:pt x="9054" y="11616"/>
                </a:lnTo>
                <a:lnTo>
                  <a:pt x="9095" y="11136"/>
                </a:lnTo>
                <a:lnTo>
                  <a:pt x="9095" y="3936"/>
                </a:lnTo>
                <a:lnTo>
                  <a:pt x="9135" y="3648"/>
                </a:lnTo>
                <a:lnTo>
                  <a:pt x="9135" y="96"/>
                </a:lnTo>
                <a:lnTo>
                  <a:pt x="9176" y="0"/>
                </a:lnTo>
                <a:lnTo>
                  <a:pt x="9176" y="2112"/>
                </a:lnTo>
                <a:lnTo>
                  <a:pt x="9217" y="2400"/>
                </a:lnTo>
                <a:lnTo>
                  <a:pt x="9217" y="8448"/>
                </a:lnTo>
                <a:lnTo>
                  <a:pt x="9257" y="8928"/>
                </a:lnTo>
                <a:lnTo>
                  <a:pt x="9257" y="14400"/>
                </a:lnTo>
                <a:lnTo>
                  <a:pt x="9257" y="14880"/>
                </a:lnTo>
                <a:lnTo>
                  <a:pt x="9257" y="16416"/>
                </a:lnTo>
                <a:lnTo>
                  <a:pt x="9298" y="16704"/>
                </a:lnTo>
                <a:lnTo>
                  <a:pt x="9298" y="21216"/>
                </a:lnTo>
                <a:lnTo>
                  <a:pt x="9338" y="21312"/>
                </a:lnTo>
                <a:lnTo>
                  <a:pt x="9338" y="21600"/>
                </a:lnTo>
                <a:lnTo>
                  <a:pt x="9338" y="20352"/>
                </a:lnTo>
                <a:lnTo>
                  <a:pt x="9379" y="20064"/>
                </a:lnTo>
                <a:lnTo>
                  <a:pt x="9379" y="14208"/>
                </a:lnTo>
                <a:lnTo>
                  <a:pt x="9420" y="13728"/>
                </a:lnTo>
                <a:lnTo>
                  <a:pt x="9420" y="6624"/>
                </a:lnTo>
                <a:lnTo>
                  <a:pt x="9460" y="6144"/>
                </a:lnTo>
                <a:lnTo>
                  <a:pt x="9460" y="864"/>
                </a:lnTo>
                <a:lnTo>
                  <a:pt x="9501" y="768"/>
                </a:lnTo>
                <a:lnTo>
                  <a:pt x="9501" y="0"/>
                </a:lnTo>
                <a:lnTo>
                  <a:pt x="9501" y="672"/>
                </a:lnTo>
                <a:lnTo>
                  <a:pt x="9541" y="768"/>
                </a:lnTo>
                <a:lnTo>
                  <a:pt x="9541" y="6048"/>
                </a:lnTo>
                <a:lnTo>
                  <a:pt x="9582" y="6432"/>
                </a:lnTo>
                <a:lnTo>
                  <a:pt x="9582" y="14016"/>
                </a:lnTo>
                <a:lnTo>
                  <a:pt x="9623" y="14400"/>
                </a:lnTo>
                <a:lnTo>
                  <a:pt x="9623" y="19968"/>
                </a:lnTo>
                <a:lnTo>
                  <a:pt x="9663" y="20256"/>
                </a:lnTo>
                <a:lnTo>
                  <a:pt x="9663" y="21600"/>
                </a:lnTo>
                <a:lnTo>
                  <a:pt x="9663" y="21408"/>
                </a:lnTo>
                <a:lnTo>
                  <a:pt x="9704" y="21312"/>
                </a:lnTo>
                <a:lnTo>
                  <a:pt x="9704" y="21120"/>
                </a:lnTo>
                <a:lnTo>
                  <a:pt x="9704" y="21024"/>
                </a:lnTo>
                <a:lnTo>
                  <a:pt x="9704" y="16896"/>
                </a:lnTo>
                <a:lnTo>
                  <a:pt x="9744" y="16512"/>
                </a:lnTo>
                <a:lnTo>
                  <a:pt x="9744" y="9120"/>
                </a:lnTo>
                <a:lnTo>
                  <a:pt x="9785" y="8640"/>
                </a:lnTo>
                <a:lnTo>
                  <a:pt x="9785" y="2208"/>
                </a:lnTo>
                <a:lnTo>
                  <a:pt x="9826" y="1920"/>
                </a:lnTo>
                <a:lnTo>
                  <a:pt x="9826" y="0"/>
                </a:lnTo>
                <a:lnTo>
                  <a:pt x="9866" y="96"/>
                </a:lnTo>
                <a:lnTo>
                  <a:pt x="9866" y="3456"/>
                </a:lnTo>
                <a:lnTo>
                  <a:pt x="9907" y="3840"/>
                </a:lnTo>
                <a:lnTo>
                  <a:pt x="9907" y="10944"/>
                </a:lnTo>
                <a:lnTo>
                  <a:pt x="9947" y="11424"/>
                </a:lnTo>
                <a:lnTo>
                  <a:pt x="9947" y="18336"/>
                </a:lnTo>
                <a:lnTo>
                  <a:pt x="9988" y="18720"/>
                </a:lnTo>
                <a:lnTo>
                  <a:pt x="9988" y="21600"/>
                </a:lnTo>
                <a:lnTo>
                  <a:pt x="10029" y="21600"/>
                </a:lnTo>
                <a:lnTo>
                  <a:pt x="10029" y="19200"/>
                </a:lnTo>
                <a:lnTo>
                  <a:pt x="10069" y="18912"/>
                </a:lnTo>
                <a:lnTo>
                  <a:pt x="10069" y="12096"/>
                </a:lnTo>
                <a:lnTo>
                  <a:pt x="10110" y="11712"/>
                </a:lnTo>
                <a:lnTo>
                  <a:pt x="10110" y="8256"/>
                </a:lnTo>
                <a:lnTo>
                  <a:pt x="10110" y="7872"/>
                </a:lnTo>
                <a:lnTo>
                  <a:pt x="10110" y="4416"/>
                </a:lnTo>
                <a:lnTo>
                  <a:pt x="10150" y="4032"/>
                </a:lnTo>
                <a:lnTo>
                  <a:pt x="10150" y="192"/>
                </a:lnTo>
                <a:lnTo>
                  <a:pt x="10191" y="96"/>
                </a:lnTo>
                <a:lnTo>
                  <a:pt x="10191" y="0"/>
                </a:lnTo>
                <a:lnTo>
                  <a:pt x="10191" y="1536"/>
                </a:lnTo>
                <a:lnTo>
                  <a:pt x="10232" y="1824"/>
                </a:lnTo>
                <a:lnTo>
                  <a:pt x="10232" y="7968"/>
                </a:lnTo>
                <a:lnTo>
                  <a:pt x="10272" y="8352"/>
                </a:lnTo>
                <a:lnTo>
                  <a:pt x="10272" y="15936"/>
                </a:lnTo>
                <a:lnTo>
                  <a:pt x="10313" y="16320"/>
                </a:lnTo>
                <a:lnTo>
                  <a:pt x="10313" y="21024"/>
                </a:lnTo>
                <a:lnTo>
                  <a:pt x="10353" y="21216"/>
                </a:lnTo>
                <a:lnTo>
                  <a:pt x="10353" y="21600"/>
                </a:lnTo>
                <a:lnTo>
                  <a:pt x="10353" y="20544"/>
                </a:lnTo>
                <a:lnTo>
                  <a:pt x="10394" y="20352"/>
                </a:lnTo>
                <a:lnTo>
                  <a:pt x="10394" y="15072"/>
                </a:lnTo>
                <a:lnTo>
                  <a:pt x="10435" y="14688"/>
                </a:lnTo>
                <a:lnTo>
                  <a:pt x="10435" y="7104"/>
                </a:lnTo>
                <a:lnTo>
                  <a:pt x="10475" y="6720"/>
                </a:lnTo>
                <a:lnTo>
                  <a:pt x="10475" y="1152"/>
                </a:lnTo>
                <a:lnTo>
                  <a:pt x="10516" y="960"/>
                </a:lnTo>
                <a:lnTo>
                  <a:pt x="10516" y="0"/>
                </a:lnTo>
                <a:lnTo>
                  <a:pt x="10516" y="192"/>
                </a:lnTo>
                <a:lnTo>
                  <a:pt x="10516" y="288"/>
                </a:lnTo>
                <a:lnTo>
                  <a:pt x="10516" y="480"/>
                </a:lnTo>
                <a:lnTo>
                  <a:pt x="10556" y="576"/>
                </a:lnTo>
                <a:lnTo>
                  <a:pt x="10556" y="5568"/>
                </a:lnTo>
                <a:lnTo>
                  <a:pt x="10597" y="5952"/>
                </a:lnTo>
                <a:lnTo>
                  <a:pt x="10597" y="13056"/>
                </a:lnTo>
                <a:lnTo>
                  <a:pt x="10638" y="13440"/>
                </a:lnTo>
                <a:lnTo>
                  <a:pt x="10638" y="19680"/>
                </a:lnTo>
                <a:lnTo>
                  <a:pt x="10678" y="19968"/>
                </a:lnTo>
                <a:lnTo>
                  <a:pt x="10678" y="21600"/>
                </a:lnTo>
                <a:lnTo>
                  <a:pt x="10678" y="21504"/>
                </a:lnTo>
                <a:lnTo>
                  <a:pt x="10719" y="21408"/>
                </a:lnTo>
                <a:lnTo>
                  <a:pt x="10719" y="17376"/>
                </a:lnTo>
                <a:lnTo>
                  <a:pt x="10759" y="16992"/>
                </a:lnTo>
                <a:lnTo>
                  <a:pt x="10759" y="9600"/>
                </a:lnTo>
                <a:lnTo>
                  <a:pt x="10800" y="9216"/>
                </a:lnTo>
                <a:lnTo>
                  <a:pt x="10800" y="2880"/>
                </a:lnTo>
                <a:lnTo>
                  <a:pt x="10841" y="2592"/>
                </a:lnTo>
                <a:lnTo>
                  <a:pt x="10841" y="0"/>
                </a:lnTo>
                <a:lnTo>
                  <a:pt x="10881" y="0"/>
                </a:lnTo>
                <a:lnTo>
                  <a:pt x="10881" y="3072"/>
                </a:lnTo>
                <a:lnTo>
                  <a:pt x="10922" y="3456"/>
                </a:lnTo>
                <a:lnTo>
                  <a:pt x="10922" y="10464"/>
                </a:lnTo>
                <a:lnTo>
                  <a:pt x="10962" y="10848"/>
                </a:lnTo>
                <a:lnTo>
                  <a:pt x="10962" y="12192"/>
                </a:lnTo>
                <a:lnTo>
                  <a:pt x="10962" y="12576"/>
                </a:lnTo>
                <a:lnTo>
                  <a:pt x="10962" y="17952"/>
                </a:lnTo>
                <a:lnTo>
                  <a:pt x="11003" y="18336"/>
                </a:lnTo>
                <a:lnTo>
                  <a:pt x="11003" y="21504"/>
                </a:lnTo>
                <a:lnTo>
                  <a:pt x="11044" y="21600"/>
                </a:lnTo>
                <a:lnTo>
                  <a:pt x="11044" y="19488"/>
                </a:lnTo>
                <a:lnTo>
                  <a:pt x="11084" y="19200"/>
                </a:lnTo>
                <a:lnTo>
                  <a:pt x="11084" y="12672"/>
                </a:lnTo>
                <a:lnTo>
                  <a:pt x="11125" y="12288"/>
                </a:lnTo>
                <a:lnTo>
                  <a:pt x="11125" y="4800"/>
                </a:lnTo>
                <a:lnTo>
                  <a:pt x="11165" y="4512"/>
                </a:lnTo>
                <a:lnTo>
                  <a:pt x="11165" y="288"/>
                </a:lnTo>
                <a:lnTo>
                  <a:pt x="11206" y="192"/>
                </a:lnTo>
                <a:lnTo>
                  <a:pt x="11206" y="0"/>
                </a:lnTo>
                <a:lnTo>
                  <a:pt x="11206" y="1248"/>
                </a:lnTo>
                <a:lnTo>
                  <a:pt x="11247" y="1536"/>
                </a:lnTo>
                <a:lnTo>
                  <a:pt x="11247" y="7488"/>
                </a:lnTo>
                <a:lnTo>
                  <a:pt x="11287" y="7872"/>
                </a:lnTo>
                <a:lnTo>
                  <a:pt x="11287" y="15456"/>
                </a:lnTo>
                <a:lnTo>
                  <a:pt x="11328" y="15840"/>
                </a:lnTo>
                <a:lnTo>
                  <a:pt x="11328" y="20928"/>
                </a:lnTo>
                <a:lnTo>
                  <a:pt x="11368" y="21024"/>
                </a:lnTo>
                <a:lnTo>
                  <a:pt x="11368" y="21600"/>
                </a:lnTo>
                <a:lnTo>
                  <a:pt x="11368" y="21504"/>
                </a:lnTo>
                <a:lnTo>
                  <a:pt x="11368" y="20736"/>
                </a:lnTo>
                <a:lnTo>
                  <a:pt x="11409" y="20640"/>
                </a:lnTo>
                <a:lnTo>
                  <a:pt x="11409" y="15552"/>
                </a:lnTo>
                <a:lnTo>
                  <a:pt x="11450" y="15168"/>
                </a:lnTo>
                <a:lnTo>
                  <a:pt x="11450" y="7584"/>
                </a:lnTo>
                <a:lnTo>
                  <a:pt x="11490" y="7200"/>
                </a:lnTo>
                <a:lnTo>
                  <a:pt x="11490" y="1344"/>
                </a:lnTo>
                <a:lnTo>
                  <a:pt x="11531" y="1152"/>
                </a:lnTo>
                <a:lnTo>
                  <a:pt x="11531" y="0"/>
                </a:lnTo>
                <a:lnTo>
                  <a:pt x="11531" y="384"/>
                </a:lnTo>
                <a:lnTo>
                  <a:pt x="11571" y="480"/>
                </a:lnTo>
                <a:lnTo>
                  <a:pt x="11571" y="5088"/>
                </a:lnTo>
                <a:lnTo>
                  <a:pt x="11612" y="5472"/>
                </a:lnTo>
                <a:lnTo>
                  <a:pt x="11612" y="12576"/>
                </a:lnTo>
                <a:lnTo>
                  <a:pt x="11653" y="12960"/>
                </a:lnTo>
                <a:lnTo>
                  <a:pt x="11653" y="19392"/>
                </a:lnTo>
                <a:lnTo>
                  <a:pt x="11693" y="19680"/>
                </a:lnTo>
                <a:lnTo>
                  <a:pt x="11693" y="21600"/>
                </a:lnTo>
                <a:lnTo>
                  <a:pt x="11693" y="21504"/>
                </a:lnTo>
                <a:lnTo>
                  <a:pt x="11734" y="21504"/>
                </a:lnTo>
                <a:lnTo>
                  <a:pt x="11734" y="17760"/>
                </a:lnTo>
                <a:lnTo>
                  <a:pt x="11774" y="17472"/>
                </a:lnTo>
                <a:lnTo>
                  <a:pt x="11774" y="10560"/>
                </a:lnTo>
                <a:lnTo>
                  <a:pt x="11815" y="10176"/>
                </a:lnTo>
                <a:lnTo>
                  <a:pt x="11815" y="3168"/>
                </a:lnTo>
                <a:lnTo>
                  <a:pt x="11856" y="2880"/>
                </a:lnTo>
                <a:lnTo>
                  <a:pt x="11856" y="0"/>
                </a:lnTo>
                <a:lnTo>
                  <a:pt x="11896" y="0"/>
                </a:lnTo>
                <a:lnTo>
                  <a:pt x="11896" y="2784"/>
                </a:lnTo>
                <a:lnTo>
                  <a:pt x="11937" y="3072"/>
                </a:lnTo>
                <a:lnTo>
                  <a:pt x="11937" y="9888"/>
                </a:lnTo>
                <a:lnTo>
                  <a:pt x="11977" y="10368"/>
                </a:lnTo>
                <a:lnTo>
                  <a:pt x="11977" y="17184"/>
                </a:lnTo>
                <a:lnTo>
                  <a:pt x="12018" y="17568"/>
                </a:lnTo>
                <a:lnTo>
                  <a:pt x="12018" y="21408"/>
                </a:lnTo>
                <a:lnTo>
                  <a:pt x="12059" y="21504"/>
                </a:lnTo>
                <a:lnTo>
                  <a:pt x="12059" y="21600"/>
                </a:lnTo>
                <a:lnTo>
                  <a:pt x="12059" y="19776"/>
                </a:lnTo>
                <a:lnTo>
                  <a:pt x="12099" y="19584"/>
                </a:lnTo>
                <a:lnTo>
                  <a:pt x="12099" y="13152"/>
                </a:lnTo>
                <a:lnTo>
                  <a:pt x="12140" y="12768"/>
                </a:lnTo>
                <a:lnTo>
                  <a:pt x="12140" y="5280"/>
                </a:lnTo>
                <a:lnTo>
                  <a:pt x="12180" y="4896"/>
                </a:lnTo>
                <a:lnTo>
                  <a:pt x="12180" y="576"/>
                </a:lnTo>
                <a:lnTo>
                  <a:pt x="12221" y="384"/>
                </a:lnTo>
                <a:lnTo>
                  <a:pt x="12221" y="0"/>
                </a:lnTo>
                <a:lnTo>
                  <a:pt x="12221" y="1056"/>
                </a:lnTo>
                <a:lnTo>
                  <a:pt x="12262" y="1248"/>
                </a:lnTo>
                <a:lnTo>
                  <a:pt x="12262" y="6912"/>
                </a:lnTo>
                <a:lnTo>
                  <a:pt x="12302" y="7392"/>
                </a:lnTo>
                <a:lnTo>
                  <a:pt x="12302" y="14976"/>
                </a:lnTo>
                <a:lnTo>
                  <a:pt x="12343" y="15360"/>
                </a:lnTo>
                <a:lnTo>
                  <a:pt x="12343" y="20640"/>
                </a:lnTo>
                <a:lnTo>
                  <a:pt x="12383" y="20832"/>
                </a:lnTo>
                <a:lnTo>
                  <a:pt x="12383" y="21600"/>
                </a:lnTo>
                <a:lnTo>
                  <a:pt x="12383" y="21120"/>
                </a:lnTo>
                <a:lnTo>
                  <a:pt x="12424" y="20928"/>
                </a:lnTo>
                <a:lnTo>
                  <a:pt x="12424" y="16032"/>
                </a:lnTo>
                <a:lnTo>
                  <a:pt x="12465" y="15648"/>
                </a:lnTo>
                <a:lnTo>
                  <a:pt x="12465" y="8064"/>
                </a:lnTo>
                <a:lnTo>
                  <a:pt x="12505" y="7680"/>
                </a:lnTo>
                <a:lnTo>
                  <a:pt x="12505" y="1632"/>
                </a:lnTo>
                <a:lnTo>
                  <a:pt x="12546" y="1440"/>
                </a:lnTo>
                <a:lnTo>
                  <a:pt x="12546" y="0"/>
                </a:lnTo>
                <a:lnTo>
                  <a:pt x="12546" y="192"/>
                </a:lnTo>
                <a:lnTo>
                  <a:pt x="12586" y="288"/>
                </a:lnTo>
                <a:lnTo>
                  <a:pt x="12586" y="4320"/>
                </a:lnTo>
                <a:lnTo>
                  <a:pt x="12627" y="4608"/>
                </a:lnTo>
                <a:lnTo>
                  <a:pt x="12627" y="9888"/>
                </a:lnTo>
                <a:lnTo>
                  <a:pt x="12627" y="10272"/>
                </a:lnTo>
                <a:lnTo>
                  <a:pt x="12627" y="12000"/>
                </a:lnTo>
                <a:lnTo>
                  <a:pt x="12668" y="12384"/>
                </a:lnTo>
                <a:lnTo>
                  <a:pt x="12668" y="19104"/>
                </a:lnTo>
                <a:lnTo>
                  <a:pt x="12708" y="19296"/>
                </a:lnTo>
                <a:lnTo>
                  <a:pt x="12708" y="21600"/>
                </a:lnTo>
                <a:lnTo>
                  <a:pt x="12749" y="21504"/>
                </a:lnTo>
                <a:lnTo>
                  <a:pt x="12749" y="18144"/>
                </a:lnTo>
                <a:lnTo>
                  <a:pt x="12789" y="17856"/>
                </a:lnTo>
                <a:lnTo>
                  <a:pt x="12789" y="11136"/>
                </a:lnTo>
                <a:lnTo>
                  <a:pt x="12830" y="10656"/>
                </a:lnTo>
                <a:lnTo>
                  <a:pt x="12830" y="3552"/>
                </a:lnTo>
                <a:lnTo>
                  <a:pt x="12871" y="3264"/>
                </a:lnTo>
                <a:lnTo>
                  <a:pt x="12871" y="0"/>
                </a:lnTo>
                <a:lnTo>
                  <a:pt x="12911" y="0"/>
                </a:lnTo>
                <a:lnTo>
                  <a:pt x="12911" y="2400"/>
                </a:lnTo>
                <a:lnTo>
                  <a:pt x="12952" y="2688"/>
                </a:lnTo>
                <a:lnTo>
                  <a:pt x="12952" y="9408"/>
                </a:lnTo>
                <a:lnTo>
                  <a:pt x="12992" y="9792"/>
                </a:lnTo>
                <a:lnTo>
                  <a:pt x="12992" y="16800"/>
                </a:lnTo>
                <a:lnTo>
                  <a:pt x="13033" y="17184"/>
                </a:lnTo>
                <a:lnTo>
                  <a:pt x="13033" y="21312"/>
                </a:lnTo>
                <a:lnTo>
                  <a:pt x="13074" y="21408"/>
                </a:lnTo>
                <a:lnTo>
                  <a:pt x="13074" y="21504"/>
                </a:lnTo>
                <a:lnTo>
                  <a:pt x="13074" y="21600"/>
                </a:lnTo>
                <a:lnTo>
                  <a:pt x="13074" y="20064"/>
                </a:lnTo>
                <a:lnTo>
                  <a:pt x="13114" y="19872"/>
                </a:lnTo>
                <a:lnTo>
                  <a:pt x="13114" y="13728"/>
                </a:lnTo>
                <a:lnTo>
                  <a:pt x="13155" y="13344"/>
                </a:lnTo>
                <a:lnTo>
                  <a:pt x="13155" y="5760"/>
                </a:lnTo>
                <a:lnTo>
                  <a:pt x="13195" y="5376"/>
                </a:lnTo>
                <a:lnTo>
                  <a:pt x="13195" y="672"/>
                </a:lnTo>
                <a:lnTo>
                  <a:pt x="13236" y="576"/>
                </a:lnTo>
                <a:lnTo>
                  <a:pt x="13236" y="0"/>
                </a:lnTo>
                <a:lnTo>
                  <a:pt x="13236" y="864"/>
                </a:lnTo>
                <a:lnTo>
                  <a:pt x="13277" y="1056"/>
                </a:lnTo>
                <a:lnTo>
                  <a:pt x="13277" y="6432"/>
                </a:lnTo>
                <a:lnTo>
                  <a:pt x="13317" y="6816"/>
                </a:lnTo>
                <a:lnTo>
                  <a:pt x="13317" y="14496"/>
                </a:lnTo>
                <a:lnTo>
                  <a:pt x="13358" y="14880"/>
                </a:lnTo>
                <a:lnTo>
                  <a:pt x="13358" y="20256"/>
                </a:lnTo>
                <a:lnTo>
                  <a:pt x="13398" y="20448"/>
                </a:lnTo>
                <a:lnTo>
                  <a:pt x="13398" y="21600"/>
                </a:lnTo>
                <a:lnTo>
                  <a:pt x="13398" y="21216"/>
                </a:lnTo>
                <a:lnTo>
                  <a:pt x="13439" y="21120"/>
                </a:lnTo>
                <a:lnTo>
                  <a:pt x="13439" y="16512"/>
                </a:lnTo>
                <a:lnTo>
                  <a:pt x="13480" y="16128"/>
                </a:lnTo>
                <a:lnTo>
                  <a:pt x="13480" y="12864"/>
                </a:lnTo>
                <a:lnTo>
                  <a:pt x="13480" y="12480"/>
                </a:lnTo>
                <a:lnTo>
                  <a:pt x="13480" y="8640"/>
                </a:lnTo>
                <a:lnTo>
                  <a:pt x="13520" y="8160"/>
                </a:lnTo>
                <a:lnTo>
                  <a:pt x="13520" y="1920"/>
                </a:lnTo>
                <a:lnTo>
                  <a:pt x="13561" y="1728"/>
                </a:lnTo>
                <a:lnTo>
                  <a:pt x="13561" y="0"/>
                </a:lnTo>
                <a:lnTo>
                  <a:pt x="13561" y="96"/>
                </a:lnTo>
                <a:lnTo>
                  <a:pt x="13602" y="96"/>
                </a:lnTo>
                <a:lnTo>
                  <a:pt x="13602" y="3840"/>
                </a:lnTo>
                <a:lnTo>
                  <a:pt x="13642" y="4224"/>
                </a:lnTo>
                <a:lnTo>
                  <a:pt x="13642" y="11424"/>
                </a:lnTo>
                <a:lnTo>
                  <a:pt x="13683" y="11904"/>
                </a:lnTo>
                <a:lnTo>
                  <a:pt x="13683" y="18720"/>
                </a:lnTo>
                <a:lnTo>
                  <a:pt x="13723" y="19008"/>
                </a:lnTo>
                <a:lnTo>
                  <a:pt x="13723" y="21600"/>
                </a:lnTo>
                <a:lnTo>
                  <a:pt x="13764" y="21600"/>
                </a:lnTo>
                <a:lnTo>
                  <a:pt x="13764" y="18816"/>
                </a:lnTo>
                <a:lnTo>
                  <a:pt x="13805" y="18528"/>
                </a:lnTo>
                <a:lnTo>
                  <a:pt x="13805" y="11616"/>
                </a:lnTo>
                <a:lnTo>
                  <a:pt x="13845" y="11232"/>
                </a:lnTo>
                <a:lnTo>
                  <a:pt x="13845" y="4032"/>
                </a:lnTo>
                <a:lnTo>
                  <a:pt x="13886" y="3648"/>
                </a:lnTo>
                <a:lnTo>
                  <a:pt x="13886" y="384"/>
                </a:lnTo>
                <a:lnTo>
                  <a:pt x="13886" y="192"/>
                </a:lnTo>
                <a:lnTo>
                  <a:pt x="13886" y="96"/>
                </a:lnTo>
                <a:lnTo>
                  <a:pt x="13926" y="0"/>
                </a:lnTo>
                <a:lnTo>
                  <a:pt x="13926" y="2112"/>
                </a:lnTo>
                <a:lnTo>
                  <a:pt x="13967" y="2304"/>
                </a:lnTo>
                <a:lnTo>
                  <a:pt x="13967" y="8448"/>
                </a:lnTo>
                <a:lnTo>
                  <a:pt x="14008" y="8832"/>
                </a:lnTo>
                <a:lnTo>
                  <a:pt x="14008" y="16320"/>
                </a:lnTo>
                <a:lnTo>
                  <a:pt x="14048" y="16704"/>
                </a:lnTo>
                <a:lnTo>
                  <a:pt x="14048" y="21216"/>
                </a:lnTo>
                <a:lnTo>
                  <a:pt x="14089" y="21312"/>
                </a:lnTo>
                <a:lnTo>
                  <a:pt x="14089" y="21600"/>
                </a:lnTo>
                <a:lnTo>
                  <a:pt x="14089" y="20352"/>
                </a:lnTo>
                <a:lnTo>
                  <a:pt x="14129" y="20160"/>
                </a:lnTo>
                <a:lnTo>
                  <a:pt x="14129" y="14208"/>
                </a:lnTo>
                <a:lnTo>
                  <a:pt x="14170" y="13824"/>
                </a:lnTo>
                <a:lnTo>
                  <a:pt x="14170" y="6624"/>
                </a:lnTo>
                <a:lnTo>
                  <a:pt x="14211" y="6240"/>
                </a:lnTo>
                <a:lnTo>
                  <a:pt x="14211" y="864"/>
                </a:lnTo>
                <a:lnTo>
                  <a:pt x="14251" y="768"/>
                </a:lnTo>
                <a:lnTo>
                  <a:pt x="14251" y="0"/>
                </a:lnTo>
                <a:lnTo>
                  <a:pt x="14251" y="672"/>
                </a:lnTo>
                <a:lnTo>
                  <a:pt x="14292" y="768"/>
                </a:lnTo>
                <a:lnTo>
                  <a:pt x="14292" y="5952"/>
                </a:lnTo>
                <a:lnTo>
                  <a:pt x="14332" y="6336"/>
                </a:lnTo>
                <a:lnTo>
                  <a:pt x="14332" y="7584"/>
                </a:lnTo>
                <a:lnTo>
                  <a:pt x="14332" y="7968"/>
                </a:lnTo>
                <a:lnTo>
                  <a:pt x="14332" y="13920"/>
                </a:lnTo>
                <a:lnTo>
                  <a:pt x="14373" y="14400"/>
                </a:lnTo>
                <a:lnTo>
                  <a:pt x="14373" y="19968"/>
                </a:lnTo>
                <a:lnTo>
                  <a:pt x="14414" y="20160"/>
                </a:lnTo>
                <a:lnTo>
                  <a:pt x="14414" y="21600"/>
                </a:lnTo>
                <a:lnTo>
                  <a:pt x="14414" y="21408"/>
                </a:lnTo>
                <a:lnTo>
                  <a:pt x="14454" y="21312"/>
                </a:lnTo>
                <a:lnTo>
                  <a:pt x="14454" y="16992"/>
                </a:lnTo>
                <a:lnTo>
                  <a:pt x="14495" y="16608"/>
                </a:lnTo>
                <a:lnTo>
                  <a:pt x="14495" y="9120"/>
                </a:lnTo>
                <a:lnTo>
                  <a:pt x="14535" y="8736"/>
                </a:lnTo>
                <a:lnTo>
                  <a:pt x="14535" y="2208"/>
                </a:lnTo>
                <a:lnTo>
                  <a:pt x="14576" y="2016"/>
                </a:lnTo>
                <a:lnTo>
                  <a:pt x="14576" y="0"/>
                </a:lnTo>
                <a:lnTo>
                  <a:pt x="14617" y="96"/>
                </a:lnTo>
                <a:lnTo>
                  <a:pt x="14617" y="3456"/>
                </a:lnTo>
                <a:lnTo>
                  <a:pt x="14657" y="3744"/>
                </a:lnTo>
                <a:lnTo>
                  <a:pt x="14657" y="10944"/>
                </a:lnTo>
                <a:lnTo>
                  <a:pt x="14698" y="11328"/>
                </a:lnTo>
                <a:lnTo>
                  <a:pt x="14698" y="18336"/>
                </a:lnTo>
                <a:lnTo>
                  <a:pt x="14738" y="18624"/>
                </a:lnTo>
                <a:lnTo>
                  <a:pt x="14738" y="20928"/>
                </a:lnTo>
                <a:lnTo>
                  <a:pt x="14738" y="21024"/>
                </a:lnTo>
                <a:lnTo>
                  <a:pt x="14738" y="21600"/>
                </a:lnTo>
                <a:lnTo>
                  <a:pt x="14779" y="21600"/>
                </a:lnTo>
                <a:lnTo>
                  <a:pt x="14779" y="19200"/>
                </a:lnTo>
                <a:lnTo>
                  <a:pt x="14820" y="18912"/>
                </a:lnTo>
                <a:lnTo>
                  <a:pt x="14820" y="12192"/>
                </a:lnTo>
                <a:lnTo>
                  <a:pt x="14860" y="11808"/>
                </a:lnTo>
                <a:lnTo>
                  <a:pt x="14860" y="4416"/>
                </a:lnTo>
                <a:lnTo>
                  <a:pt x="14901" y="4128"/>
                </a:lnTo>
                <a:lnTo>
                  <a:pt x="14901" y="192"/>
                </a:lnTo>
                <a:lnTo>
                  <a:pt x="14941" y="96"/>
                </a:lnTo>
                <a:lnTo>
                  <a:pt x="14941" y="0"/>
                </a:lnTo>
                <a:lnTo>
                  <a:pt x="14941" y="1536"/>
                </a:lnTo>
                <a:lnTo>
                  <a:pt x="14982" y="1728"/>
                </a:lnTo>
                <a:lnTo>
                  <a:pt x="14982" y="7872"/>
                </a:lnTo>
                <a:lnTo>
                  <a:pt x="15023" y="8352"/>
                </a:lnTo>
                <a:lnTo>
                  <a:pt x="15023" y="15840"/>
                </a:lnTo>
                <a:lnTo>
                  <a:pt x="15063" y="16224"/>
                </a:lnTo>
                <a:lnTo>
                  <a:pt x="15063" y="21024"/>
                </a:lnTo>
                <a:lnTo>
                  <a:pt x="15104" y="21216"/>
                </a:lnTo>
                <a:lnTo>
                  <a:pt x="15104" y="21600"/>
                </a:lnTo>
                <a:lnTo>
                  <a:pt x="15104" y="20544"/>
                </a:lnTo>
                <a:lnTo>
                  <a:pt x="15144" y="20352"/>
                </a:lnTo>
                <a:lnTo>
                  <a:pt x="15144" y="15168"/>
                </a:lnTo>
                <a:lnTo>
                  <a:pt x="15185" y="14688"/>
                </a:lnTo>
                <a:lnTo>
                  <a:pt x="15185" y="7104"/>
                </a:lnTo>
                <a:lnTo>
                  <a:pt x="15226" y="6720"/>
                </a:lnTo>
                <a:lnTo>
                  <a:pt x="15226" y="1152"/>
                </a:lnTo>
                <a:lnTo>
                  <a:pt x="15266" y="960"/>
                </a:lnTo>
                <a:lnTo>
                  <a:pt x="15266" y="0"/>
                </a:lnTo>
                <a:lnTo>
                  <a:pt x="15266" y="480"/>
                </a:lnTo>
                <a:lnTo>
                  <a:pt x="15307" y="576"/>
                </a:lnTo>
                <a:lnTo>
                  <a:pt x="15307" y="5472"/>
                </a:lnTo>
                <a:lnTo>
                  <a:pt x="15347" y="5856"/>
                </a:lnTo>
                <a:lnTo>
                  <a:pt x="15347" y="12960"/>
                </a:lnTo>
                <a:lnTo>
                  <a:pt x="15388" y="13440"/>
                </a:lnTo>
                <a:lnTo>
                  <a:pt x="15388" y="19680"/>
                </a:lnTo>
                <a:lnTo>
                  <a:pt x="15429" y="19968"/>
                </a:lnTo>
                <a:lnTo>
                  <a:pt x="15429" y="21600"/>
                </a:lnTo>
                <a:lnTo>
                  <a:pt x="15429" y="21504"/>
                </a:lnTo>
                <a:lnTo>
                  <a:pt x="15469" y="21408"/>
                </a:lnTo>
                <a:lnTo>
                  <a:pt x="15469" y="17376"/>
                </a:lnTo>
                <a:lnTo>
                  <a:pt x="15510" y="16992"/>
                </a:lnTo>
                <a:lnTo>
                  <a:pt x="15510" y="9696"/>
                </a:lnTo>
                <a:lnTo>
                  <a:pt x="15550" y="9216"/>
                </a:lnTo>
                <a:lnTo>
                  <a:pt x="15550" y="2880"/>
                </a:lnTo>
                <a:lnTo>
                  <a:pt x="15591" y="2592"/>
                </a:lnTo>
                <a:lnTo>
                  <a:pt x="15591" y="1152"/>
                </a:lnTo>
                <a:lnTo>
                  <a:pt x="15591" y="960"/>
                </a:lnTo>
                <a:lnTo>
                  <a:pt x="15591" y="0"/>
                </a:lnTo>
                <a:lnTo>
                  <a:pt x="15632" y="0"/>
                </a:lnTo>
                <a:lnTo>
                  <a:pt x="15632" y="3072"/>
                </a:lnTo>
                <a:lnTo>
                  <a:pt x="15672" y="3360"/>
                </a:lnTo>
                <a:lnTo>
                  <a:pt x="15672" y="10368"/>
                </a:lnTo>
                <a:lnTo>
                  <a:pt x="15713" y="10848"/>
                </a:lnTo>
                <a:lnTo>
                  <a:pt x="15713" y="17952"/>
                </a:lnTo>
                <a:lnTo>
                  <a:pt x="15753" y="18240"/>
                </a:lnTo>
                <a:lnTo>
                  <a:pt x="15753" y="21504"/>
                </a:lnTo>
                <a:lnTo>
                  <a:pt x="15794" y="21600"/>
                </a:lnTo>
                <a:lnTo>
                  <a:pt x="15794" y="19488"/>
                </a:lnTo>
                <a:lnTo>
                  <a:pt x="15835" y="19296"/>
                </a:lnTo>
                <a:lnTo>
                  <a:pt x="15835" y="12768"/>
                </a:lnTo>
                <a:lnTo>
                  <a:pt x="15875" y="12288"/>
                </a:lnTo>
                <a:lnTo>
                  <a:pt x="15875" y="4896"/>
                </a:lnTo>
                <a:lnTo>
                  <a:pt x="15916" y="4512"/>
                </a:lnTo>
                <a:lnTo>
                  <a:pt x="15916" y="288"/>
                </a:lnTo>
                <a:lnTo>
                  <a:pt x="15956" y="192"/>
                </a:lnTo>
                <a:lnTo>
                  <a:pt x="15956" y="0"/>
                </a:lnTo>
                <a:lnTo>
                  <a:pt x="15956" y="1248"/>
                </a:lnTo>
                <a:lnTo>
                  <a:pt x="15997" y="1440"/>
                </a:lnTo>
                <a:lnTo>
                  <a:pt x="15997" y="5472"/>
                </a:lnTo>
                <a:lnTo>
                  <a:pt x="15997" y="5760"/>
                </a:lnTo>
                <a:lnTo>
                  <a:pt x="15997" y="7392"/>
                </a:lnTo>
                <a:lnTo>
                  <a:pt x="16038" y="7776"/>
                </a:lnTo>
                <a:lnTo>
                  <a:pt x="16038" y="15360"/>
                </a:lnTo>
                <a:lnTo>
                  <a:pt x="16078" y="15744"/>
                </a:lnTo>
                <a:lnTo>
                  <a:pt x="16078" y="20832"/>
                </a:lnTo>
                <a:lnTo>
                  <a:pt x="16119" y="21024"/>
                </a:lnTo>
                <a:lnTo>
                  <a:pt x="16119" y="21600"/>
                </a:lnTo>
                <a:lnTo>
                  <a:pt x="16119" y="20832"/>
                </a:lnTo>
                <a:lnTo>
                  <a:pt x="16159" y="20640"/>
                </a:lnTo>
                <a:lnTo>
                  <a:pt x="16159" y="15648"/>
                </a:lnTo>
                <a:lnTo>
                  <a:pt x="16200" y="15264"/>
                </a:lnTo>
                <a:lnTo>
                  <a:pt x="16200" y="7584"/>
                </a:lnTo>
                <a:lnTo>
                  <a:pt x="16241" y="7200"/>
                </a:lnTo>
                <a:lnTo>
                  <a:pt x="16241" y="1344"/>
                </a:lnTo>
                <a:lnTo>
                  <a:pt x="16281" y="1152"/>
                </a:lnTo>
                <a:lnTo>
                  <a:pt x="16281" y="0"/>
                </a:lnTo>
                <a:lnTo>
                  <a:pt x="16281" y="288"/>
                </a:lnTo>
                <a:lnTo>
                  <a:pt x="16322" y="480"/>
                </a:lnTo>
                <a:lnTo>
                  <a:pt x="16322" y="4992"/>
                </a:lnTo>
                <a:lnTo>
                  <a:pt x="16362" y="5376"/>
                </a:lnTo>
                <a:lnTo>
                  <a:pt x="16362" y="12480"/>
                </a:lnTo>
                <a:lnTo>
                  <a:pt x="16403" y="12864"/>
                </a:lnTo>
                <a:lnTo>
                  <a:pt x="16403" y="19392"/>
                </a:lnTo>
                <a:lnTo>
                  <a:pt x="16444" y="19584"/>
                </a:lnTo>
                <a:lnTo>
                  <a:pt x="16444" y="19872"/>
                </a:lnTo>
                <a:lnTo>
                  <a:pt x="16444" y="20064"/>
                </a:lnTo>
                <a:lnTo>
                  <a:pt x="16444" y="21600"/>
                </a:lnTo>
                <a:lnTo>
                  <a:pt x="16444" y="21504"/>
                </a:lnTo>
                <a:lnTo>
                  <a:pt x="16484" y="21504"/>
                </a:lnTo>
                <a:lnTo>
                  <a:pt x="16484" y="17760"/>
                </a:lnTo>
                <a:lnTo>
                  <a:pt x="16525" y="17472"/>
                </a:lnTo>
                <a:lnTo>
                  <a:pt x="16525" y="10176"/>
                </a:lnTo>
                <a:lnTo>
                  <a:pt x="16565" y="9792"/>
                </a:lnTo>
                <a:lnTo>
                  <a:pt x="16565" y="3264"/>
                </a:lnTo>
                <a:lnTo>
                  <a:pt x="16606" y="2976"/>
                </a:lnTo>
                <a:lnTo>
                  <a:pt x="16606" y="0"/>
                </a:lnTo>
                <a:lnTo>
                  <a:pt x="16647" y="0"/>
                </a:lnTo>
                <a:lnTo>
                  <a:pt x="16647" y="2688"/>
                </a:lnTo>
                <a:lnTo>
                  <a:pt x="16687" y="2976"/>
                </a:lnTo>
                <a:lnTo>
                  <a:pt x="16687" y="9888"/>
                </a:lnTo>
                <a:lnTo>
                  <a:pt x="16728" y="10272"/>
                </a:lnTo>
                <a:lnTo>
                  <a:pt x="16728" y="17184"/>
                </a:lnTo>
                <a:lnTo>
                  <a:pt x="16768" y="17568"/>
                </a:lnTo>
                <a:lnTo>
                  <a:pt x="16768" y="21408"/>
                </a:lnTo>
                <a:lnTo>
                  <a:pt x="16809" y="21504"/>
                </a:lnTo>
                <a:lnTo>
                  <a:pt x="16809" y="21600"/>
                </a:lnTo>
                <a:lnTo>
                  <a:pt x="16809" y="19776"/>
                </a:lnTo>
                <a:lnTo>
                  <a:pt x="16850" y="19584"/>
                </a:lnTo>
                <a:lnTo>
                  <a:pt x="16850" y="17184"/>
                </a:lnTo>
                <a:lnTo>
                  <a:pt x="16850" y="16800"/>
                </a:lnTo>
                <a:lnTo>
                  <a:pt x="16850" y="13248"/>
                </a:lnTo>
                <a:lnTo>
                  <a:pt x="16890" y="12864"/>
                </a:lnTo>
                <a:lnTo>
                  <a:pt x="16890" y="5280"/>
                </a:lnTo>
                <a:lnTo>
                  <a:pt x="16931" y="4992"/>
                </a:lnTo>
                <a:lnTo>
                  <a:pt x="16931" y="576"/>
                </a:lnTo>
                <a:lnTo>
                  <a:pt x="16971" y="384"/>
                </a:lnTo>
                <a:lnTo>
                  <a:pt x="16971" y="0"/>
                </a:lnTo>
                <a:lnTo>
                  <a:pt x="16971" y="1056"/>
                </a:lnTo>
                <a:lnTo>
                  <a:pt x="17012" y="1248"/>
                </a:lnTo>
                <a:lnTo>
                  <a:pt x="17012" y="6912"/>
                </a:lnTo>
                <a:lnTo>
                  <a:pt x="17053" y="7296"/>
                </a:lnTo>
                <a:lnTo>
                  <a:pt x="17053" y="14880"/>
                </a:lnTo>
                <a:lnTo>
                  <a:pt x="17093" y="15264"/>
                </a:lnTo>
                <a:lnTo>
                  <a:pt x="17093" y="20640"/>
                </a:lnTo>
                <a:lnTo>
                  <a:pt x="17134" y="20832"/>
                </a:lnTo>
                <a:lnTo>
                  <a:pt x="17134" y="21600"/>
                </a:lnTo>
                <a:lnTo>
                  <a:pt x="17134" y="21120"/>
                </a:lnTo>
                <a:lnTo>
                  <a:pt x="17174" y="21024"/>
                </a:lnTo>
                <a:lnTo>
                  <a:pt x="17174" y="16128"/>
                </a:lnTo>
                <a:lnTo>
                  <a:pt x="17215" y="15744"/>
                </a:lnTo>
                <a:lnTo>
                  <a:pt x="17215" y="8160"/>
                </a:lnTo>
                <a:lnTo>
                  <a:pt x="17256" y="7776"/>
                </a:lnTo>
                <a:lnTo>
                  <a:pt x="17256" y="2400"/>
                </a:lnTo>
                <a:lnTo>
                  <a:pt x="17256" y="2112"/>
                </a:lnTo>
                <a:lnTo>
                  <a:pt x="17256" y="1632"/>
                </a:lnTo>
                <a:lnTo>
                  <a:pt x="17296" y="1440"/>
                </a:lnTo>
                <a:lnTo>
                  <a:pt x="17296" y="0"/>
                </a:lnTo>
                <a:lnTo>
                  <a:pt x="17296" y="192"/>
                </a:lnTo>
                <a:lnTo>
                  <a:pt x="17337" y="288"/>
                </a:lnTo>
                <a:lnTo>
                  <a:pt x="17337" y="4224"/>
                </a:lnTo>
                <a:lnTo>
                  <a:pt x="17377" y="4608"/>
                </a:lnTo>
                <a:lnTo>
                  <a:pt x="17377" y="11904"/>
                </a:lnTo>
                <a:lnTo>
                  <a:pt x="17418" y="12384"/>
                </a:lnTo>
                <a:lnTo>
                  <a:pt x="17418" y="19008"/>
                </a:lnTo>
                <a:lnTo>
                  <a:pt x="17459" y="19296"/>
                </a:lnTo>
                <a:lnTo>
                  <a:pt x="17459" y="21600"/>
                </a:lnTo>
                <a:lnTo>
                  <a:pt x="17499" y="21504"/>
                </a:lnTo>
                <a:lnTo>
                  <a:pt x="17499" y="18240"/>
                </a:lnTo>
                <a:lnTo>
                  <a:pt x="17540" y="17856"/>
                </a:lnTo>
                <a:lnTo>
                  <a:pt x="17540" y="11136"/>
                </a:lnTo>
                <a:lnTo>
                  <a:pt x="17580" y="10752"/>
                </a:lnTo>
                <a:lnTo>
                  <a:pt x="17580" y="3648"/>
                </a:lnTo>
                <a:lnTo>
                  <a:pt x="17621" y="3360"/>
                </a:lnTo>
                <a:lnTo>
                  <a:pt x="17621" y="0"/>
                </a:lnTo>
                <a:lnTo>
                  <a:pt x="17662" y="0"/>
                </a:lnTo>
                <a:lnTo>
                  <a:pt x="17662" y="2400"/>
                </a:lnTo>
                <a:lnTo>
                  <a:pt x="17702" y="2688"/>
                </a:lnTo>
                <a:lnTo>
                  <a:pt x="17702" y="3552"/>
                </a:lnTo>
                <a:lnTo>
                  <a:pt x="17702" y="3840"/>
                </a:lnTo>
                <a:lnTo>
                  <a:pt x="17702" y="9312"/>
                </a:lnTo>
                <a:lnTo>
                  <a:pt x="17743" y="9792"/>
                </a:lnTo>
                <a:lnTo>
                  <a:pt x="17743" y="16704"/>
                </a:lnTo>
                <a:lnTo>
                  <a:pt x="17783" y="17088"/>
                </a:lnTo>
                <a:lnTo>
                  <a:pt x="17783" y="21312"/>
                </a:lnTo>
                <a:lnTo>
                  <a:pt x="17824" y="21408"/>
                </a:lnTo>
                <a:lnTo>
                  <a:pt x="17824" y="21600"/>
                </a:lnTo>
                <a:lnTo>
                  <a:pt x="17824" y="20064"/>
                </a:lnTo>
                <a:lnTo>
                  <a:pt x="17865" y="19872"/>
                </a:lnTo>
                <a:lnTo>
                  <a:pt x="17865" y="13728"/>
                </a:lnTo>
                <a:lnTo>
                  <a:pt x="17905" y="13344"/>
                </a:lnTo>
                <a:lnTo>
                  <a:pt x="17905" y="5760"/>
                </a:lnTo>
                <a:lnTo>
                  <a:pt x="17946" y="5376"/>
                </a:lnTo>
                <a:lnTo>
                  <a:pt x="17946" y="768"/>
                </a:lnTo>
                <a:lnTo>
                  <a:pt x="17986" y="576"/>
                </a:lnTo>
                <a:lnTo>
                  <a:pt x="17986" y="0"/>
                </a:lnTo>
                <a:lnTo>
                  <a:pt x="17986" y="768"/>
                </a:lnTo>
                <a:lnTo>
                  <a:pt x="18027" y="960"/>
                </a:lnTo>
                <a:lnTo>
                  <a:pt x="18027" y="6432"/>
                </a:lnTo>
                <a:lnTo>
                  <a:pt x="18068" y="6816"/>
                </a:lnTo>
                <a:lnTo>
                  <a:pt x="18068" y="14400"/>
                </a:lnTo>
                <a:lnTo>
                  <a:pt x="18108" y="14784"/>
                </a:lnTo>
                <a:lnTo>
                  <a:pt x="18108" y="18432"/>
                </a:lnTo>
                <a:lnTo>
                  <a:pt x="18108" y="18720"/>
                </a:lnTo>
                <a:lnTo>
                  <a:pt x="18108" y="20448"/>
                </a:lnTo>
                <a:lnTo>
                  <a:pt x="18149" y="20640"/>
                </a:lnTo>
                <a:lnTo>
                  <a:pt x="18149" y="21600"/>
                </a:lnTo>
                <a:lnTo>
                  <a:pt x="18149" y="21312"/>
                </a:lnTo>
                <a:lnTo>
                  <a:pt x="18189" y="21120"/>
                </a:lnTo>
                <a:lnTo>
                  <a:pt x="18189" y="16512"/>
                </a:lnTo>
                <a:lnTo>
                  <a:pt x="18230" y="16224"/>
                </a:lnTo>
                <a:lnTo>
                  <a:pt x="18230" y="8640"/>
                </a:lnTo>
                <a:lnTo>
                  <a:pt x="18271" y="8256"/>
                </a:lnTo>
                <a:lnTo>
                  <a:pt x="18271" y="1920"/>
                </a:lnTo>
                <a:lnTo>
                  <a:pt x="18311" y="1728"/>
                </a:lnTo>
                <a:lnTo>
                  <a:pt x="18311" y="0"/>
                </a:lnTo>
                <a:lnTo>
                  <a:pt x="18311" y="96"/>
                </a:lnTo>
                <a:lnTo>
                  <a:pt x="18352" y="96"/>
                </a:lnTo>
                <a:lnTo>
                  <a:pt x="18352" y="3840"/>
                </a:lnTo>
                <a:lnTo>
                  <a:pt x="18392" y="4128"/>
                </a:lnTo>
                <a:lnTo>
                  <a:pt x="18392" y="11424"/>
                </a:lnTo>
                <a:lnTo>
                  <a:pt x="18433" y="11808"/>
                </a:lnTo>
                <a:lnTo>
                  <a:pt x="18433" y="18720"/>
                </a:lnTo>
                <a:lnTo>
                  <a:pt x="18474" y="19008"/>
                </a:lnTo>
                <a:lnTo>
                  <a:pt x="18474" y="21600"/>
                </a:lnTo>
                <a:lnTo>
                  <a:pt x="18514" y="21600"/>
                </a:lnTo>
                <a:lnTo>
                  <a:pt x="18514" y="18912"/>
                </a:lnTo>
                <a:lnTo>
                  <a:pt x="18555" y="18624"/>
                </a:lnTo>
                <a:lnTo>
                  <a:pt x="18555" y="11712"/>
                </a:lnTo>
                <a:lnTo>
                  <a:pt x="18595" y="11232"/>
                </a:lnTo>
                <a:lnTo>
                  <a:pt x="18595" y="4032"/>
                </a:lnTo>
                <a:lnTo>
                  <a:pt x="18636" y="3744"/>
                </a:lnTo>
                <a:lnTo>
                  <a:pt x="18636" y="96"/>
                </a:lnTo>
                <a:lnTo>
                  <a:pt x="18677" y="96"/>
                </a:lnTo>
                <a:lnTo>
                  <a:pt x="18677" y="0"/>
                </a:lnTo>
                <a:lnTo>
                  <a:pt x="18677" y="2016"/>
                </a:lnTo>
                <a:lnTo>
                  <a:pt x="18717" y="2304"/>
                </a:lnTo>
                <a:lnTo>
                  <a:pt x="18717" y="8352"/>
                </a:lnTo>
                <a:lnTo>
                  <a:pt x="18758" y="8832"/>
                </a:lnTo>
                <a:lnTo>
                  <a:pt x="18758" y="16320"/>
                </a:lnTo>
                <a:lnTo>
                  <a:pt x="18798" y="16704"/>
                </a:lnTo>
                <a:lnTo>
                  <a:pt x="18798" y="21216"/>
                </a:lnTo>
                <a:lnTo>
                  <a:pt x="18839" y="21312"/>
                </a:lnTo>
                <a:lnTo>
                  <a:pt x="18839" y="21600"/>
                </a:lnTo>
                <a:lnTo>
                  <a:pt x="18839" y="20352"/>
                </a:lnTo>
                <a:lnTo>
                  <a:pt x="18880" y="20160"/>
                </a:lnTo>
                <a:lnTo>
                  <a:pt x="18880" y="14304"/>
                </a:lnTo>
                <a:lnTo>
                  <a:pt x="18920" y="13824"/>
                </a:lnTo>
                <a:lnTo>
                  <a:pt x="18920" y="6624"/>
                </a:lnTo>
                <a:lnTo>
                  <a:pt x="18961" y="6240"/>
                </a:lnTo>
                <a:lnTo>
                  <a:pt x="18961" y="4032"/>
                </a:lnTo>
                <a:lnTo>
                  <a:pt x="18961" y="3744"/>
                </a:lnTo>
                <a:lnTo>
                  <a:pt x="18961" y="960"/>
                </a:lnTo>
                <a:lnTo>
                  <a:pt x="19002" y="768"/>
                </a:lnTo>
                <a:lnTo>
                  <a:pt x="19002" y="0"/>
                </a:lnTo>
                <a:lnTo>
                  <a:pt x="19002" y="672"/>
                </a:lnTo>
                <a:lnTo>
                  <a:pt x="19042" y="768"/>
                </a:lnTo>
                <a:lnTo>
                  <a:pt x="19042" y="5952"/>
                </a:lnTo>
                <a:lnTo>
                  <a:pt x="19083" y="6336"/>
                </a:lnTo>
                <a:lnTo>
                  <a:pt x="19083" y="13920"/>
                </a:lnTo>
                <a:lnTo>
                  <a:pt x="19123" y="14304"/>
                </a:lnTo>
                <a:lnTo>
                  <a:pt x="19123" y="19968"/>
                </a:lnTo>
                <a:lnTo>
                  <a:pt x="19164" y="20160"/>
                </a:lnTo>
                <a:lnTo>
                  <a:pt x="19164" y="21600"/>
                </a:lnTo>
                <a:lnTo>
                  <a:pt x="19164" y="21408"/>
                </a:lnTo>
                <a:lnTo>
                  <a:pt x="19205" y="21312"/>
                </a:lnTo>
                <a:lnTo>
                  <a:pt x="19205" y="16992"/>
                </a:lnTo>
                <a:lnTo>
                  <a:pt x="19245" y="16608"/>
                </a:lnTo>
                <a:lnTo>
                  <a:pt x="19245" y="9216"/>
                </a:lnTo>
                <a:lnTo>
                  <a:pt x="19286" y="8736"/>
                </a:lnTo>
                <a:lnTo>
                  <a:pt x="19286" y="2304"/>
                </a:lnTo>
                <a:lnTo>
                  <a:pt x="19326" y="2016"/>
                </a:lnTo>
                <a:lnTo>
                  <a:pt x="19326" y="0"/>
                </a:lnTo>
                <a:lnTo>
                  <a:pt x="19367" y="96"/>
                </a:lnTo>
                <a:lnTo>
                  <a:pt x="19367" y="2016"/>
                </a:lnTo>
                <a:lnTo>
                  <a:pt x="19367" y="2304"/>
                </a:lnTo>
                <a:lnTo>
                  <a:pt x="19367" y="3456"/>
                </a:lnTo>
                <a:lnTo>
                  <a:pt x="19408" y="3744"/>
                </a:lnTo>
                <a:lnTo>
                  <a:pt x="19408" y="10848"/>
                </a:lnTo>
                <a:lnTo>
                  <a:pt x="19448" y="11328"/>
                </a:lnTo>
                <a:lnTo>
                  <a:pt x="19448" y="18336"/>
                </a:lnTo>
                <a:lnTo>
                  <a:pt x="19489" y="18624"/>
                </a:lnTo>
                <a:lnTo>
                  <a:pt x="19489" y="21600"/>
                </a:lnTo>
                <a:lnTo>
                  <a:pt x="19529" y="21600"/>
                </a:lnTo>
                <a:lnTo>
                  <a:pt x="19529" y="19200"/>
                </a:lnTo>
                <a:lnTo>
                  <a:pt x="19570" y="18912"/>
                </a:lnTo>
                <a:lnTo>
                  <a:pt x="19570" y="12288"/>
                </a:lnTo>
                <a:lnTo>
                  <a:pt x="19611" y="11808"/>
                </a:lnTo>
                <a:lnTo>
                  <a:pt x="19611" y="4512"/>
                </a:lnTo>
                <a:lnTo>
                  <a:pt x="19651" y="4128"/>
                </a:lnTo>
                <a:lnTo>
                  <a:pt x="19651" y="192"/>
                </a:lnTo>
                <a:lnTo>
                  <a:pt x="19692" y="96"/>
                </a:lnTo>
                <a:lnTo>
                  <a:pt x="19692" y="0"/>
                </a:lnTo>
                <a:lnTo>
                  <a:pt x="19692" y="1728"/>
                </a:lnTo>
                <a:lnTo>
                  <a:pt x="19732" y="2016"/>
                </a:lnTo>
                <a:lnTo>
                  <a:pt x="19732" y="7872"/>
                </a:lnTo>
                <a:lnTo>
                  <a:pt x="19773" y="8256"/>
                </a:lnTo>
                <a:lnTo>
                  <a:pt x="19773" y="15840"/>
                </a:lnTo>
                <a:lnTo>
                  <a:pt x="19814" y="16224"/>
                </a:lnTo>
                <a:lnTo>
                  <a:pt x="19814" y="16608"/>
                </a:lnTo>
                <a:lnTo>
                  <a:pt x="19814" y="16896"/>
                </a:lnTo>
                <a:lnTo>
                  <a:pt x="19814" y="21024"/>
                </a:lnTo>
                <a:lnTo>
                  <a:pt x="19854" y="21120"/>
                </a:lnTo>
                <a:lnTo>
                  <a:pt x="19854" y="21600"/>
                </a:lnTo>
                <a:lnTo>
                  <a:pt x="19854" y="20640"/>
                </a:lnTo>
                <a:lnTo>
                  <a:pt x="19895" y="20448"/>
                </a:lnTo>
                <a:lnTo>
                  <a:pt x="19895" y="14784"/>
                </a:lnTo>
                <a:lnTo>
                  <a:pt x="19935" y="14400"/>
                </a:lnTo>
                <a:lnTo>
                  <a:pt x="19935" y="7200"/>
                </a:lnTo>
                <a:lnTo>
                  <a:pt x="19976" y="6720"/>
                </a:lnTo>
                <a:lnTo>
                  <a:pt x="19976" y="1152"/>
                </a:lnTo>
                <a:lnTo>
                  <a:pt x="20017" y="960"/>
                </a:lnTo>
                <a:lnTo>
                  <a:pt x="20017" y="0"/>
                </a:lnTo>
                <a:lnTo>
                  <a:pt x="20017" y="480"/>
                </a:lnTo>
                <a:lnTo>
                  <a:pt x="20057" y="576"/>
                </a:lnTo>
                <a:lnTo>
                  <a:pt x="20057" y="5472"/>
                </a:lnTo>
                <a:lnTo>
                  <a:pt x="20098" y="5856"/>
                </a:lnTo>
                <a:lnTo>
                  <a:pt x="20098" y="12960"/>
                </a:lnTo>
                <a:lnTo>
                  <a:pt x="20138" y="13344"/>
                </a:lnTo>
                <a:lnTo>
                  <a:pt x="20138" y="19680"/>
                </a:lnTo>
                <a:lnTo>
                  <a:pt x="20179" y="19872"/>
                </a:lnTo>
                <a:lnTo>
                  <a:pt x="20179" y="21600"/>
                </a:lnTo>
                <a:lnTo>
                  <a:pt x="20179" y="21504"/>
                </a:lnTo>
                <a:lnTo>
                  <a:pt x="20220" y="21408"/>
                </a:lnTo>
                <a:lnTo>
                  <a:pt x="20220" y="20256"/>
                </a:lnTo>
                <a:lnTo>
                  <a:pt x="20220" y="19968"/>
                </a:lnTo>
                <a:lnTo>
                  <a:pt x="20220" y="17472"/>
                </a:lnTo>
                <a:lnTo>
                  <a:pt x="20260" y="17088"/>
                </a:lnTo>
                <a:lnTo>
                  <a:pt x="20260" y="9696"/>
                </a:lnTo>
                <a:lnTo>
                  <a:pt x="20301" y="9312"/>
                </a:lnTo>
                <a:lnTo>
                  <a:pt x="20301" y="2880"/>
                </a:lnTo>
                <a:lnTo>
                  <a:pt x="20341" y="2592"/>
                </a:lnTo>
                <a:lnTo>
                  <a:pt x="20341" y="0"/>
                </a:lnTo>
                <a:lnTo>
                  <a:pt x="20382" y="0"/>
                </a:lnTo>
                <a:lnTo>
                  <a:pt x="20382" y="3072"/>
                </a:lnTo>
                <a:lnTo>
                  <a:pt x="20423" y="3360"/>
                </a:lnTo>
                <a:lnTo>
                  <a:pt x="20423" y="10368"/>
                </a:lnTo>
                <a:lnTo>
                  <a:pt x="20463" y="10752"/>
                </a:lnTo>
                <a:lnTo>
                  <a:pt x="20463" y="17952"/>
                </a:lnTo>
                <a:lnTo>
                  <a:pt x="20504" y="18240"/>
                </a:lnTo>
                <a:lnTo>
                  <a:pt x="20504" y="21504"/>
                </a:lnTo>
                <a:lnTo>
                  <a:pt x="20544" y="21600"/>
                </a:lnTo>
                <a:lnTo>
                  <a:pt x="20544" y="19584"/>
                </a:lnTo>
                <a:lnTo>
                  <a:pt x="20585" y="19296"/>
                </a:lnTo>
                <a:lnTo>
                  <a:pt x="20585" y="12768"/>
                </a:lnTo>
                <a:lnTo>
                  <a:pt x="20626" y="12384"/>
                </a:lnTo>
                <a:lnTo>
                  <a:pt x="20626" y="6048"/>
                </a:lnTo>
                <a:lnTo>
                  <a:pt x="20626" y="5664"/>
                </a:lnTo>
                <a:lnTo>
                  <a:pt x="20626" y="4896"/>
                </a:lnTo>
                <a:lnTo>
                  <a:pt x="20666" y="4512"/>
                </a:lnTo>
                <a:lnTo>
                  <a:pt x="20666" y="288"/>
                </a:lnTo>
                <a:lnTo>
                  <a:pt x="20707" y="192"/>
                </a:lnTo>
                <a:lnTo>
                  <a:pt x="20707" y="0"/>
                </a:lnTo>
                <a:lnTo>
                  <a:pt x="20707" y="1248"/>
                </a:lnTo>
                <a:lnTo>
                  <a:pt x="20747" y="1440"/>
                </a:lnTo>
                <a:lnTo>
                  <a:pt x="20747" y="7392"/>
                </a:lnTo>
                <a:lnTo>
                  <a:pt x="20788" y="7776"/>
                </a:lnTo>
                <a:lnTo>
                  <a:pt x="20788" y="15360"/>
                </a:lnTo>
                <a:lnTo>
                  <a:pt x="20829" y="15744"/>
                </a:lnTo>
                <a:lnTo>
                  <a:pt x="20829" y="20832"/>
                </a:lnTo>
                <a:lnTo>
                  <a:pt x="20869" y="21024"/>
                </a:lnTo>
                <a:lnTo>
                  <a:pt x="20869" y="21600"/>
                </a:lnTo>
                <a:lnTo>
                  <a:pt x="20869" y="20832"/>
                </a:lnTo>
                <a:lnTo>
                  <a:pt x="20910" y="20640"/>
                </a:lnTo>
                <a:lnTo>
                  <a:pt x="20910" y="15648"/>
                </a:lnTo>
                <a:lnTo>
                  <a:pt x="20950" y="15264"/>
                </a:lnTo>
                <a:lnTo>
                  <a:pt x="20950" y="7680"/>
                </a:lnTo>
                <a:lnTo>
                  <a:pt x="20991" y="7296"/>
                </a:lnTo>
                <a:lnTo>
                  <a:pt x="20991" y="1440"/>
                </a:lnTo>
                <a:lnTo>
                  <a:pt x="21032" y="1248"/>
                </a:lnTo>
                <a:lnTo>
                  <a:pt x="21032" y="0"/>
                </a:lnTo>
                <a:lnTo>
                  <a:pt x="21032" y="288"/>
                </a:lnTo>
                <a:lnTo>
                  <a:pt x="21072" y="384"/>
                </a:lnTo>
                <a:lnTo>
                  <a:pt x="21072" y="864"/>
                </a:lnTo>
                <a:lnTo>
                  <a:pt x="21072" y="1056"/>
                </a:lnTo>
                <a:lnTo>
                  <a:pt x="21072" y="4992"/>
                </a:lnTo>
                <a:lnTo>
                  <a:pt x="21113" y="5376"/>
                </a:lnTo>
                <a:lnTo>
                  <a:pt x="21113" y="12480"/>
                </a:lnTo>
                <a:lnTo>
                  <a:pt x="21153" y="12864"/>
                </a:lnTo>
                <a:lnTo>
                  <a:pt x="21153" y="19296"/>
                </a:lnTo>
                <a:lnTo>
                  <a:pt x="21194" y="19584"/>
                </a:lnTo>
                <a:lnTo>
                  <a:pt x="21194" y="21600"/>
                </a:lnTo>
                <a:lnTo>
                  <a:pt x="21194" y="21504"/>
                </a:lnTo>
                <a:lnTo>
                  <a:pt x="21235" y="21504"/>
                </a:lnTo>
                <a:lnTo>
                  <a:pt x="21235" y="17856"/>
                </a:lnTo>
                <a:lnTo>
                  <a:pt x="21275" y="17472"/>
                </a:lnTo>
                <a:lnTo>
                  <a:pt x="21275" y="10272"/>
                </a:lnTo>
                <a:lnTo>
                  <a:pt x="21316" y="9792"/>
                </a:lnTo>
                <a:lnTo>
                  <a:pt x="21316" y="3264"/>
                </a:lnTo>
                <a:lnTo>
                  <a:pt x="21356" y="2976"/>
                </a:lnTo>
                <a:lnTo>
                  <a:pt x="21356" y="0"/>
                </a:lnTo>
                <a:lnTo>
                  <a:pt x="21397" y="0"/>
                </a:lnTo>
                <a:lnTo>
                  <a:pt x="21397" y="2688"/>
                </a:lnTo>
                <a:lnTo>
                  <a:pt x="21438" y="2976"/>
                </a:lnTo>
                <a:lnTo>
                  <a:pt x="21438" y="9792"/>
                </a:lnTo>
                <a:lnTo>
                  <a:pt x="21478" y="10272"/>
                </a:lnTo>
                <a:lnTo>
                  <a:pt x="21478" y="14496"/>
                </a:lnTo>
                <a:lnTo>
                  <a:pt x="21478" y="14880"/>
                </a:lnTo>
                <a:lnTo>
                  <a:pt x="21478" y="17472"/>
                </a:lnTo>
                <a:lnTo>
                  <a:pt x="21519" y="17856"/>
                </a:lnTo>
                <a:lnTo>
                  <a:pt x="21519" y="21408"/>
                </a:lnTo>
                <a:lnTo>
                  <a:pt x="21559" y="21504"/>
                </a:lnTo>
                <a:lnTo>
                  <a:pt x="21559" y="21600"/>
                </a:lnTo>
                <a:lnTo>
                  <a:pt x="21559" y="19872"/>
                </a:lnTo>
                <a:lnTo>
                  <a:pt x="21600" y="19584"/>
                </a:lnTo>
                <a:lnTo>
                  <a:pt x="21600" y="17184"/>
                </a:lnTo>
                <a:lnTo>
                  <a:pt x="21600" y="16800"/>
                </a:lnTo>
              </a:path>
            </a:pathLst>
          </a:custGeom>
          <a:noFill/>
          <a:ln w="127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949"/>
          </a:p>
        </p:txBody>
      </p:sp>
      <p:sp>
        <p:nvSpPr>
          <p:cNvPr id="78" name="TextBox 77">
            <a:extLst>
              <a:ext uri="{FF2B5EF4-FFF2-40B4-BE49-F238E27FC236}">
                <a16:creationId xmlns:a16="http://schemas.microsoft.com/office/drawing/2014/main" id="{E1EFC9CE-9351-EF46-9EF8-7B5F01490864}"/>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laser-based frequency comb</a:t>
            </a:r>
          </a:p>
        </p:txBody>
      </p:sp>
      <p:grpSp>
        <p:nvGrpSpPr>
          <p:cNvPr id="43" name="Group 10">
            <a:extLst>
              <a:ext uri="{FF2B5EF4-FFF2-40B4-BE49-F238E27FC236}">
                <a16:creationId xmlns:a16="http://schemas.microsoft.com/office/drawing/2014/main" id="{89A98451-B991-8127-0BD0-BD6C76BA35ED}"/>
              </a:ext>
            </a:extLst>
          </p:cNvPr>
          <p:cNvGrpSpPr>
            <a:grpSpLocks/>
          </p:cNvGrpSpPr>
          <p:nvPr/>
        </p:nvGrpSpPr>
        <p:grpSpPr bwMode="auto">
          <a:xfrm>
            <a:off x="4857166" y="1406884"/>
            <a:ext cx="1201235" cy="1192322"/>
            <a:chOff x="2687" y="2033"/>
            <a:chExt cx="713" cy="597"/>
          </a:xfrm>
        </p:grpSpPr>
        <p:grpSp>
          <p:nvGrpSpPr>
            <p:cNvPr id="317" name="Group 11">
              <a:extLst>
                <a:ext uri="{FF2B5EF4-FFF2-40B4-BE49-F238E27FC236}">
                  <a16:creationId xmlns:a16="http://schemas.microsoft.com/office/drawing/2014/main" id="{7C978378-2190-83D7-1225-479F611D4311}"/>
                </a:ext>
              </a:extLst>
            </p:cNvPr>
            <p:cNvGrpSpPr>
              <a:grpSpLocks noChangeAspect="1"/>
            </p:cNvGrpSpPr>
            <p:nvPr/>
          </p:nvGrpSpPr>
          <p:grpSpPr bwMode="auto">
            <a:xfrm>
              <a:off x="2687" y="2033"/>
              <a:ext cx="50" cy="1"/>
              <a:chOff x="4652" y="3382"/>
              <a:chExt cx="46" cy="1"/>
            </a:xfrm>
          </p:grpSpPr>
          <p:sp>
            <p:nvSpPr>
              <p:cNvPr id="367" name="Freeform 12">
                <a:extLst>
                  <a:ext uri="{FF2B5EF4-FFF2-40B4-BE49-F238E27FC236}">
                    <a16:creationId xmlns:a16="http://schemas.microsoft.com/office/drawing/2014/main" id="{A7923618-35AE-360E-7408-7B9B936F1F91}"/>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 name="Freeform 13">
                <a:extLst>
                  <a:ext uri="{FF2B5EF4-FFF2-40B4-BE49-F238E27FC236}">
                    <a16:creationId xmlns:a16="http://schemas.microsoft.com/office/drawing/2014/main" id="{FEAB3C5E-E706-BF87-33E8-0CCF4161074A}"/>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 name="Freeform 14">
                <a:extLst>
                  <a:ext uri="{FF2B5EF4-FFF2-40B4-BE49-F238E27FC236}">
                    <a16:creationId xmlns:a16="http://schemas.microsoft.com/office/drawing/2014/main" id="{C160B0BF-4316-F4C0-73D2-C21CEC597E98}"/>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 name="Freeform 15">
                <a:extLst>
                  <a:ext uri="{FF2B5EF4-FFF2-40B4-BE49-F238E27FC236}">
                    <a16:creationId xmlns:a16="http://schemas.microsoft.com/office/drawing/2014/main" id="{E9550746-7B8D-3D54-8E4B-D1A777B06E2D}"/>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18" name="Group 17">
              <a:extLst>
                <a:ext uri="{FF2B5EF4-FFF2-40B4-BE49-F238E27FC236}">
                  <a16:creationId xmlns:a16="http://schemas.microsoft.com/office/drawing/2014/main" id="{CA7A14A5-5A0A-1148-AD81-BD567FEAA2DF}"/>
                </a:ext>
              </a:extLst>
            </p:cNvPr>
            <p:cNvGrpSpPr>
              <a:grpSpLocks/>
            </p:cNvGrpSpPr>
            <p:nvPr/>
          </p:nvGrpSpPr>
          <p:grpSpPr bwMode="auto">
            <a:xfrm>
              <a:off x="2783" y="2072"/>
              <a:ext cx="617" cy="558"/>
              <a:chOff x="2777" y="2072"/>
              <a:chExt cx="617" cy="558"/>
            </a:xfrm>
          </p:grpSpPr>
          <p:sp>
            <p:nvSpPr>
              <p:cNvPr id="319" name="Freeform 18">
                <a:extLst>
                  <a:ext uri="{FF2B5EF4-FFF2-40B4-BE49-F238E27FC236}">
                    <a16:creationId xmlns:a16="http://schemas.microsoft.com/office/drawing/2014/main" id="{2489256A-322D-8D86-D6CE-E6642D4FFCAB}"/>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 name="Freeform 19">
                <a:extLst>
                  <a:ext uri="{FF2B5EF4-FFF2-40B4-BE49-F238E27FC236}">
                    <a16:creationId xmlns:a16="http://schemas.microsoft.com/office/drawing/2014/main" id="{172690E9-132E-BA9C-FB1F-96D751444A7A}"/>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 name="Freeform 20">
                <a:extLst>
                  <a:ext uri="{FF2B5EF4-FFF2-40B4-BE49-F238E27FC236}">
                    <a16:creationId xmlns:a16="http://schemas.microsoft.com/office/drawing/2014/main" id="{EE6B80C8-46E1-60A4-BAC2-6CD7ABC5FD1D}"/>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 name="Freeform 21">
                <a:extLst>
                  <a:ext uri="{FF2B5EF4-FFF2-40B4-BE49-F238E27FC236}">
                    <a16:creationId xmlns:a16="http://schemas.microsoft.com/office/drawing/2014/main" id="{74D6DF21-1BAE-4DD4-267E-09E50617A056}"/>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 name="Freeform 22">
                <a:extLst>
                  <a:ext uri="{FF2B5EF4-FFF2-40B4-BE49-F238E27FC236}">
                    <a16:creationId xmlns:a16="http://schemas.microsoft.com/office/drawing/2014/main" id="{82726296-0F69-A5C7-35F6-02FF234CE91C}"/>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 name="Freeform 23">
                <a:extLst>
                  <a:ext uri="{FF2B5EF4-FFF2-40B4-BE49-F238E27FC236}">
                    <a16:creationId xmlns:a16="http://schemas.microsoft.com/office/drawing/2014/main" id="{70829EC8-8DE1-80EA-B507-7E92DF4FF408}"/>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5" name="Freeform 24">
                <a:extLst>
                  <a:ext uri="{FF2B5EF4-FFF2-40B4-BE49-F238E27FC236}">
                    <a16:creationId xmlns:a16="http://schemas.microsoft.com/office/drawing/2014/main" id="{CA4A295B-7957-BE36-5D12-2708596FF519}"/>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 name="Freeform 25">
                <a:extLst>
                  <a:ext uri="{FF2B5EF4-FFF2-40B4-BE49-F238E27FC236}">
                    <a16:creationId xmlns:a16="http://schemas.microsoft.com/office/drawing/2014/main" id="{A6CD96B8-FD12-C502-A50D-8956C9B770DC}"/>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 name="Freeform 26">
                <a:extLst>
                  <a:ext uri="{FF2B5EF4-FFF2-40B4-BE49-F238E27FC236}">
                    <a16:creationId xmlns:a16="http://schemas.microsoft.com/office/drawing/2014/main" id="{1BF12601-B9BB-4096-D825-61C3774E539D}"/>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 name="Freeform 27">
                <a:extLst>
                  <a:ext uri="{FF2B5EF4-FFF2-40B4-BE49-F238E27FC236}">
                    <a16:creationId xmlns:a16="http://schemas.microsoft.com/office/drawing/2014/main" id="{14533C4F-8BC3-426D-1169-D7CAB20F31C8}"/>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9" name="Freeform 28">
                <a:extLst>
                  <a:ext uri="{FF2B5EF4-FFF2-40B4-BE49-F238E27FC236}">
                    <a16:creationId xmlns:a16="http://schemas.microsoft.com/office/drawing/2014/main" id="{E871E892-9491-E448-ACA4-03EAEB46D300}"/>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 name="Freeform 29">
                <a:extLst>
                  <a:ext uri="{FF2B5EF4-FFF2-40B4-BE49-F238E27FC236}">
                    <a16:creationId xmlns:a16="http://schemas.microsoft.com/office/drawing/2014/main" id="{CB1B3EE5-E6DC-4BE6-C0E8-7F0176E2BACC}"/>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1" name="Freeform 30">
                <a:extLst>
                  <a:ext uri="{FF2B5EF4-FFF2-40B4-BE49-F238E27FC236}">
                    <a16:creationId xmlns:a16="http://schemas.microsoft.com/office/drawing/2014/main" id="{38A649DF-96C8-F633-7B52-C58DB8AFD2B9}"/>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2" name="Freeform 31">
                <a:extLst>
                  <a:ext uri="{FF2B5EF4-FFF2-40B4-BE49-F238E27FC236}">
                    <a16:creationId xmlns:a16="http://schemas.microsoft.com/office/drawing/2014/main" id="{A2C5D3F7-838E-366A-E878-C4C219D777FF}"/>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3" name="Freeform 32">
                <a:extLst>
                  <a:ext uri="{FF2B5EF4-FFF2-40B4-BE49-F238E27FC236}">
                    <a16:creationId xmlns:a16="http://schemas.microsoft.com/office/drawing/2014/main" id="{88B1459F-3D64-FCBD-3689-71BC2965315A}"/>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4" name="Freeform 33">
                <a:extLst>
                  <a:ext uri="{FF2B5EF4-FFF2-40B4-BE49-F238E27FC236}">
                    <a16:creationId xmlns:a16="http://schemas.microsoft.com/office/drawing/2014/main" id="{A98EA212-5EA7-A694-0BFF-310BE8DF35E6}"/>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5" name="Freeform 34">
                <a:extLst>
                  <a:ext uri="{FF2B5EF4-FFF2-40B4-BE49-F238E27FC236}">
                    <a16:creationId xmlns:a16="http://schemas.microsoft.com/office/drawing/2014/main" id="{BA389E4D-8B3F-A9E4-F4FA-D9A3D29AA989}"/>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6" name="Freeform 35">
                <a:extLst>
                  <a:ext uri="{FF2B5EF4-FFF2-40B4-BE49-F238E27FC236}">
                    <a16:creationId xmlns:a16="http://schemas.microsoft.com/office/drawing/2014/main" id="{4A693916-C70E-1D22-FE6A-9AD94102C3CA}"/>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7" name="Freeform 36">
                <a:extLst>
                  <a:ext uri="{FF2B5EF4-FFF2-40B4-BE49-F238E27FC236}">
                    <a16:creationId xmlns:a16="http://schemas.microsoft.com/office/drawing/2014/main" id="{248B1693-9B6C-5A19-C82A-212E4642D6A7}"/>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 name="Freeform 37">
                <a:extLst>
                  <a:ext uri="{FF2B5EF4-FFF2-40B4-BE49-F238E27FC236}">
                    <a16:creationId xmlns:a16="http://schemas.microsoft.com/office/drawing/2014/main" id="{5B6F3190-9EF6-D8D1-2752-D6B86DE1DBDB}"/>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9" name="Freeform 38">
                <a:extLst>
                  <a:ext uri="{FF2B5EF4-FFF2-40B4-BE49-F238E27FC236}">
                    <a16:creationId xmlns:a16="http://schemas.microsoft.com/office/drawing/2014/main" id="{5010FCC8-1D1A-FE3B-BFC4-DAA34AB35CCE}"/>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0" name="Freeform 39">
                <a:extLst>
                  <a:ext uri="{FF2B5EF4-FFF2-40B4-BE49-F238E27FC236}">
                    <a16:creationId xmlns:a16="http://schemas.microsoft.com/office/drawing/2014/main" id="{2D89D3C6-0F68-B97E-CD51-4D136D40A3CA}"/>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1" name="Freeform 40">
                <a:extLst>
                  <a:ext uri="{FF2B5EF4-FFF2-40B4-BE49-F238E27FC236}">
                    <a16:creationId xmlns:a16="http://schemas.microsoft.com/office/drawing/2014/main" id="{4B2DBC1D-7B94-77EE-3E86-BF999137DFB0}"/>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2" name="Freeform 41">
                <a:extLst>
                  <a:ext uri="{FF2B5EF4-FFF2-40B4-BE49-F238E27FC236}">
                    <a16:creationId xmlns:a16="http://schemas.microsoft.com/office/drawing/2014/main" id="{2F4A1681-98EB-49F0-1A4C-0C9711633406}"/>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3" name="Freeform 42">
                <a:extLst>
                  <a:ext uri="{FF2B5EF4-FFF2-40B4-BE49-F238E27FC236}">
                    <a16:creationId xmlns:a16="http://schemas.microsoft.com/office/drawing/2014/main" id="{EAFD82BE-F83E-068B-E722-3E3F735F2FD9}"/>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4" name="Freeform 43">
                <a:extLst>
                  <a:ext uri="{FF2B5EF4-FFF2-40B4-BE49-F238E27FC236}">
                    <a16:creationId xmlns:a16="http://schemas.microsoft.com/office/drawing/2014/main" id="{32996103-5E12-8325-25FC-BDCBE45CF34E}"/>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5" name="Freeform 44">
                <a:extLst>
                  <a:ext uri="{FF2B5EF4-FFF2-40B4-BE49-F238E27FC236}">
                    <a16:creationId xmlns:a16="http://schemas.microsoft.com/office/drawing/2014/main" id="{86C185BA-0065-CBBD-46E6-744DC48F05D7}"/>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6" name="Freeform 45">
                <a:extLst>
                  <a:ext uri="{FF2B5EF4-FFF2-40B4-BE49-F238E27FC236}">
                    <a16:creationId xmlns:a16="http://schemas.microsoft.com/office/drawing/2014/main" id="{65F5BFE5-7595-D1EE-9060-43A6715C72ED}"/>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 name="Freeform 46">
                <a:extLst>
                  <a:ext uri="{FF2B5EF4-FFF2-40B4-BE49-F238E27FC236}">
                    <a16:creationId xmlns:a16="http://schemas.microsoft.com/office/drawing/2014/main" id="{3F53AFBB-08CD-45E3-2496-07D6C161F718}"/>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 name="Freeform 47">
                <a:extLst>
                  <a:ext uri="{FF2B5EF4-FFF2-40B4-BE49-F238E27FC236}">
                    <a16:creationId xmlns:a16="http://schemas.microsoft.com/office/drawing/2014/main" id="{B81B1D08-11E6-1BD4-4001-3CDE474ACF38}"/>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9" name="Freeform 48">
                <a:extLst>
                  <a:ext uri="{FF2B5EF4-FFF2-40B4-BE49-F238E27FC236}">
                    <a16:creationId xmlns:a16="http://schemas.microsoft.com/office/drawing/2014/main" id="{68DF12BD-F579-FFFA-044C-6B07821DEEF4}"/>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0" name="Freeform 49">
                <a:extLst>
                  <a:ext uri="{FF2B5EF4-FFF2-40B4-BE49-F238E27FC236}">
                    <a16:creationId xmlns:a16="http://schemas.microsoft.com/office/drawing/2014/main" id="{BCDE0BFB-504F-5FFD-6C7C-DBFC7678CA55}"/>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1" name="Freeform 50">
                <a:extLst>
                  <a:ext uri="{FF2B5EF4-FFF2-40B4-BE49-F238E27FC236}">
                    <a16:creationId xmlns:a16="http://schemas.microsoft.com/office/drawing/2014/main" id="{60B78A76-D92C-C72B-F07F-4AA6BAD9E8F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2" name="Freeform 51">
                <a:extLst>
                  <a:ext uri="{FF2B5EF4-FFF2-40B4-BE49-F238E27FC236}">
                    <a16:creationId xmlns:a16="http://schemas.microsoft.com/office/drawing/2014/main" id="{B9875A8E-C484-0142-0FE6-CCC67909F53C}"/>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3" name="Freeform 52">
                <a:extLst>
                  <a:ext uri="{FF2B5EF4-FFF2-40B4-BE49-F238E27FC236}">
                    <a16:creationId xmlns:a16="http://schemas.microsoft.com/office/drawing/2014/main" id="{B7CA0734-C1A1-2784-0CB9-F6FB898F8B71}"/>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4" name="Freeform 53">
                <a:extLst>
                  <a:ext uri="{FF2B5EF4-FFF2-40B4-BE49-F238E27FC236}">
                    <a16:creationId xmlns:a16="http://schemas.microsoft.com/office/drawing/2014/main" id="{B903C12D-1495-7DEE-47E3-32FD0015B0A1}"/>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5" name="Freeform 54">
                <a:extLst>
                  <a:ext uri="{FF2B5EF4-FFF2-40B4-BE49-F238E27FC236}">
                    <a16:creationId xmlns:a16="http://schemas.microsoft.com/office/drawing/2014/main" id="{C9B00681-1899-CEB9-8694-C2CE66F27AED}"/>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6" name="Freeform 55">
                <a:extLst>
                  <a:ext uri="{FF2B5EF4-FFF2-40B4-BE49-F238E27FC236}">
                    <a16:creationId xmlns:a16="http://schemas.microsoft.com/office/drawing/2014/main" id="{44F57B77-6F75-B1B0-9AAB-88D8016DDC72}"/>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7" name="Freeform 56">
                <a:extLst>
                  <a:ext uri="{FF2B5EF4-FFF2-40B4-BE49-F238E27FC236}">
                    <a16:creationId xmlns:a16="http://schemas.microsoft.com/office/drawing/2014/main" id="{27F5315B-F0E8-E295-A1F0-C42668CAF46B}"/>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 name="Freeform 57">
                <a:extLst>
                  <a:ext uri="{FF2B5EF4-FFF2-40B4-BE49-F238E27FC236}">
                    <a16:creationId xmlns:a16="http://schemas.microsoft.com/office/drawing/2014/main" id="{6F198A55-343B-F5E6-6769-098B12F0EA30}"/>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 name="Freeform 58">
                <a:extLst>
                  <a:ext uri="{FF2B5EF4-FFF2-40B4-BE49-F238E27FC236}">
                    <a16:creationId xmlns:a16="http://schemas.microsoft.com/office/drawing/2014/main" id="{95DEBC4A-3B6F-BAEF-BF63-C6A9A311D790}"/>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0" name="Freeform 59">
                <a:extLst>
                  <a:ext uri="{FF2B5EF4-FFF2-40B4-BE49-F238E27FC236}">
                    <a16:creationId xmlns:a16="http://schemas.microsoft.com/office/drawing/2014/main" id="{04E0E9C8-615B-D75A-0080-1B74CC8DD21E}"/>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 name="Freeform 60">
                <a:extLst>
                  <a:ext uri="{FF2B5EF4-FFF2-40B4-BE49-F238E27FC236}">
                    <a16:creationId xmlns:a16="http://schemas.microsoft.com/office/drawing/2014/main" id="{6D07C2F7-F8EB-1D0C-AA79-85C478C8C159}"/>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 name="Freeform 61">
                <a:extLst>
                  <a:ext uri="{FF2B5EF4-FFF2-40B4-BE49-F238E27FC236}">
                    <a16:creationId xmlns:a16="http://schemas.microsoft.com/office/drawing/2014/main" id="{B6A49CCB-064B-A3DD-F3F5-5BD9E94D1118}"/>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 name="Freeform 62">
                <a:extLst>
                  <a:ext uri="{FF2B5EF4-FFF2-40B4-BE49-F238E27FC236}">
                    <a16:creationId xmlns:a16="http://schemas.microsoft.com/office/drawing/2014/main" id="{AB0FAAE1-147B-2687-699A-0FF420957682}"/>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 name="Freeform 63">
                <a:extLst>
                  <a:ext uri="{FF2B5EF4-FFF2-40B4-BE49-F238E27FC236}">
                    <a16:creationId xmlns:a16="http://schemas.microsoft.com/office/drawing/2014/main" id="{6695B76E-A041-B881-BB3B-0166BB53ECF8}"/>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 name="Freeform 64">
                <a:extLst>
                  <a:ext uri="{FF2B5EF4-FFF2-40B4-BE49-F238E27FC236}">
                    <a16:creationId xmlns:a16="http://schemas.microsoft.com/office/drawing/2014/main" id="{D1FF26FD-C215-9E38-C73C-18668926F9FB}"/>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 name="Freeform 65">
                <a:extLst>
                  <a:ext uri="{FF2B5EF4-FFF2-40B4-BE49-F238E27FC236}">
                    <a16:creationId xmlns:a16="http://schemas.microsoft.com/office/drawing/2014/main" id="{16C484E1-CABD-3BC6-C518-BB5F2545655D}"/>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46" name="Group 68">
            <a:extLst>
              <a:ext uri="{FF2B5EF4-FFF2-40B4-BE49-F238E27FC236}">
                <a16:creationId xmlns:a16="http://schemas.microsoft.com/office/drawing/2014/main" id="{ACBCDC27-8362-4D0D-D2CE-F9333BBBAB99}"/>
              </a:ext>
            </a:extLst>
          </p:cNvPr>
          <p:cNvGrpSpPr>
            <a:grpSpLocks/>
          </p:cNvGrpSpPr>
          <p:nvPr/>
        </p:nvGrpSpPr>
        <p:grpSpPr bwMode="auto">
          <a:xfrm>
            <a:off x="3708843" y="1462125"/>
            <a:ext cx="1040896" cy="1146983"/>
            <a:chOff x="1852" y="2060"/>
            <a:chExt cx="680" cy="574"/>
          </a:xfrm>
        </p:grpSpPr>
        <p:grpSp>
          <p:nvGrpSpPr>
            <p:cNvPr id="262" name="Group 69">
              <a:extLst>
                <a:ext uri="{FF2B5EF4-FFF2-40B4-BE49-F238E27FC236}">
                  <a16:creationId xmlns:a16="http://schemas.microsoft.com/office/drawing/2014/main" id="{859972C3-69B0-E9BB-B0F6-9C21C19F7067}"/>
                </a:ext>
              </a:extLst>
            </p:cNvPr>
            <p:cNvGrpSpPr>
              <a:grpSpLocks/>
            </p:cNvGrpSpPr>
            <p:nvPr/>
          </p:nvGrpSpPr>
          <p:grpSpPr bwMode="auto">
            <a:xfrm>
              <a:off x="1852" y="2347"/>
              <a:ext cx="49" cy="1"/>
              <a:chOff x="1858" y="2689"/>
              <a:chExt cx="49" cy="1"/>
            </a:xfrm>
          </p:grpSpPr>
          <p:sp>
            <p:nvSpPr>
              <p:cNvPr id="313" name="Freeform 71">
                <a:extLst>
                  <a:ext uri="{FF2B5EF4-FFF2-40B4-BE49-F238E27FC236}">
                    <a16:creationId xmlns:a16="http://schemas.microsoft.com/office/drawing/2014/main" id="{92A998A1-E667-D4A7-8030-244CE69C801E}"/>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4" name="Freeform 72">
                <a:extLst>
                  <a:ext uri="{FF2B5EF4-FFF2-40B4-BE49-F238E27FC236}">
                    <a16:creationId xmlns:a16="http://schemas.microsoft.com/office/drawing/2014/main" id="{D5B7B13A-E243-ECF1-5363-4CF47B52D6F8}"/>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 name="Freeform 73">
                <a:extLst>
                  <a:ext uri="{FF2B5EF4-FFF2-40B4-BE49-F238E27FC236}">
                    <a16:creationId xmlns:a16="http://schemas.microsoft.com/office/drawing/2014/main" id="{71914FC5-414F-6708-8B25-7928C3D62E6F}"/>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6" name="Freeform 74">
                <a:extLst>
                  <a:ext uri="{FF2B5EF4-FFF2-40B4-BE49-F238E27FC236}">
                    <a16:creationId xmlns:a16="http://schemas.microsoft.com/office/drawing/2014/main" id="{ED6C6383-2B76-0476-4B3A-41A29E8C62D0}"/>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63" name="Freeform 75">
              <a:extLst>
                <a:ext uri="{FF2B5EF4-FFF2-40B4-BE49-F238E27FC236}">
                  <a16:creationId xmlns:a16="http://schemas.microsoft.com/office/drawing/2014/main" id="{B61B1148-F4AF-C544-4318-54C57198C302}"/>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4" name="Freeform 76">
              <a:extLst>
                <a:ext uri="{FF2B5EF4-FFF2-40B4-BE49-F238E27FC236}">
                  <a16:creationId xmlns:a16="http://schemas.microsoft.com/office/drawing/2014/main" id="{A76C8F73-D420-2456-7F36-2DBED5454662}"/>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5" name="Freeform 77">
              <a:extLst>
                <a:ext uri="{FF2B5EF4-FFF2-40B4-BE49-F238E27FC236}">
                  <a16:creationId xmlns:a16="http://schemas.microsoft.com/office/drawing/2014/main" id="{3C5D0C84-6EE5-CE01-70C3-251D85BA0209}"/>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 name="Freeform 78">
              <a:extLst>
                <a:ext uri="{FF2B5EF4-FFF2-40B4-BE49-F238E27FC236}">
                  <a16:creationId xmlns:a16="http://schemas.microsoft.com/office/drawing/2014/main" id="{3B6B4797-A02B-4858-307B-E9775877513A}"/>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7" name="Freeform 79">
              <a:extLst>
                <a:ext uri="{FF2B5EF4-FFF2-40B4-BE49-F238E27FC236}">
                  <a16:creationId xmlns:a16="http://schemas.microsoft.com/office/drawing/2014/main" id="{C8BD5729-B1E1-290E-A782-66563A36DC69}"/>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8" name="Freeform 80">
              <a:extLst>
                <a:ext uri="{FF2B5EF4-FFF2-40B4-BE49-F238E27FC236}">
                  <a16:creationId xmlns:a16="http://schemas.microsoft.com/office/drawing/2014/main" id="{B077C2B5-C74A-492B-A960-4779FC594EAD}"/>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9" name="Freeform 81">
              <a:extLst>
                <a:ext uri="{FF2B5EF4-FFF2-40B4-BE49-F238E27FC236}">
                  <a16:creationId xmlns:a16="http://schemas.microsoft.com/office/drawing/2014/main" id="{E9DA8729-D4D2-C435-C426-66F32F2B5401}"/>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0" name="Freeform 82">
              <a:extLst>
                <a:ext uri="{FF2B5EF4-FFF2-40B4-BE49-F238E27FC236}">
                  <a16:creationId xmlns:a16="http://schemas.microsoft.com/office/drawing/2014/main" id="{7C831C7A-4A6B-3322-60E5-EE0234A3609D}"/>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1" name="Freeform 83">
              <a:extLst>
                <a:ext uri="{FF2B5EF4-FFF2-40B4-BE49-F238E27FC236}">
                  <a16:creationId xmlns:a16="http://schemas.microsoft.com/office/drawing/2014/main" id="{16BCC899-EBA2-E3AD-B65D-8203E91A8F7D}"/>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2" name="Freeform 84">
              <a:extLst>
                <a:ext uri="{FF2B5EF4-FFF2-40B4-BE49-F238E27FC236}">
                  <a16:creationId xmlns:a16="http://schemas.microsoft.com/office/drawing/2014/main" id="{81A272B3-74A9-4451-97D1-3F2857664EE8}"/>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3" name="Freeform 85">
              <a:extLst>
                <a:ext uri="{FF2B5EF4-FFF2-40B4-BE49-F238E27FC236}">
                  <a16:creationId xmlns:a16="http://schemas.microsoft.com/office/drawing/2014/main" id="{17665280-9C65-3A16-9372-969CDB485C4A}"/>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4" name="Freeform 86">
              <a:extLst>
                <a:ext uri="{FF2B5EF4-FFF2-40B4-BE49-F238E27FC236}">
                  <a16:creationId xmlns:a16="http://schemas.microsoft.com/office/drawing/2014/main" id="{B4300F1C-5172-5296-30BA-4BE7BF3AB302}"/>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5" name="Freeform 87">
              <a:extLst>
                <a:ext uri="{FF2B5EF4-FFF2-40B4-BE49-F238E27FC236}">
                  <a16:creationId xmlns:a16="http://schemas.microsoft.com/office/drawing/2014/main" id="{0F4C8281-4B22-4DE7-98E9-F5F405B9ABED}"/>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 name="Freeform 88">
              <a:extLst>
                <a:ext uri="{FF2B5EF4-FFF2-40B4-BE49-F238E27FC236}">
                  <a16:creationId xmlns:a16="http://schemas.microsoft.com/office/drawing/2014/main" id="{03FFF9D9-0540-8FAC-BE99-33591E029955}"/>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 name="Freeform 89">
              <a:extLst>
                <a:ext uri="{FF2B5EF4-FFF2-40B4-BE49-F238E27FC236}">
                  <a16:creationId xmlns:a16="http://schemas.microsoft.com/office/drawing/2014/main" id="{4BFA723E-D629-3D31-4C72-0AD094D1DFB9}"/>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 name="Freeform 90">
              <a:extLst>
                <a:ext uri="{FF2B5EF4-FFF2-40B4-BE49-F238E27FC236}">
                  <a16:creationId xmlns:a16="http://schemas.microsoft.com/office/drawing/2014/main" id="{A98A04B4-CD18-9BB2-9678-83B37FFF95C4}"/>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 name="Freeform 91">
              <a:extLst>
                <a:ext uri="{FF2B5EF4-FFF2-40B4-BE49-F238E27FC236}">
                  <a16:creationId xmlns:a16="http://schemas.microsoft.com/office/drawing/2014/main" id="{774854FC-3F5E-B678-9D5E-27A5B3C2A26B}"/>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 name="Freeform 92">
              <a:extLst>
                <a:ext uri="{FF2B5EF4-FFF2-40B4-BE49-F238E27FC236}">
                  <a16:creationId xmlns:a16="http://schemas.microsoft.com/office/drawing/2014/main" id="{BDE8688F-9C16-D281-FBF0-25F2CA61CFA9}"/>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 name="Freeform 93">
              <a:extLst>
                <a:ext uri="{FF2B5EF4-FFF2-40B4-BE49-F238E27FC236}">
                  <a16:creationId xmlns:a16="http://schemas.microsoft.com/office/drawing/2014/main" id="{E212F630-A873-8ACE-94CB-20E62A7EF493}"/>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 name="Freeform 94">
              <a:extLst>
                <a:ext uri="{FF2B5EF4-FFF2-40B4-BE49-F238E27FC236}">
                  <a16:creationId xmlns:a16="http://schemas.microsoft.com/office/drawing/2014/main" id="{4A9A0B83-5CAF-BDB5-4167-84B7575CE910}"/>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 name="Freeform 95">
              <a:extLst>
                <a:ext uri="{FF2B5EF4-FFF2-40B4-BE49-F238E27FC236}">
                  <a16:creationId xmlns:a16="http://schemas.microsoft.com/office/drawing/2014/main" id="{8DDFA57B-53A7-AA71-1B97-935CF2D87233}"/>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 name="Freeform 96">
              <a:extLst>
                <a:ext uri="{FF2B5EF4-FFF2-40B4-BE49-F238E27FC236}">
                  <a16:creationId xmlns:a16="http://schemas.microsoft.com/office/drawing/2014/main" id="{1A33869E-FD4C-F172-0E58-0F1E8B70ECAE}"/>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 name="Freeform 97">
              <a:extLst>
                <a:ext uri="{FF2B5EF4-FFF2-40B4-BE49-F238E27FC236}">
                  <a16:creationId xmlns:a16="http://schemas.microsoft.com/office/drawing/2014/main" id="{F16896B8-200C-6F51-EE6C-ACBDEA0F8C56}"/>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 name="Freeform 98">
              <a:extLst>
                <a:ext uri="{FF2B5EF4-FFF2-40B4-BE49-F238E27FC236}">
                  <a16:creationId xmlns:a16="http://schemas.microsoft.com/office/drawing/2014/main" id="{C382A8D0-9D44-158F-B926-DEA8E6266706}"/>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 name="Freeform 99">
              <a:extLst>
                <a:ext uri="{FF2B5EF4-FFF2-40B4-BE49-F238E27FC236}">
                  <a16:creationId xmlns:a16="http://schemas.microsoft.com/office/drawing/2014/main" id="{D6A7C97C-1841-F4E7-04F8-96610B0BA849}"/>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8" name="Freeform 100">
              <a:extLst>
                <a:ext uri="{FF2B5EF4-FFF2-40B4-BE49-F238E27FC236}">
                  <a16:creationId xmlns:a16="http://schemas.microsoft.com/office/drawing/2014/main" id="{EDB4E95C-D67D-C8CB-F7BE-B81927D53817}"/>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9" name="Freeform 101">
              <a:extLst>
                <a:ext uri="{FF2B5EF4-FFF2-40B4-BE49-F238E27FC236}">
                  <a16:creationId xmlns:a16="http://schemas.microsoft.com/office/drawing/2014/main" id="{9F83A09B-84D5-2157-0C44-026409552D97}"/>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0" name="Freeform 102">
              <a:extLst>
                <a:ext uri="{FF2B5EF4-FFF2-40B4-BE49-F238E27FC236}">
                  <a16:creationId xmlns:a16="http://schemas.microsoft.com/office/drawing/2014/main" id="{09579388-70F4-B7FA-2C40-3C6DA48FC01B}"/>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 name="Freeform 103">
              <a:extLst>
                <a:ext uri="{FF2B5EF4-FFF2-40B4-BE49-F238E27FC236}">
                  <a16:creationId xmlns:a16="http://schemas.microsoft.com/office/drawing/2014/main" id="{ADCC18A5-DE3C-CAB8-988F-085AC3B8DE05}"/>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2" name="Freeform 104">
              <a:extLst>
                <a:ext uri="{FF2B5EF4-FFF2-40B4-BE49-F238E27FC236}">
                  <a16:creationId xmlns:a16="http://schemas.microsoft.com/office/drawing/2014/main" id="{DB76A98D-CD66-62A8-29B1-B07C3F91C053}"/>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3" name="Freeform 105">
              <a:extLst>
                <a:ext uri="{FF2B5EF4-FFF2-40B4-BE49-F238E27FC236}">
                  <a16:creationId xmlns:a16="http://schemas.microsoft.com/office/drawing/2014/main" id="{9D574707-AA32-A4C9-984E-2BFB65F92CFC}"/>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4" name="Freeform 106">
              <a:extLst>
                <a:ext uri="{FF2B5EF4-FFF2-40B4-BE49-F238E27FC236}">
                  <a16:creationId xmlns:a16="http://schemas.microsoft.com/office/drawing/2014/main" id="{F2EB22ED-F54E-EA7E-5446-5033FDC470C5}"/>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 name="Freeform 107">
              <a:extLst>
                <a:ext uri="{FF2B5EF4-FFF2-40B4-BE49-F238E27FC236}">
                  <a16:creationId xmlns:a16="http://schemas.microsoft.com/office/drawing/2014/main" id="{5A689082-39B3-478A-D34B-0998DE182041}"/>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6" name="Freeform 108">
              <a:extLst>
                <a:ext uri="{FF2B5EF4-FFF2-40B4-BE49-F238E27FC236}">
                  <a16:creationId xmlns:a16="http://schemas.microsoft.com/office/drawing/2014/main" id="{5833D6BE-78E4-3BA3-011C-86138DBB215E}"/>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 name="Freeform 109">
              <a:extLst>
                <a:ext uri="{FF2B5EF4-FFF2-40B4-BE49-F238E27FC236}">
                  <a16:creationId xmlns:a16="http://schemas.microsoft.com/office/drawing/2014/main" id="{69C09E21-5545-892D-AC49-465F372C749C}"/>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 name="Freeform 110">
              <a:extLst>
                <a:ext uri="{FF2B5EF4-FFF2-40B4-BE49-F238E27FC236}">
                  <a16:creationId xmlns:a16="http://schemas.microsoft.com/office/drawing/2014/main" id="{7FB90A58-6B7F-2A5C-B37E-712A0463D3B1}"/>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9" name="Freeform 111">
              <a:extLst>
                <a:ext uri="{FF2B5EF4-FFF2-40B4-BE49-F238E27FC236}">
                  <a16:creationId xmlns:a16="http://schemas.microsoft.com/office/drawing/2014/main" id="{0DC78A11-7BC4-ECBD-53EA-482DD7A97CD0}"/>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0" name="Freeform 112">
              <a:extLst>
                <a:ext uri="{FF2B5EF4-FFF2-40B4-BE49-F238E27FC236}">
                  <a16:creationId xmlns:a16="http://schemas.microsoft.com/office/drawing/2014/main" id="{348F621F-4CBF-9F33-1785-CDBF8C7ACE41}"/>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1" name="Freeform 113">
              <a:extLst>
                <a:ext uri="{FF2B5EF4-FFF2-40B4-BE49-F238E27FC236}">
                  <a16:creationId xmlns:a16="http://schemas.microsoft.com/office/drawing/2014/main" id="{48FFB035-BAC1-57CF-F39A-2415276E6116}"/>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2" name="Freeform 114">
              <a:extLst>
                <a:ext uri="{FF2B5EF4-FFF2-40B4-BE49-F238E27FC236}">
                  <a16:creationId xmlns:a16="http://schemas.microsoft.com/office/drawing/2014/main" id="{5D874DA3-A0DD-2387-695B-44CD0955667F}"/>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3" name="Freeform 115">
              <a:extLst>
                <a:ext uri="{FF2B5EF4-FFF2-40B4-BE49-F238E27FC236}">
                  <a16:creationId xmlns:a16="http://schemas.microsoft.com/office/drawing/2014/main" id="{8DE0951D-DF6B-1654-4402-257DAF944C79}"/>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4" name="Freeform 116">
              <a:extLst>
                <a:ext uri="{FF2B5EF4-FFF2-40B4-BE49-F238E27FC236}">
                  <a16:creationId xmlns:a16="http://schemas.microsoft.com/office/drawing/2014/main" id="{47D30CBB-F232-4F68-180A-74ACC9B6CA1D}"/>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5" name="Freeform 117">
              <a:extLst>
                <a:ext uri="{FF2B5EF4-FFF2-40B4-BE49-F238E27FC236}">
                  <a16:creationId xmlns:a16="http://schemas.microsoft.com/office/drawing/2014/main" id="{3DA4F63C-B483-3545-9CB8-7AADBD99BC62}"/>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6" name="Freeform 118">
              <a:extLst>
                <a:ext uri="{FF2B5EF4-FFF2-40B4-BE49-F238E27FC236}">
                  <a16:creationId xmlns:a16="http://schemas.microsoft.com/office/drawing/2014/main" id="{AE460D9C-77F5-49BF-15C0-214555C657F3}"/>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 name="Freeform 119">
              <a:extLst>
                <a:ext uri="{FF2B5EF4-FFF2-40B4-BE49-F238E27FC236}">
                  <a16:creationId xmlns:a16="http://schemas.microsoft.com/office/drawing/2014/main" id="{F46C7B5C-5D6B-AAA3-B548-85370A5775BA}"/>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 name="Freeform 120">
              <a:extLst>
                <a:ext uri="{FF2B5EF4-FFF2-40B4-BE49-F238E27FC236}">
                  <a16:creationId xmlns:a16="http://schemas.microsoft.com/office/drawing/2014/main" id="{53FDBEB3-EC97-5FDE-09B7-D9E506E88E0A}"/>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9" name="Freeform 121">
              <a:extLst>
                <a:ext uri="{FF2B5EF4-FFF2-40B4-BE49-F238E27FC236}">
                  <a16:creationId xmlns:a16="http://schemas.microsoft.com/office/drawing/2014/main" id="{FC8BC31A-1051-0B70-348A-F35236B87583}"/>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0" name="Freeform 122">
              <a:extLst>
                <a:ext uri="{FF2B5EF4-FFF2-40B4-BE49-F238E27FC236}">
                  <a16:creationId xmlns:a16="http://schemas.microsoft.com/office/drawing/2014/main" id="{2C8984AF-927E-2AF4-4B5C-72E0439EF20B}"/>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7" name="Group 124">
            <a:extLst>
              <a:ext uri="{FF2B5EF4-FFF2-40B4-BE49-F238E27FC236}">
                <a16:creationId xmlns:a16="http://schemas.microsoft.com/office/drawing/2014/main" id="{03820AA5-E1E8-D71F-7CEC-E562406144EC}"/>
              </a:ext>
            </a:extLst>
          </p:cNvPr>
          <p:cNvGrpSpPr>
            <a:grpSpLocks/>
          </p:cNvGrpSpPr>
          <p:nvPr/>
        </p:nvGrpSpPr>
        <p:grpSpPr bwMode="auto">
          <a:xfrm>
            <a:off x="2616771" y="1424081"/>
            <a:ext cx="982161" cy="1211616"/>
            <a:chOff x="1007" y="2038"/>
            <a:chExt cx="642" cy="607"/>
          </a:xfrm>
        </p:grpSpPr>
        <p:sp>
          <p:nvSpPr>
            <p:cNvPr id="210" name="Freeform 126">
              <a:extLst>
                <a:ext uri="{FF2B5EF4-FFF2-40B4-BE49-F238E27FC236}">
                  <a16:creationId xmlns:a16="http://schemas.microsoft.com/office/drawing/2014/main" id="{53B074D0-777B-A0C6-1827-76A18DF87BC9}"/>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 name="Freeform 127">
              <a:extLst>
                <a:ext uri="{FF2B5EF4-FFF2-40B4-BE49-F238E27FC236}">
                  <a16:creationId xmlns:a16="http://schemas.microsoft.com/office/drawing/2014/main" id="{4FDD8448-CDD7-9922-C487-8BA91C7CE187}"/>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2" name="Freeform 128">
              <a:extLst>
                <a:ext uri="{FF2B5EF4-FFF2-40B4-BE49-F238E27FC236}">
                  <a16:creationId xmlns:a16="http://schemas.microsoft.com/office/drawing/2014/main" id="{F8818D6B-2DD9-709E-C7EA-34D78DE63C4E}"/>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3" name="Freeform 129">
              <a:extLst>
                <a:ext uri="{FF2B5EF4-FFF2-40B4-BE49-F238E27FC236}">
                  <a16:creationId xmlns:a16="http://schemas.microsoft.com/office/drawing/2014/main" id="{C39286CD-8D51-224E-D9E2-417136A4C630}"/>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 name="Freeform 130">
              <a:extLst>
                <a:ext uri="{FF2B5EF4-FFF2-40B4-BE49-F238E27FC236}">
                  <a16:creationId xmlns:a16="http://schemas.microsoft.com/office/drawing/2014/main" id="{1F4F04DD-DDA5-5E5C-F6E4-F426CE1AFE17}"/>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 name="Freeform 131">
              <a:extLst>
                <a:ext uri="{FF2B5EF4-FFF2-40B4-BE49-F238E27FC236}">
                  <a16:creationId xmlns:a16="http://schemas.microsoft.com/office/drawing/2014/main" id="{38852AAA-BEDF-B601-7047-E68DF66A076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Freeform 132">
              <a:extLst>
                <a:ext uri="{FF2B5EF4-FFF2-40B4-BE49-F238E27FC236}">
                  <a16:creationId xmlns:a16="http://schemas.microsoft.com/office/drawing/2014/main" id="{C168C87A-3B8E-B1EE-25D6-932B2C90670E}"/>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7" name="Freeform 133">
              <a:extLst>
                <a:ext uri="{FF2B5EF4-FFF2-40B4-BE49-F238E27FC236}">
                  <a16:creationId xmlns:a16="http://schemas.microsoft.com/office/drawing/2014/main" id="{E52B1CDF-EC0E-0243-E764-26568D02FF2C}"/>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 name="Freeform 134">
              <a:extLst>
                <a:ext uri="{FF2B5EF4-FFF2-40B4-BE49-F238E27FC236}">
                  <a16:creationId xmlns:a16="http://schemas.microsoft.com/office/drawing/2014/main" id="{2ECDCD00-D001-BABE-F510-18D546E3F0D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9" name="Freeform 135">
              <a:extLst>
                <a:ext uri="{FF2B5EF4-FFF2-40B4-BE49-F238E27FC236}">
                  <a16:creationId xmlns:a16="http://schemas.microsoft.com/office/drawing/2014/main" id="{E4062081-E267-6C47-8E15-51D39AD0E117}"/>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0" name="Freeform 136">
              <a:extLst>
                <a:ext uri="{FF2B5EF4-FFF2-40B4-BE49-F238E27FC236}">
                  <a16:creationId xmlns:a16="http://schemas.microsoft.com/office/drawing/2014/main" id="{7A64E5EF-0048-22ED-32CA-A037B0DBAD74}"/>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Freeform 137">
              <a:extLst>
                <a:ext uri="{FF2B5EF4-FFF2-40B4-BE49-F238E27FC236}">
                  <a16:creationId xmlns:a16="http://schemas.microsoft.com/office/drawing/2014/main" id="{70E34DF3-4DC7-ECA4-5A98-D22D36CD02EC}"/>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2" name="Freeform 138">
              <a:extLst>
                <a:ext uri="{FF2B5EF4-FFF2-40B4-BE49-F238E27FC236}">
                  <a16:creationId xmlns:a16="http://schemas.microsoft.com/office/drawing/2014/main" id="{9575DEB3-0BD0-E100-269B-6483C346864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3" name="Freeform 139">
              <a:extLst>
                <a:ext uri="{FF2B5EF4-FFF2-40B4-BE49-F238E27FC236}">
                  <a16:creationId xmlns:a16="http://schemas.microsoft.com/office/drawing/2014/main" id="{2E3FAB83-F727-BB47-A31B-6429116DB6B0}"/>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 name="Freeform 140">
              <a:extLst>
                <a:ext uri="{FF2B5EF4-FFF2-40B4-BE49-F238E27FC236}">
                  <a16:creationId xmlns:a16="http://schemas.microsoft.com/office/drawing/2014/main" id="{4DD17132-F088-B55E-92A5-E247CA66594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 name="Freeform 141">
              <a:extLst>
                <a:ext uri="{FF2B5EF4-FFF2-40B4-BE49-F238E27FC236}">
                  <a16:creationId xmlns:a16="http://schemas.microsoft.com/office/drawing/2014/main" id="{A98EF7CD-F5CC-303F-8792-C1C5E21F9195}"/>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Freeform 142">
              <a:extLst>
                <a:ext uri="{FF2B5EF4-FFF2-40B4-BE49-F238E27FC236}">
                  <a16:creationId xmlns:a16="http://schemas.microsoft.com/office/drawing/2014/main" id="{52C885C4-22F7-2EE7-4530-2245803E8E6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7" name="Freeform 143">
              <a:extLst>
                <a:ext uri="{FF2B5EF4-FFF2-40B4-BE49-F238E27FC236}">
                  <a16:creationId xmlns:a16="http://schemas.microsoft.com/office/drawing/2014/main" id="{1A184BB9-F377-6B35-D1A0-7979CAF985A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 name="Freeform 144">
              <a:extLst>
                <a:ext uri="{FF2B5EF4-FFF2-40B4-BE49-F238E27FC236}">
                  <a16:creationId xmlns:a16="http://schemas.microsoft.com/office/drawing/2014/main" id="{06FFEA2F-1425-832B-D4E6-045E9B105F10}"/>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9" name="Freeform 145">
              <a:extLst>
                <a:ext uri="{FF2B5EF4-FFF2-40B4-BE49-F238E27FC236}">
                  <a16:creationId xmlns:a16="http://schemas.microsoft.com/office/drawing/2014/main" id="{42708EE9-A0FA-1A30-480D-2840457C34EA}"/>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0" name="Freeform 146">
              <a:extLst>
                <a:ext uri="{FF2B5EF4-FFF2-40B4-BE49-F238E27FC236}">
                  <a16:creationId xmlns:a16="http://schemas.microsoft.com/office/drawing/2014/main" id="{B7D39947-76B4-8AAE-F77F-D8A20DDE73DB}"/>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1" name="Freeform 147">
              <a:extLst>
                <a:ext uri="{FF2B5EF4-FFF2-40B4-BE49-F238E27FC236}">
                  <a16:creationId xmlns:a16="http://schemas.microsoft.com/office/drawing/2014/main" id="{53D035C5-E361-FD18-ABEF-DDC12A0DBE6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2" name="Freeform 148">
              <a:extLst>
                <a:ext uri="{FF2B5EF4-FFF2-40B4-BE49-F238E27FC236}">
                  <a16:creationId xmlns:a16="http://schemas.microsoft.com/office/drawing/2014/main" id="{A829B8A7-DF1C-E266-26F5-E0793A1B61AA}"/>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 name="Freeform 149">
              <a:extLst>
                <a:ext uri="{FF2B5EF4-FFF2-40B4-BE49-F238E27FC236}">
                  <a16:creationId xmlns:a16="http://schemas.microsoft.com/office/drawing/2014/main" id="{A79B5580-6F35-8A6E-064E-55BF219B45C4}"/>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 name="Freeform 150">
              <a:extLst>
                <a:ext uri="{FF2B5EF4-FFF2-40B4-BE49-F238E27FC236}">
                  <a16:creationId xmlns:a16="http://schemas.microsoft.com/office/drawing/2014/main" id="{9CA13EB1-0586-3D9F-18DA-EFBF4389AE6B}"/>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 name="Freeform 151">
              <a:extLst>
                <a:ext uri="{FF2B5EF4-FFF2-40B4-BE49-F238E27FC236}">
                  <a16:creationId xmlns:a16="http://schemas.microsoft.com/office/drawing/2014/main" id="{BD8C36E0-556B-FAC9-A131-1337FA5950B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Freeform 152">
              <a:extLst>
                <a:ext uri="{FF2B5EF4-FFF2-40B4-BE49-F238E27FC236}">
                  <a16:creationId xmlns:a16="http://schemas.microsoft.com/office/drawing/2014/main" id="{9DE4B5CE-FD73-DD07-55DE-26FE7492AA8F}"/>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7" name="Freeform 153">
              <a:extLst>
                <a:ext uri="{FF2B5EF4-FFF2-40B4-BE49-F238E27FC236}">
                  <a16:creationId xmlns:a16="http://schemas.microsoft.com/office/drawing/2014/main" id="{988BB7A1-EB39-3280-D580-BD87E0E84C98}"/>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8" name="Freeform 154">
              <a:extLst>
                <a:ext uri="{FF2B5EF4-FFF2-40B4-BE49-F238E27FC236}">
                  <a16:creationId xmlns:a16="http://schemas.microsoft.com/office/drawing/2014/main" id="{78DCA4D5-90EF-5AD6-4870-7A21AE86D264}"/>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 name="Freeform 155">
              <a:extLst>
                <a:ext uri="{FF2B5EF4-FFF2-40B4-BE49-F238E27FC236}">
                  <a16:creationId xmlns:a16="http://schemas.microsoft.com/office/drawing/2014/main" id="{E96D60CE-5E02-111A-2866-FF3BB0B7EAD3}"/>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 name="Freeform 156">
              <a:extLst>
                <a:ext uri="{FF2B5EF4-FFF2-40B4-BE49-F238E27FC236}">
                  <a16:creationId xmlns:a16="http://schemas.microsoft.com/office/drawing/2014/main" id="{FDFDF8E7-3AD5-73D7-C347-36B1D2F918BA}"/>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Freeform 157">
              <a:extLst>
                <a:ext uri="{FF2B5EF4-FFF2-40B4-BE49-F238E27FC236}">
                  <a16:creationId xmlns:a16="http://schemas.microsoft.com/office/drawing/2014/main" id="{F48A6571-6449-0967-EC1A-68E6FDEE8781}"/>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2" name="Freeform 158">
              <a:extLst>
                <a:ext uri="{FF2B5EF4-FFF2-40B4-BE49-F238E27FC236}">
                  <a16:creationId xmlns:a16="http://schemas.microsoft.com/office/drawing/2014/main" id="{0C31C047-C8AF-A790-C213-61F3FCE5D2C3}"/>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3" name="Freeform 159">
              <a:extLst>
                <a:ext uri="{FF2B5EF4-FFF2-40B4-BE49-F238E27FC236}">
                  <a16:creationId xmlns:a16="http://schemas.microsoft.com/office/drawing/2014/main" id="{5F61B6D6-56B8-883E-EA4C-448F1B0A1768}"/>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4" name="Freeform 160">
              <a:extLst>
                <a:ext uri="{FF2B5EF4-FFF2-40B4-BE49-F238E27FC236}">
                  <a16:creationId xmlns:a16="http://schemas.microsoft.com/office/drawing/2014/main" id="{0C0428FC-95AC-2C22-11DF-B946A51D3B88}"/>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 name="Freeform 161">
              <a:extLst>
                <a:ext uri="{FF2B5EF4-FFF2-40B4-BE49-F238E27FC236}">
                  <a16:creationId xmlns:a16="http://schemas.microsoft.com/office/drawing/2014/main" id="{47DEB233-BFB6-582B-AB5D-D14F2CA24EB8}"/>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 name="Freeform 162">
              <a:extLst>
                <a:ext uri="{FF2B5EF4-FFF2-40B4-BE49-F238E27FC236}">
                  <a16:creationId xmlns:a16="http://schemas.microsoft.com/office/drawing/2014/main" id="{CB4DE59E-A336-1B6D-9648-FCA49168F0C4}"/>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7" name="Freeform 163">
              <a:extLst>
                <a:ext uri="{FF2B5EF4-FFF2-40B4-BE49-F238E27FC236}">
                  <a16:creationId xmlns:a16="http://schemas.microsoft.com/office/drawing/2014/main" id="{6FC79734-9A85-0EC7-18C3-6F256DC687DA}"/>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8" name="Freeform 164">
              <a:extLst>
                <a:ext uri="{FF2B5EF4-FFF2-40B4-BE49-F238E27FC236}">
                  <a16:creationId xmlns:a16="http://schemas.microsoft.com/office/drawing/2014/main" id="{E8BEC039-92E6-3669-22E6-8E1DC1DD5FD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9" name="Freeform 165">
              <a:extLst>
                <a:ext uri="{FF2B5EF4-FFF2-40B4-BE49-F238E27FC236}">
                  <a16:creationId xmlns:a16="http://schemas.microsoft.com/office/drawing/2014/main" id="{64C5179A-403B-BF26-BE3A-46A3A1EA9251}"/>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0" name="Freeform 166">
              <a:extLst>
                <a:ext uri="{FF2B5EF4-FFF2-40B4-BE49-F238E27FC236}">
                  <a16:creationId xmlns:a16="http://schemas.microsoft.com/office/drawing/2014/main" id="{ADE598A5-7F8A-B2FC-1220-9A656C92AFF1}"/>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1" name="Freeform 167">
              <a:extLst>
                <a:ext uri="{FF2B5EF4-FFF2-40B4-BE49-F238E27FC236}">
                  <a16:creationId xmlns:a16="http://schemas.microsoft.com/office/drawing/2014/main" id="{03954111-2D9E-7FB1-A301-F368DD70D00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 name="Freeform 168">
              <a:extLst>
                <a:ext uri="{FF2B5EF4-FFF2-40B4-BE49-F238E27FC236}">
                  <a16:creationId xmlns:a16="http://schemas.microsoft.com/office/drawing/2014/main" id="{F356ABC8-B44C-75DB-796A-FB68CA912B44}"/>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3" name="Freeform 169">
              <a:extLst>
                <a:ext uri="{FF2B5EF4-FFF2-40B4-BE49-F238E27FC236}">
                  <a16:creationId xmlns:a16="http://schemas.microsoft.com/office/drawing/2014/main" id="{FC81B1A6-AA44-3C04-CCC2-80B96B4901B0}"/>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4" name="Freeform 170">
              <a:extLst>
                <a:ext uri="{FF2B5EF4-FFF2-40B4-BE49-F238E27FC236}">
                  <a16:creationId xmlns:a16="http://schemas.microsoft.com/office/drawing/2014/main" id="{D60E6F56-58FA-9C90-C2AD-66602A62D5F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5" name="Freeform 171">
              <a:extLst>
                <a:ext uri="{FF2B5EF4-FFF2-40B4-BE49-F238E27FC236}">
                  <a16:creationId xmlns:a16="http://schemas.microsoft.com/office/drawing/2014/main" id="{A26FF02F-E0FC-AE2D-0D2C-1954DFFB0760}"/>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 name="Freeform 172">
              <a:extLst>
                <a:ext uri="{FF2B5EF4-FFF2-40B4-BE49-F238E27FC236}">
                  <a16:creationId xmlns:a16="http://schemas.microsoft.com/office/drawing/2014/main" id="{A3F62C7D-22BE-0D30-2196-82D194F5F146}"/>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 name="Freeform 173">
              <a:extLst>
                <a:ext uri="{FF2B5EF4-FFF2-40B4-BE49-F238E27FC236}">
                  <a16:creationId xmlns:a16="http://schemas.microsoft.com/office/drawing/2014/main" id="{1D73A691-3100-7963-9802-504121B9961D}"/>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8" name="Freeform 174">
              <a:extLst>
                <a:ext uri="{FF2B5EF4-FFF2-40B4-BE49-F238E27FC236}">
                  <a16:creationId xmlns:a16="http://schemas.microsoft.com/office/drawing/2014/main" id="{94B83575-A227-CD7B-EED9-3C76040255F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 name="Freeform 175">
              <a:extLst>
                <a:ext uri="{FF2B5EF4-FFF2-40B4-BE49-F238E27FC236}">
                  <a16:creationId xmlns:a16="http://schemas.microsoft.com/office/drawing/2014/main" id="{A385B455-4168-D007-F9EE-447C7423E6D0}"/>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0" name="Freeform 176">
              <a:extLst>
                <a:ext uri="{FF2B5EF4-FFF2-40B4-BE49-F238E27FC236}">
                  <a16:creationId xmlns:a16="http://schemas.microsoft.com/office/drawing/2014/main" id="{CD15D952-7F14-9684-3AB6-C4F4AD0AC460}"/>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1" name="Freeform 177">
              <a:extLst>
                <a:ext uri="{FF2B5EF4-FFF2-40B4-BE49-F238E27FC236}">
                  <a16:creationId xmlns:a16="http://schemas.microsoft.com/office/drawing/2014/main" id="{2B210F4E-134D-54BE-93D5-16CD0AEA38A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9" name="Group 184">
            <a:extLst>
              <a:ext uri="{FF2B5EF4-FFF2-40B4-BE49-F238E27FC236}">
                <a16:creationId xmlns:a16="http://schemas.microsoft.com/office/drawing/2014/main" id="{EDCAD5A3-D887-E884-363B-DF7837DB8230}"/>
              </a:ext>
            </a:extLst>
          </p:cNvPr>
          <p:cNvGrpSpPr>
            <a:grpSpLocks/>
          </p:cNvGrpSpPr>
          <p:nvPr/>
        </p:nvGrpSpPr>
        <p:grpSpPr bwMode="auto">
          <a:xfrm>
            <a:off x="6277334" y="1456216"/>
            <a:ext cx="882916" cy="1146983"/>
            <a:chOff x="3330" y="1600"/>
            <a:chExt cx="576" cy="574"/>
          </a:xfrm>
        </p:grpSpPr>
        <p:sp>
          <p:nvSpPr>
            <p:cNvPr id="158" name="Freeform 185">
              <a:extLst>
                <a:ext uri="{FF2B5EF4-FFF2-40B4-BE49-F238E27FC236}">
                  <a16:creationId xmlns:a16="http://schemas.microsoft.com/office/drawing/2014/main" id="{C08D8D07-8FD6-8561-60BE-851FBFAF966D}"/>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 name="Freeform 186">
              <a:extLst>
                <a:ext uri="{FF2B5EF4-FFF2-40B4-BE49-F238E27FC236}">
                  <a16:creationId xmlns:a16="http://schemas.microsoft.com/office/drawing/2014/main" id="{D93F57C2-8E5D-8B86-D1B2-337F790C8909}"/>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 name="Freeform 187">
              <a:extLst>
                <a:ext uri="{FF2B5EF4-FFF2-40B4-BE49-F238E27FC236}">
                  <a16:creationId xmlns:a16="http://schemas.microsoft.com/office/drawing/2014/main" id="{667F2CC7-EB6D-BDA6-30F4-9FB770CC9788}"/>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1" name="Freeform 188">
              <a:extLst>
                <a:ext uri="{FF2B5EF4-FFF2-40B4-BE49-F238E27FC236}">
                  <a16:creationId xmlns:a16="http://schemas.microsoft.com/office/drawing/2014/main" id="{FB887098-E5F0-6DB3-FADB-EEB6446D409F}"/>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2" name="Freeform 189">
              <a:extLst>
                <a:ext uri="{FF2B5EF4-FFF2-40B4-BE49-F238E27FC236}">
                  <a16:creationId xmlns:a16="http://schemas.microsoft.com/office/drawing/2014/main" id="{B1B98311-638B-0863-966E-317AD03FF7F6}"/>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 name="Freeform 190">
              <a:extLst>
                <a:ext uri="{FF2B5EF4-FFF2-40B4-BE49-F238E27FC236}">
                  <a16:creationId xmlns:a16="http://schemas.microsoft.com/office/drawing/2014/main" id="{0996724D-D91A-0529-3271-1A2E0346E54A}"/>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 name="Freeform 191">
              <a:extLst>
                <a:ext uri="{FF2B5EF4-FFF2-40B4-BE49-F238E27FC236}">
                  <a16:creationId xmlns:a16="http://schemas.microsoft.com/office/drawing/2014/main" id="{AFB66434-AB20-9E50-E687-13005E9DD4E1}"/>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 name="Freeform 192">
              <a:extLst>
                <a:ext uri="{FF2B5EF4-FFF2-40B4-BE49-F238E27FC236}">
                  <a16:creationId xmlns:a16="http://schemas.microsoft.com/office/drawing/2014/main" id="{5FE9B14D-3902-EFB4-452B-227F92CAB6F9}"/>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 name="Freeform 193">
              <a:extLst>
                <a:ext uri="{FF2B5EF4-FFF2-40B4-BE49-F238E27FC236}">
                  <a16:creationId xmlns:a16="http://schemas.microsoft.com/office/drawing/2014/main" id="{22307608-067A-513E-123D-1C0F554FB723}"/>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7" name="Freeform 194">
              <a:extLst>
                <a:ext uri="{FF2B5EF4-FFF2-40B4-BE49-F238E27FC236}">
                  <a16:creationId xmlns:a16="http://schemas.microsoft.com/office/drawing/2014/main" id="{68CD0A89-988D-1EE3-11D1-9702BE381756}"/>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Freeform 195">
              <a:extLst>
                <a:ext uri="{FF2B5EF4-FFF2-40B4-BE49-F238E27FC236}">
                  <a16:creationId xmlns:a16="http://schemas.microsoft.com/office/drawing/2014/main" id="{26206FC8-EC04-B0A5-FAF5-35A23D163073}"/>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9" name="Freeform 196">
              <a:extLst>
                <a:ext uri="{FF2B5EF4-FFF2-40B4-BE49-F238E27FC236}">
                  <a16:creationId xmlns:a16="http://schemas.microsoft.com/office/drawing/2014/main" id="{9D91B9F7-9FA2-C089-B36B-AFB7C80C285F}"/>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0" name="Freeform 197">
              <a:extLst>
                <a:ext uri="{FF2B5EF4-FFF2-40B4-BE49-F238E27FC236}">
                  <a16:creationId xmlns:a16="http://schemas.microsoft.com/office/drawing/2014/main" id="{6E96542F-838C-F09C-513C-F1EEC79AFF36}"/>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 name="Freeform 198">
              <a:extLst>
                <a:ext uri="{FF2B5EF4-FFF2-40B4-BE49-F238E27FC236}">
                  <a16:creationId xmlns:a16="http://schemas.microsoft.com/office/drawing/2014/main" id="{AD88419B-2804-7133-7C4F-8F1B4648AB42}"/>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2" name="Freeform 199">
              <a:extLst>
                <a:ext uri="{FF2B5EF4-FFF2-40B4-BE49-F238E27FC236}">
                  <a16:creationId xmlns:a16="http://schemas.microsoft.com/office/drawing/2014/main" id="{9A65BA2B-3C09-26C9-F029-46B56B598903}"/>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 name="Freeform 200">
              <a:extLst>
                <a:ext uri="{FF2B5EF4-FFF2-40B4-BE49-F238E27FC236}">
                  <a16:creationId xmlns:a16="http://schemas.microsoft.com/office/drawing/2014/main" id="{B3F9CC1F-8F5C-51FC-CB82-B3CB1AE86FB8}"/>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 name="Freeform 201">
              <a:extLst>
                <a:ext uri="{FF2B5EF4-FFF2-40B4-BE49-F238E27FC236}">
                  <a16:creationId xmlns:a16="http://schemas.microsoft.com/office/drawing/2014/main" id="{2426A38B-9D81-79F5-A606-661EAFD92DB4}"/>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 name="Freeform 202">
              <a:extLst>
                <a:ext uri="{FF2B5EF4-FFF2-40B4-BE49-F238E27FC236}">
                  <a16:creationId xmlns:a16="http://schemas.microsoft.com/office/drawing/2014/main" id="{19AED692-1912-1006-F014-83397B4B2570}"/>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 name="Freeform 203">
              <a:extLst>
                <a:ext uri="{FF2B5EF4-FFF2-40B4-BE49-F238E27FC236}">
                  <a16:creationId xmlns:a16="http://schemas.microsoft.com/office/drawing/2014/main" id="{9D60E7EE-2A76-F9CD-937C-9D3407281D50}"/>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Freeform 204">
              <a:extLst>
                <a:ext uri="{FF2B5EF4-FFF2-40B4-BE49-F238E27FC236}">
                  <a16:creationId xmlns:a16="http://schemas.microsoft.com/office/drawing/2014/main" id="{40359178-602A-6A65-4A36-F63DFE6AF93C}"/>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8" name="Freeform 205">
              <a:extLst>
                <a:ext uri="{FF2B5EF4-FFF2-40B4-BE49-F238E27FC236}">
                  <a16:creationId xmlns:a16="http://schemas.microsoft.com/office/drawing/2014/main" id="{2095B895-1E52-0EF9-9288-6FAE9AC91C3C}"/>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9" name="Freeform 206">
              <a:extLst>
                <a:ext uri="{FF2B5EF4-FFF2-40B4-BE49-F238E27FC236}">
                  <a16:creationId xmlns:a16="http://schemas.microsoft.com/office/drawing/2014/main" id="{4A9C2140-797F-F94B-938A-B86AC3F4301A}"/>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 name="Freeform 207">
              <a:extLst>
                <a:ext uri="{FF2B5EF4-FFF2-40B4-BE49-F238E27FC236}">
                  <a16:creationId xmlns:a16="http://schemas.microsoft.com/office/drawing/2014/main" id="{35B920E2-A570-6285-03C6-1218D90C1ECF}"/>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1" name="Freeform 208">
              <a:extLst>
                <a:ext uri="{FF2B5EF4-FFF2-40B4-BE49-F238E27FC236}">
                  <a16:creationId xmlns:a16="http://schemas.microsoft.com/office/drawing/2014/main" id="{83806371-9ED1-E2F3-CC73-D59988BB3201}"/>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 name="Freeform 209">
              <a:extLst>
                <a:ext uri="{FF2B5EF4-FFF2-40B4-BE49-F238E27FC236}">
                  <a16:creationId xmlns:a16="http://schemas.microsoft.com/office/drawing/2014/main" id="{2644F77C-4194-82AA-F3D1-EDF784535D5F}"/>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3" name="Freeform 210">
              <a:extLst>
                <a:ext uri="{FF2B5EF4-FFF2-40B4-BE49-F238E27FC236}">
                  <a16:creationId xmlns:a16="http://schemas.microsoft.com/office/drawing/2014/main" id="{778CB699-09A5-DEFD-CB79-595CC8F17656}"/>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 name="Freeform 211">
              <a:extLst>
                <a:ext uri="{FF2B5EF4-FFF2-40B4-BE49-F238E27FC236}">
                  <a16:creationId xmlns:a16="http://schemas.microsoft.com/office/drawing/2014/main" id="{27DFEB0B-4222-2677-DF8E-52F5863C5854}"/>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5" name="Freeform 212">
              <a:extLst>
                <a:ext uri="{FF2B5EF4-FFF2-40B4-BE49-F238E27FC236}">
                  <a16:creationId xmlns:a16="http://schemas.microsoft.com/office/drawing/2014/main" id="{79117D0C-0440-578F-A6B6-E0DCA33C15E3}"/>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6" name="Freeform 213">
              <a:extLst>
                <a:ext uri="{FF2B5EF4-FFF2-40B4-BE49-F238E27FC236}">
                  <a16:creationId xmlns:a16="http://schemas.microsoft.com/office/drawing/2014/main" id="{A3F84D5A-2AD8-62D1-1A6F-AE0840FD404E}"/>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7" name="Freeform 214">
              <a:extLst>
                <a:ext uri="{FF2B5EF4-FFF2-40B4-BE49-F238E27FC236}">
                  <a16:creationId xmlns:a16="http://schemas.microsoft.com/office/drawing/2014/main" id="{176C7EC7-54B3-3248-CAD6-C4C8D569DA99}"/>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 name="Freeform 215">
              <a:extLst>
                <a:ext uri="{FF2B5EF4-FFF2-40B4-BE49-F238E27FC236}">
                  <a16:creationId xmlns:a16="http://schemas.microsoft.com/office/drawing/2014/main" id="{78C5F340-B107-AE7D-2054-20BC9088B039}"/>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9" name="Freeform 216">
              <a:extLst>
                <a:ext uri="{FF2B5EF4-FFF2-40B4-BE49-F238E27FC236}">
                  <a16:creationId xmlns:a16="http://schemas.microsoft.com/office/drawing/2014/main" id="{3BFB32B0-5E14-EE31-EEE7-264D6E7A3313}"/>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0" name="Freeform 217">
              <a:extLst>
                <a:ext uri="{FF2B5EF4-FFF2-40B4-BE49-F238E27FC236}">
                  <a16:creationId xmlns:a16="http://schemas.microsoft.com/office/drawing/2014/main" id="{C6830F51-EADF-5967-BA80-8DF90582A6CA}"/>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1" name="Freeform 218">
              <a:extLst>
                <a:ext uri="{FF2B5EF4-FFF2-40B4-BE49-F238E27FC236}">
                  <a16:creationId xmlns:a16="http://schemas.microsoft.com/office/drawing/2014/main" id="{664F0264-F551-182C-542E-A0D3D642F286}"/>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2" name="Freeform 219">
              <a:extLst>
                <a:ext uri="{FF2B5EF4-FFF2-40B4-BE49-F238E27FC236}">
                  <a16:creationId xmlns:a16="http://schemas.microsoft.com/office/drawing/2014/main" id="{877E3C81-2061-699A-A800-F32D3D55C2AE}"/>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3" name="Freeform 220">
              <a:extLst>
                <a:ext uri="{FF2B5EF4-FFF2-40B4-BE49-F238E27FC236}">
                  <a16:creationId xmlns:a16="http://schemas.microsoft.com/office/drawing/2014/main" id="{6A5177D2-874F-6A28-79C8-F76CC3C45FBB}"/>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 name="Freeform 221">
              <a:extLst>
                <a:ext uri="{FF2B5EF4-FFF2-40B4-BE49-F238E27FC236}">
                  <a16:creationId xmlns:a16="http://schemas.microsoft.com/office/drawing/2014/main" id="{5625A994-61F3-1D0B-94F4-32256A855D14}"/>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Freeform 222">
              <a:extLst>
                <a:ext uri="{FF2B5EF4-FFF2-40B4-BE49-F238E27FC236}">
                  <a16:creationId xmlns:a16="http://schemas.microsoft.com/office/drawing/2014/main" id="{C2ADCEB8-2C00-0451-4066-D3F52E0C13ED}"/>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 name="Freeform 223">
              <a:extLst>
                <a:ext uri="{FF2B5EF4-FFF2-40B4-BE49-F238E27FC236}">
                  <a16:creationId xmlns:a16="http://schemas.microsoft.com/office/drawing/2014/main" id="{9FD871BE-7CE5-1AF6-2E30-7B9C65547347}"/>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 name="Freeform 224">
              <a:extLst>
                <a:ext uri="{FF2B5EF4-FFF2-40B4-BE49-F238E27FC236}">
                  <a16:creationId xmlns:a16="http://schemas.microsoft.com/office/drawing/2014/main" id="{585B9B2B-6139-291E-3B40-792B8C02DAC0}"/>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8" name="Freeform 225">
              <a:extLst>
                <a:ext uri="{FF2B5EF4-FFF2-40B4-BE49-F238E27FC236}">
                  <a16:creationId xmlns:a16="http://schemas.microsoft.com/office/drawing/2014/main" id="{B3471328-33EC-F40A-EFE8-70EA4A6CA1E2}"/>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9" name="Freeform 226">
              <a:extLst>
                <a:ext uri="{FF2B5EF4-FFF2-40B4-BE49-F238E27FC236}">
                  <a16:creationId xmlns:a16="http://schemas.microsoft.com/office/drawing/2014/main" id="{8527C667-B5A7-0AE2-C812-AC23E7D783DD}"/>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0" name="Freeform 227">
              <a:extLst>
                <a:ext uri="{FF2B5EF4-FFF2-40B4-BE49-F238E27FC236}">
                  <a16:creationId xmlns:a16="http://schemas.microsoft.com/office/drawing/2014/main" id="{58A5884E-BF40-23E8-143D-CB586F734221}"/>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1" name="Freeform 228">
              <a:extLst>
                <a:ext uri="{FF2B5EF4-FFF2-40B4-BE49-F238E27FC236}">
                  <a16:creationId xmlns:a16="http://schemas.microsoft.com/office/drawing/2014/main" id="{964D72F4-38C4-F076-4DFB-1379C19D9C48}"/>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2" name="Freeform 229">
              <a:extLst>
                <a:ext uri="{FF2B5EF4-FFF2-40B4-BE49-F238E27FC236}">
                  <a16:creationId xmlns:a16="http://schemas.microsoft.com/office/drawing/2014/main" id="{231606F5-14A9-BC88-0C70-19A81D9150A7}"/>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 name="Freeform 230">
              <a:extLst>
                <a:ext uri="{FF2B5EF4-FFF2-40B4-BE49-F238E27FC236}">
                  <a16:creationId xmlns:a16="http://schemas.microsoft.com/office/drawing/2014/main" id="{02A94374-D8A0-16CC-27A9-F651EE3C5267}"/>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381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0" name="Group 231">
            <a:extLst>
              <a:ext uri="{FF2B5EF4-FFF2-40B4-BE49-F238E27FC236}">
                <a16:creationId xmlns:a16="http://schemas.microsoft.com/office/drawing/2014/main" id="{B1C2C9C5-6C36-C648-07FF-90A9078C4A98}"/>
              </a:ext>
            </a:extLst>
          </p:cNvPr>
          <p:cNvGrpSpPr>
            <a:grpSpLocks/>
          </p:cNvGrpSpPr>
          <p:nvPr/>
        </p:nvGrpSpPr>
        <p:grpSpPr bwMode="auto">
          <a:xfrm>
            <a:off x="7368821" y="1429988"/>
            <a:ext cx="983903" cy="1211616"/>
            <a:chOff x="1007" y="2038"/>
            <a:chExt cx="642" cy="607"/>
          </a:xfrm>
        </p:grpSpPr>
        <p:sp>
          <p:nvSpPr>
            <p:cNvPr id="52" name="Freeform 233">
              <a:extLst>
                <a:ext uri="{FF2B5EF4-FFF2-40B4-BE49-F238E27FC236}">
                  <a16:creationId xmlns:a16="http://schemas.microsoft.com/office/drawing/2014/main" id="{0DEFA2AF-7EFD-9479-123B-6EB11E1B4325}"/>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234">
              <a:extLst>
                <a:ext uri="{FF2B5EF4-FFF2-40B4-BE49-F238E27FC236}">
                  <a16:creationId xmlns:a16="http://schemas.microsoft.com/office/drawing/2014/main" id="{391D3910-05C2-6A40-D6D2-2177DEFEC3BD}"/>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235">
              <a:extLst>
                <a:ext uri="{FF2B5EF4-FFF2-40B4-BE49-F238E27FC236}">
                  <a16:creationId xmlns:a16="http://schemas.microsoft.com/office/drawing/2014/main" id="{AE201328-4935-111C-7A09-9BA1C9C7959F}"/>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236">
              <a:extLst>
                <a:ext uri="{FF2B5EF4-FFF2-40B4-BE49-F238E27FC236}">
                  <a16:creationId xmlns:a16="http://schemas.microsoft.com/office/drawing/2014/main" id="{D0A942D1-C734-62E9-9F2D-E8F328CA8ABD}"/>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237">
              <a:extLst>
                <a:ext uri="{FF2B5EF4-FFF2-40B4-BE49-F238E27FC236}">
                  <a16:creationId xmlns:a16="http://schemas.microsoft.com/office/drawing/2014/main" id="{74D47842-0CEC-D505-78C4-9D1DA41C5CC1}"/>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38">
              <a:extLst>
                <a:ext uri="{FF2B5EF4-FFF2-40B4-BE49-F238E27FC236}">
                  <a16:creationId xmlns:a16="http://schemas.microsoft.com/office/drawing/2014/main" id="{9A8F80A4-D6B6-657A-821E-0FA0241C06A8}"/>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39">
              <a:extLst>
                <a:ext uri="{FF2B5EF4-FFF2-40B4-BE49-F238E27FC236}">
                  <a16:creationId xmlns:a16="http://schemas.microsoft.com/office/drawing/2014/main" id="{735CCD68-6D6B-FC02-E2F6-08B7431A6827}"/>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40">
              <a:extLst>
                <a:ext uri="{FF2B5EF4-FFF2-40B4-BE49-F238E27FC236}">
                  <a16:creationId xmlns:a16="http://schemas.microsoft.com/office/drawing/2014/main" id="{15DA6E99-F601-1519-5462-A446563011BD}"/>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241">
              <a:extLst>
                <a:ext uri="{FF2B5EF4-FFF2-40B4-BE49-F238E27FC236}">
                  <a16:creationId xmlns:a16="http://schemas.microsoft.com/office/drawing/2014/main" id="{7D5228DF-E284-D565-91FF-27951791988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42">
              <a:extLst>
                <a:ext uri="{FF2B5EF4-FFF2-40B4-BE49-F238E27FC236}">
                  <a16:creationId xmlns:a16="http://schemas.microsoft.com/office/drawing/2014/main" id="{389946B0-04EF-9C8D-9792-9E9CEA31ED0B}"/>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43">
              <a:extLst>
                <a:ext uri="{FF2B5EF4-FFF2-40B4-BE49-F238E27FC236}">
                  <a16:creationId xmlns:a16="http://schemas.microsoft.com/office/drawing/2014/main" id="{4F0B4F82-DE71-6F37-0A2C-2FA6E69E091C}"/>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44">
              <a:extLst>
                <a:ext uri="{FF2B5EF4-FFF2-40B4-BE49-F238E27FC236}">
                  <a16:creationId xmlns:a16="http://schemas.microsoft.com/office/drawing/2014/main" id="{FFB6C094-A933-BABD-2F5C-82E71F12DF5F}"/>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245">
              <a:extLst>
                <a:ext uri="{FF2B5EF4-FFF2-40B4-BE49-F238E27FC236}">
                  <a16:creationId xmlns:a16="http://schemas.microsoft.com/office/drawing/2014/main" id="{86B1D094-54B7-F6AA-CBD7-F97977DAC2B4}"/>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246">
              <a:extLst>
                <a:ext uri="{FF2B5EF4-FFF2-40B4-BE49-F238E27FC236}">
                  <a16:creationId xmlns:a16="http://schemas.microsoft.com/office/drawing/2014/main" id="{4E99E802-F863-9993-B4DC-FF27C93E7614}"/>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247">
              <a:extLst>
                <a:ext uri="{FF2B5EF4-FFF2-40B4-BE49-F238E27FC236}">
                  <a16:creationId xmlns:a16="http://schemas.microsoft.com/office/drawing/2014/main" id="{1247DE85-8564-175E-51F5-F7EC1EDF7B70}"/>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248">
              <a:extLst>
                <a:ext uri="{FF2B5EF4-FFF2-40B4-BE49-F238E27FC236}">
                  <a16:creationId xmlns:a16="http://schemas.microsoft.com/office/drawing/2014/main" id="{47C65D7F-4502-31A5-23A1-D72FBD8AB7C2}"/>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249">
              <a:extLst>
                <a:ext uri="{FF2B5EF4-FFF2-40B4-BE49-F238E27FC236}">
                  <a16:creationId xmlns:a16="http://schemas.microsoft.com/office/drawing/2014/main" id="{379CBC17-8A2D-6437-CCF7-F2C7232D3CB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250">
              <a:extLst>
                <a:ext uri="{FF2B5EF4-FFF2-40B4-BE49-F238E27FC236}">
                  <a16:creationId xmlns:a16="http://schemas.microsoft.com/office/drawing/2014/main" id="{91768F6E-4ABB-691D-38C2-295CEDEC749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251">
              <a:extLst>
                <a:ext uri="{FF2B5EF4-FFF2-40B4-BE49-F238E27FC236}">
                  <a16:creationId xmlns:a16="http://schemas.microsoft.com/office/drawing/2014/main" id="{BB4C69A8-0A08-3B69-5C7E-FB935774F182}"/>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252">
              <a:extLst>
                <a:ext uri="{FF2B5EF4-FFF2-40B4-BE49-F238E27FC236}">
                  <a16:creationId xmlns:a16="http://schemas.microsoft.com/office/drawing/2014/main" id="{FC794FF2-1FA7-84A4-5336-C807AFCACAA4}"/>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253">
              <a:extLst>
                <a:ext uri="{FF2B5EF4-FFF2-40B4-BE49-F238E27FC236}">
                  <a16:creationId xmlns:a16="http://schemas.microsoft.com/office/drawing/2014/main" id="{EACA8E84-126C-9254-5759-715CA0C300A3}"/>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254">
              <a:extLst>
                <a:ext uri="{FF2B5EF4-FFF2-40B4-BE49-F238E27FC236}">
                  <a16:creationId xmlns:a16="http://schemas.microsoft.com/office/drawing/2014/main" id="{D25A20B1-8B67-9722-5D22-358D0431A2B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255">
              <a:extLst>
                <a:ext uri="{FF2B5EF4-FFF2-40B4-BE49-F238E27FC236}">
                  <a16:creationId xmlns:a16="http://schemas.microsoft.com/office/drawing/2014/main" id="{AD2E54A6-FF29-D0E5-F682-A1833109B33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256">
              <a:extLst>
                <a:ext uri="{FF2B5EF4-FFF2-40B4-BE49-F238E27FC236}">
                  <a16:creationId xmlns:a16="http://schemas.microsoft.com/office/drawing/2014/main" id="{BBC486F9-02E6-87E4-4813-CFD8F056C91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257">
              <a:extLst>
                <a:ext uri="{FF2B5EF4-FFF2-40B4-BE49-F238E27FC236}">
                  <a16:creationId xmlns:a16="http://schemas.microsoft.com/office/drawing/2014/main" id="{B060DAFA-B32D-0231-3D06-D33244F91894}"/>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258">
              <a:extLst>
                <a:ext uri="{FF2B5EF4-FFF2-40B4-BE49-F238E27FC236}">
                  <a16:creationId xmlns:a16="http://schemas.microsoft.com/office/drawing/2014/main" id="{76318ED2-5D0C-399A-3B9B-92EACE16B9D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Freeform 259">
              <a:extLst>
                <a:ext uri="{FF2B5EF4-FFF2-40B4-BE49-F238E27FC236}">
                  <a16:creationId xmlns:a16="http://schemas.microsoft.com/office/drawing/2014/main" id="{A5A7E7EF-A226-DEB3-C802-499903DFDA7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Freeform 260">
              <a:extLst>
                <a:ext uri="{FF2B5EF4-FFF2-40B4-BE49-F238E27FC236}">
                  <a16:creationId xmlns:a16="http://schemas.microsoft.com/office/drawing/2014/main" id="{837CE821-97D7-312F-C9C3-FD9EE646D015}"/>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9" name="Freeform 261">
              <a:extLst>
                <a:ext uri="{FF2B5EF4-FFF2-40B4-BE49-F238E27FC236}">
                  <a16:creationId xmlns:a16="http://schemas.microsoft.com/office/drawing/2014/main" id="{91EA840B-60C6-0F93-2CB5-F92E7369D0F2}"/>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Freeform 262">
              <a:extLst>
                <a:ext uri="{FF2B5EF4-FFF2-40B4-BE49-F238E27FC236}">
                  <a16:creationId xmlns:a16="http://schemas.microsoft.com/office/drawing/2014/main" id="{47A54D9E-6041-671A-8B5F-9FEE427D19EA}"/>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 name="Freeform 263">
              <a:extLst>
                <a:ext uri="{FF2B5EF4-FFF2-40B4-BE49-F238E27FC236}">
                  <a16:creationId xmlns:a16="http://schemas.microsoft.com/office/drawing/2014/main" id="{DD899E10-EAB0-5E78-4310-C5033C919E02}"/>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264">
              <a:extLst>
                <a:ext uri="{FF2B5EF4-FFF2-40B4-BE49-F238E27FC236}">
                  <a16:creationId xmlns:a16="http://schemas.microsoft.com/office/drawing/2014/main" id="{16B3F59A-32F7-A2B8-CD5B-997B6DEE511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265">
              <a:extLst>
                <a:ext uri="{FF2B5EF4-FFF2-40B4-BE49-F238E27FC236}">
                  <a16:creationId xmlns:a16="http://schemas.microsoft.com/office/drawing/2014/main" id="{49ADB475-CAE3-ACC5-D32A-CE5FFA6BC11E}"/>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4" name="Freeform 266">
              <a:extLst>
                <a:ext uri="{FF2B5EF4-FFF2-40B4-BE49-F238E27FC236}">
                  <a16:creationId xmlns:a16="http://schemas.microsoft.com/office/drawing/2014/main" id="{F9F6D3AF-4C4D-5B91-48C6-E66CA04D9D76}"/>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 name="Freeform 267">
              <a:extLst>
                <a:ext uri="{FF2B5EF4-FFF2-40B4-BE49-F238E27FC236}">
                  <a16:creationId xmlns:a16="http://schemas.microsoft.com/office/drawing/2014/main" id="{46952064-9826-9B37-2D81-446765497245}"/>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268">
              <a:extLst>
                <a:ext uri="{FF2B5EF4-FFF2-40B4-BE49-F238E27FC236}">
                  <a16:creationId xmlns:a16="http://schemas.microsoft.com/office/drawing/2014/main" id="{6A9F726B-5B79-672D-D5A0-74A2C590D855}"/>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Freeform 269">
              <a:extLst>
                <a:ext uri="{FF2B5EF4-FFF2-40B4-BE49-F238E27FC236}">
                  <a16:creationId xmlns:a16="http://schemas.microsoft.com/office/drawing/2014/main" id="{235F1341-9782-FE0A-15EF-3F46F79E2E4D}"/>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8" name="Freeform 270">
              <a:extLst>
                <a:ext uri="{FF2B5EF4-FFF2-40B4-BE49-F238E27FC236}">
                  <a16:creationId xmlns:a16="http://schemas.microsoft.com/office/drawing/2014/main" id="{735AED1E-3072-1DC6-DE15-6885DF72CA60}"/>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 name="Freeform 271">
              <a:extLst>
                <a:ext uri="{FF2B5EF4-FFF2-40B4-BE49-F238E27FC236}">
                  <a16:creationId xmlns:a16="http://schemas.microsoft.com/office/drawing/2014/main" id="{7B1448BF-1B5D-2DC0-C66F-EF21C88769A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272">
              <a:extLst>
                <a:ext uri="{FF2B5EF4-FFF2-40B4-BE49-F238E27FC236}">
                  <a16:creationId xmlns:a16="http://schemas.microsoft.com/office/drawing/2014/main" id="{F38A28B2-1DD3-1704-90FD-EA29DDE03719}"/>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273">
              <a:extLst>
                <a:ext uri="{FF2B5EF4-FFF2-40B4-BE49-F238E27FC236}">
                  <a16:creationId xmlns:a16="http://schemas.microsoft.com/office/drawing/2014/main" id="{02B646D7-BE21-296F-AB98-2788B1E0A81C}"/>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274">
              <a:extLst>
                <a:ext uri="{FF2B5EF4-FFF2-40B4-BE49-F238E27FC236}">
                  <a16:creationId xmlns:a16="http://schemas.microsoft.com/office/drawing/2014/main" id="{FE20428E-A566-6FA5-74B5-AF0DD6B2983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275">
              <a:extLst>
                <a:ext uri="{FF2B5EF4-FFF2-40B4-BE49-F238E27FC236}">
                  <a16:creationId xmlns:a16="http://schemas.microsoft.com/office/drawing/2014/main" id="{8B6F76F8-0EDC-7A1D-E81B-E25ED0C9A913}"/>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276">
              <a:extLst>
                <a:ext uri="{FF2B5EF4-FFF2-40B4-BE49-F238E27FC236}">
                  <a16:creationId xmlns:a16="http://schemas.microsoft.com/office/drawing/2014/main" id="{0AE554DE-F6FB-D651-70CD-60888BFB4717}"/>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Freeform 277">
              <a:extLst>
                <a:ext uri="{FF2B5EF4-FFF2-40B4-BE49-F238E27FC236}">
                  <a16:creationId xmlns:a16="http://schemas.microsoft.com/office/drawing/2014/main" id="{5EC56057-CD6D-C6A7-8171-FE5760D41102}"/>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6" name="Freeform 278">
              <a:extLst>
                <a:ext uri="{FF2B5EF4-FFF2-40B4-BE49-F238E27FC236}">
                  <a16:creationId xmlns:a16="http://schemas.microsoft.com/office/drawing/2014/main" id="{7F19BED2-1557-CE79-538B-F7D01587F51E}"/>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279">
              <a:extLst>
                <a:ext uri="{FF2B5EF4-FFF2-40B4-BE49-F238E27FC236}">
                  <a16:creationId xmlns:a16="http://schemas.microsoft.com/office/drawing/2014/main" id="{B575A0C3-2EF1-BC35-0208-A3FA97DDFC31}"/>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Freeform 280">
              <a:extLst>
                <a:ext uri="{FF2B5EF4-FFF2-40B4-BE49-F238E27FC236}">
                  <a16:creationId xmlns:a16="http://schemas.microsoft.com/office/drawing/2014/main" id="{1E0647C1-02B3-1F96-B63D-D5985403CDE6}"/>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 name="Freeform 281">
              <a:extLst>
                <a:ext uri="{FF2B5EF4-FFF2-40B4-BE49-F238E27FC236}">
                  <a16:creationId xmlns:a16="http://schemas.microsoft.com/office/drawing/2014/main" id="{422801B0-A055-E938-8C95-DE64250160A8}"/>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 name="Freeform 282">
              <a:extLst>
                <a:ext uri="{FF2B5EF4-FFF2-40B4-BE49-F238E27FC236}">
                  <a16:creationId xmlns:a16="http://schemas.microsoft.com/office/drawing/2014/main" id="{89E9085D-15D7-C909-4174-8ABEC228009C}"/>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 name="Freeform 283">
              <a:extLst>
                <a:ext uri="{FF2B5EF4-FFF2-40B4-BE49-F238E27FC236}">
                  <a16:creationId xmlns:a16="http://schemas.microsoft.com/office/drawing/2014/main" id="{2481D54C-7147-4817-0021-E39F758706AD}"/>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 name="Freeform 284">
              <a:extLst>
                <a:ext uri="{FF2B5EF4-FFF2-40B4-BE49-F238E27FC236}">
                  <a16:creationId xmlns:a16="http://schemas.microsoft.com/office/drawing/2014/main" id="{B80A4A2B-3E53-462D-837D-E780013A559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285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75" name="Group 374">
            <a:extLst>
              <a:ext uri="{FF2B5EF4-FFF2-40B4-BE49-F238E27FC236}">
                <a16:creationId xmlns:a16="http://schemas.microsoft.com/office/drawing/2014/main" id="{246C8D8C-FED4-4521-CC5F-C85C35E984D3}"/>
              </a:ext>
            </a:extLst>
          </p:cNvPr>
          <p:cNvGrpSpPr/>
          <p:nvPr/>
        </p:nvGrpSpPr>
        <p:grpSpPr>
          <a:xfrm>
            <a:off x="489331" y="714677"/>
            <a:ext cx="1837071" cy="2561863"/>
            <a:chOff x="850900" y="1905000"/>
            <a:chExt cx="2997200" cy="1524000"/>
          </a:xfrm>
        </p:grpSpPr>
        <p:sp>
          <p:nvSpPr>
            <p:cNvPr id="376" name="Rectangle 11">
              <a:extLst>
                <a:ext uri="{FF2B5EF4-FFF2-40B4-BE49-F238E27FC236}">
                  <a16:creationId xmlns:a16="http://schemas.microsoft.com/office/drawing/2014/main" id="{7CD48824-E646-6597-F17A-AB6C2064A978}"/>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7" name="Rectangle 12">
              <a:extLst>
                <a:ext uri="{FF2B5EF4-FFF2-40B4-BE49-F238E27FC236}">
                  <a16:creationId xmlns:a16="http://schemas.microsoft.com/office/drawing/2014/main" id="{9DD126B6-CE37-1EFD-2BEA-A45AB57C8440}"/>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8" name="Freeform 13">
              <a:extLst>
                <a:ext uri="{FF2B5EF4-FFF2-40B4-BE49-F238E27FC236}">
                  <a16:creationId xmlns:a16="http://schemas.microsoft.com/office/drawing/2014/main" id="{2E78290A-93E7-8BC4-B6EC-94B95E16941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79" name="Curved Right Arrow 378">
            <a:extLst>
              <a:ext uri="{FF2B5EF4-FFF2-40B4-BE49-F238E27FC236}">
                <a16:creationId xmlns:a16="http://schemas.microsoft.com/office/drawing/2014/main" id="{23959B07-628B-BEFE-6C33-DC2AC609AB9F}"/>
              </a:ext>
            </a:extLst>
          </p:cNvPr>
          <p:cNvSpPr/>
          <p:nvPr/>
        </p:nvSpPr>
        <p:spPr>
          <a:xfrm>
            <a:off x="542846" y="1766310"/>
            <a:ext cx="677225" cy="462610"/>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6" name="Rectangle 385">
            <a:extLst>
              <a:ext uri="{FF2B5EF4-FFF2-40B4-BE49-F238E27FC236}">
                <a16:creationId xmlns:a16="http://schemas.microsoft.com/office/drawing/2014/main" id="{9F2BEDEA-917C-0A72-8D35-9ACB6CF1868F}"/>
              </a:ext>
            </a:extLst>
          </p:cNvPr>
          <p:cNvSpPr/>
          <p:nvPr/>
        </p:nvSpPr>
        <p:spPr>
          <a:xfrm>
            <a:off x="8669438" y="1218541"/>
            <a:ext cx="1980304" cy="15694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TextBox 386">
            <a:extLst>
              <a:ext uri="{FF2B5EF4-FFF2-40B4-BE49-F238E27FC236}">
                <a16:creationId xmlns:a16="http://schemas.microsoft.com/office/drawing/2014/main" id="{0EA6127B-6F49-32AA-51A9-524443ED46EB}"/>
              </a:ext>
            </a:extLst>
          </p:cNvPr>
          <p:cNvSpPr txBox="1"/>
          <p:nvPr/>
        </p:nvSpPr>
        <p:spPr>
          <a:xfrm>
            <a:off x="5235229" y="2904598"/>
            <a:ext cx="1515095" cy="369332"/>
          </a:xfrm>
          <a:prstGeom prst="rect">
            <a:avLst/>
          </a:prstGeom>
          <a:noFill/>
        </p:spPr>
        <p:txBody>
          <a:bodyPr wrap="none" rtlCol="0">
            <a:spAutoFit/>
          </a:bodyPr>
          <a:lstStyle/>
          <a:p>
            <a:r>
              <a:rPr lang="en-US" dirty="0">
                <a:solidFill>
                  <a:srgbClr val="C00000"/>
                </a:solidFill>
              </a:rPr>
              <a:t>Optical carrier</a:t>
            </a:r>
          </a:p>
        </p:txBody>
      </p:sp>
      <p:cxnSp>
        <p:nvCxnSpPr>
          <p:cNvPr id="389" name="Straight Arrow Connector 388">
            <a:extLst>
              <a:ext uri="{FF2B5EF4-FFF2-40B4-BE49-F238E27FC236}">
                <a16:creationId xmlns:a16="http://schemas.microsoft.com/office/drawing/2014/main" id="{BE32322E-F5D6-0DAF-160D-DFBF97EC1683}"/>
              </a:ext>
            </a:extLst>
          </p:cNvPr>
          <p:cNvCxnSpPr>
            <a:cxnSpLocks/>
          </p:cNvCxnSpPr>
          <p:nvPr/>
        </p:nvCxnSpPr>
        <p:spPr>
          <a:xfrm flipV="1">
            <a:off x="4960080" y="2268420"/>
            <a:ext cx="522349" cy="12626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93" name="Straight Arrow Connector 392">
            <a:extLst>
              <a:ext uri="{FF2B5EF4-FFF2-40B4-BE49-F238E27FC236}">
                <a16:creationId xmlns:a16="http://schemas.microsoft.com/office/drawing/2014/main" id="{32D324AF-A511-6152-6CFD-DB016F49837A}"/>
              </a:ext>
            </a:extLst>
          </p:cNvPr>
          <p:cNvCxnSpPr>
            <a:cxnSpLocks/>
            <a:endCxn id="299" idx="2"/>
          </p:cNvCxnSpPr>
          <p:nvPr/>
        </p:nvCxnSpPr>
        <p:spPr>
          <a:xfrm flipH="1" flipV="1">
            <a:off x="4251444" y="2606310"/>
            <a:ext cx="109490" cy="980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95" name="TextBox 394">
            <a:extLst>
              <a:ext uri="{FF2B5EF4-FFF2-40B4-BE49-F238E27FC236}">
                <a16:creationId xmlns:a16="http://schemas.microsoft.com/office/drawing/2014/main" id="{E4405858-393F-050B-7493-CBC8A155106A}"/>
              </a:ext>
            </a:extLst>
          </p:cNvPr>
          <p:cNvSpPr txBox="1"/>
          <p:nvPr/>
        </p:nvSpPr>
        <p:spPr>
          <a:xfrm>
            <a:off x="2604889" y="2819198"/>
            <a:ext cx="1598836" cy="369332"/>
          </a:xfrm>
          <a:prstGeom prst="rect">
            <a:avLst/>
          </a:prstGeom>
          <a:noFill/>
        </p:spPr>
        <p:txBody>
          <a:bodyPr wrap="none" rtlCol="0">
            <a:spAutoFit/>
          </a:bodyPr>
          <a:lstStyle/>
          <a:p>
            <a:r>
              <a:rPr lang="en-US" dirty="0">
                <a:solidFill>
                  <a:srgbClr val="0070C0"/>
                </a:solidFill>
              </a:rPr>
              <a:t>Pulse envelope</a:t>
            </a:r>
          </a:p>
        </p:txBody>
      </p:sp>
      <mc:AlternateContent xmlns:mc="http://schemas.openxmlformats.org/markup-compatibility/2006" xmlns:a14="http://schemas.microsoft.com/office/drawing/2010/main">
        <mc:Choice Requires="a14">
          <p:sp>
            <p:nvSpPr>
              <p:cNvPr id="398" name="TextBox 397">
                <a:extLst>
                  <a:ext uri="{FF2B5EF4-FFF2-40B4-BE49-F238E27FC236}">
                    <a16:creationId xmlns:a16="http://schemas.microsoft.com/office/drawing/2014/main" id="{BAA337A0-C089-161B-D103-082B9E1B6C22}"/>
                  </a:ext>
                </a:extLst>
              </p:cNvPr>
              <p:cNvSpPr txBox="1"/>
              <p:nvPr/>
            </p:nvSpPr>
            <p:spPr>
              <a:xfrm>
                <a:off x="2956975" y="3367035"/>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solidFill>
                            <a:srgbClr val="0070C0"/>
                          </a:solidFill>
                          <a:latin typeface="Cambria Math" panose="02040503050406030204" pitchFamily="18" charset="0"/>
                        </a:rPr>
                        <m:t>𝐴</m:t>
                      </m:r>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398" name="TextBox 397">
                <a:extLst>
                  <a:ext uri="{FF2B5EF4-FFF2-40B4-BE49-F238E27FC236}">
                    <a16:creationId xmlns:a16="http://schemas.microsoft.com/office/drawing/2014/main" id="{BAA337A0-C089-161B-D103-082B9E1B6C22}"/>
                  </a:ext>
                </a:extLst>
              </p:cNvPr>
              <p:cNvSpPr txBox="1">
                <a:spLocks noRot="1" noChangeAspect="1" noMove="1" noResize="1" noEditPoints="1" noAdjustHandles="1" noChangeArrowheads="1" noChangeShapeType="1" noTextEdit="1"/>
              </p:cNvSpPr>
              <p:nvPr/>
            </p:nvSpPr>
            <p:spPr>
              <a:xfrm>
                <a:off x="2956975" y="3367035"/>
                <a:ext cx="4701864" cy="986552"/>
              </a:xfrm>
              <a:prstGeom prst="rect">
                <a:avLst/>
              </a:prstGeom>
              <a:blipFill>
                <a:blip r:embed="rId3"/>
                <a:stretch>
                  <a:fillRect t="-129114" b="-179747"/>
                </a:stretch>
              </a:blipFill>
            </p:spPr>
            <p:txBody>
              <a:bodyPr/>
              <a:lstStyle/>
              <a:p>
                <a:r>
                  <a:rPr lang="en-US">
                    <a:noFill/>
                  </a:rPr>
                  <a:t> </a:t>
                </a:r>
              </a:p>
            </p:txBody>
          </p:sp>
        </mc:Fallback>
      </mc:AlternateContent>
      <p:cxnSp>
        <p:nvCxnSpPr>
          <p:cNvPr id="407" name="Straight Arrow Connector 406">
            <a:extLst>
              <a:ext uri="{FF2B5EF4-FFF2-40B4-BE49-F238E27FC236}">
                <a16:creationId xmlns:a16="http://schemas.microsoft.com/office/drawing/2014/main" id="{8E78F01B-6CD2-81AE-E821-36B746D54499}"/>
              </a:ext>
            </a:extLst>
          </p:cNvPr>
          <p:cNvCxnSpPr>
            <a:cxnSpLocks/>
          </p:cNvCxnSpPr>
          <p:nvPr/>
        </p:nvCxnSpPr>
        <p:spPr>
          <a:xfrm>
            <a:off x="6727093" y="1203810"/>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8" name="TextBox 407">
            <a:extLst>
              <a:ext uri="{FF2B5EF4-FFF2-40B4-BE49-F238E27FC236}">
                <a16:creationId xmlns:a16="http://schemas.microsoft.com/office/drawing/2014/main" id="{A6E4FE9A-5EBC-4205-838A-AD60B213883B}"/>
              </a:ext>
            </a:extLst>
          </p:cNvPr>
          <p:cNvSpPr txBox="1"/>
          <p:nvPr/>
        </p:nvSpPr>
        <p:spPr>
          <a:xfrm>
            <a:off x="7106489" y="912854"/>
            <a:ext cx="419474" cy="461665"/>
          </a:xfrm>
          <a:prstGeom prst="rect">
            <a:avLst/>
          </a:prstGeom>
          <a:solidFill>
            <a:schemeClr val="bg1"/>
          </a:solidFill>
        </p:spPr>
        <p:txBody>
          <a:bodyPr wrap="none" rtlCol="0">
            <a:spAutoFit/>
          </a:bodyPr>
          <a:lstStyle/>
          <a:p>
            <a:r>
              <a:rPr lang="en-US" sz="2400" i="1" dirty="0">
                <a:latin typeface="Times" pitchFamily="2" charset="0"/>
              </a:rPr>
              <a:t>T</a:t>
            </a:r>
            <a:r>
              <a:rPr lang="en-US" sz="2400" i="1" baseline="-25000" dirty="0">
                <a:latin typeface="Times" pitchFamily="2" charset="0"/>
              </a:rPr>
              <a:t>r</a:t>
            </a:r>
          </a:p>
        </p:txBody>
      </p:sp>
    </p:spTree>
    <p:extLst>
      <p:ext uri="{BB962C8B-B14F-4D97-AF65-F5344CB8AC3E}">
        <p14:creationId xmlns:p14="http://schemas.microsoft.com/office/powerpoint/2010/main" val="141696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E1EFC9CE-9351-EF46-9EF8-7B5F01490864}"/>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laser-based frequency comb</a:t>
            </a:r>
          </a:p>
        </p:txBody>
      </p:sp>
      <p:grpSp>
        <p:nvGrpSpPr>
          <p:cNvPr id="43" name="Group 10">
            <a:extLst>
              <a:ext uri="{FF2B5EF4-FFF2-40B4-BE49-F238E27FC236}">
                <a16:creationId xmlns:a16="http://schemas.microsoft.com/office/drawing/2014/main" id="{89A98451-B991-8127-0BD0-BD6C76BA35ED}"/>
              </a:ext>
            </a:extLst>
          </p:cNvPr>
          <p:cNvGrpSpPr>
            <a:grpSpLocks/>
          </p:cNvGrpSpPr>
          <p:nvPr/>
        </p:nvGrpSpPr>
        <p:grpSpPr bwMode="auto">
          <a:xfrm>
            <a:off x="4900971" y="1484774"/>
            <a:ext cx="1174279" cy="1118426"/>
            <a:chOff x="2713" y="2072"/>
            <a:chExt cx="697" cy="560"/>
          </a:xfrm>
        </p:grpSpPr>
        <p:grpSp>
          <p:nvGrpSpPr>
            <p:cNvPr id="317" name="Group 11">
              <a:extLst>
                <a:ext uri="{FF2B5EF4-FFF2-40B4-BE49-F238E27FC236}">
                  <a16:creationId xmlns:a16="http://schemas.microsoft.com/office/drawing/2014/main" id="{7C978378-2190-83D7-1225-479F611D4311}"/>
                </a:ext>
              </a:extLst>
            </p:cNvPr>
            <p:cNvGrpSpPr>
              <a:grpSpLocks noChangeAspect="1"/>
            </p:cNvGrpSpPr>
            <p:nvPr/>
          </p:nvGrpSpPr>
          <p:grpSpPr bwMode="auto">
            <a:xfrm>
              <a:off x="2713" y="2104"/>
              <a:ext cx="697" cy="528"/>
              <a:chOff x="4652" y="3159"/>
              <a:chExt cx="638" cy="483"/>
            </a:xfrm>
          </p:grpSpPr>
          <p:sp>
            <p:nvSpPr>
              <p:cNvPr id="367" name="Freeform 12">
                <a:extLst>
                  <a:ext uri="{FF2B5EF4-FFF2-40B4-BE49-F238E27FC236}">
                    <a16:creationId xmlns:a16="http://schemas.microsoft.com/office/drawing/2014/main" id="{A7923618-35AE-360E-7408-7B9B936F1F91}"/>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 name="Freeform 13">
                <a:extLst>
                  <a:ext uri="{FF2B5EF4-FFF2-40B4-BE49-F238E27FC236}">
                    <a16:creationId xmlns:a16="http://schemas.microsoft.com/office/drawing/2014/main" id="{FEAB3C5E-E706-BF87-33E8-0CCF4161074A}"/>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 name="Freeform 14">
                <a:extLst>
                  <a:ext uri="{FF2B5EF4-FFF2-40B4-BE49-F238E27FC236}">
                    <a16:creationId xmlns:a16="http://schemas.microsoft.com/office/drawing/2014/main" id="{C160B0BF-4316-F4C0-73D2-C21CEC597E98}"/>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 name="Freeform 15">
                <a:extLst>
                  <a:ext uri="{FF2B5EF4-FFF2-40B4-BE49-F238E27FC236}">
                    <a16:creationId xmlns:a16="http://schemas.microsoft.com/office/drawing/2014/main" id="{E9550746-7B8D-3D54-8E4B-D1A777B06E2D}"/>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1" name="Freeform 16">
                <a:extLst>
                  <a:ext uri="{FF2B5EF4-FFF2-40B4-BE49-F238E27FC236}">
                    <a16:creationId xmlns:a16="http://schemas.microsoft.com/office/drawing/2014/main" id="{587D59FD-99C5-4B82-5376-88F007E0CF28}"/>
                  </a:ext>
                </a:extLst>
              </p:cNvPr>
              <p:cNvSpPr>
                <a:spLocks noChangeAspect="1"/>
              </p:cNvSpPr>
              <p:nvPr/>
            </p:nvSpPr>
            <p:spPr bwMode="auto">
              <a:xfrm>
                <a:off x="4652" y="3159"/>
                <a:ext cx="638" cy="483"/>
              </a:xfrm>
              <a:custGeom>
                <a:avLst/>
                <a:gdLst>
                  <a:gd name="T0" fmla="*/ 15 w 969"/>
                  <a:gd name="T1" fmla="*/ 329 h 713"/>
                  <a:gd name="T2" fmla="*/ 34 w 969"/>
                  <a:gd name="T3" fmla="*/ 329 h 713"/>
                  <a:gd name="T4" fmla="*/ 53 w 969"/>
                  <a:gd name="T5" fmla="*/ 329 h 713"/>
                  <a:gd name="T6" fmla="*/ 73 w 969"/>
                  <a:gd name="T7" fmla="*/ 330 h 713"/>
                  <a:gd name="T8" fmla="*/ 92 w 969"/>
                  <a:gd name="T9" fmla="*/ 331 h 713"/>
                  <a:gd name="T10" fmla="*/ 112 w 969"/>
                  <a:gd name="T11" fmla="*/ 331 h 713"/>
                  <a:gd name="T12" fmla="*/ 131 w 969"/>
                  <a:gd name="T13" fmla="*/ 328 h 713"/>
                  <a:gd name="T14" fmla="*/ 151 w 969"/>
                  <a:gd name="T15" fmla="*/ 323 h 713"/>
                  <a:gd name="T16" fmla="*/ 170 w 969"/>
                  <a:gd name="T17" fmla="*/ 321 h 713"/>
                  <a:gd name="T18" fmla="*/ 190 w 969"/>
                  <a:gd name="T19" fmla="*/ 330 h 713"/>
                  <a:gd name="T20" fmla="*/ 209 w 969"/>
                  <a:gd name="T21" fmla="*/ 350 h 713"/>
                  <a:gd name="T22" fmla="*/ 229 w 969"/>
                  <a:gd name="T23" fmla="*/ 365 h 713"/>
                  <a:gd name="T24" fmla="*/ 248 w 969"/>
                  <a:gd name="T25" fmla="*/ 345 h 713"/>
                  <a:gd name="T26" fmla="*/ 268 w 969"/>
                  <a:gd name="T27" fmla="*/ 287 h 713"/>
                  <a:gd name="T28" fmla="*/ 287 w 969"/>
                  <a:gd name="T29" fmla="*/ 234 h 713"/>
                  <a:gd name="T30" fmla="*/ 307 w 969"/>
                  <a:gd name="T31" fmla="*/ 257 h 713"/>
                  <a:gd name="T32" fmla="*/ 326 w 969"/>
                  <a:gd name="T33" fmla="*/ 380 h 713"/>
                  <a:gd name="T34" fmla="*/ 346 w 969"/>
                  <a:gd name="T35" fmla="*/ 515 h 713"/>
                  <a:gd name="T36" fmla="*/ 365 w 969"/>
                  <a:gd name="T37" fmla="*/ 517 h 713"/>
                  <a:gd name="T38" fmla="*/ 385 w 969"/>
                  <a:gd name="T39" fmla="*/ 328 h 713"/>
                  <a:gd name="T40" fmla="*/ 404 w 969"/>
                  <a:gd name="T41" fmla="*/ 80 h 713"/>
                  <a:gd name="T42" fmla="*/ 424 w 969"/>
                  <a:gd name="T43" fmla="*/ 8 h 713"/>
                  <a:gd name="T44" fmla="*/ 443 w 969"/>
                  <a:gd name="T45" fmla="*/ 219 h 713"/>
                  <a:gd name="T46" fmla="*/ 463 w 969"/>
                  <a:gd name="T47" fmla="*/ 552 h 713"/>
                  <a:gd name="T48" fmla="*/ 482 w 969"/>
                  <a:gd name="T49" fmla="*/ 713 h 713"/>
                  <a:gd name="T50" fmla="*/ 502 w 969"/>
                  <a:gd name="T51" fmla="*/ 552 h 713"/>
                  <a:gd name="T52" fmla="*/ 521 w 969"/>
                  <a:gd name="T53" fmla="*/ 219 h 713"/>
                  <a:gd name="T54" fmla="*/ 541 w 969"/>
                  <a:gd name="T55" fmla="*/ 8 h 713"/>
                  <a:gd name="T56" fmla="*/ 560 w 969"/>
                  <a:gd name="T57" fmla="*/ 80 h 713"/>
                  <a:gd name="T58" fmla="*/ 580 w 969"/>
                  <a:gd name="T59" fmla="*/ 328 h 713"/>
                  <a:gd name="T60" fmla="*/ 599 w 969"/>
                  <a:gd name="T61" fmla="*/ 517 h 713"/>
                  <a:gd name="T62" fmla="*/ 619 w 969"/>
                  <a:gd name="T63" fmla="*/ 515 h 713"/>
                  <a:gd name="T64" fmla="*/ 638 w 969"/>
                  <a:gd name="T65" fmla="*/ 380 h 713"/>
                  <a:gd name="T66" fmla="*/ 658 w 969"/>
                  <a:gd name="T67" fmla="*/ 257 h 713"/>
                  <a:gd name="T68" fmla="*/ 677 w 969"/>
                  <a:gd name="T69" fmla="*/ 234 h 713"/>
                  <a:gd name="T70" fmla="*/ 697 w 969"/>
                  <a:gd name="T71" fmla="*/ 287 h 713"/>
                  <a:gd name="T72" fmla="*/ 716 w 969"/>
                  <a:gd name="T73" fmla="*/ 345 h 713"/>
                  <a:gd name="T74" fmla="*/ 736 w 969"/>
                  <a:gd name="T75" fmla="*/ 365 h 713"/>
                  <a:gd name="T76" fmla="*/ 755 w 969"/>
                  <a:gd name="T77" fmla="*/ 350 h 713"/>
                  <a:gd name="T78" fmla="*/ 774 w 969"/>
                  <a:gd name="T79" fmla="*/ 330 h 713"/>
                  <a:gd name="T80" fmla="*/ 794 w 969"/>
                  <a:gd name="T81" fmla="*/ 321 h 713"/>
                  <a:gd name="T82" fmla="*/ 814 w 969"/>
                  <a:gd name="T83" fmla="*/ 323 h 713"/>
                  <a:gd name="T84" fmla="*/ 833 w 969"/>
                  <a:gd name="T85" fmla="*/ 328 h 713"/>
                  <a:gd name="T86" fmla="*/ 852 w 969"/>
                  <a:gd name="T87" fmla="*/ 331 h 713"/>
                  <a:gd name="T88" fmla="*/ 872 w 969"/>
                  <a:gd name="T89" fmla="*/ 331 h 713"/>
                  <a:gd name="T90" fmla="*/ 892 w 969"/>
                  <a:gd name="T91" fmla="*/ 330 h 713"/>
                  <a:gd name="T92" fmla="*/ 911 w 969"/>
                  <a:gd name="T93" fmla="*/ 329 h 713"/>
                  <a:gd name="T94" fmla="*/ 930 w 969"/>
                  <a:gd name="T95" fmla="*/ 329 h 713"/>
                  <a:gd name="T96" fmla="*/ 950 w 969"/>
                  <a:gd name="T97" fmla="*/ 329 h 713"/>
                  <a:gd name="T98" fmla="*/ 969 w 969"/>
                  <a:gd name="T99" fmla="*/ 329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9" h="713">
                    <a:moveTo>
                      <a:pt x="0" y="329"/>
                    </a:moveTo>
                    <a:lnTo>
                      <a:pt x="5" y="329"/>
                    </a:lnTo>
                    <a:lnTo>
                      <a:pt x="10" y="329"/>
                    </a:lnTo>
                    <a:lnTo>
                      <a:pt x="15" y="329"/>
                    </a:lnTo>
                    <a:lnTo>
                      <a:pt x="19" y="329"/>
                    </a:lnTo>
                    <a:lnTo>
                      <a:pt x="24" y="329"/>
                    </a:lnTo>
                    <a:lnTo>
                      <a:pt x="29" y="329"/>
                    </a:lnTo>
                    <a:lnTo>
                      <a:pt x="34" y="329"/>
                    </a:lnTo>
                    <a:lnTo>
                      <a:pt x="39" y="329"/>
                    </a:lnTo>
                    <a:lnTo>
                      <a:pt x="44" y="329"/>
                    </a:lnTo>
                    <a:lnTo>
                      <a:pt x="49" y="329"/>
                    </a:lnTo>
                    <a:lnTo>
                      <a:pt x="53" y="329"/>
                    </a:lnTo>
                    <a:lnTo>
                      <a:pt x="58" y="329"/>
                    </a:lnTo>
                    <a:lnTo>
                      <a:pt x="63" y="330"/>
                    </a:lnTo>
                    <a:lnTo>
                      <a:pt x="68" y="330"/>
                    </a:lnTo>
                    <a:lnTo>
                      <a:pt x="73" y="330"/>
                    </a:lnTo>
                    <a:lnTo>
                      <a:pt x="78" y="330"/>
                    </a:lnTo>
                    <a:lnTo>
                      <a:pt x="83" y="331"/>
                    </a:lnTo>
                    <a:lnTo>
                      <a:pt x="87" y="331"/>
                    </a:lnTo>
                    <a:lnTo>
                      <a:pt x="92" y="331"/>
                    </a:lnTo>
                    <a:lnTo>
                      <a:pt x="97" y="331"/>
                    </a:lnTo>
                    <a:lnTo>
                      <a:pt x="102" y="331"/>
                    </a:lnTo>
                    <a:lnTo>
                      <a:pt x="107" y="331"/>
                    </a:lnTo>
                    <a:lnTo>
                      <a:pt x="112" y="331"/>
                    </a:lnTo>
                    <a:lnTo>
                      <a:pt x="117" y="331"/>
                    </a:lnTo>
                    <a:lnTo>
                      <a:pt x="122" y="330"/>
                    </a:lnTo>
                    <a:lnTo>
                      <a:pt x="127" y="329"/>
                    </a:lnTo>
                    <a:lnTo>
                      <a:pt x="131" y="328"/>
                    </a:lnTo>
                    <a:lnTo>
                      <a:pt x="136" y="327"/>
                    </a:lnTo>
                    <a:lnTo>
                      <a:pt x="141" y="326"/>
                    </a:lnTo>
                    <a:lnTo>
                      <a:pt x="146" y="324"/>
                    </a:lnTo>
                    <a:lnTo>
                      <a:pt x="151" y="323"/>
                    </a:lnTo>
                    <a:lnTo>
                      <a:pt x="156" y="322"/>
                    </a:lnTo>
                    <a:lnTo>
                      <a:pt x="161" y="321"/>
                    </a:lnTo>
                    <a:lnTo>
                      <a:pt x="165" y="320"/>
                    </a:lnTo>
                    <a:lnTo>
                      <a:pt x="170" y="321"/>
                    </a:lnTo>
                    <a:lnTo>
                      <a:pt x="175" y="322"/>
                    </a:lnTo>
                    <a:lnTo>
                      <a:pt x="180" y="323"/>
                    </a:lnTo>
                    <a:lnTo>
                      <a:pt x="185" y="326"/>
                    </a:lnTo>
                    <a:lnTo>
                      <a:pt x="190" y="330"/>
                    </a:lnTo>
                    <a:lnTo>
                      <a:pt x="195" y="334"/>
                    </a:lnTo>
                    <a:lnTo>
                      <a:pt x="199" y="339"/>
                    </a:lnTo>
                    <a:lnTo>
                      <a:pt x="205" y="345"/>
                    </a:lnTo>
                    <a:lnTo>
                      <a:pt x="209" y="350"/>
                    </a:lnTo>
                    <a:lnTo>
                      <a:pt x="214" y="356"/>
                    </a:lnTo>
                    <a:lnTo>
                      <a:pt x="219" y="360"/>
                    </a:lnTo>
                    <a:lnTo>
                      <a:pt x="224" y="363"/>
                    </a:lnTo>
                    <a:lnTo>
                      <a:pt x="229" y="365"/>
                    </a:lnTo>
                    <a:lnTo>
                      <a:pt x="234" y="364"/>
                    </a:lnTo>
                    <a:lnTo>
                      <a:pt x="239" y="360"/>
                    </a:lnTo>
                    <a:lnTo>
                      <a:pt x="243" y="354"/>
                    </a:lnTo>
                    <a:lnTo>
                      <a:pt x="248" y="345"/>
                    </a:lnTo>
                    <a:lnTo>
                      <a:pt x="253" y="333"/>
                    </a:lnTo>
                    <a:lnTo>
                      <a:pt x="258" y="319"/>
                    </a:lnTo>
                    <a:lnTo>
                      <a:pt x="263" y="303"/>
                    </a:lnTo>
                    <a:lnTo>
                      <a:pt x="268" y="287"/>
                    </a:lnTo>
                    <a:lnTo>
                      <a:pt x="273" y="270"/>
                    </a:lnTo>
                    <a:lnTo>
                      <a:pt x="278" y="255"/>
                    </a:lnTo>
                    <a:lnTo>
                      <a:pt x="282" y="242"/>
                    </a:lnTo>
                    <a:lnTo>
                      <a:pt x="287" y="234"/>
                    </a:lnTo>
                    <a:lnTo>
                      <a:pt x="292" y="230"/>
                    </a:lnTo>
                    <a:lnTo>
                      <a:pt x="297" y="232"/>
                    </a:lnTo>
                    <a:lnTo>
                      <a:pt x="302" y="241"/>
                    </a:lnTo>
                    <a:lnTo>
                      <a:pt x="307" y="257"/>
                    </a:lnTo>
                    <a:lnTo>
                      <a:pt x="312" y="280"/>
                    </a:lnTo>
                    <a:lnTo>
                      <a:pt x="317" y="309"/>
                    </a:lnTo>
                    <a:lnTo>
                      <a:pt x="321" y="343"/>
                    </a:lnTo>
                    <a:lnTo>
                      <a:pt x="326" y="380"/>
                    </a:lnTo>
                    <a:lnTo>
                      <a:pt x="331" y="418"/>
                    </a:lnTo>
                    <a:lnTo>
                      <a:pt x="336" y="455"/>
                    </a:lnTo>
                    <a:lnTo>
                      <a:pt x="341" y="488"/>
                    </a:lnTo>
                    <a:lnTo>
                      <a:pt x="346" y="515"/>
                    </a:lnTo>
                    <a:lnTo>
                      <a:pt x="351" y="533"/>
                    </a:lnTo>
                    <a:lnTo>
                      <a:pt x="356" y="540"/>
                    </a:lnTo>
                    <a:lnTo>
                      <a:pt x="360" y="535"/>
                    </a:lnTo>
                    <a:lnTo>
                      <a:pt x="365" y="517"/>
                    </a:lnTo>
                    <a:lnTo>
                      <a:pt x="370" y="486"/>
                    </a:lnTo>
                    <a:lnTo>
                      <a:pt x="375" y="443"/>
                    </a:lnTo>
                    <a:lnTo>
                      <a:pt x="380" y="389"/>
                    </a:lnTo>
                    <a:lnTo>
                      <a:pt x="385" y="328"/>
                    </a:lnTo>
                    <a:lnTo>
                      <a:pt x="390" y="263"/>
                    </a:lnTo>
                    <a:lnTo>
                      <a:pt x="394" y="197"/>
                    </a:lnTo>
                    <a:lnTo>
                      <a:pt x="400" y="135"/>
                    </a:lnTo>
                    <a:lnTo>
                      <a:pt x="404" y="80"/>
                    </a:lnTo>
                    <a:lnTo>
                      <a:pt x="409" y="38"/>
                    </a:lnTo>
                    <a:lnTo>
                      <a:pt x="414" y="10"/>
                    </a:lnTo>
                    <a:lnTo>
                      <a:pt x="419" y="0"/>
                    </a:lnTo>
                    <a:lnTo>
                      <a:pt x="424" y="8"/>
                    </a:lnTo>
                    <a:lnTo>
                      <a:pt x="429" y="36"/>
                    </a:lnTo>
                    <a:lnTo>
                      <a:pt x="434" y="82"/>
                    </a:lnTo>
                    <a:lnTo>
                      <a:pt x="438" y="144"/>
                    </a:lnTo>
                    <a:lnTo>
                      <a:pt x="443" y="219"/>
                    </a:lnTo>
                    <a:lnTo>
                      <a:pt x="448" y="302"/>
                    </a:lnTo>
                    <a:lnTo>
                      <a:pt x="453" y="388"/>
                    </a:lnTo>
                    <a:lnTo>
                      <a:pt x="458" y="474"/>
                    </a:lnTo>
                    <a:lnTo>
                      <a:pt x="463" y="552"/>
                    </a:lnTo>
                    <a:lnTo>
                      <a:pt x="468" y="619"/>
                    </a:lnTo>
                    <a:lnTo>
                      <a:pt x="472" y="670"/>
                    </a:lnTo>
                    <a:lnTo>
                      <a:pt x="477" y="702"/>
                    </a:lnTo>
                    <a:lnTo>
                      <a:pt x="482" y="713"/>
                    </a:lnTo>
                    <a:lnTo>
                      <a:pt x="487" y="702"/>
                    </a:lnTo>
                    <a:lnTo>
                      <a:pt x="492" y="670"/>
                    </a:lnTo>
                    <a:lnTo>
                      <a:pt x="497" y="619"/>
                    </a:lnTo>
                    <a:lnTo>
                      <a:pt x="502" y="552"/>
                    </a:lnTo>
                    <a:lnTo>
                      <a:pt x="507" y="474"/>
                    </a:lnTo>
                    <a:lnTo>
                      <a:pt x="512" y="388"/>
                    </a:lnTo>
                    <a:lnTo>
                      <a:pt x="516" y="302"/>
                    </a:lnTo>
                    <a:lnTo>
                      <a:pt x="521" y="219"/>
                    </a:lnTo>
                    <a:lnTo>
                      <a:pt x="526" y="144"/>
                    </a:lnTo>
                    <a:lnTo>
                      <a:pt x="531" y="82"/>
                    </a:lnTo>
                    <a:lnTo>
                      <a:pt x="536" y="36"/>
                    </a:lnTo>
                    <a:lnTo>
                      <a:pt x="541" y="8"/>
                    </a:lnTo>
                    <a:lnTo>
                      <a:pt x="546" y="0"/>
                    </a:lnTo>
                    <a:lnTo>
                      <a:pt x="550" y="10"/>
                    </a:lnTo>
                    <a:lnTo>
                      <a:pt x="555" y="38"/>
                    </a:lnTo>
                    <a:lnTo>
                      <a:pt x="560" y="80"/>
                    </a:lnTo>
                    <a:lnTo>
                      <a:pt x="565" y="135"/>
                    </a:lnTo>
                    <a:lnTo>
                      <a:pt x="570" y="197"/>
                    </a:lnTo>
                    <a:lnTo>
                      <a:pt x="575" y="263"/>
                    </a:lnTo>
                    <a:lnTo>
                      <a:pt x="580" y="328"/>
                    </a:lnTo>
                    <a:lnTo>
                      <a:pt x="584" y="389"/>
                    </a:lnTo>
                    <a:lnTo>
                      <a:pt x="589" y="443"/>
                    </a:lnTo>
                    <a:lnTo>
                      <a:pt x="594" y="486"/>
                    </a:lnTo>
                    <a:lnTo>
                      <a:pt x="599" y="517"/>
                    </a:lnTo>
                    <a:lnTo>
                      <a:pt x="604" y="535"/>
                    </a:lnTo>
                    <a:lnTo>
                      <a:pt x="609" y="540"/>
                    </a:lnTo>
                    <a:lnTo>
                      <a:pt x="614" y="533"/>
                    </a:lnTo>
                    <a:lnTo>
                      <a:pt x="619" y="515"/>
                    </a:lnTo>
                    <a:lnTo>
                      <a:pt x="624" y="488"/>
                    </a:lnTo>
                    <a:lnTo>
                      <a:pt x="628" y="455"/>
                    </a:lnTo>
                    <a:lnTo>
                      <a:pt x="633" y="418"/>
                    </a:lnTo>
                    <a:lnTo>
                      <a:pt x="638" y="380"/>
                    </a:lnTo>
                    <a:lnTo>
                      <a:pt x="643" y="343"/>
                    </a:lnTo>
                    <a:lnTo>
                      <a:pt x="648" y="309"/>
                    </a:lnTo>
                    <a:lnTo>
                      <a:pt x="653" y="280"/>
                    </a:lnTo>
                    <a:lnTo>
                      <a:pt x="658" y="257"/>
                    </a:lnTo>
                    <a:lnTo>
                      <a:pt x="662" y="241"/>
                    </a:lnTo>
                    <a:lnTo>
                      <a:pt x="667" y="232"/>
                    </a:lnTo>
                    <a:lnTo>
                      <a:pt x="672" y="230"/>
                    </a:lnTo>
                    <a:lnTo>
                      <a:pt x="677" y="234"/>
                    </a:lnTo>
                    <a:lnTo>
                      <a:pt x="682" y="242"/>
                    </a:lnTo>
                    <a:lnTo>
                      <a:pt x="687" y="255"/>
                    </a:lnTo>
                    <a:lnTo>
                      <a:pt x="692" y="270"/>
                    </a:lnTo>
                    <a:lnTo>
                      <a:pt x="697" y="287"/>
                    </a:lnTo>
                    <a:lnTo>
                      <a:pt x="702" y="303"/>
                    </a:lnTo>
                    <a:lnTo>
                      <a:pt x="706" y="319"/>
                    </a:lnTo>
                    <a:lnTo>
                      <a:pt x="711" y="333"/>
                    </a:lnTo>
                    <a:lnTo>
                      <a:pt x="716" y="345"/>
                    </a:lnTo>
                    <a:lnTo>
                      <a:pt x="721" y="354"/>
                    </a:lnTo>
                    <a:lnTo>
                      <a:pt x="726" y="360"/>
                    </a:lnTo>
                    <a:lnTo>
                      <a:pt x="731" y="364"/>
                    </a:lnTo>
                    <a:lnTo>
                      <a:pt x="736" y="365"/>
                    </a:lnTo>
                    <a:lnTo>
                      <a:pt x="740" y="363"/>
                    </a:lnTo>
                    <a:lnTo>
                      <a:pt x="745" y="360"/>
                    </a:lnTo>
                    <a:lnTo>
                      <a:pt x="750" y="356"/>
                    </a:lnTo>
                    <a:lnTo>
                      <a:pt x="755" y="350"/>
                    </a:lnTo>
                    <a:lnTo>
                      <a:pt x="760" y="345"/>
                    </a:lnTo>
                    <a:lnTo>
                      <a:pt x="765" y="339"/>
                    </a:lnTo>
                    <a:lnTo>
                      <a:pt x="770" y="334"/>
                    </a:lnTo>
                    <a:lnTo>
                      <a:pt x="774" y="330"/>
                    </a:lnTo>
                    <a:lnTo>
                      <a:pt x="779" y="326"/>
                    </a:lnTo>
                    <a:lnTo>
                      <a:pt x="784" y="323"/>
                    </a:lnTo>
                    <a:lnTo>
                      <a:pt x="789" y="322"/>
                    </a:lnTo>
                    <a:lnTo>
                      <a:pt x="794" y="321"/>
                    </a:lnTo>
                    <a:lnTo>
                      <a:pt x="799" y="320"/>
                    </a:lnTo>
                    <a:lnTo>
                      <a:pt x="804" y="321"/>
                    </a:lnTo>
                    <a:lnTo>
                      <a:pt x="809" y="322"/>
                    </a:lnTo>
                    <a:lnTo>
                      <a:pt x="814" y="323"/>
                    </a:lnTo>
                    <a:lnTo>
                      <a:pt x="818" y="324"/>
                    </a:lnTo>
                    <a:lnTo>
                      <a:pt x="823" y="326"/>
                    </a:lnTo>
                    <a:lnTo>
                      <a:pt x="828" y="327"/>
                    </a:lnTo>
                    <a:lnTo>
                      <a:pt x="833" y="328"/>
                    </a:lnTo>
                    <a:lnTo>
                      <a:pt x="838" y="329"/>
                    </a:lnTo>
                    <a:lnTo>
                      <a:pt x="843" y="330"/>
                    </a:lnTo>
                    <a:lnTo>
                      <a:pt x="848" y="331"/>
                    </a:lnTo>
                    <a:lnTo>
                      <a:pt x="852" y="331"/>
                    </a:lnTo>
                    <a:lnTo>
                      <a:pt x="857" y="331"/>
                    </a:lnTo>
                    <a:lnTo>
                      <a:pt x="862" y="331"/>
                    </a:lnTo>
                    <a:lnTo>
                      <a:pt x="867" y="331"/>
                    </a:lnTo>
                    <a:lnTo>
                      <a:pt x="872" y="331"/>
                    </a:lnTo>
                    <a:lnTo>
                      <a:pt x="877" y="331"/>
                    </a:lnTo>
                    <a:lnTo>
                      <a:pt x="882" y="331"/>
                    </a:lnTo>
                    <a:lnTo>
                      <a:pt x="887" y="330"/>
                    </a:lnTo>
                    <a:lnTo>
                      <a:pt x="892" y="330"/>
                    </a:lnTo>
                    <a:lnTo>
                      <a:pt x="896" y="330"/>
                    </a:lnTo>
                    <a:lnTo>
                      <a:pt x="901" y="330"/>
                    </a:lnTo>
                    <a:lnTo>
                      <a:pt x="906" y="329"/>
                    </a:lnTo>
                    <a:lnTo>
                      <a:pt x="911" y="329"/>
                    </a:lnTo>
                    <a:lnTo>
                      <a:pt x="916" y="329"/>
                    </a:lnTo>
                    <a:lnTo>
                      <a:pt x="921" y="329"/>
                    </a:lnTo>
                    <a:lnTo>
                      <a:pt x="926" y="329"/>
                    </a:lnTo>
                    <a:lnTo>
                      <a:pt x="930" y="329"/>
                    </a:lnTo>
                    <a:lnTo>
                      <a:pt x="935" y="329"/>
                    </a:lnTo>
                    <a:lnTo>
                      <a:pt x="940" y="329"/>
                    </a:lnTo>
                    <a:lnTo>
                      <a:pt x="945" y="329"/>
                    </a:lnTo>
                    <a:lnTo>
                      <a:pt x="950" y="329"/>
                    </a:lnTo>
                    <a:lnTo>
                      <a:pt x="955" y="329"/>
                    </a:lnTo>
                    <a:lnTo>
                      <a:pt x="960" y="329"/>
                    </a:lnTo>
                    <a:lnTo>
                      <a:pt x="965" y="329"/>
                    </a:lnTo>
                    <a:lnTo>
                      <a:pt x="969" y="329"/>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18" name="Group 17">
              <a:extLst>
                <a:ext uri="{FF2B5EF4-FFF2-40B4-BE49-F238E27FC236}">
                  <a16:creationId xmlns:a16="http://schemas.microsoft.com/office/drawing/2014/main" id="{CA7A14A5-5A0A-1148-AD81-BD567FEAA2DF}"/>
                </a:ext>
              </a:extLst>
            </p:cNvPr>
            <p:cNvGrpSpPr>
              <a:grpSpLocks/>
            </p:cNvGrpSpPr>
            <p:nvPr/>
          </p:nvGrpSpPr>
          <p:grpSpPr bwMode="auto">
            <a:xfrm>
              <a:off x="2783" y="2072"/>
              <a:ext cx="617" cy="558"/>
              <a:chOff x="2777" y="2072"/>
              <a:chExt cx="617" cy="558"/>
            </a:xfrm>
          </p:grpSpPr>
          <p:sp>
            <p:nvSpPr>
              <p:cNvPr id="319" name="Freeform 18">
                <a:extLst>
                  <a:ext uri="{FF2B5EF4-FFF2-40B4-BE49-F238E27FC236}">
                    <a16:creationId xmlns:a16="http://schemas.microsoft.com/office/drawing/2014/main" id="{2489256A-322D-8D86-D6CE-E6642D4FFCAB}"/>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 name="Freeform 19">
                <a:extLst>
                  <a:ext uri="{FF2B5EF4-FFF2-40B4-BE49-F238E27FC236}">
                    <a16:creationId xmlns:a16="http://schemas.microsoft.com/office/drawing/2014/main" id="{172690E9-132E-BA9C-FB1F-96D751444A7A}"/>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 name="Freeform 20">
                <a:extLst>
                  <a:ext uri="{FF2B5EF4-FFF2-40B4-BE49-F238E27FC236}">
                    <a16:creationId xmlns:a16="http://schemas.microsoft.com/office/drawing/2014/main" id="{EE6B80C8-46E1-60A4-BAC2-6CD7ABC5FD1D}"/>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 name="Freeform 21">
                <a:extLst>
                  <a:ext uri="{FF2B5EF4-FFF2-40B4-BE49-F238E27FC236}">
                    <a16:creationId xmlns:a16="http://schemas.microsoft.com/office/drawing/2014/main" id="{74D6DF21-1BAE-4DD4-267E-09E50617A056}"/>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 name="Freeform 22">
                <a:extLst>
                  <a:ext uri="{FF2B5EF4-FFF2-40B4-BE49-F238E27FC236}">
                    <a16:creationId xmlns:a16="http://schemas.microsoft.com/office/drawing/2014/main" id="{82726296-0F69-A5C7-35F6-02FF234CE91C}"/>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 name="Freeform 23">
                <a:extLst>
                  <a:ext uri="{FF2B5EF4-FFF2-40B4-BE49-F238E27FC236}">
                    <a16:creationId xmlns:a16="http://schemas.microsoft.com/office/drawing/2014/main" id="{70829EC8-8DE1-80EA-B507-7E92DF4FF408}"/>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5" name="Freeform 24">
                <a:extLst>
                  <a:ext uri="{FF2B5EF4-FFF2-40B4-BE49-F238E27FC236}">
                    <a16:creationId xmlns:a16="http://schemas.microsoft.com/office/drawing/2014/main" id="{CA4A295B-7957-BE36-5D12-2708596FF519}"/>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 name="Freeform 25">
                <a:extLst>
                  <a:ext uri="{FF2B5EF4-FFF2-40B4-BE49-F238E27FC236}">
                    <a16:creationId xmlns:a16="http://schemas.microsoft.com/office/drawing/2014/main" id="{A6CD96B8-FD12-C502-A50D-8956C9B770DC}"/>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 name="Freeform 26">
                <a:extLst>
                  <a:ext uri="{FF2B5EF4-FFF2-40B4-BE49-F238E27FC236}">
                    <a16:creationId xmlns:a16="http://schemas.microsoft.com/office/drawing/2014/main" id="{1BF12601-B9BB-4096-D825-61C3774E539D}"/>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 name="Freeform 27">
                <a:extLst>
                  <a:ext uri="{FF2B5EF4-FFF2-40B4-BE49-F238E27FC236}">
                    <a16:creationId xmlns:a16="http://schemas.microsoft.com/office/drawing/2014/main" id="{14533C4F-8BC3-426D-1169-D7CAB20F31C8}"/>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9" name="Freeform 28">
                <a:extLst>
                  <a:ext uri="{FF2B5EF4-FFF2-40B4-BE49-F238E27FC236}">
                    <a16:creationId xmlns:a16="http://schemas.microsoft.com/office/drawing/2014/main" id="{E871E892-9491-E448-ACA4-03EAEB46D300}"/>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 name="Freeform 29">
                <a:extLst>
                  <a:ext uri="{FF2B5EF4-FFF2-40B4-BE49-F238E27FC236}">
                    <a16:creationId xmlns:a16="http://schemas.microsoft.com/office/drawing/2014/main" id="{CB1B3EE5-E6DC-4BE6-C0E8-7F0176E2BACC}"/>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1" name="Freeform 30">
                <a:extLst>
                  <a:ext uri="{FF2B5EF4-FFF2-40B4-BE49-F238E27FC236}">
                    <a16:creationId xmlns:a16="http://schemas.microsoft.com/office/drawing/2014/main" id="{38A649DF-96C8-F633-7B52-C58DB8AFD2B9}"/>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2" name="Freeform 31">
                <a:extLst>
                  <a:ext uri="{FF2B5EF4-FFF2-40B4-BE49-F238E27FC236}">
                    <a16:creationId xmlns:a16="http://schemas.microsoft.com/office/drawing/2014/main" id="{A2C5D3F7-838E-366A-E878-C4C219D777FF}"/>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3" name="Freeform 32">
                <a:extLst>
                  <a:ext uri="{FF2B5EF4-FFF2-40B4-BE49-F238E27FC236}">
                    <a16:creationId xmlns:a16="http://schemas.microsoft.com/office/drawing/2014/main" id="{88B1459F-3D64-FCBD-3689-71BC2965315A}"/>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4" name="Freeform 33">
                <a:extLst>
                  <a:ext uri="{FF2B5EF4-FFF2-40B4-BE49-F238E27FC236}">
                    <a16:creationId xmlns:a16="http://schemas.microsoft.com/office/drawing/2014/main" id="{A98EA212-5EA7-A694-0BFF-310BE8DF35E6}"/>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5" name="Freeform 34">
                <a:extLst>
                  <a:ext uri="{FF2B5EF4-FFF2-40B4-BE49-F238E27FC236}">
                    <a16:creationId xmlns:a16="http://schemas.microsoft.com/office/drawing/2014/main" id="{BA389E4D-8B3F-A9E4-F4FA-D9A3D29AA989}"/>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6" name="Freeform 35">
                <a:extLst>
                  <a:ext uri="{FF2B5EF4-FFF2-40B4-BE49-F238E27FC236}">
                    <a16:creationId xmlns:a16="http://schemas.microsoft.com/office/drawing/2014/main" id="{4A693916-C70E-1D22-FE6A-9AD94102C3CA}"/>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7" name="Freeform 36">
                <a:extLst>
                  <a:ext uri="{FF2B5EF4-FFF2-40B4-BE49-F238E27FC236}">
                    <a16:creationId xmlns:a16="http://schemas.microsoft.com/office/drawing/2014/main" id="{248B1693-9B6C-5A19-C82A-212E4642D6A7}"/>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 name="Freeform 37">
                <a:extLst>
                  <a:ext uri="{FF2B5EF4-FFF2-40B4-BE49-F238E27FC236}">
                    <a16:creationId xmlns:a16="http://schemas.microsoft.com/office/drawing/2014/main" id="{5B6F3190-9EF6-D8D1-2752-D6B86DE1DBDB}"/>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9" name="Freeform 38">
                <a:extLst>
                  <a:ext uri="{FF2B5EF4-FFF2-40B4-BE49-F238E27FC236}">
                    <a16:creationId xmlns:a16="http://schemas.microsoft.com/office/drawing/2014/main" id="{5010FCC8-1D1A-FE3B-BFC4-DAA34AB35CCE}"/>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0" name="Freeform 39">
                <a:extLst>
                  <a:ext uri="{FF2B5EF4-FFF2-40B4-BE49-F238E27FC236}">
                    <a16:creationId xmlns:a16="http://schemas.microsoft.com/office/drawing/2014/main" id="{2D89D3C6-0F68-B97E-CD51-4D136D40A3CA}"/>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1" name="Freeform 40">
                <a:extLst>
                  <a:ext uri="{FF2B5EF4-FFF2-40B4-BE49-F238E27FC236}">
                    <a16:creationId xmlns:a16="http://schemas.microsoft.com/office/drawing/2014/main" id="{4B2DBC1D-7B94-77EE-3E86-BF999137DFB0}"/>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2" name="Freeform 41">
                <a:extLst>
                  <a:ext uri="{FF2B5EF4-FFF2-40B4-BE49-F238E27FC236}">
                    <a16:creationId xmlns:a16="http://schemas.microsoft.com/office/drawing/2014/main" id="{2F4A1681-98EB-49F0-1A4C-0C9711633406}"/>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3" name="Freeform 42">
                <a:extLst>
                  <a:ext uri="{FF2B5EF4-FFF2-40B4-BE49-F238E27FC236}">
                    <a16:creationId xmlns:a16="http://schemas.microsoft.com/office/drawing/2014/main" id="{EAFD82BE-F83E-068B-E722-3E3F735F2FD9}"/>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4" name="Freeform 43">
                <a:extLst>
                  <a:ext uri="{FF2B5EF4-FFF2-40B4-BE49-F238E27FC236}">
                    <a16:creationId xmlns:a16="http://schemas.microsoft.com/office/drawing/2014/main" id="{32996103-5E12-8325-25FC-BDCBE45CF34E}"/>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5" name="Freeform 44">
                <a:extLst>
                  <a:ext uri="{FF2B5EF4-FFF2-40B4-BE49-F238E27FC236}">
                    <a16:creationId xmlns:a16="http://schemas.microsoft.com/office/drawing/2014/main" id="{86C185BA-0065-CBBD-46E6-744DC48F05D7}"/>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6" name="Freeform 45">
                <a:extLst>
                  <a:ext uri="{FF2B5EF4-FFF2-40B4-BE49-F238E27FC236}">
                    <a16:creationId xmlns:a16="http://schemas.microsoft.com/office/drawing/2014/main" id="{65F5BFE5-7595-D1EE-9060-43A6715C72ED}"/>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 name="Freeform 46">
                <a:extLst>
                  <a:ext uri="{FF2B5EF4-FFF2-40B4-BE49-F238E27FC236}">
                    <a16:creationId xmlns:a16="http://schemas.microsoft.com/office/drawing/2014/main" id="{3F53AFBB-08CD-45E3-2496-07D6C161F718}"/>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 name="Freeform 47">
                <a:extLst>
                  <a:ext uri="{FF2B5EF4-FFF2-40B4-BE49-F238E27FC236}">
                    <a16:creationId xmlns:a16="http://schemas.microsoft.com/office/drawing/2014/main" id="{B81B1D08-11E6-1BD4-4001-3CDE474ACF38}"/>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9" name="Freeform 48">
                <a:extLst>
                  <a:ext uri="{FF2B5EF4-FFF2-40B4-BE49-F238E27FC236}">
                    <a16:creationId xmlns:a16="http://schemas.microsoft.com/office/drawing/2014/main" id="{68DF12BD-F579-FFFA-044C-6B07821DEEF4}"/>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0" name="Freeform 49">
                <a:extLst>
                  <a:ext uri="{FF2B5EF4-FFF2-40B4-BE49-F238E27FC236}">
                    <a16:creationId xmlns:a16="http://schemas.microsoft.com/office/drawing/2014/main" id="{BCDE0BFB-504F-5FFD-6C7C-DBFC7678CA55}"/>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1" name="Freeform 50">
                <a:extLst>
                  <a:ext uri="{FF2B5EF4-FFF2-40B4-BE49-F238E27FC236}">
                    <a16:creationId xmlns:a16="http://schemas.microsoft.com/office/drawing/2014/main" id="{60B78A76-D92C-C72B-F07F-4AA6BAD9E8F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2" name="Freeform 51">
                <a:extLst>
                  <a:ext uri="{FF2B5EF4-FFF2-40B4-BE49-F238E27FC236}">
                    <a16:creationId xmlns:a16="http://schemas.microsoft.com/office/drawing/2014/main" id="{B9875A8E-C484-0142-0FE6-CCC67909F53C}"/>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3" name="Freeform 52">
                <a:extLst>
                  <a:ext uri="{FF2B5EF4-FFF2-40B4-BE49-F238E27FC236}">
                    <a16:creationId xmlns:a16="http://schemas.microsoft.com/office/drawing/2014/main" id="{B7CA0734-C1A1-2784-0CB9-F6FB898F8B71}"/>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4" name="Freeform 53">
                <a:extLst>
                  <a:ext uri="{FF2B5EF4-FFF2-40B4-BE49-F238E27FC236}">
                    <a16:creationId xmlns:a16="http://schemas.microsoft.com/office/drawing/2014/main" id="{B903C12D-1495-7DEE-47E3-32FD0015B0A1}"/>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5" name="Freeform 54">
                <a:extLst>
                  <a:ext uri="{FF2B5EF4-FFF2-40B4-BE49-F238E27FC236}">
                    <a16:creationId xmlns:a16="http://schemas.microsoft.com/office/drawing/2014/main" id="{C9B00681-1899-CEB9-8694-C2CE66F27AED}"/>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6" name="Freeform 55">
                <a:extLst>
                  <a:ext uri="{FF2B5EF4-FFF2-40B4-BE49-F238E27FC236}">
                    <a16:creationId xmlns:a16="http://schemas.microsoft.com/office/drawing/2014/main" id="{44F57B77-6F75-B1B0-9AAB-88D8016DDC72}"/>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7" name="Freeform 56">
                <a:extLst>
                  <a:ext uri="{FF2B5EF4-FFF2-40B4-BE49-F238E27FC236}">
                    <a16:creationId xmlns:a16="http://schemas.microsoft.com/office/drawing/2014/main" id="{27F5315B-F0E8-E295-A1F0-C42668CAF46B}"/>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 name="Freeform 57">
                <a:extLst>
                  <a:ext uri="{FF2B5EF4-FFF2-40B4-BE49-F238E27FC236}">
                    <a16:creationId xmlns:a16="http://schemas.microsoft.com/office/drawing/2014/main" id="{6F198A55-343B-F5E6-6769-098B12F0EA30}"/>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 name="Freeform 58">
                <a:extLst>
                  <a:ext uri="{FF2B5EF4-FFF2-40B4-BE49-F238E27FC236}">
                    <a16:creationId xmlns:a16="http://schemas.microsoft.com/office/drawing/2014/main" id="{95DEBC4A-3B6F-BAEF-BF63-C6A9A311D790}"/>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0" name="Freeform 59">
                <a:extLst>
                  <a:ext uri="{FF2B5EF4-FFF2-40B4-BE49-F238E27FC236}">
                    <a16:creationId xmlns:a16="http://schemas.microsoft.com/office/drawing/2014/main" id="{04E0E9C8-615B-D75A-0080-1B74CC8DD21E}"/>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 name="Freeform 60">
                <a:extLst>
                  <a:ext uri="{FF2B5EF4-FFF2-40B4-BE49-F238E27FC236}">
                    <a16:creationId xmlns:a16="http://schemas.microsoft.com/office/drawing/2014/main" id="{6D07C2F7-F8EB-1D0C-AA79-85C478C8C159}"/>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 name="Freeform 61">
                <a:extLst>
                  <a:ext uri="{FF2B5EF4-FFF2-40B4-BE49-F238E27FC236}">
                    <a16:creationId xmlns:a16="http://schemas.microsoft.com/office/drawing/2014/main" id="{B6A49CCB-064B-A3DD-F3F5-5BD9E94D1118}"/>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 name="Freeform 62">
                <a:extLst>
                  <a:ext uri="{FF2B5EF4-FFF2-40B4-BE49-F238E27FC236}">
                    <a16:creationId xmlns:a16="http://schemas.microsoft.com/office/drawing/2014/main" id="{AB0FAAE1-147B-2687-699A-0FF420957682}"/>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 name="Freeform 63">
                <a:extLst>
                  <a:ext uri="{FF2B5EF4-FFF2-40B4-BE49-F238E27FC236}">
                    <a16:creationId xmlns:a16="http://schemas.microsoft.com/office/drawing/2014/main" id="{6695B76E-A041-B881-BB3B-0166BB53ECF8}"/>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 name="Freeform 64">
                <a:extLst>
                  <a:ext uri="{FF2B5EF4-FFF2-40B4-BE49-F238E27FC236}">
                    <a16:creationId xmlns:a16="http://schemas.microsoft.com/office/drawing/2014/main" id="{D1FF26FD-C215-9E38-C73C-18668926F9FB}"/>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 name="Freeform 65">
                <a:extLst>
                  <a:ext uri="{FF2B5EF4-FFF2-40B4-BE49-F238E27FC236}">
                    <a16:creationId xmlns:a16="http://schemas.microsoft.com/office/drawing/2014/main" id="{16C484E1-CABD-3BC6-C518-BB5F2545655D}"/>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46" name="Group 68">
            <a:extLst>
              <a:ext uri="{FF2B5EF4-FFF2-40B4-BE49-F238E27FC236}">
                <a16:creationId xmlns:a16="http://schemas.microsoft.com/office/drawing/2014/main" id="{ACBCDC27-8362-4D0D-D2CE-F9333BBBAB99}"/>
              </a:ext>
            </a:extLst>
          </p:cNvPr>
          <p:cNvGrpSpPr>
            <a:grpSpLocks/>
          </p:cNvGrpSpPr>
          <p:nvPr/>
        </p:nvGrpSpPr>
        <p:grpSpPr bwMode="auto">
          <a:xfrm>
            <a:off x="3708843" y="1462125"/>
            <a:ext cx="1057734" cy="1146983"/>
            <a:chOff x="1852" y="2060"/>
            <a:chExt cx="691" cy="574"/>
          </a:xfrm>
        </p:grpSpPr>
        <p:grpSp>
          <p:nvGrpSpPr>
            <p:cNvPr id="262" name="Group 69">
              <a:extLst>
                <a:ext uri="{FF2B5EF4-FFF2-40B4-BE49-F238E27FC236}">
                  <a16:creationId xmlns:a16="http://schemas.microsoft.com/office/drawing/2014/main" id="{859972C3-69B0-E9BB-B0F6-9C21C19F7067}"/>
                </a:ext>
              </a:extLst>
            </p:cNvPr>
            <p:cNvGrpSpPr>
              <a:grpSpLocks/>
            </p:cNvGrpSpPr>
            <p:nvPr/>
          </p:nvGrpSpPr>
          <p:grpSpPr bwMode="auto">
            <a:xfrm>
              <a:off x="1852" y="2072"/>
              <a:ext cx="691" cy="550"/>
              <a:chOff x="1858" y="2414"/>
              <a:chExt cx="691" cy="550"/>
            </a:xfrm>
          </p:grpSpPr>
          <p:sp>
            <p:nvSpPr>
              <p:cNvPr id="312" name="Freeform 70">
                <a:extLst>
                  <a:ext uri="{FF2B5EF4-FFF2-40B4-BE49-F238E27FC236}">
                    <a16:creationId xmlns:a16="http://schemas.microsoft.com/office/drawing/2014/main" id="{47FE5BE5-BA13-017B-4561-B2954E6A757F}"/>
                  </a:ext>
                </a:extLst>
              </p:cNvPr>
              <p:cNvSpPr>
                <a:spLocks noChangeAspect="1"/>
              </p:cNvSpPr>
              <p:nvPr/>
            </p:nvSpPr>
            <p:spPr bwMode="auto">
              <a:xfrm>
                <a:off x="1858" y="2414"/>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3" name="Freeform 71">
                <a:extLst>
                  <a:ext uri="{FF2B5EF4-FFF2-40B4-BE49-F238E27FC236}">
                    <a16:creationId xmlns:a16="http://schemas.microsoft.com/office/drawing/2014/main" id="{92A998A1-E667-D4A7-8030-244CE69C801E}"/>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4" name="Freeform 72">
                <a:extLst>
                  <a:ext uri="{FF2B5EF4-FFF2-40B4-BE49-F238E27FC236}">
                    <a16:creationId xmlns:a16="http://schemas.microsoft.com/office/drawing/2014/main" id="{D5B7B13A-E243-ECF1-5363-4CF47B52D6F8}"/>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 name="Freeform 73">
                <a:extLst>
                  <a:ext uri="{FF2B5EF4-FFF2-40B4-BE49-F238E27FC236}">
                    <a16:creationId xmlns:a16="http://schemas.microsoft.com/office/drawing/2014/main" id="{71914FC5-414F-6708-8B25-7928C3D62E6F}"/>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6" name="Freeform 74">
                <a:extLst>
                  <a:ext uri="{FF2B5EF4-FFF2-40B4-BE49-F238E27FC236}">
                    <a16:creationId xmlns:a16="http://schemas.microsoft.com/office/drawing/2014/main" id="{ED6C6383-2B76-0476-4B3A-41A29E8C62D0}"/>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63" name="Freeform 75">
              <a:extLst>
                <a:ext uri="{FF2B5EF4-FFF2-40B4-BE49-F238E27FC236}">
                  <a16:creationId xmlns:a16="http://schemas.microsoft.com/office/drawing/2014/main" id="{B61B1148-F4AF-C544-4318-54C57198C302}"/>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4" name="Freeform 76">
              <a:extLst>
                <a:ext uri="{FF2B5EF4-FFF2-40B4-BE49-F238E27FC236}">
                  <a16:creationId xmlns:a16="http://schemas.microsoft.com/office/drawing/2014/main" id="{A76C8F73-D420-2456-7F36-2DBED5454662}"/>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5" name="Freeform 77">
              <a:extLst>
                <a:ext uri="{FF2B5EF4-FFF2-40B4-BE49-F238E27FC236}">
                  <a16:creationId xmlns:a16="http://schemas.microsoft.com/office/drawing/2014/main" id="{3C5D0C84-6EE5-CE01-70C3-251D85BA0209}"/>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 name="Freeform 78">
              <a:extLst>
                <a:ext uri="{FF2B5EF4-FFF2-40B4-BE49-F238E27FC236}">
                  <a16:creationId xmlns:a16="http://schemas.microsoft.com/office/drawing/2014/main" id="{3B6B4797-A02B-4858-307B-E9775877513A}"/>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7" name="Freeform 79">
              <a:extLst>
                <a:ext uri="{FF2B5EF4-FFF2-40B4-BE49-F238E27FC236}">
                  <a16:creationId xmlns:a16="http://schemas.microsoft.com/office/drawing/2014/main" id="{C8BD5729-B1E1-290E-A782-66563A36DC69}"/>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8" name="Freeform 80">
              <a:extLst>
                <a:ext uri="{FF2B5EF4-FFF2-40B4-BE49-F238E27FC236}">
                  <a16:creationId xmlns:a16="http://schemas.microsoft.com/office/drawing/2014/main" id="{B077C2B5-C74A-492B-A960-4779FC594EAD}"/>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9" name="Freeform 81">
              <a:extLst>
                <a:ext uri="{FF2B5EF4-FFF2-40B4-BE49-F238E27FC236}">
                  <a16:creationId xmlns:a16="http://schemas.microsoft.com/office/drawing/2014/main" id="{E9DA8729-D4D2-C435-C426-66F32F2B5401}"/>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0" name="Freeform 82">
              <a:extLst>
                <a:ext uri="{FF2B5EF4-FFF2-40B4-BE49-F238E27FC236}">
                  <a16:creationId xmlns:a16="http://schemas.microsoft.com/office/drawing/2014/main" id="{7C831C7A-4A6B-3322-60E5-EE0234A3609D}"/>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1" name="Freeform 83">
              <a:extLst>
                <a:ext uri="{FF2B5EF4-FFF2-40B4-BE49-F238E27FC236}">
                  <a16:creationId xmlns:a16="http://schemas.microsoft.com/office/drawing/2014/main" id="{16BCC899-EBA2-E3AD-B65D-8203E91A8F7D}"/>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2" name="Freeform 84">
              <a:extLst>
                <a:ext uri="{FF2B5EF4-FFF2-40B4-BE49-F238E27FC236}">
                  <a16:creationId xmlns:a16="http://schemas.microsoft.com/office/drawing/2014/main" id="{81A272B3-74A9-4451-97D1-3F2857664EE8}"/>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3" name="Freeform 85">
              <a:extLst>
                <a:ext uri="{FF2B5EF4-FFF2-40B4-BE49-F238E27FC236}">
                  <a16:creationId xmlns:a16="http://schemas.microsoft.com/office/drawing/2014/main" id="{17665280-9C65-3A16-9372-969CDB485C4A}"/>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4" name="Freeform 86">
              <a:extLst>
                <a:ext uri="{FF2B5EF4-FFF2-40B4-BE49-F238E27FC236}">
                  <a16:creationId xmlns:a16="http://schemas.microsoft.com/office/drawing/2014/main" id="{B4300F1C-5172-5296-30BA-4BE7BF3AB302}"/>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5" name="Freeform 87">
              <a:extLst>
                <a:ext uri="{FF2B5EF4-FFF2-40B4-BE49-F238E27FC236}">
                  <a16:creationId xmlns:a16="http://schemas.microsoft.com/office/drawing/2014/main" id="{0F4C8281-4B22-4DE7-98E9-F5F405B9ABED}"/>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 name="Freeform 88">
              <a:extLst>
                <a:ext uri="{FF2B5EF4-FFF2-40B4-BE49-F238E27FC236}">
                  <a16:creationId xmlns:a16="http://schemas.microsoft.com/office/drawing/2014/main" id="{03FFF9D9-0540-8FAC-BE99-33591E029955}"/>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 name="Freeform 89">
              <a:extLst>
                <a:ext uri="{FF2B5EF4-FFF2-40B4-BE49-F238E27FC236}">
                  <a16:creationId xmlns:a16="http://schemas.microsoft.com/office/drawing/2014/main" id="{4BFA723E-D629-3D31-4C72-0AD094D1DFB9}"/>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 name="Freeform 90">
              <a:extLst>
                <a:ext uri="{FF2B5EF4-FFF2-40B4-BE49-F238E27FC236}">
                  <a16:creationId xmlns:a16="http://schemas.microsoft.com/office/drawing/2014/main" id="{A98A04B4-CD18-9BB2-9678-83B37FFF95C4}"/>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 name="Freeform 91">
              <a:extLst>
                <a:ext uri="{FF2B5EF4-FFF2-40B4-BE49-F238E27FC236}">
                  <a16:creationId xmlns:a16="http://schemas.microsoft.com/office/drawing/2014/main" id="{774854FC-3F5E-B678-9D5E-27A5B3C2A26B}"/>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 name="Freeform 92">
              <a:extLst>
                <a:ext uri="{FF2B5EF4-FFF2-40B4-BE49-F238E27FC236}">
                  <a16:creationId xmlns:a16="http://schemas.microsoft.com/office/drawing/2014/main" id="{BDE8688F-9C16-D281-FBF0-25F2CA61CFA9}"/>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 name="Freeform 93">
              <a:extLst>
                <a:ext uri="{FF2B5EF4-FFF2-40B4-BE49-F238E27FC236}">
                  <a16:creationId xmlns:a16="http://schemas.microsoft.com/office/drawing/2014/main" id="{E212F630-A873-8ACE-94CB-20E62A7EF493}"/>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 name="Freeform 94">
              <a:extLst>
                <a:ext uri="{FF2B5EF4-FFF2-40B4-BE49-F238E27FC236}">
                  <a16:creationId xmlns:a16="http://schemas.microsoft.com/office/drawing/2014/main" id="{4A9A0B83-5CAF-BDB5-4167-84B7575CE910}"/>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 name="Freeform 95">
              <a:extLst>
                <a:ext uri="{FF2B5EF4-FFF2-40B4-BE49-F238E27FC236}">
                  <a16:creationId xmlns:a16="http://schemas.microsoft.com/office/drawing/2014/main" id="{8DDFA57B-53A7-AA71-1B97-935CF2D87233}"/>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 name="Freeform 96">
              <a:extLst>
                <a:ext uri="{FF2B5EF4-FFF2-40B4-BE49-F238E27FC236}">
                  <a16:creationId xmlns:a16="http://schemas.microsoft.com/office/drawing/2014/main" id="{1A33869E-FD4C-F172-0E58-0F1E8B70ECAE}"/>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 name="Freeform 97">
              <a:extLst>
                <a:ext uri="{FF2B5EF4-FFF2-40B4-BE49-F238E27FC236}">
                  <a16:creationId xmlns:a16="http://schemas.microsoft.com/office/drawing/2014/main" id="{F16896B8-200C-6F51-EE6C-ACBDEA0F8C56}"/>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 name="Freeform 98">
              <a:extLst>
                <a:ext uri="{FF2B5EF4-FFF2-40B4-BE49-F238E27FC236}">
                  <a16:creationId xmlns:a16="http://schemas.microsoft.com/office/drawing/2014/main" id="{C382A8D0-9D44-158F-B926-DEA8E6266706}"/>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 name="Freeform 99">
              <a:extLst>
                <a:ext uri="{FF2B5EF4-FFF2-40B4-BE49-F238E27FC236}">
                  <a16:creationId xmlns:a16="http://schemas.microsoft.com/office/drawing/2014/main" id="{D6A7C97C-1841-F4E7-04F8-96610B0BA849}"/>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8" name="Freeform 100">
              <a:extLst>
                <a:ext uri="{FF2B5EF4-FFF2-40B4-BE49-F238E27FC236}">
                  <a16:creationId xmlns:a16="http://schemas.microsoft.com/office/drawing/2014/main" id="{EDB4E95C-D67D-C8CB-F7BE-B81927D53817}"/>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9" name="Freeform 101">
              <a:extLst>
                <a:ext uri="{FF2B5EF4-FFF2-40B4-BE49-F238E27FC236}">
                  <a16:creationId xmlns:a16="http://schemas.microsoft.com/office/drawing/2014/main" id="{9F83A09B-84D5-2157-0C44-026409552D97}"/>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0" name="Freeform 102">
              <a:extLst>
                <a:ext uri="{FF2B5EF4-FFF2-40B4-BE49-F238E27FC236}">
                  <a16:creationId xmlns:a16="http://schemas.microsoft.com/office/drawing/2014/main" id="{09579388-70F4-B7FA-2C40-3C6DA48FC01B}"/>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 name="Freeform 103">
              <a:extLst>
                <a:ext uri="{FF2B5EF4-FFF2-40B4-BE49-F238E27FC236}">
                  <a16:creationId xmlns:a16="http://schemas.microsoft.com/office/drawing/2014/main" id="{ADCC18A5-DE3C-CAB8-988F-085AC3B8DE05}"/>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2" name="Freeform 104">
              <a:extLst>
                <a:ext uri="{FF2B5EF4-FFF2-40B4-BE49-F238E27FC236}">
                  <a16:creationId xmlns:a16="http://schemas.microsoft.com/office/drawing/2014/main" id="{DB76A98D-CD66-62A8-29B1-B07C3F91C053}"/>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3" name="Freeform 105">
              <a:extLst>
                <a:ext uri="{FF2B5EF4-FFF2-40B4-BE49-F238E27FC236}">
                  <a16:creationId xmlns:a16="http://schemas.microsoft.com/office/drawing/2014/main" id="{9D574707-AA32-A4C9-984E-2BFB65F92CFC}"/>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4" name="Freeform 106">
              <a:extLst>
                <a:ext uri="{FF2B5EF4-FFF2-40B4-BE49-F238E27FC236}">
                  <a16:creationId xmlns:a16="http://schemas.microsoft.com/office/drawing/2014/main" id="{F2EB22ED-F54E-EA7E-5446-5033FDC470C5}"/>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 name="Freeform 107">
              <a:extLst>
                <a:ext uri="{FF2B5EF4-FFF2-40B4-BE49-F238E27FC236}">
                  <a16:creationId xmlns:a16="http://schemas.microsoft.com/office/drawing/2014/main" id="{5A689082-39B3-478A-D34B-0998DE182041}"/>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6" name="Freeform 108">
              <a:extLst>
                <a:ext uri="{FF2B5EF4-FFF2-40B4-BE49-F238E27FC236}">
                  <a16:creationId xmlns:a16="http://schemas.microsoft.com/office/drawing/2014/main" id="{5833D6BE-78E4-3BA3-011C-86138DBB215E}"/>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 name="Freeform 109">
              <a:extLst>
                <a:ext uri="{FF2B5EF4-FFF2-40B4-BE49-F238E27FC236}">
                  <a16:creationId xmlns:a16="http://schemas.microsoft.com/office/drawing/2014/main" id="{69C09E21-5545-892D-AC49-465F372C749C}"/>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 name="Freeform 110">
              <a:extLst>
                <a:ext uri="{FF2B5EF4-FFF2-40B4-BE49-F238E27FC236}">
                  <a16:creationId xmlns:a16="http://schemas.microsoft.com/office/drawing/2014/main" id="{7FB90A58-6B7F-2A5C-B37E-712A0463D3B1}"/>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9" name="Freeform 111">
              <a:extLst>
                <a:ext uri="{FF2B5EF4-FFF2-40B4-BE49-F238E27FC236}">
                  <a16:creationId xmlns:a16="http://schemas.microsoft.com/office/drawing/2014/main" id="{0DC78A11-7BC4-ECBD-53EA-482DD7A97CD0}"/>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0" name="Freeform 112">
              <a:extLst>
                <a:ext uri="{FF2B5EF4-FFF2-40B4-BE49-F238E27FC236}">
                  <a16:creationId xmlns:a16="http://schemas.microsoft.com/office/drawing/2014/main" id="{348F621F-4CBF-9F33-1785-CDBF8C7ACE41}"/>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1" name="Freeform 113">
              <a:extLst>
                <a:ext uri="{FF2B5EF4-FFF2-40B4-BE49-F238E27FC236}">
                  <a16:creationId xmlns:a16="http://schemas.microsoft.com/office/drawing/2014/main" id="{48FFB035-BAC1-57CF-F39A-2415276E6116}"/>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2" name="Freeform 114">
              <a:extLst>
                <a:ext uri="{FF2B5EF4-FFF2-40B4-BE49-F238E27FC236}">
                  <a16:creationId xmlns:a16="http://schemas.microsoft.com/office/drawing/2014/main" id="{5D874DA3-A0DD-2387-695B-44CD0955667F}"/>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3" name="Freeform 115">
              <a:extLst>
                <a:ext uri="{FF2B5EF4-FFF2-40B4-BE49-F238E27FC236}">
                  <a16:creationId xmlns:a16="http://schemas.microsoft.com/office/drawing/2014/main" id="{8DE0951D-DF6B-1654-4402-257DAF944C79}"/>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4" name="Freeform 116">
              <a:extLst>
                <a:ext uri="{FF2B5EF4-FFF2-40B4-BE49-F238E27FC236}">
                  <a16:creationId xmlns:a16="http://schemas.microsoft.com/office/drawing/2014/main" id="{47D30CBB-F232-4F68-180A-74ACC9B6CA1D}"/>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5" name="Freeform 117">
              <a:extLst>
                <a:ext uri="{FF2B5EF4-FFF2-40B4-BE49-F238E27FC236}">
                  <a16:creationId xmlns:a16="http://schemas.microsoft.com/office/drawing/2014/main" id="{3DA4F63C-B483-3545-9CB8-7AADBD99BC62}"/>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6" name="Freeform 118">
              <a:extLst>
                <a:ext uri="{FF2B5EF4-FFF2-40B4-BE49-F238E27FC236}">
                  <a16:creationId xmlns:a16="http://schemas.microsoft.com/office/drawing/2014/main" id="{AE460D9C-77F5-49BF-15C0-214555C657F3}"/>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 name="Freeform 119">
              <a:extLst>
                <a:ext uri="{FF2B5EF4-FFF2-40B4-BE49-F238E27FC236}">
                  <a16:creationId xmlns:a16="http://schemas.microsoft.com/office/drawing/2014/main" id="{F46C7B5C-5D6B-AAA3-B548-85370A5775BA}"/>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 name="Freeform 120">
              <a:extLst>
                <a:ext uri="{FF2B5EF4-FFF2-40B4-BE49-F238E27FC236}">
                  <a16:creationId xmlns:a16="http://schemas.microsoft.com/office/drawing/2014/main" id="{53FDBEB3-EC97-5FDE-09B7-D9E506E88E0A}"/>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9" name="Freeform 121">
              <a:extLst>
                <a:ext uri="{FF2B5EF4-FFF2-40B4-BE49-F238E27FC236}">
                  <a16:creationId xmlns:a16="http://schemas.microsoft.com/office/drawing/2014/main" id="{FC8BC31A-1051-0B70-348A-F35236B87583}"/>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0" name="Freeform 122">
              <a:extLst>
                <a:ext uri="{FF2B5EF4-FFF2-40B4-BE49-F238E27FC236}">
                  <a16:creationId xmlns:a16="http://schemas.microsoft.com/office/drawing/2014/main" id="{2C8984AF-927E-2AF4-4B5C-72E0439EF20B}"/>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1" name="Rectangle 123">
              <a:extLst>
                <a:ext uri="{FF2B5EF4-FFF2-40B4-BE49-F238E27FC236}">
                  <a16:creationId xmlns:a16="http://schemas.microsoft.com/office/drawing/2014/main" id="{C263752B-647D-F941-F1E0-809C8CDFC98C}"/>
                </a:ext>
              </a:extLst>
            </p:cNvPr>
            <p:cNvSpPr>
              <a:spLocks noChangeAspect="1" noChangeArrowheads="1"/>
            </p:cNvSpPr>
            <p:nvPr/>
          </p:nvSpPr>
          <p:spPr bwMode="auto">
            <a:xfrm>
              <a:off x="2191" y="2347"/>
              <a:ext cx="1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l" eaLnBrk="0" hangingPunct="0"/>
              <a:r>
                <a:rPr lang="en-US" altLang="en-US" sz="700">
                  <a:solidFill>
                    <a:srgbClr val="000000"/>
                  </a:solidFill>
                </a:rPr>
                <a:t> </a:t>
              </a:r>
              <a:endParaRPr lang="en-US" altLang="en-US" sz="2800">
                <a:latin typeface="Times New Roman" panose="02020603050405020304" pitchFamily="18" charset="0"/>
              </a:endParaRPr>
            </a:p>
          </p:txBody>
        </p:sp>
      </p:grpSp>
      <p:grpSp>
        <p:nvGrpSpPr>
          <p:cNvPr id="47" name="Group 124">
            <a:extLst>
              <a:ext uri="{FF2B5EF4-FFF2-40B4-BE49-F238E27FC236}">
                <a16:creationId xmlns:a16="http://schemas.microsoft.com/office/drawing/2014/main" id="{03820AA5-E1E8-D71F-7CEC-E562406144EC}"/>
              </a:ext>
            </a:extLst>
          </p:cNvPr>
          <p:cNvGrpSpPr>
            <a:grpSpLocks/>
          </p:cNvGrpSpPr>
          <p:nvPr/>
        </p:nvGrpSpPr>
        <p:grpSpPr bwMode="auto">
          <a:xfrm>
            <a:off x="2605197" y="1424081"/>
            <a:ext cx="995930" cy="1211616"/>
            <a:chOff x="1007" y="2038"/>
            <a:chExt cx="651" cy="607"/>
          </a:xfrm>
        </p:grpSpPr>
        <p:sp>
          <p:nvSpPr>
            <p:cNvPr id="209" name="Freeform 125">
              <a:extLst>
                <a:ext uri="{FF2B5EF4-FFF2-40B4-BE49-F238E27FC236}">
                  <a16:creationId xmlns:a16="http://schemas.microsoft.com/office/drawing/2014/main" id="{6D5725AB-281F-8E43-64B4-D0A9B130BEC1}"/>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0" name="Freeform 126">
              <a:extLst>
                <a:ext uri="{FF2B5EF4-FFF2-40B4-BE49-F238E27FC236}">
                  <a16:creationId xmlns:a16="http://schemas.microsoft.com/office/drawing/2014/main" id="{53B074D0-777B-A0C6-1827-76A18DF87BC9}"/>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 name="Freeform 127">
              <a:extLst>
                <a:ext uri="{FF2B5EF4-FFF2-40B4-BE49-F238E27FC236}">
                  <a16:creationId xmlns:a16="http://schemas.microsoft.com/office/drawing/2014/main" id="{4FDD8448-CDD7-9922-C487-8BA91C7CE187}"/>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2" name="Freeform 128">
              <a:extLst>
                <a:ext uri="{FF2B5EF4-FFF2-40B4-BE49-F238E27FC236}">
                  <a16:creationId xmlns:a16="http://schemas.microsoft.com/office/drawing/2014/main" id="{F8818D6B-2DD9-709E-C7EA-34D78DE63C4E}"/>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3" name="Freeform 129">
              <a:extLst>
                <a:ext uri="{FF2B5EF4-FFF2-40B4-BE49-F238E27FC236}">
                  <a16:creationId xmlns:a16="http://schemas.microsoft.com/office/drawing/2014/main" id="{C39286CD-8D51-224E-D9E2-417136A4C630}"/>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 name="Freeform 130">
              <a:extLst>
                <a:ext uri="{FF2B5EF4-FFF2-40B4-BE49-F238E27FC236}">
                  <a16:creationId xmlns:a16="http://schemas.microsoft.com/office/drawing/2014/main" id="{1F4F04DD-DDA5-5E5C-F6E4-F426CE1AFE17}"/>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 name="Freeform 131">
              <a:extLst>
                <a:ext uri="{FF2B5EF4-FFF2-40B4-BE49-F238E27FC236}">
                  <a16:creationId xmlns:a16="http://schemas.microsoft.com/office/drawing/2014/main" id="{38852AAA-BEDF-B601-7047-E68DF66A076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Freeform 132">
              <a:extLst>
                <a:ext uri="{FF2B5EF4-FFF2-40B4-BE49-F238E27FC236}">
                  <a16:creationId xmlns:a16="http://schemas.microsoft.com/office/drawing/2014/main" id="{C168C87A-3B8E-B1EE-25D6-932B2C90670E}"/>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7" name="Freeform 133">
              <a:extLst>
                <a:ext uri="{FF2B5EF4-FFF2-40B4-BE49-F238E27FC236}">
                  <a16:creationId xmlns:a16="http://schemas.microsoft.com/office/drawing/2014/main" id="{E52B1CDF-EC0E-0243-E764-26568D02FF2C}"/>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 name="Freeform 134">
              <a:extLst>
                <a:ext uri="{FF2B5EF4-FFF2-40B4-BE49-F238E27FC236}">
                  <a16:creationId xmlns:a16="http://schemas.microsoft.com/office/drawing/2014/main" id="{2ECDCD00-D001-BABE-F510-18D546E3F0D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9" name="Freeform 135">
              <a:extLst>
                <a:ext uri="{FF2B5EF4-FFF2-40B4-BE49-F238E27FC236}">
                  <a16:creationId xmlns:a16="http://schemas.microsoft.com/office/drawing/2014/main" id="{E4062081-E267-6C47-8E15-51D39AD0E117}"/>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0" name="Freeform 136">
              <a:extLst>
                <a:ext uri="{FF2B5EF4-FFF2-40B4-BE49-F238E27FC236}">
                  <a16:creationId xmlns:a16="http://schemas.microsoft.com/office/drawing/2014/main" id="{7A64E5EF-0048-22ED-32CA-A037B0DBAD74}"/>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Freeform 137">
              <a:extLst>
                <a:ext uri="{FF2B5EF4-FFF2-40B4-BE49-F238E27FC236}">
                  <a16:creationId xmlns:a16="http://schemas.microsoft.com/office/drawing/2014/main" id="{70E34DF3-4DC7-ECA4-5A98-D22D36CD02EC}"/>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2" name="Freeform 138">
              <a:extLst>
                <a:ext uri="{FF2B5EF4-FFF2-40B4-BE49-F238E27FC236}">
                  <a16:creationId xmlns:a16="http://schemas.microsoft.com/office/drawing/2014/main" id="{9575DEB3-0BD0-E100-269B-6483C346864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3" name="Freeform 139">
              <a:extLst>
                <a:ext uri="{FF2B5EF4-FFF2-40B4-BE49-F238E27FC236}">
                  <a16:creationId xmlns:a16="http://schemas.microsoft.com/office/drawing/2014/main" id="{2E3FAB83-F727-BB47-A31B-6429116DB6B0}"/>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 name="Freeform 140">
              <a:extLst>
                <a:ext uri="{FF2B5EF4-FFF2-40B4-BE49-F238E27FC236}">
                  <a16:creationId xmlns:a16="http://schemas.microsoft.com/office/drawing/2014/main" id="{4DD17132-F088-B55E-92A5-E247CA66594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 name="Freeform 141">
              <a:extLst>
                <a:ext uri="{FF2B5EF4-FFF2-40B4-BE49-F238E27FC236}">
                  <a16:creationId xmlns:a16="http://schemas.microsoft.com/office/drawing/2014/main" id="{A98EF7CD-F5CC-303F-8792-C1C5E21F9195}"/>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Freeform 142">
              <a:extLst>
                <a:ext uri="{FF2B5EF4-FFF2-40B4-BE49-F238E27FC236}">
                  <a16:creationId xmlns:a16="http://schemas.microsoft.com/office/drawing/2014/main" id="{52C885C4-22F7-2EE7-4530-2245803E8E6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7" name="Freeform 143">
              <a:extLst>
                <a:ext uri="{FF2B5EF4-FFF2-40B4-BE49-F238E27FC236}">
                  <a16:creationId xmlns:a16="http://schemas.microsoft.com/office/drawing/2014/main" id="{1A184BB9-F377-6B35-D1A0-7979CAF985A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 name="Freeform 144">
              <a:extLst>
                <a:ext uri="{FF2B5EF4-FFF2-40B4-BE49-F238E27FC236}">
                  <a16:creationId xmlns:a16="http://schemas.microsoft.com/office/drawing/2014/main" id="{06FFEA2F-1425-832B-D4E6-045E9B105F10}"/>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9" name="Freeform 145">
              <a:extLst>
                <a:ext uri="{FF2B5EF4-FFF2-40B4-BE49-F238E27FC236}">
                  <a16:creationId xmlns:a16="http://schemas.microsoft.com/office/drawing/2014/main" id="{42708EE9-A0FA-1A30-480D-2840457C34EA}"/>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0" name="Freeform 146">
              <a:extLst>
                <a:ext uri="{FF2B5EF4-FFF2-40B4-BE49-F238E27FC236}">
                  <a16:creationId xmlns:a16="http://schemas.microsoft.com/office/drawing/2014/main" id="{B7D39947-76B4-8AAE-F77F-D8A20DDE73DB}"/>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1" name="Freeform 147">
              <a:extLst>
                <a:ext uri="{FF2B5EF4-FFF2-40B4-BE49-F238E27FC236}">
                  <a16:creationId xmlns:a16="http://schemas.microsoft.com/office/drawing/2014/main" id="{53D035C5-E361-FD18-ABEF-DDC12A0DBE6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2" name="Freeform 148">
              <a:extLst>
                <a:ext uri="{FF2B5EF4-FFF2-40B4-BE49-F238E27FC236}">
                  <a16:creationId xmlns:a16="http://schemas.microsoft.com/office/drawing/2014/main" id="{A829B8A7-DF1C-E266-26F5-E0793A1B61AA}"/>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 name="Freeform 149">
              <a:extLst>
                <a:ext uri="{FF2B5EF4-FFF2-40B4-BE49-F238E27FC236}">
                  <a16:creationId xmlns:a16="http://schemas.microsoft.com/office/drawing/2014/main" id="{A79B5580-6F35-8A6E-064E-55BF219B45C4}"/>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 name="Freeform 150">
              <a:extLst>
                <a:ext uri="{FF2B5EF4-FFF2-40B4-BE49-F238E27FC236}">
                  <a16:creationId xmlns:a16="http://schemas.microsoft.com/office/drawing/2014/main" id="{9CA13EB1-0586-3D9F-18DA-EFBF4389AE6B}"/>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 name="Freeform 151">
              <a:extLst>
                <a:ext uri="{FF2B5EF4-FFF2-40B4-BE49-F238E27FC236}">
                  <a16:creationId xmlns:a16="http://schemas.microsoft.com/office/drawing/2014/main" id="{BD8C36E0-556B-FAC9-A131-1337FA5950B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Freeform 152">
              <a:extLst>
                <a:ext uri="{FF2B5EF4-FFF2-40B4-BE49-F238E27FC236}">
                  <a16:creationId xmlns:a16="http://schemas.microsoft.com/office/drawing/2014/main" id="{9DE4B5CE-FD73-DD07-55DE-26FE7492AA8F}"/>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7" name="Freeform 153">
              <a:extLst>
                <a:ext uri="{FF2B5EF4-FFF2-40B4-BE49-F238E27FC236}">
                  <a16:creationId xmlns:a16="http://schemas.microsoft.com/office/drawing/2014/main" id="{988BB7A1-EB39-3280-D580-BD87E0E84C98}"/>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8" name="Freeform 154">
              <a:extLst>
                <a:ext uri="{FF2B5EF4-FFF2-40B4-BE49-F238E27FC236}">
                  <a16:creationId xmlns:a16="http://schemas.microsoft.com/office/drawing/2014/main" id="{78DCA4D5-90EF-5AD6-4870-7A21AE86D264}"/>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 name="Freeform 155">
              <a:extLst>
                <a:ext uri="{FF2B5EF4-FFF2-40B4-BE49-F238E27FC236}">
                  <a16:creationId xmlns:a16="http://schemas.microsoft.com/office/drawing/2014/main" id="{E96D60CE-5E02-111A-2866-FF3BB0B7EAD3}"/>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 name="Freeform 156">
              <a:extLst>
                <a:ext uri="{FF2B5EF4-FFF2-40B4-BE49-F238E27FC236}">
                  <a16:creationId xmlns:a16="http://schemas.microsoft.com/office/drawing/2014/main" id="{FDFDF8E7-3AD5-73D7-C347-36B1D2F918BA}"/>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Freeform 157">
              <a:extLst>
                <a:ext uri="{FF2B5EF4-FFF2-40B4-BE49-F238E27FC236}">
                  <a16:creationId xmlns:a16="http://schemas.microsoft.com/office/drawing/2014/main" id="{F48A6571-6449-0967-EC1A-68E6FDEE8781}"/>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2" name="Freeform 158">
              <a:extLst>
                <a:ext uri="{FF2B5EF4-FFF2-40B4-BE49-F238E27FC236}">
                  <a16:creationId xmlns:a16="http://schemas.microsoft.com/office/drawing/2014/main" id="{0C31C047-C8AF-A790-C213-61F3FCE5D2C3}"/>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3" name="Freeform 159">
              <a:extLst>
                <a:ext uri="{FF2B5EF4-FFF2-40B4-BE49-F238E27FC236}">
                  <a16:creationId xmlns:a16="http://schemas.microsoft.com/office/drawing/2014/main" id="{5F61B6D6-56B8-883E-EA4C-448F1B0A1768}"/>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4" name="Freeform 160">
              <a:extLst>
                <a:ext uri="{FF2B5EF4-FFF2-40B4-BE49-F238E27FC236}">
                  <a16:creationId xmlns:a16="http://schemas.microsoft.com/office/drawing/2014/main" id="{0C0428FC-95AC-2C22-11DF-B946A51D3B88}"/>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 name="Freeform 161">
              <a:extLst>
                <a:ext uri="{FF2B5EF4-FFF2-40B4-BE49-F238E27FC236}">
                  <a16:creationId xmlns:a16="http://schemas.microsoft.com/office/drawing/2014/main" id="{47DEB233-BFB6-582B-AB5D-D14F2CA24EB8}"/>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 name="Freeform 162">
              <a:extLst>
                <a:ext uri="{FF2B5EF4-FFF2-40B4-BE49-F238E27FC236}">
                  <a16:creationId xmlns:a16="http://schemas.microsoft.com/office/drawing/2014/main" id="{CB4DE59E-A336-1B6D-9648-FCA49168F0C4}"/>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7" name="Freeform 163">
              <a:extLst>
                <a:ext uri="{FF2B5EF4-FFF2-40B4-BE49-F238E27FC236}">
                  <a16:creationId xmlns:a16="http://schemas.microsoft.com/office/drawing/2014/main" id="{6FC79734-9A85-0EC7-18C3-6F256DC687DA}"/>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8" name="Freeform 164">
              <a:extLst>
                <a:ext uri="{FF2B5EF4-FFF2-40B4-BE49-F238E27FC236}">
                  <a16:creationId xmlns:a16="http://schemas.microsoft.com/office/drawing/2014/main" id="{E8BEC039-92E6-3669-22E6-8E1DC1DD5FD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9" name="Freeform 165">
              <a:extLst>
                <a:ext uri="{FF2B5EF4-FFF2-40B4-BE49-F238E27FC236}">
                  <a16:creationId xmlns:a16="http://schemas.microsoft.com/office/drawing/2014/main" id="{64C5179A-403B-BF26-BE3A-46A3A1EA9251}"/>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0" name="Freeform 166">
              <a:extLst>
                <a:ext uri="{FF2B5EF4-FFF2-40B4-BE49-F238E27FC236}">
                  <a16:creationId xmlns:a16="http://schemas.microsoft.com/office/drawing/2014/main" id="{ADE598A5-7F8A-B2FC-1220-9A656C92AFF1}"/>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1" name="Freeform 167">
              <a:extLst>
                <a:ext uri="{FF2B5EF4-FFF2-40B4-BE49-F238E27FC236}">
                  <a16:creationId xmlns:a16="http://schemas.microsoft.com/office/drawing/2014/main" id="{03954111-2D9E-7FB1-A301-F368DD70D00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 name="Freeform 168">
              <a:extLst>
                <a:ext uri="{FF2B5EF4-FFF2-40B4-BE49-F238E27FC236}">
                  <a16:creationId xmlns:a16="http://schemas.microsoft.com/office/drawing/2014/main" id="{F356ABC8-B44C-75DB-796A-FB68CA912B44}"/>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3" name="Freeform 169">
              <a:extLst>
                <a:ext uri="{FF2B5EF4-FFF2-40B4-BE49-F238E27FC236}">
                  <a16:creationId xmlns:a16="http://schemas.microsoft.com/office/drawing/2014/main" id="{FC81B1A6-AA44-3C04-CCC2-80B96B4901B0}"/>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4" name="Freeform 170">
              <a:extLst>
                <a:ext uri="{FF2B5EF4-FFF2-40B4-BE49-F238E27FC236}">
                  <a16:creationId xmlns:a16="http://schemas.microsoft.com/office/drawing/2014/main" id="{D60E6F56-58FA-9C90-C2AD-66602A62D5F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5" name="Freeform 171">
              <a:extLst>
                <a:ext uri="{FF2B5EF4-FFF2-40B4-BE49-F238E27FC236}">
                  <a16:creationId xmlns:a16="http://schemas.microsoft.com/office/drawing/2014/main" id="{A26FF02F-E0FC-AE2D-0D2C-1954DFFB0760}"/>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 name="Freeform 172">
              <a:extLst>
                <a:ext uri="{FF2B5EF4-FFF2-40B4-BE49-F238E27FC236}">
                  <a16:creationId xmlns:a16="http://schemas.microsoft.com/office/drawing/2014/main" id="{A3F62C7D-22BE-0D30-2196-82D194F5F146}"/>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 name="Freeform 173">
              <a:extLst>
                <a:ext uri="{FF2B5EF4-FFF2-40B4-BE49-F238E27FC236}">
                  <a16:creationId xmlns:a16="http://schemas.microsoft.com/office/drawing/2014/main" id="{1D73A691-3100-7963-9802-504121B9961D}"/>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8" name="Freeform 174">
              <a:extLst>
                <a:ext uri="{FF2B5EF4-FFF2-40B4-BE49-F238E27FC236}">
                  <a16:creationId xmlns:a16="http://schemas.microsoft.com/office/drawing/2014/main" id="{94B83575-A227-CD7B-EED9-3C76040255F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 name="Freeform 175">
              <a:extLst>
                <a:ext uri="{FF2B5EF4-FFF2-40B4-BE49-F238E27FC236}">
                  <a16:creationId xmlns:a16="http://schemas.microsoft.com/office/drawing/2014/main" id="{A385B455-4168-D007-F9EE-447C7423E6D0}"/>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0" name="Freeform 176">
              <a:extLst>
                <a:ext uri="{FF2B5EF4-FFF2-40B4-BE49-F238E27FC236}">
                  <a16:creationId xmlns:a16="http://schemas.microsoft.com/office/drawing/2014/main" id="{CD15D952-7F14-9684-3AB6-C4F4AD0AC460}"/>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1" name="Freeform 177">
              <a:extLst>
                <a:ext uri="{FF2B5EF4-FFF2-40B4-BE49-F238E27FC236}">
                  <a16:creationId xmlns:a16="http://schemas.microsoft.com/office/drawing/2014/main" id="{2B210F4E-134D-54BE-93D5-16CD0AEA38A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8" name="Group 178">
            <a:extLst>
              <a:ext uri="{FF2B5EF4-FFF2-40B4-BE49-F238E27FC236}">
                <a16:creationId xmlns:a16="http://schemas.microsoft.com/office/drawing/2014/main" id="{A2E7DC16-1BF0-9A9C-4E6E-561751B53FDE}"/>
              </a:ext>
            </a:extLst>
          </p:cNvPr>
          <p:cNvGrpSpPr>
            <a:grpSpLocks/>
          </p:cNvGrpSpPr>
          <p:nvPr/>
        </p:nvGrpSpPr>
        <p:grpSpPr bwMode="auto">
          <a:xfrm flipH="1">
            <a:off x="6208467" y="1459761"/>
            <a:ext cx="1057734" cy="1126279"/>
            <a:chOff x="1858" y="2419"/>
            <a:chExt cx="691" cy="550"/>
          </a:xfrm>
        </p:grpSpPr>
        <p:sp>
          <p:nvSpPr>
            <p:cNvPr id="204" name="Freeform 179">
              <a:extLst>
                <a:ext uri="{FF2B5EF4-FFF2-40B4-BE49-F238E27FC236}">
                  <a16:creationId xmlns:a16="http://schemas.microsoft.com/office/drawing/2014/main" id="{C785EE52-F144-E714-1EC3-F6D68D33D2F8}"/>
                </a:ext>
              </a:extLst>
            </p:cNvPr>
            <p:cNvSpPr>
              <a:spLocks noChangeAspect="1"/>
            </p:cNvSpPr>
            <p:nvPr/>
          </p:nvSpPr>
          <p:spPr bwMode="auto">
            <a:xfrm>
              <a:off x="1858" y="2419"/>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 name="Freeform 180">
              <a:extLst>
                <a:ext uri="{FF2B5EF4-FFF2-40B4-BE49-F238E27FC236}">
                  <a16:creationId xmlns:a16="http://schemas.microsoft.com/office/drawing/2014/main" id="{BA522033-0B7A-A800-0BEB-FAAB1A272369}"/>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 name="Freeform 181">
              <a:extLst>
                <a:ext uri="{FF2B5EF4-FFF2-40B4-BE49-F238E27FC236}">
                  <a16:creationId xmlns:a16="http://schemas.microsoft.com/office/drawing/2014/main" id="{F7BC4F0B-DA75-4240-4A97-91A9CEE63FD3}"/>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7" name="Freeform 182">
              <a:extLst>
                <a:ext uri="{FF2B5EF4-FFF2-40B4-BE49-F238E27FC236}">
                  <a16:creationId xmlns:a16="http://schemas.microsoft.com/office/drawing/2014/main" id="{28B03865-CBB5-D447-76BD-E3F431F417E7}"/>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8" name="Freeform 183">
              <a:extLst>
                <a:ext uri="{FF2B5EF4-FFF2-40B4-BE49-F238E27FC236}">
                  <a16:creationId xmlns:a16="http://schemas.microsoft.com/office/drawing/2014/main" id="{2C342EED-973A-BB40-60A4-8431A66F74BB}"/>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9" name="Group 184">
            <a:extLst>
              <a:ext uri="{FF2B5EF4-FFF2-40B4-BE49-F238E27FC236}">
                <a16:creationId xmlns:a16="http://schemas.microsoft.com/office/drawing/2014/main" id="{EDCAD5A3-D887-E884-363B-DF7837DB8230}"/>
              </a:ext>
            </a:extLst>
          </p:cNvPr>
          <p:cNvGrpSpPr>
            <a:grpSpLocks/>
          </p:cNvGrpSpPr>
          <p:nvPr/>
        </p:nvGrpSpPr>
        <p:grpSpPr bwMode="auto">
          <a:xfrm>
            <a:off x="6277334" y="1456216"/>
            <a:ext cx="882916" cy="1146983"/>
            <a:chOff x="3330" y="1600"/>
            <a:chExt cx="576" cy="574"/>
          </a:xfrm>
        </p:grpSpPr>
        <p:sp>
          <p:nvSpPr>
            <p:cNvPr id="158" name="Freeform 185">
              <a:extLst>
                <a:ext uri="{FF2B5EF4-FFF2-40B4-BE49-F238E27FC236}">
                  <a16:creationId xmlns:a16="http://schemas.microsoft.com/office/drawing/2014/main" id="{C08D8D07-8FD6-8561-60BE-851FBFAF966D}"/>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 name="Freeform 186">
              <a:extLst>
                <a:ext uri="{FF2B5EF4-FFF2-40B4-BE49-F238E27FC236}">
                  <a16:creationId xmlns:a16="http://schemas.microsoft.com/office/drawing/2014/main" id="{D93F57C2-8E5D-8B86-D1B2-337F790C8909}"/>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 name="Freeform 187">
              <a:extLst>
                <a:ext uri="{FF2B5EF4-FFF2-40B4-BE49-F238E27FC236}">
                  <a16:creationId xmlns:a16="http://schemas.microsoft.com/office/drawing/2014/main" id="{667F2CC7-EB6D-BDA6-30F4-9FB770CC9788}"/>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1" name="Freeform 188">
              <a:extLst>
                <a:ext uri="{FF2B5EF4-FFF2-40B4-BE49-F238E27FC236}">
                  <a16:creationId xmlns:a16="http://schemas.microsoft.com/office/drawing/2014/main" id="{FB887098-E5F0-6DB3-FADB-EEB6446D409F}"/>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2" name="Freeform 189">
              <a:extLst>
                <a:ext uri="{FF2B5EF4-FFF2-40B4-BE49-F238E27FC236}">
                  <a16:creationId xmlns:a16="http://schemas.microsoft.com/office/drawing/2014/main" id="{B1B98311-638B-0863-966E-317AD03FF7F6}"/>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 name="Freeform 190">
              <a:extLst>
                <a:ext uri="{FF2B5EF4-FFF2-40B4-BE49-F238E27FC236}">
                  <a16:creationId xmlns:a16="http://schemas.microsoft.com/office/drawing/2014/main" id="{0996724D-D91A-0529-3271-1A2E0346E54A}"/>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 name="Freeform 191">
              <a:extLst>
                <a:ext uri="{FF2B5EF4-FFF2-40B4-BE49-F238E27FC236}">
                  <a16:creationId xmlns:a16="http://schemas.microsoft.com/office/drawing/2014/main" id="{AFB66434-AB20-9E50-E687-13005E9DD4E1}"/>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 name="Freeform 192">
              <a:extLst>
                <a:ext uri="{FF2B5EF4-FFF2-40B4-BE49-F238E27FC236}">
                  <a16:creationId xmlns:a16="http://schemas.microsoft.com/office/drawing/2014/main" id="{5FE9B14D-3902-EFB4-452B-227F92CAB6F9}"/>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 name="Freeform 193">
              <a:extLst>
                <a:ext uri="{FF2B5EF4-FFF2-40B4-BE49-F238E27FC236}">
                  <a16:creationId xmlns:a16="http://schemas.microsoft.com/office/drawing/2014/main" id="{22307608-067A-513E-123D-1C0F554FB723}"/>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7" name="Freeform 194">
              <a:extLst>
                <a:ext uri="{FF2B5EF4-FFF2-40B4-BE49-F238E27FC236}">
                  <a16:creationId xmlns:a16="http://schemas.microsoft.com/office/drawing/2014/main" id="{68CD0A89-988D-1EE3-11D1-9702BE381756}"/>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Freeform 195">
              <a:extLst>
                <a:ext uri="{FF2B5EF4-FFF2-40B4-BE49-F238E27FC236}">
                  <a16:creationId xmlns:a16="http://schemas.microsoft.com/office/drawing/2014/main" id="{26206FC8-EC04-B0A5-FAF5-35A23D163073}"/>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9" name="Freeform 196">
              <a:extLst>
                <a:ext uri="{FF2B5EF4-FFF2-40B4-BE49-F238E27FC236}">
                  <a16:creationId xmlns:a16="http://schemas.microsoft.com/office/drawing/2014/main" id="{9D91B9F7-9FA2-C089-B36B-AFB7C80C285F}"/>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0" name="Freeform 197">
              <a:extLst>
                <a:ext uri="{FF2B5EF4-FFF2-40B4-BE49-F238E27FC236}">
                  <a16:creationId xmlns:a16="http://schemas.microsoft.com/office/drawing/2014/main" id="{6E96542F-838C-F09C-513C-F1EEC79AFF36}"/>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 name="Freeform 198">
              <a:extLst>
                <a:ext uri="{FF2B5EF4-FFF2-40B4-BE49-F238E27FC236}">
                  <a16:creationId xmlns:a16="http://schemas.microsoft.com/office/drawing/2014/main" id="{AD88419B-2804-7133-7C4F-8F1B4648AB42}"/>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2" name="Freeform 199">
              <a:extLst>
                <a:ext uri="{FF2B5EF4-FFF2-40B4-BE49-F238E27FC236}">
                  <a16:creationId xmlns:a16="http://schemas.microsoft.com/office/drawing/2014/main" id="{9A65BA2B-3C09-26C9-F029-46B56B598903}"/>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 name="Freeform 200">
              <a:extLst>
                <a:ext uri="{FF2B5EF4-FFF2-40B4-BE49-F238E27FC236}">
                  <a16:creationId xmlns:a16="http://schemas.microsoft.com/office/drawing/2014/main" id="{B3F9CC1F-8F5C-51FC-CB82-B3CB1AE86FB8}"/>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 name="Freeform 201">
              <a:extLst>
                <a:ext uri="{FF2B5EF4-FFF2-40B4-BE49-F238E27FC236}">
                  <a16:creationId xmlns:a16="http://schemas.microsoft.com/office/drawing/2014/main" id="{2426A38B-9D81-79F5-A606-661EAFD92DB4}"/>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 name="Freeform 202">
              <a:extLst>
                <a:ext uri="{FF2B5EF4-FFF2-40B4-BE49-F238E27FC236}">
                  <a16:creationId xmlns:a16="http://schemas.microsoft.com/office/drawing/2014/main" id="{19AED692-1912-1006-F014-83397B4B2570}"/>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 name="Freeform 203">
              <a:extLst>
                <a:ext uri="{FF2B5EF4-FFF2-40B4-BE49-F238E27FC236}">
                  <a16:creationId xmlns:a16="http://schemas.microsoft.com/office/drawing/2014/main" id="{9D60E7EE-2A76-F9CD-937C-9D3407281D50}"/>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Freeform 204">
              <a:extLst>
                <a:ext uri="{FF2B5EF4-FFF2-40B4-BE49-F238E27FC236}">
                  <a16:creationId xmlns:a16="http://schemas.microsoft.com/office/drawing/2014/main" id="{40359178-602A-6A65-4A36-F63DFE6AF93C}"/>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8" name="Freeform 205">
              <a:extLst>
                <a:ext uri="{FF2B5EF4-FFF2-40B4-BE49-F238E27FC236}">
                  <a16:creationId xmlns:a16="http://schemas.microsoft.com/office/drawing/2014/main" id="{2095B895-1E52-0EF9-9288-6FAE9AC91C3C}"/>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9" name="Freeform 206">
              <a:extLst>
                <a:ext uri="{FF2B5EF4-FFF2-40B4-BE49-F238E27FC236}">
                  <a16:creationId xmlns:a16="http://schemas.microsoft.com/office/drawing/2014/main" id="{4A9C2140-797F-F94B-938A-B86AC3F4301A}"/>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 name="Freeform 207">
              <a:extLst>
                <a:ext uri="{FF2B5EF4-FFF2-40B4-BE49-F238E27FC236}">
                  <a16:creationId xmlns:a16="http://schemas.microsoft.com/office/drawing/2014/main" id="{35B920E2-A570-6285-03C6-1218D90C1ECF}"/>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1" name="Freeform 208">
              <a:extLst>
                <a:ext uri="{FF2B5EF4-FFF2-40B4-BE49-F238E27FC236}">
                  <a16:creationId xmlns:a16="http://schemas.microsoft.com/office/drawing/2014/main" id="{83806371-9ED1-E2F3-CC73-D59988BB3201}"/>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 name="Freeform 209">
              <a:extLst>
                <a:ext uri="{FF2B5EF4-FFF2-40B4-BE49-F238E27FC236}">
                  <a16:creationId xmlns:a16="http://schemas.microsoft.com/office/drawing/2014/main" id="{2644F77C-4194-82AA-F3D1-EDF784535D5F}"/>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3" name="Freeform 210">
              <a:extLst>
                <a:ext uri="{FF2B5EF4-FFF2-40B4-BE49-F238E27FC236}">
                  <a16:creationId xmlns:a16="http://schemas.microsoft.com/office/drawing/2014/main" id="{778CB699-09A5-DEFD-CB79-595CC8F17656}"/>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 name="Freeform 211">
              <a:extLst>
                <a:ext uri="{FF2B5EF4-FFF2-40B4-BE49-F238E27FC236}">
                  <a16:creationId xmlns:a16="http://schemas.microsoft.com/office/drawing/2014/main" id="{27DFEB0B-4222-2677-DF8E-52F5863C5854}"/>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5" name="Freeform 212">
              <a:extLst>
                <a:ext uri="{FF2B5EF4-FFF2-40B4-BE49-F238E27FC236}">
                  <a16:creationId xmlns:a16="http://schemas.microsoft.com/office/drawing/2014/main" id="{79117D0C-0440-578F-A6B6-E0DCA33C15E3}"/>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6" name="Freeform 213">
              <a:extLst>
                <a:ext uri="{FF2B5EF4-FFF2-40B4-BE49-F238E27FC236}">
                  <a16:creationId xmlns:a16="http://schemas.microsoft.com/office/drawing/2014/main" id="{A3F84D5A-2AD8-62D1-1A6F-AE0840FD404E}"/>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7" name="Freeform 214">
              <a:extLst>
                <a:ext uri="{FF2B5EF4-FFF2-40B4-BE49-F238E27FC236}">
                  <a16:creationId xmlns:a16="http://schemas.microsoft.com/office/drawing/2014/main" id="{176C7EC7-54B3-3248-CAD6-C4C8D569DA99}"/>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 name="Freeform 215">
              <a:extLst>
                <a:ext uri="{FF2B5EF4-FFF2-40B4-BE49-F238E27FC236}">
                  <a16:creationId xmlns:a16="http://schemas.microsoft.com/office/drawing/2014/main" id="{78C5F340-B107-AE7D-2054-20BC9088B039}"/>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9" name="Freeform 216">
              <a:extLst>
                <a:ext uri="{FF2B5EF4-FFF2-40B4-BE49-F238E27FC236}">
                  <a16:creationId xmlns:a16="http://schemas.microsoft.com/office/drawing/2014/main" id="{3BFB32B0-5E14-EE31-EEE7-264D6E7A3313}"/>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0" name="Freeform 217">
              <a:extLst>
                <a:ext uri="{FF2B5EF4-FFF2-40B4-BE49-F238E27FC236}">
                  <a16:creationId xmlns:a16="http://schemas.microsoft.com/office/drawing/2014/main" id="{C6830F51-EADF-5967-BA80-8DF90582A6CA}"/>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1" name="Freeform 218">
              <a:extLst>
                <a:ext uri="{FF2B5EF4-FFF2-40B4-BE49-F238E27FC236}">
                  <a16:creationId xmlns:a16="http://schemas.microsoft.com/office/drawing/2014/main" id="{664F0264-F551-182C-542E-A0D3D642F286}"/>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2" name="Freeform 219">
              <a:extLst>
                <a:ext uri="{FF2B5EF4-FFF2-40B4-BE49-F238E27FC236}">
                  <a16:creationId xmlns:a16="http://schemas.microsoft.com/office/drawing/2014/main" id="{877E3C81-2061-699A-A800-F32D3D55C2AE}"/>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3" name="Freeform 220">
              <a:extLst>
                <a:ext uri="{FF2B5EF4-FFF2-40B4-BE49-F238E27FC236}">
                  <a16:creationId xmlns:a16="http://schemas.microsoft.com/office/drawing/2014/main" id="{6A5177D2-874F-6A28-79C8-F76CC3C45FBB}"/>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 name="Freeform 221">
              <a:extLst>
                <a:ext uri="{FF2B5EF4-FFF2-40B4-BE49-F238E27FC236}">
                  <a16:creationId xmlns:a16="http://schemas.microsoft.com/office/drawing/2014/main" id="{5625A994-61F3-1D0B-94F4-32256A855D14}"/>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Freeform 222">
              <a:extLst>
                <a:ext uri="{FF2B5EF4-FFF2-40B4-BE49-F238E27FC236}">
                  <a16:creationId xmlns:a16="http://schemas.microsoft.com/office/drawing/2014/main" id="{C2ADCEB8-2C00-0451-4066-D3F52E0C13ED}"/>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 name="Freeform 223">
              <a:extLst>
                <a:ext uri="{FF2B5EF4-FFF2-40B4-BE49-F238E27FC236}">
                  <a16:creationId xmlns:a16="http://schemas.microsoft.com/office/drawing/2014/main" id="{9FD871BE-7CE5-1AF6-2E30-7B9C65547347}"/>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 name="Freeform 224">
              <a:extLst>
                <a:ext uri="{FF2B5EF4-FFF2-40B4-BE49-F238E27FC236}">
                  <a16:creationId xmlns:a16="http://schemas.microsoft.com/office/drawing/2014/main" id="{585B9B2B-6139-291E-3B40-792B8C02DAC0}"/>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8" name="Freeform 225">
              <a:extLst>
                <a:ext uri="{FF2B5EF4-FFF2-40B4-BE49-F238E27FC236}">
                  <a16:creationId xmlns:a16="http://schemas.microsoft.com/office/drawing/2014/main" id="{B3471328-33EC-F40A-EFE8-70EA4A6CA1E2}"/>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9" name="Freeform 226">
              <a:extLst>
                <a:ext uri="{FF2B5EF4-FFF2-40B4-BE49-F238E27FC236}">
                  <a16:creationId xmlns:a16="http://schemas.microsoft.com/office/drawing/2014/main" id="{8527C667-B5A7-0AE2-C812-AC23E7D783DD}"/>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0" name="Freeform 227">
              <a:extLst>
                <a:ext uri="{FF2B5EF4-FFF2-40B4-BE49-F238E27FC236}">
                  <a16:creationId xmlns:a16="http://schemas.microsoft.com/office/drawing/2014/main" id="{58A5884E-BF40-23E8-143D-CB586F734221}"/>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1" name="Freeform 228">
              <a:extLst>
                <a:ext uri="{FF2B5EF4-FFF2-40B4-BE49-F238E27FC236}">
                  <a16:creationId xmlns:a16="http://schemas.microsoft.com/office/drawing/2014/main" id="{964D72F4-38C4-F076-4DFB-1379C19D9C48}"/>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2" name="Freeform 229">
              <a:extLst>
                <a:ext uri="{FF2B5EF4-FFF2-40B4-BE49-F238E27FC236}">
                  <a16:creationId xmlns:a16="http://schemas.microsoft.com/office/drawing/2014/main" id="{231606F5-14A9-BC88-0C70-19A81D9150A7}"/>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 name="Freeform 230">
              <a:extLst>
                <a:ext uri="{FF2B5EF4-FFF2-40B4-BE49-F238E27FC236}">
                  <a16:creationId xmlns:a16="http://schemas.microsoft.com/office/drawing/2014/main" id="{02A94374-D8A0-16CC-27A9-F651EE3C5267}"/>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0" name="Group 231">
            <a:extLst>
              <a:ext uri="{FF2B5EF4-FFF2-40B4-BE49-F238E27FC236}">
                <a16:creationId xmlns:a16="http://schemas.microsoft.com/office/drawing/2014/main" id="{B1C2C9C5-6C36-C648-07FF-90A9078C4A98}"/>
              </a:ext>
            </a:extLst>
          </p:cNvPr>
          <p:cNvGrpSpPr>
            <a:grpSpLocks/>
          </p:cNvGrpSpPr>
          <p:nvPr/>
        </p:nvGrpSpPr>
        <p:grpSpPr bwMode="auto">
          <a:xfrm>
            <a:off x="7368821" y="1429988"/>
            <a:ext cx="997696" cy="1211616"/>
            <a:chOff x="1007" y="2038"/>
            <a:chExt cx="651" cy="607"/>
          </a:xfrm>
        </p:grpSpPr>
        <p:sp>
          <p:nvSpPr>
            <p:cNvPr id="51" name="Freeform 232">
              <a:extLst>
                <a:ext uri="{FF2B5EF4-FFF2-40B4-BE49-F238E27FC236}">
                  <a16:creationId xmlns:a16="http://schemas.microsoft.com/office/drawing/2014/main" id="{B69A433A-DEEB-FAF9-428E-9B20D44B9ACC}"/>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233">
              <a:extLst>
                <a:ext uri="{FF2B5EF4-FFF2-40B4-BE49-F238E27FC236}">
                  <a16:creationId xmlns:a16="http://schemas.microsoft.com/office/drawing/2014/main" id="{0DEFA2AF-7EFD-9479-123B-6EB11E1B4325}"/>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234">
              <a:extLst>
                <a:ext uri="{FF2B5EF4-FFF2-40B4-BE49-F238E27FC236}">
                  <a16:creationId xmlns:a16="http://schemas.microsoft.com/office/drawing/2014/main" id="{391D3910-05C2-6A40-D6D2-2177DEFEC3BD}"/>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235">
              <a:extLst>
                <a:ext uri="{FF2B5EF4-FFF2-40B4-BE49-F238E27FC236}">
                  <a16:creationId xmlns:a16="http://schemas.microsoft.com/office/drawing/2014/main" id="{AE201328-4935-111C-7A09-9BA1C9C7959F}"/>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236">
              <a:extLst>
                <a:ext uri="{FF2B5EF4-FFF2-40B4-BE49-F238E27FC236}">
                  <a16:creationId xmlns:a16="http://schemas.microsoft.com/office/drawing/2014/main" id="{D0A942D1-C734-62E9-9F2D-E8F328CA8ABD}"/>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237">
              <a:extLst>
                <a:ext uri="{FF2B5EF4-FFF2-40B4-BE49-F238E27FC236}">
                  <a16:creationId xmlns:a16="http://schemas.microsoft.com/office/drawing/2014/main" id="{74D47842-0CEC-D505-78C4-9D1DA41C5CC1}"/>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38">
              <a:extLst>
                <a:ext uri="{FF2B5EF4-FFF2-40B4-BE49-F238E27FC236}">
                  <a16:creationId xmlns:a16="http://schemas.microsoft.com/office/drawing/2014/main" id="{9A8F80A4-D6B6-657A-821E-0FA0241C06A8}"/>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39">
              <a:extLst>
                <a:ext uri="{FF2B5EF4-FFF2-40B4-BE49-F238E27FC236}">
                  <a16:creationId xmlns:a16="http://schemas.microsoft.com/office/drawing/2014/main" id="{735CCD68-6D6B-FC02-E2F6-08B7431A6827}"/>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40">
              <a:extLst>
                <a:ext uri="{FF2B5EF4-FFF2-40B4-BE49-F238E27FC236}">
                  <a16:creationId xmlns:a16="http://schemas.microsoft.com/office/drawing/2014/main" id="{15DA6E99-F601-1519-5462-A446563011BD}"/>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241">
              <a:extLst>
                <a:ext uri="{FF2B5EF4-FFF2-40B4-BE49-F238E27FC236}">
                  <a16:creationId xmlns:a16="http://schemas.microsoft.com/office/drawing/2014/main" id="{7D5228DF-E284-D565-91FF-27951791988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42">
              <a:extLst>
                <a:ext uri="{FF2B5EF4-FFF2-40B4-BE49-F238E27FC236}">
                  <a16:creationId xmlns:a16="http://schemas.microsoft.com/office/drawing/2014/main" id="{389946B0-04EF-9C8D-9792-9E9CEA31ED0B}"/>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43">
              <a:extLst>
                <a:ext uri="{FF2B5EF4-FFF2-40B4-BE49-F238E27FC236}">
                  <a16:creationId xmlns:a16="http://schemas.microsoft.com/office/drawing/2014/main" id="{4F0B4F82-DE71-6F37-0A2C-2FA6E69E091C}"/>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44">
              <a:extLst>
                <a:ext uri="{FF2B5EF4-FFF2-40B4-BE49-F238E27FC236}">
                  <a16:creationId xmlns:a16="http://schemas.microsoft.com/office/drawing/2014/main" id="{FFB6C094-A933-BABD-2F5C-82E71F12DF5F}"/>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245">
              <a:extLst>
                <a:ext uri="{FF2B5EF4-FFF2-40B4-BE49-F238E27FC236}">
                  <a16:creationId xmlns:a16="http://schemas.microsoft.com/office/drawing/2014/main" id="{86B1D094-54B7-F6AA-CBD7-F97977DAC2B4}"/>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246">
              <a:extLst>
                <a:ext uri="{FF2B5EF4-FFF2-40B4-BE49-F238E27FC236}">
                  <a16:creationId xmlns:a16="http://schemas.microsoft.com/office/drawing/2014/main" id="{4E99E802-F863-9993-B4DC-FF27C93E7614}"/>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247">
              <a:extLst>
                <a:ext uri="{FF2B5EF4-FFF2-40B4-BE49-F238E27FC236}">
                  <a16:creationId xmlns:a16="http://schemas.microsoft.com/office/drawing/2014/main" id="{1247DE85-8564-175E-51F5-F7EC1EDF7B70}"/>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248">
              <a:extLst>
                <a:ext uri="{FF2B5EF4-FFF2-40B4-BE49-F238E27FC236}">
                  <a16:creationId xmlns:a16="http://schemas.microsoft.com/office/drawing/2014/main" id="{47C65D7F-4502-31A5-23A1-D72FBD8AB7C2}"/>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249">
              <a:extLst>
                <a:ext uri="{FF2B5EF4-FFF2-40B4-BE49-F238E27FC236}">
                  <a16:creationId xmlns:a16="http://schemas.microsoft.com/office/drawing/2014/main" id="{379CBC17-8A2D-6437-CCF7-F2C7232D3CB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250">
              <a:extLst>
                <a:ext uri="{FF2B5EF4-FFF2-40B4-BE49-F238E27FC236}">
                  <a16:creationId xmlns:a16="http://schemas.microsoft.com/office/drawing/2014/main" id="{91768F6E-4ABB-691D-38C2-295CEDEC749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251">
              <a:extLst>
                <a:ext uri="{FF2B5EF4-FFF2-40B4-BE49-F238E27FC236}">
                  <a16:creationId xmlns:a16="http://schemas.microsoft.com/office/drawing/2014/main" id="{BB4C69A8-0A08-3B69-5C7E-FB935774F182}"/>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252">
              <a:extLst>
                <a:ext uri="{FF2B5EF4-FFF2-40B4-BE49-F238E27FC236}">
                  <a16:creationId xmlns:a16="http://schemas.microsoft.com/office/drawing/2014/main" id="{FC794FF2-1FA7-84A4-5336-C807AFCACAA4}"/>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253">
              <a:extLst>
                <a:ext uri="{FF2B5EF4-FFF2-40B4-BE49-F238E27FC236}">
                  <a16:creationId xmlns:a16="http://schemas.microsoft.com/office/drawing/2014/main" id="{EACA8E84-126C-9254-5759-715CA0C300A3}"/>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254">
              <a:extLst>
                <a:ext uri="{FF2B5EF4-FFF2-40B4-BE49-F238E27FC236}">
                  <a16:creationId xmlns:a16="http://schemas.microsoft.com/office/drawing/2014/main" id="{D25A20B1-8B67-9722-5D22-358D0431A2B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255">
              <a:extLst>
                <a:ext uri="{FF2B5EF4-FFF2-40B4-BE49-F238E27FC236}">
                  <a16:creationId xmlns:a16="http://schemas.microsoft.com/office/drawing/2014/main" id="{AD2E54A6-FF29-D0E5-F682-A1833109B33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256">
              <a:extLst>
                <a:ext uri="{FF2B5EF4-FFF2-40B4-BE49-F238E27FC236}">
                  <a16:creationId xmlns:a16="http://schemas.microsoft.com/office/drawing/2014/main" id="{BBC486F9-02E6-87E4-4813-CFD8F056C91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257">
              <a:extLst>
                <a:ext uri="{FF2B5EF4-FFF2-40B4-BE49-F238E27FC236}">
                  <a16:creationId xmlns:a16="http://schemas.microsoft.com/office/drawing/2014/main" id="{B060DAFA-B32D-0231-3D06-D33244F91894}"/>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258">
              <a:extLst>
                <a:ext uri="{FF2B5EF4-FFF2-40B4-BE49-F238E27FC236}">
                  <a16:creationId xmlns:a16="http://schemas.microsoft.com/office/drawing/2014/main" id="{76318ED2-5D0C-399A-3B9B-92EACE16B9D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Freeform 259">
              <a:extLst>
                <a:ext uri="{FF2B5EF4-FFF2-40B4-BE49-F238E27FC236}">
                  <a16:creationId xmlns:a16="http://schemas.microsoft.com/office/drawing/2014/main" id="{A5A7E7EF-A226-DEB3-C802-499903DFDA7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Freeform 260">
              <a:extLst>
                <a:ext uri="{FF2B5EF4-FFF2-40B4-BE49-F238E27FC236}">
                  <a16:creationId xmlns:a16="http://schemas.microsoft.com/office/drawing/2014/main" id="{837CE821-97D7-312F-C9C3-FD9EE646D015}"/>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9" name="Freeform 261">
              <a:extLst>
                <a:ext uri="{FF2B5EF4-FFF2-40B4-BE49-F238E27FC236}">
                  <a16:creationId xmlns:a16="http://schemas.microsoft.com/office/drawing/2014/main" id="{91EA840B-60C6-0F93-2CB5-F92E7369D0F2}"/>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Freeform 262">
              <a:extLst>
                <a:ext uri="{FF2B5EF4-FFF2-40B4-BE49-F238E27FC236}">
                  <a16:creationId xmlns:a16="http://schemas.microsoft.com/office/drawing/2014/main" id="{47A54D9E-6041-671A-8B5F-9FEE427D19EA}"/>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 name="Freeform 263">
              <a:extLst>
                <a:ext uri="{FF2B5EF4-FFF2-40B4-BE49-F238E27FC236}">
                  <a16:creationId xmlns:a16="http://schemas.microsoft.com/office/drawing/2014/main" id="{DD899E10-EAB0-5E78-4310-C5033C919E02}"/>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264">
              <a:extLst>
                <a:ext uri="{FF2B5EF4-FFF2-40B4-BE49-F238E27FC236}">
                  <a16:creationId xmlns:a16="http://schemas.microsoft.com/office/drawing/2014/main" id="{16B3F59A-32F7-A2B8-CD5B-997B6DEE511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265">
              <a:extLst>
                <a:ext uri="{FF2B5EF4-FFF2-40B4-BE49-F238E27FC236}">
                  <a16:creationId xmlns:a16="http://schemas.microsoft.com/office/drawing/2014/main" id="{49ADB475-CAE3-ACC5-D32A-CE5FFA6BC11E}"/>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4" name="Freeform 266">
              <a:extLst>
                <a:ext uri="{FF2B5EF4-FFF2-40B4-BE49-F238E27FC236}">
                  <a16:creationId xmlns:a16="http://schemas.microsoft.com/office/drawing/2014/main" id="{F9F6D3AF-4C4D-5B91-48C6-E66CA04D9D76}"/>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 name="Freeform 267">
              <a:extLst>
                <a:ext uri="{FF2B5EF4-FFF2-40B4-BE49-F238E27FC236}">
                  <a16:creationId xmlns:a16="http://schemas.microsoft.com/office/drawing/2014/main" id="{46952064-9826-9B37-2D81-446765497245}"/>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268">
              <a:extLst>
                <a:ext uri="{FF2B5EF4-FFF2-40B4-BE49-F238E27FC236}">
                  <a16:creationId xmlns:a16="http://schemas.microsoft.com/office/drawing/2014/main" id="{6A9F726B-5B79-672D-D5A0-74A2C590D855}"/>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Freeform 269">
              <a:extLst>
                <a:ext uri="{FF2B5EF4-FFF2-40B4-BE49-F238E27FC236}">
                  <a16:creationId xmlns:a16="http://schemas.microsoft.com/office/drawing/2014/main" id="{235F1341-9782-FE0A-15EF-3F46F79E2E4D}"/>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8" name="Freeform 270">
              <a:extLst>
                <a:ext uri="{FF2B5EF4-FFF2-40B4-BE49-F238E27FC236}">
                  <a16:creationId xmlns:a16="http://schemas.microsoft.com/office/drawing/2014/main" id="{735AED1E-3072-1DC6-DE15-6885DF72CA60}"/>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 name="Freeform 271">
              <a:extLst>
                <a:ext uri="{FF2B5EF4-FFF2-40B4-BE49-F238E27FC236}">
                  <a16:creationId xmlns:a16="http://schemas.microsoft.com/office/drawing/2014/main" id="{7B1448BF-1B5D-2DC0-C66F-EF21C88769A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272">
              <a:extLst>
                <a:ext uri="{FF2B5EF4-FFF2-40B4-BE49-F238E27FC236}">
                  <a16:creationId xmlns:a16="http://schemas.microsoft.com/office/drawing/2014/main" id="{F38A28B2-1DD3-1704-90FD-EA29DDE03719}"/>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273">
              <a:extLst>
                <a:ext uri="{FF2B5EF4-FFF2-40B4-BE49-F238E27FC236}">
                  <a16:creationId xmlns:a16="http://schemas.microsoft.com/office/drawing/2014/main" id="{02B646D7-BE21-296F-AB98-2788B1E0A81C}"/>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274">
              <a:extLst>
                <a:ext uri="{FF2B5EF4-FFF2-40B4-BE49-F238E27FC236}">
                  <a16:creationId xmlns:a16="http://schemas.microsoft.com/office/drawing/2014/main" id="{FE20428E-A566-6FA5-74B5-AF0DD6B2983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275">
              <a:extLst>
                <a:ext uri="{FF2B5EF4-FFF2-40B4-BE49-F238E27FC236}">
                  <a16:creationId xmlns:a16="http://schemas.microsoft.com/office/drawing/2014/main" id="{8B6F76F8-0EDC-7A1D-E81B-E25ED0C9A913}"/>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276">
              <a:extLst>
                <a:ext uri="{FF2B5EF4-FFF2-40B4-BE49-F238E27FC236}">
                  <a16:creationId xmlns:a16="http://schemas.microsoft.com/office/drawing/2014/main" id="{0AE554DE-F6FB-D651-70CD-60888BFB4717}"/>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Freeform 277">
              <a:extLst>
                <a:ext uri="{FF2B5EF4-FFF2-40B4-BE49-F238E27FC236}">
                  <a16:creationId xmlns:a16="http://schemas.microsoft.com/office/drawing/2014/main" id="{5EC56057-CD6D-C6A7-8171-FE5760D41102}"/>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6" name="Freeform 278">
              <a:extLst>
                <a:ext uri="{FF2B5EF4-FFF2-40B4-BE49-F238E27FC236}">
                  <a16:creationId xmlns:a16="http://schemas.microsoft.com/office/drawing/2014/main" id="{7F19BED2-1557-CE79-538B-F7D01587F51E}"/>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279">
              <a:extLst>
                <a:ext uri="{FF2B5EF4-FFF2-40B4-BE49-F238E27FC236}">
                  <a16:creationId xmlns:a16="http://schemas.microsoft.com/office/drawing/2014/main" id="{B575A0C3-2EF1-BC35-0208-A3FA97DDFC31}"/>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Freeform 280">
              <a:extLst>
                <a:ext uri="{FF2B5EF4-FFF2-40B4-BE49-F238E27FC236}">
                  <a16:creationId xmlns:a16="http://schemas.microsoft.com/office/drawing/2014/main" id="{1E0647C1-02B3-1F96-B63D-D5985403CDE6}"/>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 name="Freeform 281">
              <a:extLst>
                <a:ext uri="{FF2B5EF4-FFF2-40B4-BE49-F238E27FC236}">
                  <a16:creationId xmlns:a16="http://schemas.microsoft.com/office/drawing/2014/main" id="{422801B0-A055-E938-8C95-DE64250160A8}"/>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 name="Freeform 282">
              <a:extLst>
                <a:ext uri="{FF2B5EF4-FFF2-40B4-BE49-F238E27FC236}">
                  <a16:creationId xmlns:a16="http://schemas.microsoft.com/office/drawing/2014/main" id="{89E9085D-15D7-C909-4174-8ABEC228009C}"/>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 name="Freeform 283">
              <a:extLst>
                <a:ext uri="{FF2B5EF4-FFF2-40B4-BE49-F238E27FC236}">
                  <a16:creationId xmlns:a16="http://schemas.microsoft.com/office/drawing/2014/main" id="{2481D54C-7147-4817-0021-E39F758706AD}"/>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 name="Freeform 284">
              <a:extLst>
                <a:ext uri="{FF2B5EF4-FFF2-40B4-BE49-F238E27FC236}">
                  <a16:creationId xmlns:a16="http://schemas.microsoft.com/office/drawing/2014/main" id="{B80A4A2B-3E53-462D-837D-E780013A559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75" name="Group 374">
            <a:extLst>
              <a:ext uri="{FF2B5EF4-FFF2-40B4-BE49-F238E27FC236}">
                <a16:creationId xmlns:a16="http://schemas.microsoft.com/office/drawing/2014/main" id="{246C8D8C-FED4-4521-CC5F-C85C35E984D3}"/>
              </a:ext>
            </a:extLst>
          </p:cNvPr>
          <p:cNvGrpSpPr/>
          <p:nvPr/>
        </p:nvGrpSpPr>
        <p:grpSpPr>
          <a:xfrm>
            <a:off x="489331" y="714677"/>
            <a:ext cx="1837071" cy="2561863"/>
            <a:chOff x="850900" y="1905000"/>
            <a:chExt cx="2997200" cy="1524000"/>
          </a:xfrm>
        </p:grpSpPr>
        <p:sp>
          <p:nvSpPr>
            <p:cNvPr id="376" name="Rectangle 11">
              <a:extLst>
                <a:ext uri="{FF2B5EF4-FFF2-40B4-BE49-F238E27FC236}">
                  <a16:creationId xmlns:a16="http://schemas.microsoft.com/office/drawing/2014/main" id="{7CD48824-E646-6597-F17A-AB6C2064A978}"/>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7" name="Rectangle 12">
              <a:extLst>
                <a:ext uri="{FF2B5EF4-FFF2-40B4-BE49-F238E27FC236}">
                  <a16:creationId xmlns:a16="http://schemas.microsoft.com/office/drawing/2014/main" id="{9DD126B6-CE37-1EFD-2BEA-A45AB57C8440}"/>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8" name="Freeform 13">
              <a:extLst>
                <a:ext uri="{FF2B5EF4-FFF2-40B4-BE49-F238E27FC236}">
                  <a16:creationId xmlns:a16="http://schemas.microsoft.com/office/drawing/2014/main" id="{2E78290A-93E7-8BC4-B6EC-94B95E16941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79" name="Curved Right Arrow 378">
            <a:extLst>
              <a:ext uri="{FF2B5EF4-FFF2-40B4-BE49-F238E27FC236}">
                <a16:creationId xmlns:a16="http://schemas.microsoft.com/office/drawing/2014/main" id="{23959B07-628B-BEFE-6C33-DC2AC609AB9F}"/>
              </a:ext>
            </a:extLst>
          </p:cNvPr>
          <p:cNvSpPr/>
          <p:nvPr/>
        </p:nvSpPr>
        <p:spPr>
          <a:xfrm>
            <a:off x="542846" y="1766310"/>
            <a:ext cx="677225" cy="462610"/>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71E730A5-E942-7D35-A8C0-6D3DD41A8D2F}"/>
              </a:ext>
            </a:extLst>
          </p:cNvPr>
          <p:cNvSpPr txBox="1"/>
          <p:nvPr/>
        </p:nvSpPr>
        <p:spPr>
          <a:xfrm>
            <a:off x="5235229" y="2904598"/>
            <a:ext cx="1515095" cy="369332"/>
          </a:xfrm>
          <a:prstGeom prst="rect">
            <a:avLst/>
          </a:prstGeom>
          <a:noFill/>
        </p:spPr>
        <p:txBody>
          <a:bodyPr wrap="none" rtlCol="0">
            <a:spAutoFit/>
          </a:bodyPr>
          <a:lstStyle/>
          <a:p>
            <a:r>
              <a:rPr lang="en-US" dirty="0">
                <a:solidFill>
                  <a:srgbClr val="C00000"/>
                </a:solidFill>
              </a:rPr>
              <a:t>Optical carrier</a:t>
            </a:r>
          </a:p>
        </p:txBody>
      </p:sp>
      <p:cxnSp>
        <p:nvCxnSpPr>
          <p:cNvPr id="8" name="Straight Arrow Connector 7">
            <a:extLst>
              <a:ext uri="{FF2B5EF4-FFF2-40B4-BE49-F238E27FC236}">
                <a16:creationId xmlns:a16="http://schemas.microsoft.com/office/drawing/2014/main" id="{A6D998EA-ED69-CAEB-04D5-E6E211567070}"/>
              </a:ext>
            </a:extLst>
          </p:cNvPr>
          <p:cNvCxnSpPr>
            <a:cxnSpLocks/>
          </p:cNvCxnSpPr>
          <p:nvPr/>
        </p:nvCxnSpPr>
        <p:spPr>
          <a:xfrm flipV="1">
            <a:off x="4960080" y="2268420"/>
            <a:ext cx="522349" cy="12626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E897898-16CA-14FA-006E-5A3FE57DAE2E}"/>
              </a:ext>
            </a:extLst>
          </p:cNvPr>
          <p:cNvCxnSpPr>
            <a:cxnSpLocks/>
          </p:cNvCxnSpPr>
          <p:nvPr/>
        </p:nvCxnSpPr>
        <p:spPr>
          <a:xfrm flipH="1" flipV="1">
            <a:off x="4251444" y="2606310"/>
            <a:ext cx="109490" cy="980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C9F7FCF-08FE-55FB-BB3C-6DEEF7734958}"/>
              </a:ext>
            </a:extLst>
          </p:cNvPr>
          <p:cNvSpPr txBox="1"/>
          <p:nvPr/>
        </p:nvSpPr>
        <p:spPr>
          <a:xfrm>
            <a:off x="2604889" y="2819198"/>
            <a:ext cx="1598836" cy="369332"/>
          </a:xfrm>
          <a:prstGeom prst="rect">
            <a:avLst/>
          </a:prstGeom>
          <a:noFill/>
        </p:spPr>
        <p:txBody>
          <a:bodyPr wrap="none" rtlCol="0">
            <a:spAutoFit/>
          </a:bodyPr>
          <a:lstStyle/>
          <a:p>
            <a:r>
              <a:rPr lang="en-US" dirty="0">
                <a:solidFill>
                  <a:srgbClr val="0070C0"/>
                </a:solidFill>
              </a:rPr>
              <a:t>Pulse envelope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391A9BC-0CC5-42F1-F24B-5D47F00709E1}"/>
                  </a:ext>
                </a:extLst>
              </p:cNvPr>
              <p:cNvSpPr txBox="1"/>
              <p:nvPr/>
            </p:nvSpPr>
            <p:spPr>
              <a:xfrm>
                <a:off x="2956975" y="3367035"/>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solidFill>
                            <a:srgbClr val="0070C0"/>
                          </a:solidFill>
                          <a:latin typeface="Cambria Math" panose="02040503050406030204" pitchFamily="18" charset="0"/>
                        </a:rPr>
                        <m:t>𝐴</m:t>
                      </m:r>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11" name="TextBox 10">
                <a:extLst>
                  <a:ext uri="{FF2B5EF4-FFF2-40B4-BE49-F238E27FC236}">
                    <a16:creationId xmlns:a16="http://schemas.microsoft.com/office/drawing/2014/main" id="{F391A9BC-0CC5-42F1-F24B-5D47F00709E1}"/>
                  </a:ext>
                </a:extLst>
              </p:cNvPr>
              <p:cNvSpPr txBox="1">
                <a:spLocks noRot="1" noChangeAspect="1" noMove="1" noResize="1" noEditPoints="1" noAdjustHandles="1" noChangeArrowheads="1" noChangeShapeType="1" noTextEdit="1"/>
              </p:cNvSpPr>
              <p:nvPr/>
            </p:nvSpPr>
            <p:spPr>
              <a:xfrm>
                <a:off x="2956975" y="3367035"/>
                <a:ext cx="4701864" cy="986552"/>
              </a:xfrm>
              <a:prstGeom prst="rect">
                <a:avLst/>
              </a:prstGeom>
              <a:blipFill>
                <a:blip r:embed="rId2"/>
                <a:stretch>
                  <a:fillRect t="-129114" b="-179747"/>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5C41DE80-5B59-7315-6E06-86C8917EBF5A}"/>
              </a:ext>
            </a:extLst>
          </p:cNvPr>
          <p:cNvCxnSpPr>
            <a:cxnSpLocks/>
          </p:cNvCxnSpPr>
          <p:nvPr/>
        </p:nvCxnSpPr>
        <p:spPr>
          <a:xfrm>
            <a:off x="6727093" y="1203810"/>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43108D9-87D6-0538-8FE4-6A5FE966AEE3}"/>
              </a:ext>
            </a:extLst>
          </p:cNvPr>
          <p:cNvSpPr txBox="1"/>
          <p:nvPr/>
        </p:nvSpPr>
        <p:spPr>
          <a:xfrm>
            <a:off x="7106489" y="912854"/>
            <a:ext cx="419474" cy="461665"/>
          </a:xfrm>
          <a:prstGeom prst="rect">
            <a:avLst/>
          </a:prstGeom>
          <a:solidFill>
            <a:schemeClr val="bg1"/>
          </a:solidFill>
        </p:spPr>
        <p:txBody>
          <a:bodyPr wrap="none" rtlCol="0">
            <a:spAutoFit/>
          </a:bodyPr>
          <a:lstStyle/>
          <a:p>
            <a:r>
              <a:rPr lang="en-US" sz="2400" i="1" dirty="0">
                <a:latin typeface="Times" pitchFamily="2" charset="0"/>
              </a:rPr>
              <a:t>T</a:t>
            </a:r>
            <a:r>
              <a:rPr lang="en-US" sz="2400" i="1" baseline="-25000" dirty="0">
                <a:latin typeface="Times" pitchFamily="2" charset="0"/>
              </a:rPr>
              <a:t>r</a:t>
            </a:r>
          </a:p>
        </p:txBody>
      </p:sp>
    </p:spTree>
    <p:extLst>
      <p:ext uri="{BB962C8B-B14F-4D97-AF65-F5344CB8AC3E}">
        <p14:creationId xmlns:p14="http://schemas.microsoft.com/office/powerpoint/2010/main" val="157141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E1EFC9CE-9351-EF46-9EF8-7B5F01490864}"/>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laser-based frequency comb</a:t>
            </a:r>
          </a:p>
        </p:txBody>
      </p:sp>
      <p:grpSp>
        <p:nvGrpSpPr>
          <p:cNvPr id="43" name="Group 10">
            <a:extLst>
              <a:ext uri="{FF2B5EF4-FFF2-40B4-BE49-F238E27FC236}">
                <a16:creationId xmlns:a16="http://schemas.microsoft.com/office/drawing/2014/main" id="{89A98451-B991-8127-0BD0-BD6C76BA35ED}"/>
              </a:ext>
            </a:extLst>
          </p:cNvPr>
          <p:cNvGrpSpPr>
            <a:grpSpLocks/>
          </p:cNvGrpSpPr>
          <p:nvPr/>
        </p:nvGrpSpPr>
        <p:grpSpPr bwMode="auto">
          <a:xfrm>
            <a:off x="4900971" y="1484774"/>
            <a:ext cx="1174279" cy="1118426"/>
            <a:chOff x="2713" y="2072"/>
            <a:chExt cx="697" cy="560"/>
          </a:xfrm>
        </p:grpSpPr>
        <p:grpSp>
          <p:nvGrpSpPr>
            <p:cNvPr id="317" name="Group 11">
              <a:extLst>
                <a:ext uri="{FF2B5EF4-FFF2-40B4-BE49-F238E27FC236}">
                  <a16:creationId xmlns:a16="http://schemas.microsoft.com/office/drawing/2014/main" id="{7C978378-2190-83D7-1225-479F611D4311}"/>
                </a:ext>
              </a:extLst>
            </p:cNvPr>
            <p:cNvGrpSpPr>
              <a:grpSpLocks noChangeAspect="1"/>
            </p:cNvGrpSpPr>
            <p:nvPr/>
          </p:nvGrpSpPr>
          <p:grpSpPr bwMode="auto">
            <a:xfrm>
              <a:off x="2713" y="2104"/>
              <a:ext cx="697" cy="528"/>
              <a:chOff x="4652" y="3159"/>
              <a:chExt cx="638" cy="483"/>
            </a:xfrm>
          </p:grpSpPr>
          <p:sp>
            <p:nvSpPr>
              <p:cNvPr id="367" name="Freeform 12">
                <a:extLst>
                  <a:ext uri="{FF2B5EF4-FFF2-40B4-BE49-F238E27FC236}">
                    <a16:creationId xmlns:a16="http://schemas.microsoft.com/office/drawing/2014/main" id="{A7923618-35AE-360E-7408-7B9B936F1F91}"/>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 name="Freeform 13">
                <a:extLst>
                  <a:ext uri="{FF2B5EF4-FFF2-40B4-BE49-F238E27FC236}">
                    <a16:creationId xmlns:a16="http://schemas.microsoft.com/office/drawing/2014/main" id="{FEAB3C5E-E706-BF87-33E8-0CCF4161074A}"/>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 name="Freeform 14">
                <a:extLst>
                  <a:ext uri="{FF2B5EF4-FFF2-40B4-BE49-F238E27FC236}">
                    <a16:creationId xmlns:a16="http://schemas.microsoft.com/office/drawing/2014/main" id="{C160B0BF-4316-F4C0-73D2-C21CEC597E98}"/>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 name="Freeform 15">
                <a:extLst>
                  <a:ext uri="{FF2B5EF4-FFF2-40B4-BE49-F238E27FC236}">
                    <a16:creationId xmlns:a16="http://schemas.microsoft.com/office/drawing/2014/main" id="{E9550746-7B8D-3D54-8E4B-D1A777B06E2D}"/>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1" name="Freeform 16">
                <a:extLst>
                  <a:ext uri="{FF2B5EF4-FFF2-40B4-BE49-F238E27FC236}">
                    <a16:creationId xmlns:a16="http://schemas.microsoft.com/office/drawing/2014/main" id="{587D59FD-99C5-4B82-5376-88F007E0CF28}"/>
                  </a:ext>
                </a:extLst>
              </p:cNvPr>
              <p:cNvSpPr>
                <a:spLocks noChangeAspect="1"/>
              </p:cNvSpPr>
              <p:nvPr/>
            </p:nvSpPr>
            <p:spPr bwMode="auto">
              <a:xfrm>
                <a:off x="4652" y="3159"/>
                <a:ext cx="638" cy="483"/>
              </a:xfrm>
              <a:custGeom>
                <a:avLst/>
                <a:gdLst>
                  <a:gd name="T0" fmla="*/ 15 w 969"/>
                  <a:gd name="T1" fmla="*/ 329 h 713"/>
                  <a:gd name="T2" fmla="*/ 34 w 969"/>
                  <a:gd name="T3" fmla="*/ 329 h 713"/>
                  <a:gd name="T4" fmla="*/ 53 w 969"/>
                  <a:gd name="T5" fmla="*/ 329 h 713"/>
                  <a:gd name="T6" fmla="*/ 73 w 969"/>
                  <a:gd name="T7" fmla="*/ 330 h 713"/>
                  <a:gd name="T8" fmla="*/ 92 w 969"/>
                  <a:gd name="T9" fmla="*/ 331 h 713"/>
                  <a:gd name="T10" fmla="*/ 112 w 969"/>
                  <a:gd name="T11" fmla="*/ 331 h 713"/>
                  <a:gd name="T12" fmla="*/ 131 w 969"/>
                  <a:gd name="T13" fmla="*/ 328 h 713"/>
                  <a:gd name="T14" fmla="*/ 151 w 969"/>
                  <a:gd name="T15" fmla="*/ 323 h 713"/>
                  <a:gd name="T16" fmla="*/ 170 w 969"/>
                  <a:gd name="T17" fmla="*/ 321 h 713"/>
                  <a:gd name="T18" fmla="*/ 190 w 969"/>
                  <a:gd name="T19" fmla="*/ 330 h 713"/>
                  <a:gd name="T20" fmla="*/ 209 w 969"/>
                  <a:gd name="T21" fmla="*/ 350 h 713"/>
                  <a:gd name="T22" fmla="*/ 229 w 969"/>
                  <a:gd name="T23" fmla="*/ 365 h 713"/>
                  <a:gd name="T24" fmla="*/ 248 w 969"/>
                  <a:gd name="T25" fmla="*/ 345 h 713"/>
                  <a:gd name="T26" fmla="*/ 268 w 969"/>
                  <a:gd name="T27" fmla="*/ 287 h 713"/>
                  <a:gd name="T28" fmla="*/ 287 w 969"/>
                  <a:gd name="T29" fmla="*/ 234 h 713"/>
                  <a:gd name="T30" fmla="*/ 307 w 969"/>
                  <a:gd name="T31" fmla="*/ 257 h 713"/>
                  <a:gd name="T32" fmla="*/ 326 w 969"/>
                  <a:gd name="T33" fmla="*/ 380 h 713"/>
                  <a:gd name="T34" fmla="*/ 346 w 969"/>
                  <a:gd name="T35" fmla="*/ 515 h 713"/>
                  <a:gd name="T36" fmla="*/ 365 w 969"/>
                  <a:gd name="T37" fmla="*/ 517 h 713"/>
                  <a:gd name="T38" fmla="*/ 385 w 969"/>
                  <a:gd name="T39" fmla="*/ 328 h 713"/>
                  <a:gd name="T40" fmla="*/ 404 w 969"/>
                  <a:gd name="T41" fmla="*/ 80 h 713"/>
                  <a:gd name="T42" fmla="*/ 424 w 969"/>
                  <a:gd name="T43" fmla="*/ 8 h 713"/>
                  <a:gd name="T44" fmla="*/ 443 w 969"/>
                  <a:gd name="T45" fmla="*/ 219 h 713"/>
                  <a:gd name="T46" fmla="*/ 463 w 969"/>
                  <a:gd name="T47" fmla="*/ 552 h 713"/>
                  <a:gd name="T48" fmla="*/ 482 w 969"/>
                  <a:gd name="T49" fmla="*/ 713 h 713"/>
                  <a:gd name="T50" fmla="*/ 502 w 969"/>
                  <a:gd name="T51" fmla="*/ 552 h 713"/>
                  <a:gd name="T52" fmla="*/ 521 w 969"/>
                  <a:gd name="T53" fmla="*/ 219 h 713"/>
                  <a:gd name="T54" fmla="*/ 541 w 969"/>
                  <a:gd name="T55" fmla="*/ 8 h 713"/>
                  <a:gd name="T56" fmla="*/ 560 w 969"/>
                  <a:gd name="T57" fmla="*/ 80 h 713"/>
                  <a:gd name="T58" fmla="*/ 580 w 969"/>
                  <a:gd name="T59" fmla="*/ 328 h 713"/>
                  <a:gd name="T60" fmla="*/ 599 w 969"/>
                  <a:gd name="T61" fmla="*/ 517 h 713"/>
                  <a:gd name="T62" fmla="*/ 619 w 969"/>
                  <a:gd name="T63" fmla="*/ 515 h 713"/>
                  <a:gd name="T64" fmla="*/ 638 w 969"/>
                  <a:gd name="T65" fmla="*/ 380 h 713"/>
                  <a:gd name="T66" fmla="*/ 658 w 969"/>
                  <a:gd name="T67" fmla="*/ 257 h 713"/>
                  <a:gd name="T68" fmla="*/ 677 w 969"/>
                  <a:gd name="T69" fmla="*/ 234 h 713"/>
                  <a:gd name="T70" fmla="*/ 697 w 969"/>
                  <a:gd name="T71" fmla="*/ 287 h 713"/>
                  <a:gd name="T72" fmla="*/ 716 w 969"/>
                  <a:gd name="T73" fmla="*/ 345 h 713"/>
                  <a:gd name="T74" fmla="*/ 736 w 969"/>
                  <a:gd name="T75" fmla="*/ 365 h 713"/>
                  <a:gd name="T76" fmla="*/ 755 w 969"/>
                  <a:gd name="T77" fmla="*/ 350 h 713"/>
                  <a:gd name="T78" fmla="*/ 774 w 969"/>
                  <a:gd name="T79" fmla="*/ 330 h 713"/>
                  <a:gd name="T80" fmla="*/ 794 w 969"/>
                  <a:gd name="T81" fmla="*/ 321 h 713"/>
                  <a:gd name="T82" fmla="*/ 814 w 969"/>
                  <a:gd name="T83" fmla="*/ 323 h 713"/>
                  <a:gd name="T84" fmla="*/ 833 w 969"/>
                  <a:gd name="T85" fmla="*/ 328 h 713"/>
                  <a:gd name="T86" fmla="*/ 852 w 969"/>
                  <a:gd name="T87" fmla="*/ 331 h 713"/>
                  <a:gd name="T88" fmla="*/ 872 w 969"/>
                  <a:gd name="T89" fmla="*/ 331 h 713"/>
                  <a:gd name="T90" fmla="*/ 892 w 969"/>
                  <a:gd name="T91" fmla="*/ 330 h 713"/>
                  <a:gd name="T92" fmla="*/ 911 w 969"/>
                  <a:gd name="T93" fmla="*/ 329 h 713"/>
                  <a:gd name="T94" fmla="*/ 930 w 969"/>
                  <a:gd name="T95" fmla="*/ 329 h 713"/>
                  <a:gd name="T96" fmla="*/ 950 w 969"/>
                  <a:gd name="T97" fmla="*/ 329 h 713"/>
                  <a:gd name="T98" fmla="*/ 969 w 969"/>
                  <a:gd name="T99" fmla="*/ 329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9" h="713">
                    <a:moveTo>
                      <a:pt x="0" y="329"/>
                    </a:moveTo>
                    <a:lnTo>
                      <a:pt x="5" y="329"/>
                    </a:lnTo>
                    <a:lnTo>
                      <a:pt x="10" y="329"/>
                    </a:lnTo>
                    <a:lnTo>
                      <a:pt x="15" y="329"/>
                    </a:lnTo>
                    <a:lnTo>
                      <a:pt x="19" y="329"/>
                    </a:lnTo>
                    <a:lnTo>
                      <a:pt x="24" y="329"/>
                    </a:lnTo>
                    <a:lnTo>
                      <a:pt x="29" y="329"/>
                    </a:lnTo>
                    <a:lnTo>
                      <a:pt x="34" y="329"/>
                    </a:lnTo>
                    <a:lnTo>
                      <a:pt x="39" y="329"/>
                    </a:lnTo>
                    <a:lnTo>
                      <a:pt x="44" y="329"/>
                    </a:lnTo>
                    <a:lnTo>
                      <a:pt x="49" y="329"/>
                    </a:lnTo>
                    <a:lnTo>
                      <a:pt x="53" y="329"/>
                    </a:lnTo>
                    <a:lnTo>
                      <a:pt x="58" y="329"/>
                    </a:lnTo>
                    <a:lnTo>
                      <a:pt x="63" y="330"/>
                    </a:lnTo>
                    <a:lnTo>
                      <a:pt x="68" y="330"/>
                    </a:lnTo>
                    <a:lnTo>
                      <a:pt x="73" y="330"/>
                    </a:lnTo>
                    <a:lnTo>
                      <a:pt x="78" y="330"/>
                    </a:lnTo>
                    <a:lnTo>
                      <a:pt x="83" y="331"/>
                    </a:lnTo>
                    <a:lnTo>
                      <a:pt x="87" y="331"/>
                    </a:lnTo>
                    <a:lnTo>
                      <a:pt x="92" y="331"/>
                    </a:lnTo>
                    <a:lnTo>
                      <a:pt x="97" y="331"/>
                    </a:lnTo>
                    <a:lnTo>
                      <a:pt x="102" y="331"/>
                    </a:lnTo>
                    <a:lnTo>
                      <a:pt x="107" y="331"/>
                    </a:lnTo>
                    <a:lnTo>
                      <a:pt x="112" y="331"/>
                    </a:lnTo>
                    <a:lnTo>
                      <a:pt x="117" y="331"/>
                    </a:lnTo>
                    <a:lnTo>
                      <a:pt x="122" y="330"/>
                    </a:lnTo>
                    <a:lnTo>
                      <a:pt x="127" y="329"/>
                    </a:lnTo>
                    <a:lnTo>
                      <a:pt x="131" y="328"/>
                    </a:lnTo>
                    <a:lnTo>
                      <a:pt x="136" y="327"/>
                    </a:lnTo>
                    <a:lnTo>
                      <a:pt x="141" y="326"/>
                    </a:lnTo>
                    <a:lnTo>
                      <a:pt x="146" y="324"/>
                    </a:lnTo>
                    <a:lnTo>
                      <a:pt x="151" y="323"/>
                    </a:lnTo>
                    <a:lnTo>
                      <a:pt x="156" y="322"/>
                    </a:lnTo>
                    <a:lnTo>
                      <a:pt x="161" y="321"/>
                    </a:lnTo>
                    <a:lnTo>
                      <a:pt x="165" y="320"/>
                    </a:lnTo>
                    <a:lnTo>
                      <a:pt x="170" y="321"/>
                    </a:lnTo>
                    <a:lnTo>
                      <a:pt x="175" y="322"/>
                    </a:lnTo>
                    <a:lnTo>
                      <a:pt x="180" y="323"/>
                    </a:lnTo>
                    <a:lnTo>
                      <a:pt x="185" y="326"/>
                    </a:lnTo>
                    <a:lnTo>
                      <a:pt x="190" y="330"/>
                    </a:lnTo>
                    <a:lnTo>
                      <a:pt x="195" y="334"/>
                    </a:lnTo>
                    <a:lnTo>
                      <a:pt x="199" y="339"/>
                    </a:lnTo>
                    <a:lnTo>
                      <a:pt x="205" y="345"/>
                    </a:lnTo>
                    <a:lnTo>
                      <a:pt x="209" y="350"/>
                    </a:lnTo>
                    <a:lnTo>
                      <a:pt x="214" y="356"/>
                    </a:lnTo>
                    <a:lnTo>
                      <a:pt x="219" y="360"/>
                    </a:lnTo>
                    <a:lnTo>
                      <a:pt x="224" y="363"/>
                    </a:lnTo>
                    <a:lnTo>
                      <a:pt x="229" y="365"/>
                    </a:lnTo>
                    <a:lnTo>
                      <a:pt x="234" y="364"/>
                    </a:lnTo>
                    <a:lnTo>
                      <a:pt x="239" y="360"/>
                    </a:lnTo>
                    <a:lnTo>
                      <a:pt x="243" y="354"/>
                    </a:lnTo>
                    <a:lnTo>
                      <a:pt x="248" y="345"/>
                    </a:lnTo>
                    <a:lnTo>
                      <a:pt x="253" y="333"/>
                    </a:lnTo>
                    <a:lnTo>
                      <a:pt x="258" y="319"/>
                    </a:lnTo>
                    <a:lnTo>
                      <a:pt x="263" y="303"/>
                    </a:lnTo>
                    <a:lnTo>
                      <a:pt x="268" y="287"/>
                    </a:lnTo>
                    <a:lnTo>
                      <a:pt x="273" y="270"/>
                    </a:lnTo>
                    <a:lnTo>
                      <a:pt x="278" y="255"/>
                    </a:lnTo>
                    <a:lnTo>
                      <a:pt x="282" y="242"/>
                    </a:lnTo>
                    <a:lnTo>
                      <a:pt x="287" y="234"/>
                    </a:lnTo>
                    <a:lnTo>
                      <a:pt x="292" y="230"/>
                    </a:lnTo>
                    <a:lnTo>
                      <a:pt x="297" y="232"/>
                    </a:lnTo>
                    <a:lnTo>
                      <a:pt x="302" y="241"/>
                    </a:lnTo>
                    <a:lnTo>
                      <a:pt x="307" y="257"/>
                    </a:lnTo>
                    <a:lnTo>
                      <a:pt x="312" y="280"/>
                    </a:lnTo>
                    <a:lnTo>
                      <a:pt x="317" y="309"/>
                    </a:lnTo>
                    <a:lnTo>
                      <a:pt x="321" y="343"/>
                    </a:lnTo>
                    <a:lnTo>
                      <a:pt x="326" y="380"/>
                    </a:lnTo>
                    <a:lnTo>
                      <a:pt x="331" y="418"/>
                    </a:lnTo>
                    <a:lnTo>
                      <a:pt x="336" y="455"/>
                    </a:lnTo>
                    <a:lnTo>
                      <a:pt x="341" y="488"/>
                    </a:lnTo>
                    <a:lnTo>
                      <a:pt x="346" y="515"/>
                    </a:lnTo>
                    <a:lnTo>
                      <a:pt x="351" y="533"/>
                    </a:lnTo>
                    <a:lnTo>
                      <a:pt x="356" y="540"/>
                    </a:lnTo>
                    <a:lnTo>
                      <a:pt x="360" y="535"/>
                    </a:lnTo>
                    <a:lnTo>
                      <a:pt x="365" y="517"/>
                    </a:lnTo>
                    <a:lnTo>
                      <a:pt x="370" y="486"/>
                    </a:lnTo>
                    <a:lnTo>
                      <a:pt x="375" y="443"/>
                    </a:lnTo>
                    <a:lnTo>
                      <a:pt x="380" y="389"/>
                    </a:lnTo>
                    <a:lnTo>
                      <a:pt x="385" y="328"/>
                    </a:lnTo>
                    <a:lnTo>
                      <a:pt x="390" y="263"/>
                    </a:lnTo>
                    <a:lnTo>
                      <a:pt x="394" y="197"/>
                    </a:lnTo>
                    <a:lnTo>
                      <a:pt x="400" y="135"/>
                    </a:lnTo>
                    <a:lnTo>
                      <a:pt x="404" y="80"/>
                    </a:lnTo>
                    <a:lnTo>
                      <a:pt x="409" y="38"/>
                    </a:lnTo>
                    <a:lnTo>
                      <a:pt x="414" y="10"/>
                    </a:lnTo>
                    <a:lnTo>
                      <a:pt x="419" y="0"/>
                    </a:lnTo>
                    <a:lnTo>
                      <a:pt x="424" y="8"/>
                    </a:lnTo>
                    <a:lnTo>
                      <a:pt x="429" y="36"/>
                    </a:lnTo>
                    <a:lnTo>
                      <a:pt x="434" y="82"/>
                    </a:lnTo>
                    <a:lnTo>
                      <a:pt x="438" y="144"/>
                    </a:lnTo>
                    <a:lnTo>
                      <a:pt x="443" y="219"/>
                    </a:lnTo>
                    <a:lnTo>
                      <a:pt x="448" y="302"/>
                    </a:lnTo>
                    <a:lnTo>
                      <a:pt x="453" y="388"/>
                    </a:lnTo>
                    <a:lnTo>
                      <a:pt x="458" y="474"/>
                    </a:lnTo>
                    <a:lnTo>
                      <a:pt x="463" y="552"/>
                    </a:lnTo>
                    <a:lnTo>
                      <a:pt x="468" y="619"/>
                    </a:lnTo>
                    <a:lnTo>
                      <a:pt x="472" y="670"/>
                    </a:lnTo>
                    <a:lnTo>
                      <a:pt x="477" y="702"/>
                    </a:lnTo>
                    <a:lnTo>
                      <a:pt x="482" y="713"/>
                    </a:lnTo>
                    <a:lnTo>
                      <a:pt x="487" y="702"/>
                    </a:lnTo>
                    <a:lnTo>
                      <a:pt x="492" y="670"/>
                    </a:lnTo>
                    <a:lnTo>
                      <a:pt x="497" y="619"/>
                    </a:lnTo>
                    <a:lnTo>
                      <a:pt x="502" y="552"/>
                    </a:lnTo>
                    <a:lnTo>
                      <a:pt x="507" y="474"/>
                    </a:lnTo>
                    <a:lnTo>
                      <a:pt x="512" y="388"/>
                    </a:lnTo>
                    <a:lnTo>
                      <a:pt x="516" y="302"/>
                    </a:lnTo>
                    <a:lnTo>
                      <a:pt x="521" y="219"/>
                    </a:lnTo>
                    <a:lnTo>
                      <a:pt x="526" y="144"/>
                    </a:lnTo>
                    <a:lnTo>
                      <a:pt x="531" y="82"/>
                    </a:lnTo>
                    <a:lnTo>
                      <a:pt x="536" y="36"/>
                    </a:lnTo>
                    <a:lnTo>
                      <a:pt x="541" y="8"/>
                    </a:lnTo>
                    <a:lnTo>
                      <a:pt x="546" y="0"/>
                    </a:lnTo>
                    <a:lnTo>
                      <a:pt x="550" y="10"/>
                    </a:lnTo>
                    <a:lnTo>
                      <a:pt x="555" y="38"/>
                    </a:lnTo>
                    <a:lnTo>
                      <a:pt x="560" y="80"/>
                    </a:lnTo>
                    <a:lnTo>
                      <a:pt x="565" y="135"/>
                    </a:lnTo>
                    <a:lnTo>
                      <a:pt x="570" y="197"/>
                    </a:lnTo>
                    <a:lnTo>
                      <a:pt x="575" y="263"/>
                    </a:lnTo>
                    <a:lnTo>
                      <a:pt x="580" y="328"/>
                    </a:lnTo>
                    <a:lnTo>
                      <a:pt x="584" y="389"/>
                    </a:lnTo>
                    <a:lnTo>
                      <a:pt x="589" y="443"/>
                    </a:lnTo>
                    <a:lnTo>
                      <a:pt x="594" y="486"/>
                    </a:lnTo>
                    <a:lnTo>
                      <a:pt x="599" y="517"/>
                    </a:lnTo>
                    <a:lnTo>
                      <a:pt x="604" y="535"/>
                    </a:lnTo>
                    <a:lnTo>
                      <a:pt x="609" y="540"/>
                    </a:lnTo>
                    <a:lnTo>
                      <a:pt x="614" y="533"/>
                    </a:lnTo>
                    <a:lnTo>
                      <a:pt x="619" y="515"/>
                    </a:lnTo>
                    <a:lnTo>
                      <a:pt x="624" y="488"/>
                    </a:lnTo>
                    <a:lnTo>
                      <a:pt x="628" y="455"/>
                    </a:lnTo>
                    <a:lnTo>
                      <a:pt x="633" y="418"/>
                    </a:lnTo>
                    <a:lnTo>
                      <a:pt x="638" y="380"/>
                    </a:lnTo>
                    <a:lnTo>
                      <a:pt x="643" y="343"/>
                    </a:lnTo>
                    <a:lnTo>
                      <a:pt x="648" y="309"/>
                    </a:lnTo>
                    <a:lnTo>
                      <a:pt x="653" y="280"/>
                    </a:lnTo>
                    <a:lnTo>
                      <a:pt x="658" y="257"/>
                    </a:lnTo>
                    <a:lnTo>
                      <a:pt x="662" y="241"/>
                    </a:lnTo>
                    <a:lnTo>
                      <a:pt x="667" y="232"/>
                    </a:lnTo>
                    <a:lnTo>
                      <a:pt x="672" y="230"/>
                    </a:lnTo>
                    <a:lnTo>
                      <a:pt x="677" y="234"/>
                    </a:lnTo>
                    <a:lnTo>
                      <a:pt x="682" y="242"/>
                    </a:lnTo>
                    <a:lnTo>
                      <a:pt x="687" y="255"/>
                    </a:lnTo>
                    <a:lnTo>
                      <a:pt x="692" y="270"/>
                    </a:lnTo>
                    <a:lnTo>
                      <a:pt x="697" y="287"/>
                    </a:lnTo>
                    <a:lnTo>
                      <a:pt x="702" y="303"/>
                    </a:lnTo>
                    <a:lnTo>
                      <a:pt x="706" y="319"/>
                    </a:lnTo>
                    <a:lnTo>
                      <a:pt x="711" y="333"/>
                    </a:lnTo>
                    <a:lnTo>
                      <a:pt x="716" y="345"/>
                    </a:lnTo>
                    <a:lnTo>
                      <a:pt x="721" y="354"/>
                    </a:lnTo>
                    <a:lnTo>
                      <a:pt x="726" y="360"/>
                    </a:lnTo>
                    <a:lnTo>
                      <a:pt x="731" y="364"/>
                    </a:lnTo>
                    <a:lnTo>
                      <a:pt x="736" y="365"/>
                    </a:lnTo>
                    <a:lnTo>
                      <a:pt x="740" y="363"/>
                    </a:lnTo>
                    <a:lnTo>
                      <a:pt x="745" y="360"/>
                    </a:lnTo>
                    <a:lnTo>
                      <a:pt x="750" y="356"/>
                    </a:lnTo>
                    <a:lnTo>
                      <a:pt x="755" y="350"/>
                    </a:lnTo>
                    <a:lnTo>
                      <a:pt x="760" y="345"/>
                    </a:lnTo>
                    <a:lnTo>
                      <a:pt x="765" y="339"/>
                    </a:lnTo>
                    <a:lnTo>
                      <a:pt x="770" y="334"/>
                    </a:lnTo>
                    <a:lnTo>
                      <a:pt x="774" y="330"/>
                    </a:lnTo>
                    <a:lnTo>
                      <a:pt x="779" y="326"/>
                    </a:lnTo>
                    <a:lnTo>
                      <a:pt x="784" y="323"/>
                    </a:lnTo>
                    <a:lnTo>
                      <a:pt x="789" y="322"/>
                    </a:lnTo>
                    <a:lnTo>
                      <a:pt x="794" y="321"/>
                    </a:lnTo>
                    <a:lnTo>
                      <a:pt x="799" y="320"/>
                    </a:lnTo>
                    <a:lnTo>
                      <a:pt x="804" y="321"/>
                    </a:lnTo>
                    <a:lnTo>
                      <a:pt x="809" y="322"/>
                    </a:lnTo>
                    <a:lnTo>
                      <a:pt x="814" y="323"/>
                    </a:lnTo>
                    <a:lnTo>
                      <a:pt x="818" y="324"/>
                    </a:lnTo>
                    <a:lnTo>
                      <a:pt x="823" y="326"/>
                    </a:lnTo>
                    <a:lnTo>
                      <a:pt x="828" y="327"/>
                    </a:lnTo>
                    <a:lnTo>
                      <a:pt x="833" y="328"/>
                    </a:lnTo>
                    <a:lnTo>
                      <a:pt x="838" y="329"/>
                    </a:lnTo>
                    <a:lnTo>
                      <a:pt x="843" y="330"/>
                    </a:lnTo>
                    <a:lnTo>
                      <a:pt x="848" y="331"/>
                    </a:lnTo>
                    <a:lnTo>
                      <a:pt x="852" y="331"/>
                    </a:lnTo>
                    <a:lnTo>
                      <a:pt x="857" y="331"/>
                    </a:lnTo>
                    <a:lnTo>
                      <a:pt x="862" y="331"/>
                    </a:lnTo>
                    <a:lnTo>
                      <a:pt x="867" y="331"/>
                    </a:lnTo>
                    <a:lnTo>
                      <a:pt x="872" y="331"/>
                    </a:lnTo>
                    <a:lnTo>
                      <a:pt x="877" y="331"/>
                    </a:lnTo>
                    <a:lnTo>
                      <a:pt x="882" y="331"/>
                    </a:lnTo>
                    <a:lnTo>
                      <a:pt x="887" y="330"/>
                    </a:lnTo>
                    <a:lnTo>
                      <a:pt x="892" y="330"/>
                    </a:lnTo>
                    <a:lnTo>
                      <a:pt x="896" y="330"/>
                    </a:lnTo>
                    <a:lnTo>
                      <a:pt x="901" y="330"/>
                    </a:lnTo>
                    <a:lnTo>
                      <a:pt x="906" y="329"/>
                    </a:lnTo>
                    <a:lnTo>
                      <a:pt x="911" y="329"/>
                    </a:lnTo>
                    <a:lnTo>
                      <a:pt x="916" y="329"/>
                    </a:lnTo>
                    <a:lnTo>
                      <a:pt x="921" y="329"/>
                    </a:lnTo>
                    <a:lnTo>
                      <a:pt x="926" y="329"/>
                    </a:lnTo>
                    <a:lnTo>
                      <a:pt x="930" y="329"/>
                    </a:lnTo>
                    <a:lnTo>
                      <a:pt x="935" y="329"/>
                    </a:lnTo>
                    <a:lnTo>
                      <a:pt x="940" y="329"/>
                    </a:lnTo>
                    <a:lnTo>
                      <a:pt x="945" y="329"/>
                    </a:lnTo>
                    <a:lnTo>
                      <a:pt x="950" y="329"/>
                    </a:lnTo>
                    <a:lnTo>
                      <a:pt x="955" y="329"/>
                    </a:lnTo>
                    <a:lnTo>
                      <a:pt x="960" y="329"/>
                    </a:lnTo>
                    <a:lnTo>
                      <a:pt x="965" y="329"/>
                    </a:lnTo>
                    <a:lnTo>
                      <a:pt x="969" y="329"/>
                    </a:lnTo>
                  </a:path>
                </a:pathLst>
              </a:custGeom>
              <a:noFill/>
              <a:ln w="285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18" name="Group 17">
              <a:extLst>
                <a:ext uri="{FF2B5EF4-FFF2-40B4-BE49-F238E27FC236}">
                  <a16:creationId xmlns:a16="http://schemas.microsoft.com/office/drawing/2014/main" id="{CA7A14A5-5A0A-1148-AD81-BD567FEAA2DF}"/>
                </a:ext>
              </a:extLst>
            </p:cNvPr>
            <p:cNvGrpSpPr>
              <a:grpSpLocks/>
            </p:cNvGrpSpPr>
            <p:nvPr/>
          </p:nvGrpSpPr>
          <p:grpSpPr bwMode="auto">
            <a:xfrm>
              <a:off x="2783" y="2072"/>
              <a:ext cx="617" cy="558"/>
              <a:chOff x="2777" y="2072"/>
              <a:chExt cx="617" cy="558"/>
            </a:xfrm>
          </p:grpSpPr>
          <p:sp>
            <p:nvSpPr>
              <p:cNvPr id="319" name="Freeform 18">
                <a:extLst>
                  <a:ext uri="{FF2B5EF4-FFF2-40B4-BE49-F238E27FC236}">
                    <a16:creationId xmlns:a16="http://schemas.microsoft.com/office/drawing/2014/main" id="{2489256A-322D-8D86-D6CE-E6642D4FFCAB}"/>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 name="Freeform 19">
                <a:extLst>
                  <a:ext uri="{FF2B5EF4-FFF2-40B4-BE49-F238E27FC236}">
                    <a16:creationId xmlns:a16="http://schemas.microsoft.com/office/drawing/2014/main" id="{172690E9-132E-BA9C-FB1F-96D751444A7A}"/>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 name="Freeform 20">
                <a:extLst>
                  <a:ext uri="{FF2B5EF4-FFF2-40B4-BE49-F238E27FC236}">
                    <a16:creationId xmlns:a16="http://schemas.microsoft.com/office/drawing/2014/main" id="{EE6B80C8-46E1-60A4-BAC2-6CD7ABC5FD1D}"/>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 name="Freeform 21">
                <a:extLst>
                  <a:ext uri="{FF2B5EF4-FFF2-40B4-BE49-F238E27FC236}">
                    <a16:creationId xmlns:a16="http://schemas.microsoft.com/office/drawing/2014/main" id="{74D6DF21-1BAE-4DD4-267E-09E50617A056}"/>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 name="Freeform 22">
                <a:extLst>
                  <a:ext uri="{FF2B5EF4-FFF2-40B4-BE49-F238E27FC236}">
                    <a16:creationId xmlns:a16="http://schemas.microsoft.com/office/drawing/2014/main" id="{82726296-0F69-A5C7-35F6-02FF234CE91C}"/>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 name="Freeform 23">
                <a:extLst>
                  <a:ext uri="{FF2B5EF4-FFF2-40B4-BE49-F238E27FC236}">
                    <a16:creationId xmlns:a16="http://schemas.microsoft.com/office/drawing/2014/main" id="{70829EC8-8DE1-80EA-B507-7E92DF4FF408}"/>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5" name="Freeform 24">
                <a:extLst>
                  <a:ext uri="{FF2B5EF4-FFF2-40B4-BE49-F238E27FC236}">
                    <a16:creationId xmlns:a16="http://schemas.microsoft.com/office/drawing/2014/main" id="{CA4A295B-7957-BE36-5D12-2708596FF519}"/>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 name="Freeform 25">
                <a:extLst>
                  <a:ext uri="{FF2B5EF4-FFF2-40B4-BE49-F238E27FC236}">
                    <a16:creationId xmlns:a16="http://schemas.microsoft.com/office/drawing/2014/main" id="{A6CD96B8-FD12-C502-A50D-8956C9B770DC}"/>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 name="Freeform 26">
                <a:extLst>
                  <a:ext uri="{FF2B5EF4-FFF2-40B4-BE49-F238E27FC236}">
                    <a16:creationId xmlns:a16="http://schemas.microsoft.com/office/drawing/2014/main" id="{1BF12601-B9BB-4096-D825-61C3774E539D}"/>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 name="Freeform 27">
                <a:extLst>
                  <a:ext uri="{FF2B5EF4-FFF2-40B4-BE49-F238E27FC236}">
                    <a16:creationId xmlns:a16="http://schemas.microsoft.com/office/drawing/2014/main" id="{14533C4F-8BC3-426D-1169-D7CAB20F31C8}"/>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9" name="Freeform 28">
                <a:extLst>
                  <a:ext uri="{FF2B5EF4-FFF2-40B4-BE49-F238E27FC236}">
                    <a16:creationId xmlns:a16="http://schemas.microsoft.com/office/drawing/2014/main" id="{E871E892-9491-E448-ACA4-03EAEB46D300}"/>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 name="Freeform 29">
                <a:extLst>
                  <a:ext uri="{FF2B5EF4-FFF2-40B4-BE49-F238E27FC236}">
                    <a16:creationId xmlns:a16="http://schemas.microsoft.com/office/drawing/2014/main" id="{CB1B3EE5-E6DC-4BE6-C0E8-7F0176E2BACC}"/>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1" name="Freeform 30">
                <a:extLst>
                  <a:ext uri="{FF2B5EF4-FFF2-40B4-BE49-F238E27FC236}">
                    <a16:creationId xmlns:a16="http://schemas.microsoft.com/office/drawing/2014/main" id="{38A649DF-96C8-F633-7B52-C58DB8AFD2B9}"/>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2" name="Freeform 31">
                <a:extLst>
                  <a:ext uri="{FF2B5EF4-FFF2-40B4-BE49-F238E27FC236}">
                    <a16:creationId xmlns:a16="http://schemas.microsoft.com/office/drawing/2014/main" id="{A2C5D3F7-838E-366A-E878-C4C219D777FF}"/>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3" name="Freeform 32">
                <a:extLst>
                  <a:ext uri="{FF2B5EF4-FFF2-40B4-BE49-F238E27FC236}">
                    <a16:creationId xmlns:a16="http://schemas.microsoft.com/office/drawing/2014/main" id="{88B1459F-3D64-FCBD-3689-71BC2965315A}"/>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4" name="Freeform 33">
                <a:extLst>
                  <a:ext uri="{FF2B5EF4-FFF2-40B4-BE49-F238E27FC236}">
                    <a16:creationId xmlns:a16="http://schemas.microsoft.com/office/drawing/2014/main" id="{A98EA212-5EA7-A694-0BFF-310BE8DF35E6}"/>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5" name="Freeform 34">
                <a:extLst>
                  <a:ext uri="{FF2B5EF4-FFF2-40B4-BE49-F238E27FC236}">
                    <a16:creationId xmlns:a16="http://schemas.microsoft.com/office/drawing/2014/main" id="{BA389E4D-8B3F-A9E4-F4FA-D9A3D29AA989}"/>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6" name="Freeform 35">
                <a:extLst>
                  <a:ext uri="{FF2B5EF4-FFF2-40B4-BE49-F238E27FC236}">
                    <a16:creationId xmlns:a16="http://schemas.microsoft.com/office/drawing/2014/main" id="{4A693916-C70E-1D22-FE6A-9AD94102C3CA}"/>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7" name="Freeform 36">
                <a:extLst>
                  <a:ext uri="{FF2B5EF4-FFF2-40B4-BE49-F238E27FC236}">
                    <a16:creationId xmlns:a16="http://schemas.microsoft.com/office/drawing/2014/main" id="{248B1693-9B6C-5A19-C82A-212E4642D6A7}"/>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 name="Freeform 37">
                <a:extLst>
                  <a:ext uri="{FF2B5EF4-FFF2-40B4-BE49-F238E27FC236}">
                    <a16:creationId xmlns:a16="http://schemas.microsoft.com/office/drawing/2014/main" id="{5B6F3190-9EF6-D8D1-2752-D6B86DE1DBDB}"/>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9" name="Freeform 38">
                <a:extLst>
                  <a:ext uri="{FF2B5EF4-FFF2-40B4-BE49-F238E27FC236}">
                    <a16:creationId xmlns:a16="http://schemas.microsoft.com/office/drawing/2014/main" id="{5010FCC8-1D1A-FE3B-BFC4-DAA34AB35CCE}"/>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0" name="Freeform 39">
                <a:extLst>
                  <a:ext uri="{FF2B5EF4-FFF2-40B4-BE49-F238E27FC236}">
                    <a16:creationId xmlns:a16="http://schemas.microsoft.com/office/drawing/2014/main" id="{2D89D3C6-0F68-B97E-CD51-4D136D40A3CA}"/>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1" name="Freeform 40">
                <a:extLst>
                  <a:ext uri="{FF2B5EF4-FFF2-40B4-BE49-F238E27FC236}">
                    <a16:creationId xmlns:a16="http://schemas.microsoft.com/office/drawing/2014/main" id="{4B2DBC1D-7B94-77EE-3E86-BF999137DFB0}"/>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2" name="Freeform 41">
                <a:extLst>
                  <a:ext uri="{FF2B5EF4-FFF2-40B4-BE49-F238E27FC236}">
                    <a16:creationId xmlns:a16="http://schemas.microsoft.com/office/drawing/2014/main" id="{2F4A1681-98EB-49F0-1A4C-0C9711633406}"/>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3" name="Freeform 42">
                <a:extLst>
                  <a:ext uri="{FF2B5EF4-FFF2-40B4-BE49-F238E27FC236}">
                    <a16:creationId xmlns:a16="http://schemas.microsoft.com/office/drawing/2014/main" id="{EAFD82BE-F83E-068B-E722-3E3F735F2FD9}"/>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4" name="Freeform 43">
                <a:extLst>
                  <a:ext uri="{FF2B5EF4-FFF2-40B4-BE49-F238E27FC236}">
                    <a16:creationId xmlns:a16="http://schemas.microsoft.com/office/drawing/2014/main" id="{32996103-5E12-8325-25FC-BDCBE45CF34E}"/>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5" name="Freeform 44">
                <a:extLst>
                  <a:ext uri="{FF2B5EF4-FFF2-40B4-BE49-F238E27FC236}">
                    <a16:creationId xmlns:a16="http://schemas.microsoft.com/office/drawing/2014/main" id="{86C185BA-0065-CBBD-46E6-744DC48F05D7}"/>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6" name="Freeform 45">
                <a:extLst>
                  <a:ext uri="{FF2B5EF4-FFF2-40B4-BE49-F238E27FC236}">
                    <a16:creationId xmlns:a16="http://schemas.microsoft.com/office/drawing/2014/main" id="{65F5BFE5-7595-D1EE-9060-43A6715C72ED}"/>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 name="Freeform 46">
                <a:extLst>
                  <a:ext uri="{FF2B5EF4-FFF2-40B4-BE49-F238E27FC236}">
                    <a16:creationId xmlns:a16="http://schemas.microsoft.com/office/drawing/2014/main" id="{3F53AFBB-08CD-45E3-2496-07D6C161F718}"/>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8" name="Freeform 47">
                <a:extLst>
                  <a:ext uri="{FF2B5EF4-FFF2-40B4-BE49-F238E27FC236}">
                    <a16:creationId xmlns:a16="http://schemas.microsoft.com/office/drawing/2014/main" id="{B81B1D08-11E6-1BD4-4001-3CDE474ACF38}"/>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9" name="Freeform 48">
                <a:extLst>
                  <a:ext uri="{FF2B5EF4-FFF2-40B4-BE49-F238E27FC236}">
                    <a16:creationId xmlns:a16="http://schemas.microsoft.com/office/drawing/2014/main" id="{68DF12BD-F579-FFFA-044C-6B07821DEEF4}"/>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0" name="Freeform 49">
                <a:extLst>
                  <a:ext uri="{FF2B5EF4-FFF2-40B4-BE49-F238E27FC236}">
                    <a16:creationId xmlns:a16="http://schemas.microsoft.com/office/drawing/2014/main" id="{BCDE0BFB-504F-5FFD-6C7C-DBFC7678CA55}"/>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1" name="Freeform 50">
                <a:extLst>
                  <a:ext uri="{FF2B5EF4-FFF2-40B4-BE49-F238E27FC236}">
                    <a16:creationId xmlns:a16="http://schemas.microsoft.com/office/drawing/2014/main" id="{60B78A76-D92C-C72B-F07F-4AA6BAD9E8F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2" name="Freeform 51">
                <a:extLst>
                  <a:ext uri="{FF2B5EF4-FFF2-40B4-BE49-F238E27FC236}">
                    <a16:creationId xmlns:a16="http://schemas.microsoft.com/office/drawing/2014/main" id="{B9875A8E-C484-0142-0FE6-CCC67909F53C}"/>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3" name="Freeform 52">
                <a:extLst>
                  <a:ext uri="{FF2B5EF4-FFF2-40B4-BE49-F238E27FC236}">
                    <a16:creationId xmlns:a16="http://schemas.microsoft.com/office/drawing/2014/main" id="{B7CA0734-C1A1-2784-0CB9-F6FB898F8B71}"/>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4" name="Freeform 53">
                <a:extLst>
                  <a:ext uri="{FF2B5EF4-FFF2-40B4-BE49-F238E27FC236}">
                    <a16:creationId xmlns:a16="http://schemas.microsoft.com/office/drawing/2014/main" id="{B903C12D-1495-7DEE-47E3-32FD0015B0A1}"/>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5" name="Freeform 54">
                <a:extLst>
                  <a:ext uri="{FF2B5EF4-FFF2-40B4-BE49-F238E27FC236}">
                    <a16:creationId xmlns:a16="http://schemas.microsoft.com/office/drawing/2014/main" id="{C9B00681-1899-CEB9-8694-C2CE66F27AED}"/>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6" name="Freeform 55">
                <a:extLst>
                  <a:ext uri="{FF2B5EF4-FFF2-40B4-BE49-F238E27FC236}">
                    <a16:creationId xmlns:a16="http://schemas.microsoft.com/office/drawing/2014/main" id="{44F57B77-6F75-B1B0-9AAB-88D8016DDC72}"/>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7" name="Freeform 56">
                <a:extLst>
                  <a:ext uri="{FF2B5EF4-FFF2-40B4-BE49-F238E27FC236}">
                    <a16:creationId xmlns:a16="http://schemas.microsoft.com/office/drawing/2014/main" id="{27F5315B-F0E8-E295-A1F0-C42668CAF46B}"/>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 name="Freeform 57">
                <a:extLst>
                  <a:ext uri="{FF2B5EF4-FFF2-40B4-BE49-F238E27FC236}">
                    <a16:creationId xmlns:a16="http://schemas.microsoft.com/office/drawing/2014/main" id="{6F198A55-343B-F5E6-6769-098B12F0EA30}"/>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 name="Freeform 58">
                <a:extLst>
                  <a:ext uri="{FF2B5EF4-FFF2-40B4-BE49-F238E27FC236}">
                    <a16:creationId xmlns:a16="http://schemas.microsoft.com/office/drawing/2014/main" id="{95DEBC4A-3B6F-BAEF-BF63-C6A9A311D790}"/>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0" name="Freeform 59">
                <a:extLst>
                  <a:ext uri="{FF2B5EF4-FFF2-40B4-BE49-F238E27FC236}">
                    <a16:creationId xmlns:a16="http://schemas.microsoft.com/office/drawing/2014/main" id="{04E0E9C8-615B-D75A-0080-1B74CC8DD21E}"/>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 name="Freeform 60">
                <a:extLst>
                  <a:ext uri="{FF2B5EF4-FFF2-40B4-BE49-F238E27FC236}">
                    <a16:creationId xmlns:a16="http://schemas.microsoft.com/office/drawing/2014/main" id="{6D07C2F7-F8EB-1D0C-AA79-85C478C8C159}"/>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 name="Freeform 61">
                <a:extLst>
                  <a:ext uri="{FF2B5EF4-FFF2-40B4-BE49-F238E27FC236}">
                    <a16:creationId xmlns:a16="http://schemas.microsoft.com/office/drawing/2014/main" id="{B6A49CCB-064B-A3DD-F3F5-5BD9E94D1118}"/>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 name="Freeform 62">
                <a:extLst>
                  <a:ext uri="{FF2B5EF4-FFF2-40B4-BE49-F238E27FC236}">
                    <a16:creationId xmlns:a16="http://schemas.microsoft.com/office/drawing/2014/main" id="{AB0FAAE1-147B-2687-699A-0FF420957682}"/>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 name="Freeform 63">
                <a:extLst>
                  <a:ext uri="{FF2B5EF4-FFF2-40B4-BE49-F238E27FC236}">
                    <a16:creationId xmlns:a16="http://schemas.microsoft.com/office/drawing/2014/main" id="{6695B76E-A041-B881-BB3B-0166BB53ECF8}"/>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 name="Freeform 64">
                <a:extLst>
                  <a:ext uri="{FF2B5EF4-FFF2-40B4-BE49-F238E27FC236}">
                    <a16:creationId xmlns:a16="http://schemas.microsoft.com/office/drawing/2014/main" id="{D1FF26FD-C215-9E38-C73C-18668926F9FB}"/>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 name="Freeform 65">
                <a:extLst>
                  <a:ext uri="{FF2B5EF4-FFF2-40B4-BE49-F238E27FC236}">
                    <a16:creationId xmlns:a16="http://schemas.microsoft.com/office/drawing/2014/main" id="{16C484E1-CABD-3BC6-C518-BB5F2545655D}"/>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46" name="Group 68">
            <a:extLst>
              <a:ext uri="{FF2B5EF4-FFF2-40B4-BE49-F238E27FC236}">
                <a16:creationId xmlns:a16="http://schemas.microsoft.com/office/drawing/2014/main" id="{ACBCDC27-8362-4D0D-D2CE-F9333BBBAB99}"/>
              </a:ext>
            </a:extLst>
          </p:cNvPr>
          <p:cNvGrpSpPr>
            <a:grpSpLocks/>
          </p:cNvGrpSpPr>
          <p:nvPr/>
        </p:nvGrpSpPr>
        <p:grpSpPr bwMode="auto">
          <a:xfrm>
            <a:off x="3708843" y="1462125"/>
            <a:ext cx="1057734" cy="1146983"/>
            <a:chOff x="1852" y="2060"/>
            <a:chExt cx="691" cy="574"/>
          </a:xfrm>
        </p:grpSpPr>
        <p:grpSp>
          <p:nvGrpSpPr>
            <p:cNvPr id="262" name="Group 69">
              <a:extLst>
                <a:ext uri="{FF2B5EF4-FFF2-40B4-BE49-F238E27FC236}">
                  <a16:creationId xmlns:a16="http://schemas.microsoft.com/office/drawing/2014/main" id="{859972C3-69B0-E9BB-B0F6-9C21C19F7067}"/>
                </a:ext>
              </a:extLst>
            </p:cNvPr>
            <p:cNvGrpSpPr>
              <a:grpSpLocks/>
            </p:cNvGrpSpPr>
            <p:nvPr/>
          </p:nvGrpSpPr>
          <p:grpSpPr bwMode="auto">
            <a:xfrm>
              <a:off x="1852" y="2072"/>
              <a:ext cx="691" cy="550"/>
              <a:chOff x="1858" y="2414"/>
              <a:chExt cx="691" cy="550"/>
            </a:xfrm>
          </p:grpSpPr>
          <p:sp>
            <p:nvSpPr>
              <p:cNvPr id="312" name="Freeform 70">
                <a:extLst>
                  <a:ext uri="{FF2B5EF4-FFF2-40B4-BE49-F238E27FC236}">
                    <a16:creationId xmlns:a16="http://schemas.microsoft.com/office/drawing/2014/main" id="{47FE5BE5-BA13-017B-4561-B2954E6A757F}"/>
                  </a:ext>
                </a:extLst>
              </p:cNvPr>
              <p:cNvSpPr>
                <a:spLocks noChangeAspect="1"/>
              </p:cNvSpPr>
              <p:nvPr/>
            </p:nvSpPr>
            <p:spPr bwMode="auto">
              <a:xfrm>
                <a:off x="1858" y="2414"/>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99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3" name="Freeform 71">
                <a:extLst>
                  <a:ext uri="{FF2B5EF4-FFF2-40B4-BE49-F238E27FC236}">
                    <a16:creationId xmlns:a16="http://schemas.microsoft.com/office/drawing/2014/main" id="{92A998A1-E667-D4A7-8030-244CE69C801E}"/>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4" name="Freeform 72">
                <a:extLst>
                  <a:ext uri="{FF2B5EF4-FFF2-40B4-BE49-F238E27FC236}">
                    <a16:creationId xmlns:a16="http://schemas.microsoft.com/office/drawing/2014/main" id="{D5B7B13A-E243-ECF1-5363-4CF47B52D6F8}"/>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 name="Freeform 73">
                <a:extLst>
                  <a:ext uri="{FF2B5EF4-FFF2-40B4-BE49-F238E27FC236}">
                    <a16:creationId xmlns:a16="http://schemas.microsoft.com/office/drawing/2014/main" id="{71914FC5-414F-6708-8B25-7928C3D62E6F}"/>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6" name="Freeform 74">
                <a:extLst>
                  <a:ext uri="{FF2B5EF4-FFF2-40B4-BE49-F238E27FC236}">
                    <a16:creationId xmlns:a16="http://schemas.microsoft.com/office/drawing/2014/main" id="{ED6C6383-2B76-0476-4B3A-41A29E8C62D0}"/>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63" name="Freeform 75">
              <a:extLst>
                <a:ext uri="{FF2B5EF4-FFF2-40B4-BE49-F238E27FC236}">
                  <a16:creationId xmlns:a16="http://schemas.microsoft.com/office/drawing/2014/main" id="{B61B1148-F4AF-C544-4318-54C57198C302}"/>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4" name="Freeform 76">
              <a:extLst>
                <a:ext uri="{FF2B5EF4-FFF2-40B4-BE49-F238E27FC236}">
                  <a16:creationId xmlns:a16="http://schemas.microsoft.com/office/drawing/2014/main" id="{A76C8F73-D420-2456-7F36-2DBED5454662}"/>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5" name="Freeform 77">
              <a:extLst>
                <a:ext uri="{FF2B5EF4-FFF2-40B4-BE49-F238E27FC236}">
                  <a16:creationId xmlns:a16="http://schemas.microsoft.com/office/drawing/2014/main" id="{3C5D0C84-6EE5-CE01-70C3-251D85BA0209}"/>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 name="Freeform 78">
              <a:extLst>
                <a:ext uri="{FF2B5EF4-FFF2-40B4-BE49-F238E27FC236}">
                  <a16:creationId xmlns:a16="http://schemas.microsoft.com/office/drawing/2014/main" id="{3B6B4797-A02B-4858-307B-E9775877513A}"/>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7" name="Freeform 79">
              <a:extLst>
                <a:ext uri="{FF2B5EF4-FFF2-40B4-BE49-F238E27FC236}">
                  <a16:creationId xmlns:a16="http://schemas.microsoft.com/office/drawing/2014/main" id="{C8BD5729-B1E1-290E-A782-66563A36DC69}"/>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8" name="Freeform 80">
              <a:extLst>
                <a:ext uri="{FF2B5EF4-FFF2-40B4-BE49-F238E27FC236}">
                  <a16:creationId xmlns:a16="http://schemas.microsoft.com/office/drawing/2014/main" id="{B077C2B5-C74A-492B-A960-4779FC594EAD}"/>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9" name="Freeform 81">
              <a:extLst>
                <a:ext uri="{FF2B5EF4-FFF2-40B4-BE49-F238E27FC236}">
                  <a16:creationId xmlns:a16="http://schemas.microsoft.com/office/drawing/2014/main" id="{E9DA8729-D4D2-C435-C426-66F32F2B5401}"/>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0" name="Freeform 82">
              <a:extLst>
                <a:ext uri="{FF2B5EF4-FFF2-40B4-BE49-F238E27FC236}">
                  <a16:creationId xmlns:a16="http://schemas.microsoft.com/office/drawing/2014/main" id="{7C831C7A-4A6B-3322-60E5-EE0234A3609D}"/>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1" name="Freeform 83">
              <a:extLst>
                <a:ext uri="{FF2B5EF4-FFF2-40B4-BE49-F238E27FC236}">
                  <a16:creationId xmlns:a16="http://schemas.microsoft.com/office/drawing/2014/main" id="{16BCC899-EBA2-E3AD-B65D-8203E91A8F7D}"/>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2" name="Freeform 84">
              <a:extLst>
                <a:ext uri="{FF2B5EF4-FFF2-40B4-BE49-F238E27FC236}">
                  <a16:creationId xmlns:a16="http://schemas.microsoft.com/office/drawing/2014/main" id="{81A272B3-74A9-4451-97D1-3F2857664EE8}"/>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3" name="Freeform 85">
              <a:extLst>
                <a:ext uri="{FF2B5EF4-FFF2-40B4-BE49-F238E27FC236}">
                  <a16:creationId xmlns:a16="http://schemas.microsoft.com/office/drawing/2014/main" id="{17665280-9C65-3A16-9372-969CDB485C4A}"/>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4" name="Freeform 86">
              <a:extLst>
                <a:ext uri="{FF2B5EF4-FFF2-40B4-BE49-F238E27FC236}">
                  <a16:creationId xmlns:a16="http://schemas.microsoft.com/office/drawing/2014/main" id="{B4300F1C-5172-5296-30BA-4BE7BF3AB302}"/>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5" name="Freeform 87">
              <a:extLst>
                <a:ext uri="{FF2B5EF4-FFF2-40B4-BE49-F238E27FC236}">
                  <a16:creationId xmlns:a16="http://schemas.microsoft.com/office/drawing/2014/main" id="{0F4C8281-4B22-4DE7-98E9-F5F405B9ABED}"/>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 name="Freeform 88">
              <a:extLst>
                <a:ext uri="{FF2B5EF4-FFF2-40B4-BE49-F238E27FC236}">
                  <a16:creationId xmlns:a16="http://schemas.microsoft.com/office/drawing/2014/main" id="{03FFF9D9-0540-8FAC-BE99-33591E029955}"/>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 name="Freeform 89">
              <a:extLst>
                <a:ext uri="{FF2B5EF4-FFF2-40B4-BE49-F238E27FC236}">
                  <a16:creationId xmlns:a16="http://schemas.microsoft.com/office/drawing/2014/main" id="{4BFA723E-D629-3D31-4C72-0AD094D1DFB9}"/>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 name="Freeform 90">
              <a:extLst>
                <a:ext uri="{FF2B5EF4-FFF2-40B4-BE49-F238E27FC236}">
                  <a16:creationId xmlns:a16="http://schemas.microsoft.com/office/drawing/2014/main" id="{A98A04B4-CD18-9BB2-9678-83B37FFF95C4}"/>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 name="Freeform 91">
              <a:extLst>
                <a:ext uri="{FF2B5EF4-FFF2-40B4-BE49-F238E27FC236}">
                  <a16:creationId xmlns:a16="http://schemas.microsoft.com/office/drawing/2014/main" id="{774854FC-3F5E-B678-9D5E-27A5B3C2A26B}"/>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 name="Freeform 92">
              <a:extLst>
                <a:ext uri="{FF2B5EF4-FFF2-40B4-BE49-F238E27FC236}">
                  <a16:creationId xmlns:a16="http://schemas.microsoft.com/office/drawing/2014/main" id="{BDE8688F-9C16-D281-FBF0-25F2CA61CFA9}"/>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 name="Freeform 93">
              <a:extLst>
                <a:ext uri="{FF2B5EF4-FFF2-40B4-BE49-F238E27FC236}">
                  <a16:creationId xmlns:a16="http://schemas.microsoft.com/office/drawing/2014/main" id="{E212F630-A873-8ACE-94CB-20E62A7EF493}"/>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 name="Freeform 94">
              <a:extLst>
                <a:ext uri="{FF2B5EF4-FFF2-40B4-BE49-F238E27FC236}">
                  <a16:creationId xmlns:a16="http://schemas.microsoft.com/office/drawing/2014/main" id="{4A9A0B83-5CAF-BDB5-4167-84B7575CE910}"/>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 name="Freeform 95">
              <a:extLst>
                <a:ext uri="{FF2B5EF4-FFF2-40B4-BE49-F238E27FC236}">
                  <a16:creationId xmlns:a16="http://schemas.microsoft.com/office/drawing/2014/main" id="{8DDFA57B-53A7-AA71-1B97-935CF2D87233}"/>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 name="Freeform 96">
              <a:extLst>
                <a:ext uri="{FF2B5EF4-FFF2-40B4-BE49-F238E27FC236}">
                  <a16:creationId xmlns:a16="http://schemas.microsoft.com/office/drawing/2014/main" id="{1A33869E-FD4C-F172-0E58-0F1E8B70ECAE}"/>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 name="Freeform 97">
              <a:extLst>
                <a:ext uri="{FF2B5EF4-FFF2-40B4-BE49-F238E27FC236}">
                  <a16:creationId xmlns:a16="http://schemas.microsoft.com/office/drawing/2014/main" id="{F16896B8-200C-6F51-EE6C-ACBDEA0F8C56}"/>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 name="Freeform 98">
              <a:extLst>
                <a:ext uri="{FF2B5EF4-FFF2-40B4-BE49-F238E27FC236}">
                  <a16:creationId xmlns:a16="http://schemas.microsoft.com/office/drawing/2014/main" id="{C382A8D0-9D44-158F-B926-DEA8E6266706}"/>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 name="Freeform 99">
              <a:extLst>
                <a:ext uri="{FF2B5EF4-FFF2-40B4-BE49-F238E27FC236}">
                  <a16:creationId xmlns:a16="http://schemas.microsoft.com/office/drawing/2014/main" id="{D6A7C97C-1841-F4E7-04F8-96610B0BA849}"/>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8" name="Freeform 100">
              <a:extLst>
                <a:ext uri="{FF2B5EF4-FFF2-40B4-BE49-F238E27FC236}">
                  <a16:creationId xmlns:a16="http://schemas.microsoft.com/office/drawing/2014/main" id="{EDB4E95C-D67D-C8CB-F7BE-B81927D53817}"/>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9" name="Freeform 101">
              <a:extLst>
                <a:ext uri="{FF2B5EF4-FFF2-40B4-BE49-F238E27FC236}">
                  <a16:creationId xmlns:a16="http://schemas.microsoft.com/office/drawing/2014/main" id="{9F83A09B-84D5-2157-0C44-026409552D97}"/>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0" name="Freeform 102">
              <a:extLst>
                <a:ext uri="{FF2B5EF4-FFF2-40B4-BE49-F238E27FC236}">
                  <a16:creationId xmlns:a16="http://schemas.microsoft.com/office/drawing/2014/main" id="{09579388-70F4-B7FA-2C40-3C6DA48FC01B}"/>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1" name="Freeform 103">
              <a:extLst>
                <a:ext uri="{FF2B5EF4-FFF2-40B4-BE49-F238E27FC236}">
                  <a16:creationId xmlns:a16="http://schemas.microsoft.com/office/drawing/2014/main" id="{ADCC18A5-DE3C-CAB8-988F-085AC3B8DE05}"/>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2" name="Freeform 104">
              <a:extLst>
                <a:ext uri="{FF2B5EF4-FFF2-40B4-BE49-F238E27FC236}">
                  <a16:creationId xmlns:a16="http://schemas.microsoft.com/office/drawing/2014/main" id="{DB76A98D-CD66-62A8-29B1-B07C3F91C053}"/>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3" name="Freeform 105">
              <a:extLst>
                <a:ext uri="{FF2B5EF4-FFF2-40B4-BE49-F238E27FC236}">
                  <a16:creationId xmlns:a16="http://schemas.microsoft.com/office/drawing/2014/main" id="{9D574707-AA32-A4C9-984E-2BFB65F92CFC}"/>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4" name="Freeform 106">
              <a:extLst>
                <a:ext uri="{FF2B5EF4-FFF2-40B4-BE49-F238E27FC236}">
                  <a16:creationId xmlns:a16="http://schemas.microsoft.com/office/drawing/2014/main" id="{F2EB22ED-F54E-EA7E-5446-5033FDC470C5}"/>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 name="Freeform 107">
              <a:extLst>
                <a:ext uri="{FF2B5EF4-FFF2-40B4-BE49-F238E27FC236}">
                  <a16:creationId xmlns:a16="http://schemas.microsoft.com/office/drawing/2014/main" id="{5A689082-39B3-478A-D34B-0998DE182041}"/>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6" name="Freeform 108">
              <a:extLst>
                <a:ext uri="{FF2B5EF4-FFF2-40B4-BE49-F238E27FC236}">
                  <a16:creationId xmlns:a16="http://schemas.microsoft.com/office/drawing/2014/main" id="{5833D6BE-78E4-3BA3-011C-86138DBB215E}"/>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 name="Freeform 109">
              <a:extLst>
                <a:ext uri="{FF2B5EF4-FFF2-40B4-BE49-F238E27FC236}">
                  <a16:creationId xmlns:a16="http://schemas.microsoft.com/office/drawing/2014/main" id="{69C09E21-5545-892D-AC49-465F372C749C}"/>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 name="Freeform 110">
              <a:extLst>
                <a:ext uri="{FF2B5EF4-FFF2-40B4-BE49-F238E27FC236}">
                  <a16:creationId xmlns:a16="http://schemas.microsoft.com/office/drawing/2014/main" id="{7FB90A58-6B7F-2A5C-B37E-712A0463D3B1}"/>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9" name="Freeform 111">
              <a:extLst>
                <a:ext uri="{FF2B5EF4-FFF2-40B4-BE49-F238E27FC236}">
                  <a16:creationId xmlns:a16="http://schemas.microsoft.com/office/drawing/2014/main" id="{0DC78A11-7BC4-ECBD-53EA-482DD7A97CD0}"/>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0" name="Freeform 112">
              <a:extLst>
                <a:ext uri="{FF2B5EF4-FFF2-40B4-BE49-F238E27FC236}">
                  <a16:creationId xmlns:a16="http://schemas.microsoft.com/office/drawing/2014/main" id="{348F621F-4CBF-9F33-1785-CDBF8C7ACE41}"/>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1" name="Freeform 113">
              <a:extLst>
                <a:ext uri="{FF2B5EF4-FFF2-40B4-BE49-F238E27FC236}">
                  <a16:creationId xmlns:a16="http://schemas.microsoft.com/office/drawing/2014/main" id="{48FFB035-BAC1-57CF-F39A-2415276E6116}"/>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2" name="Freeform 114">
              <a:extLst>
                <a:ext uri="{FF2B5EF4-FFF2-40B4-BE49-F238E27FC236}">
                  <a16:creationId xmlns:a16="http://schemas.microsoft.com/office/drawing/2014/main" id="{5D874DA3-A0DD-2387-695B-44CD0955667F}"/>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3" name="Freeform 115">
              <a:extLst>
                <a:ext uri="{FF2B5EF4-FFF2-40B4-BE49-F238E27FC236}">
                  <a16:creationId xmlns:a16="http://schemas.microsoft.com/office/drawing/2014/main" id="{8DE0951D-DF6B-1654-4402-257DAF944C79}"/>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4" name="Freeform 116">
              <a:extLst>
                <a:ext uri="{FF2B5EF4-FFF2-40B4-BE49-F238E27FC236}">
                  <a16:creationId xmlns:a16="http://schemas.microsoft.com/office/drawing/2014/main" id="{47D30CBB-F232-4F68-180A-74ACC9B6CA1D}"/>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5" name="Freeform 117">
              <a:extLst>
                <a:ext uri="{FF2B5EF4-FFF2-40B4-BE49-F238E27FC236}">
                  <a16:creationId xmlns:a16="http://schemas.microsoft.com/office/drawing/2014/main" id="{3DA4F63C-B483-3545-9CB8-7AADBD99BC62}"/>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6" name="Freeform 118">
              <a:extLst>
                <a:ext uri="{FF2B5EF4-FFF2-40B4-BE49-F238E27FC236}">
                  <a16:creationId xmlns:a16="http://schemas.microsoft.com/office/drawing/2014/main" id="{AE460D9C-77F5-49BF-15C0-214555C657F3}"/>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 name="Freeform 119">
              <a:extLst>
                <a:ext uri="{FF2B5EF4-FFF2-40B4-BE49-F238E27FC236}">
                  <a16:creationId xmlns:a16="http://schemas.microsoft.com/office/drawing/2014/main" id="{F46C7B5C-5D6B-AAA3-B548-85370A5775BA}"/>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 name="Freeform 120">
              <a:extLst>
                <a:ext uri="{FF2B5EF4-FFF2-40B4-BE49-F238E27FC236}">
                  <a16:creationId xmlns:a16="http://schemas.microsoft.com/office/drawing/2014/main" id="{53FDBEB3-EC97-5FDE-09B7-D9E506E88E0A}"/>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9" name="Freeform 121">
              <a:extLst>
                <a:ext uri="{FF2B5EF4-FFF2-40B4-BE49-F238E27FC236}">
                  <a16:creationId xmlns:a16="http://schemas.microsoft.com/office/drawing/2014/main" id="{FC8BC31A-1051-0B70-348A-F35236B87583}"/>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0" name="Freeform 122">
              <a:extLst>
                <a:ext uri="{FF2B5EF4-FFF2-40B4-BE49-F238E27FC236}">
                  <a16:creationId xmlns:a16="http://schemas.microsoft.com/office/drawing/2014/main" id="{2C8984AF-927E-2AF4-4B5C-72E0439EF20B}"/>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1" name="Rectangle 123">
              <a:extLst>
                <a:ext uri="{FF2B5EF4-FFF2-40B4-BE49-F238E27FC236}">
                  <a16:creationId xmlns:a16="http://schemas.microsoft.com/office/drawing/2014/main" id="{C263752B-647D-F941-F1E0-809C8CDFC98C}"/>
                </a:ext>
              </a:extLst>
            </p:cNvPr>
            <p:cNvSpPr>
              <a:spLocks noChangeAspect="1" noChangeArrowheads="1"/>
            </p:cNvSpPr>
            <p:nvPr/>
          </p:nvSpPr>
          <p:spPr bwMode="auto">
            <a:xfrm>
              <a:off x="2191" y="2347"/>
              <a:ext cx="1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l" eaLnBrk="0" hangingPunct="0"/>
              <a:r>
                <a:rPr lang="en-US" altLang="en-US" sz="700">
                  <a:solidFill>
                    <a:srgbClr val="000000"/>
                  </a:solidFill>
                </a:rPr>
                <a:t> </a:t>
              </a:r>
              <a:endParaRPr lang="en-US" altLang="en-US" sz="2800">
                <a:latin typeface="Times New Roman" panose="02020603050405020304" pitchFamily="18" charset="0"/>
              </a:endParaRPr>
            </a:p>
          </p:txBody>
        </p:sp>
      </p:grpSp>
      <p:grpSp>
        <p:nvGrpSpPr>
          <p:cNvPr id="47" name="Group 124">
            <a:extLst>
              <a:ext uri="{FF2B5EF4-FFF2-40B4-BE49-F238E27FC236}">
                <a16:creationId xmlns:a16="http://schemas.microsoft.com/office/drawing/2014/main" id="{03820AA5-E1E8-D71F-7CEC-E562406144EC}"/>
              </a:ext>
            </a:extLst>
          </p:cNvPr>
          <p:cNvGrpSpPr>
            <a:grpSpLocks/>
          </p:cNvGrpSpPr>
          <p:nvPr/>
        </p:nvGrpSpPr>
        <p:grpSpPr bwMode="auto">
          <a:xfrm>
            <a:off x="2605197" y="1424081"/>
            <a:ext cx="995930" cy="1211616"/>
            <a:chOff x="1007" y="2038"/>
            <a:chExt cx="651" cy="607"/>
          </a:xfrm>
        </p:grpSpPr>
        <p:sp>
          <p:nvSpPr>
            <p:cNvPr id="209" name="Freeform 125">
              <a:extLst>
                <a:ext uri="{FF2B5EF4-FFF2-40B4-BE49-F238E27FC236}">
                  <a16:creationId xmlns:a16="http://schemas.microsoft.com/office/drawing/2014/main" id="{6D5725AB-281F-8E43-64B4-D0A9B130BEC1}"/>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0" name="Freeform 126">
              <a:extLst>
                <a:ext uri="{FF2B5EF4-FFF2-40B4-BE49-F238E27FC236}">
                  <a16:creationId xmlns:a16="http://schemas.microsoft.com/office/drawing/2014/main" id="{53B074D0-777B-A0C6-1827-76A18DF87BC9}"/>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 name="Freeform 127">
              <a:extLst>
                <a:ext uri="{FF2B5EF4-FFF2-40B4-BE49-F238E27FC236}">
                  <a16:creationId xmlns:a16="http://schemas.microsoft.com/office/drawing/2014/main" id="{4FDD8448-CDD7-9922-C487-8BA91C7CE187}"/>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2" name="Freeform 128">
              <a:extLst>
                <a:ext uri="{FF2B5EF4-FFF2-40B4-BE49-F238E27FC236}">
                  <a16:creationId xmlns:a16="http://schemas.microsoft.com/office/drawing/2014/main" id="{F8818D6B-2DD9-709E-C7EA-34D78DE63C4E}"/>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3" name="Freeform 129">
              <a:extLst>
                <a:ext uri="{FF2B5EF4-FFF2-40B4-BE49-F238E27FC236}">
                  <a16:creationId xmlns:a16="http://schemas.microsoft.com/office/drawing/2014/main" id="{C39286CD-8D51-224E-D9E2-417136A4C630}"/>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 name="Freeform 130">
              <a:extLst>
                <a:ext uri="{FF2B5EF4-FFF2-40B4-BE49-F238E27FC236}">
                  <a16:creationId xmlns:a16="http://schemas.microsoft.com/office/drawing/2014/main" id="{1F4F04DD-DDA5-5E5C-F6E4-F426CE1AFE17}"/>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 name="Freeform 131">
              <a:extLst>
                <a:ext uri="{FF2B5EF4-FFF2-40B4-BE49-F238E27FC236}">
                  <a16:creationId xmlns:a16="http://schemas.microsoft.com/office/drawing/2014/main" id="{38852AAA-BEDF-B601-7047-E68DF66A076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Freeform 132">
              <a:extLst>
                <a:ext uri="{FF2B5EF4-FFF2-40B4-BE49-F238E27FC236}">
                  <a16:creationId xmlns:a16="http://schemas.microsoft.com/office/drawing/2014/main" id="{C168C87A-3B8E-B1EE-25D6-932B2C90670E}"/>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7" name="Freeform 133">
              <a:extLst>
                <a:ext uri="{FF2B5EF4-FFF2-40B4-BE49-F238E27FC236}">
                  <a16:creationId xmlns:a16="http://schemas.microsoft.com/office/drawing/2014/main" id="{E52B1CDF-EC0E-0243-E764-26568D02FF2C}"/>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 name="Freeform 134">
              <a:extLst>
                <a:ext uri="{FF2B5EF4-FFF2-40B4-BE49-F238E27FC236}">
                  <a16:creationId xmlns:a16="http://schemas.microsoft.com/office/drawing/2014/main" id="{2ECDCD00-D001-BABE-F510-18D546E3F0D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9" name="Freeform 135">
              <a:extLst>
                <a:ext uri="{FF2B5EF4-FFF2-40B4-BE49-F238E27FC236}">
                  <a16:creationId xmlns:a16="http://schemas.microsoft.com/office/drawing/2014/main" id="{E4062081-E267-6C47-8E15-51D39AD0E117}"/>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0" name="Freeform 136">
              <a:extLst>
                <a:ext uri="{FF2B5EF4-FFF2-40B4-BE49-F238E27FC236}">
                  <a16:creationId xmlns:a16="http://schemas.microsoft.com/office/drawing/2014/main" id="{7A64E5EF-0048-22ED-32CA-A037B0DBAD74}"/>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Freeform 137">
              <a:extLst>
                <a:ext uri="{FF2B5EF4-FFF2-40B4-BE49-F238E27FC236}">
                  <a16:creationId xmlns:a16="http://schemas.microsoft.com/office/drawing/2014/main" id="{70E34DF3-4DC7-ECA4-5A98-D22D36CD02EC}"/>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2" name="Freeform 138">
              <a:extLst>
                <a:ext uri="{FF2B5EF4-FFF2-40B4-BE49-F238E27FC236}">
                  <a16:creationId xmlns:a16="http://schemas.microsoft.com/office/drawing/2014/main" id="{9575DEB3-0BD0-E100-269B-6483C346864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3" name="Freeform 139">
              <a:extLst>
                <a:ext uri="{FF2B5EF4-FFF2-40B4-BE49-F238E27FC236}">
                  <a16:creationId xmlns:a16="http://schemas.microsoft.com/office/drawing/2014/main" id="{2E3FAB83-F727-BB47-A31B-6429116DB6B0}"/>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 name="Freeform 140">
              <a:extLst>
                <a:ext uri="{FF2B5EF4-FFF2-40B4-BE49-F238E27FC236}">
                  <a16:creationId xmlns:a16="http://schemas.microsoft.com/office/drawing/2014/main" id="{4DD17132-F088-B55E-92A5-E247CA66594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 name="Freeform 141">
              <a:extLst>
                <a:ext uri="{FF2B5EF4-FFF2-40B4-BE49-F238E27FC236}">
                  <a16:creationId xmlns:a16="http://schemas.microsoft.com/office/drawing/2014/main" id="{A98EF7CD-F5CC-303F-8792-C1C5E21F9195}"/>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Freeform 142">
              <a:extLst>
                <a:ext uri="{FF2B5EF4-FFF2-40B4-BE49-F238E27FC236}">
                  <a16:creationId xmlns:a16="http://schemas.microsoft.com/office/drawing/2014/main" id="{52C885C4-22F7-2EE7-4530-2245803E8E6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7" name="Freeform 143">
              <a:extLst>
                <a:ext uri="{FF2B5EF4-FFF2-40B4-BE49-F238E27FC236}">
                  <a16:creationId xmlns:a16="http://schemas.microsoft.com/office/drawing/2014/main" id="{1A184BB9-F377-6B35-D1A0-7979CAF985A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 name="Freeform 144">
              <a:extLst>
                <a:ext uri="{FF2B5EF4-FFF2-40B4-BE49-F238E27FC236}">
                  <a16:creationId xmlns:a16="http://schemas.microsoft.com/office/drawing/2014/main" id="{06FFEA2F-1425-832B-D4E6-045E9B105F10}"/>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9" name="Freeform 145">
              <a:extLst>
                <a:ext uri="{FF2B5EF4-FFF2-40B4-BE49-F238E27FC236}">
                  <a16:creationId xmlns:a16="http://schemas.microsoft.com/office/drawing/2014/main" id="{42708EE9-A0FA-1A30-480D-2840457C34EA}"/>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0" name="Freeform 146">
              <a:extLst>
                <a:ext uri="{FF2B5EF4-FFF2-40B4-BE49-F238E27FC236}">
                  <a16:creationId xmlns:a16="http://schemas.microsoft.com/office/drawing/2014/main" id="{B7D39947-76B4-8AAE-F77F-D8A20DDE73DB}"/>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1" name="Freeform 147">
              <a:extLst>
                <a:ext uri="{FF2B5EF4-FFF2-40B4-BE49-F238E27FC236}">
                  <a16:creationId xmlns:a16="http://schemas.microsoft.com/office/drawing/2014/main" id="{53D035C5-E361-FD18-ABEF-DDC12A0DBE6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2" name="Freeform 148">
              <a:extLst>
                <a:ext uri="{FF2B5EF4-FFF2-40B4-BE49-F238E27FC236}">
                  <a16:creationId xmlns:a16="http://schemas.microsoft.com/office/drawing/2014/main" id="{A829B8A7-DF1C-E266-26F5-E0793A1B61AA}"/>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 name="Freeform 149">
              <a:extLst>
                <a:ext uri="{FF2B5EF4-FFF2-40B4-BE49-F238E27FC236}">
                  <a16:creationId xmlns:a16="http://schemas.microsoft.com/office/drawing/2014/main" id="{A79B5580-6F35-8A6E-064E-55BF219B45C4}"/>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 name="Freeform 150">
              <a:extLst>
                <a:ext uri="{FF2B5EF4-FFF2-40B4-BE49-F238E27FC236}">
                  <a16:creationId xmlns:a16="http://schemas.microsoft.com/office/drawing/2014/main" id="{9CA13EB1-0586-3D9F-18DA-EFBF4389AE6B}"/>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 name="Freeform 151">
              <a:extLst>
                <a:ext uri="{FF2B5EF4-FFF2-40B4-BE49-F238E27FC236}">
                  <a16:creationId xmlns:a16="http://schemas.microsoft.com/office/drawing/2014/main" id="{BD8C36E0-556B-FAC9-A131-1337FA5950B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Freeform 152">
              <a:extLst>
                <a:ext uri="{FF2B5EF4-FFF2-40B4-BE49-F238E27FC236}">
                  <a16:creationId xmlns:a16="http://schemas.microsoft.com/office/drawing/2014/main" id="{9DE4B5CE-FD73-DD07-55DE-26FE7492AA8F}"/>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7" name="Freeform 153">
              <a:extLst>
                <a:ext uri="{FF2B5EF4-FFF2-40B4-BE49-F238E27FC236}">
                  <a16:creationId xmlns:a16="http://schemas.microsoft.com/office/drawing/2014/main" id="{988BB7A1-EB39-3280-D580-BD87E0E84C98}"/>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8" name="Freeform 154">
              <a:extLst>
                <a:ext uri="{FF2B5EF4-FFF2-40B4-BE49-F238E27FC236}">
                  <a16:creationId xmlns:a16="http://schemas.microsoft.com/office/drawing/2014/main" id="{78DCA4D5-90EF-5AD6-4870-7A21AE86D264}"/>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 name="Freeform 155">
              <a:extLst>
                <a:ext uri="{FF2B5EF4-FFF2-40B4-BE49-F238E27FC236}">
                  <a16:creationId xmlns:a16="http://schemas.microsoft.com/office/drawing/2014/main" id="{E96D60CE-5E02-111A-2866-FF3BB0B7EAD3}"/>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 name="Freeform 156">
              <a:extLst>
                <a:ext uri="{FF2B5EF4-FFF2-40B4-BE49-F238E27FC236}">
                  <a16:creationId xmlns:a16="http://schemas.microsoft.com/office/drawing/2014/main" id="{FDFDF8E7-3AD5-73D7-C347-36B1D2F918BA}"/>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Freeform 157">
              <a:extLst>
                <a:ext uri="{FF2B5EF4-FFF2-40B4-BE49-F238E27FC236}">
                  <a16:creationId xmlns:a16="http://schemas.microsoft.com/office/drawing/2014/main" id="{F48A6571-6449-0967-EC1A-68E6FDEE8781}"/>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2" name="Freeform 158">
              <a:extLst>
                <a:ext uri="{FF2B5EF4-FFF2-40B4-BE49-F238E27FC236}">
                  <a16:creationId xmlns:a16="http://schemas.microsoft.com/office/drawing/2014/main" id="{0C31C047-C8AF-A790-C213-61F3FCE5D2C3}"/>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3" name="Freeform 159">
              <a:extLst>
                <a:ext uri="{FF2B5EF4-FFF2-40B4-BE49-F238E27FC236}">
                  <a16:creationId xmlns:a16="http://schemas.microsoft.com/office/drawing/2014/main" id="{5F61B6D6-56B8-883E-EA4C-448F1B0A1768}"/>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4" name="Freeform 160">
              <a:extLst>
                <a:ext uri="{FF2B5EF4-FFF2-40B4-BE49-F238E27FC236}">
                  <a16:creationId xmlns:a16="http://schemas.microsoft.com/office/drawing/2014/main" id="{0C0428FC-95AC-2C22-11DF-B946A51D3B88}"/>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 name="Freeform 161">
              <a:extLst>
                <a:ext uri="{FF2B5EF4-FFF2-40B4-BE49-F238E27FC236}">
                  <a16:creationId xmlns:a16="http://schemas.microsoft.com/office/drawing/2014/main" id="{47DEB233-BFB6-582B-AB5D-D14F2CA24EB8}"/>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 name="Freeform 162">
              <a:extLst>
                <a:ext uri="{FF2B5EF4-FFF2-40B4-BE49-F238E27FC236}">
                  <a16:creationId xmlns:a16="http://schemas.microsoft.com/office/drawing/2014/main" id="{CB4DE59E-A336-1B6D-9648-FCA49168F0C4}"/>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7" name="Freeform 163">
              <a:extLst>
                <a:ext uri="{FF2B5EF4-FFF2-40B4-BE49-F238E27FC236}">
                  <a16:creationId xmlns:a16="http://schemas.microsoft.com/office/drawing/2014/main" id="{6FC79734-9A85-0EC7-18C3-6F256DC687DA}"/>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8" name="Freeform 164">
              <a:extLst>
                <a:ext uri="{FF2B5EF4-FFF2-40B4-BE49-F238E27FC236}">
                  <a16:creationId xmlns:a16="http://schemas.microsoft.com/office/drawing/2014/main" id="{E8BEC039-92E6-3669-22E6-8E1DC1DD5FD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9" name="Freeform 165">
              <a:extLst>
                <a:ext uri="{FF2B5EF4-FFF2-40B4-BE49-F238E27FC236}">
                  <a16:creationId xmlns:a16="http://schemas.microsoft.com/office/drawing/2014/main" id="{64C5179A-403B-BF26-BE3A-46A3A1EA9251}"/>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0" name="Freeform 166">
              <a:extLst>
                <a:ext uri="{FF2B5EF4-FFF2-40B4-BE49-F238E27FC236}">
                  <a16:creationId xmlns:a16="http://schemas.microsoft.com/office/drawing/2014/main" id="{ADE598A5-7F8A-B2FC-1220-9A656C92AFF1}"/>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1" name="Freeform 167">
              <a:extLst>
                <a:ext uri="{FF2B5EF4-FFF2-40B4-BE49-F238E27FC236}">
                  <a16:creationId xmlns:a16="http://schemas.microsoft.com/office/drawing/2014/main" id="{03954111-2D9E-7FB1-A301-F368DD70D00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 name="Freeform 168">
              <a:extLst>
                <a:ext uri="{FF2B5EF4-FFF2-40B4-BE49-F238E27FC236}">
                  <a16:creationId xmlns:a16="http://schemas.microsoft.com/office/drawing/2014/main" id="{F356ABC8-B44C-75DB-796A-FB68CA912B44}"/>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3" name="Freeform 169">
              <a:extLst>
                <a:ext uri="{FF2B5EF4-FFF2-40B4-BE49-F238E27FC236}">
                  <a16:creationId xmlns:a16="http://schemas.microsoft.com/office/drawing/2014/main" id="{FC81B1A6-AA44-3C04-CCC2-80B96B4901B0}"/>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4" name="Freeform 170">
              <a:extLst>
                <a:ext uri="{FF2B5EF4-FFF2-40B4-BE49-F238E27FC236}">
                  <a16:creationId xmlns:a16="http://schemas.microsoft.com/office/drawing/2014/main" id="{D60E6F56-58FA-9C90-C2AD-66602A62D5F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5" name="Freeform 171">
              <a:extLst>
                <a:ext uri="{FF2B5EF4-FFF2-40B4-BE49-F238E27FC236}">
                  <a16:creationId xmlns:a16="http://schemas.microsoft.com/office/drawing/2014/main" id="{A26FF02F-E0FC-AE2D-0D2C-1954DFFB0760}"/>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 name="Freeform 172">
              <a:extLst>
                <a:ext uri="{FF2B5EF4-FFF2-40B4-BE49-F238E27FC236}">
                  <a16:creationId xmlns:a16="http://schemas.microsoft.com/office/drawing/2014/main" id="{A3F62C7D-22BE-0D30-2196-82D194F5F146}"/>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 name="Freeform 173">
              <a:extLst>
                <a:ext uri="{FF2B5EF4-FFF2-40B4-BE49-F238E27FC236}">
                  <a16:creationId xmlns:a16="http://schemas.microsoft.com/office/drawing/2014/main" id="{1D73A691-3100-7963-9802-504121B9961D}"/>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8" name="Freeform 174">
              <a:extLst>
                <a:ext uri="{FF2B5EF4-FFF2-40B4-BE49-F238E27FC236}">
                  <a16:creationId xmlns:a16="http://schemas.microsoft.com/office/drawing/2014/main" id="{94B83575-A227-CD7B-EED9-3C76040255F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 name="Freeform 175">
              <a:extLst>
                <a:ext uri="{FF2B5EF4-FFF2-40B4-BE49-F238E27FC236}">
                  <a16:creationId xmlns:a16="http://schemas.microsoft.com/office/drawing/2014/main" id="{A385B455-4168-D007-F9EE-447C7423E6D0}"/>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0" name="Freeform 176">
              <a:extLst>
                <a:ext uri="{FF2B5EF4-FFF2-40B4-BE49-F238E27FC236}">
                  <a16:creationId xmlns:a16="http://schemas.microsoft.com/office/drawing/2014/main" id="{CD15D952-7F14-9684-3AB6-C4F4AD0AC460}"/>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1" name="Freeform 177">
              <a:extLst>
                <a:ext uri="{FF2B5EF4-FFF2-40B4-BE49-F238E27FC236}">
                  <a16:creationId xmlns:a16="http://schemas.microsoft.com/office/drawing/2014/main" id="{2B210F4E-134D-54BE-93D5-16CD0AEA38A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8" name="Group 178">
            <a:extLst>
              <a:ext uri="{FF2B5EF4-FFF2-40B4-BE49-F238E27FC236}">
                <a16:creationId xmlns:a16="http://schemas.microsoft.com/office/drawing/2014/main" id="{A2E7DC16-1BF0-9A9C-4E6E-561751B53FDE}"/>
              </a:ext>
            </a:extLst>
          </p:cNvPr>
          <p:cNvGrpSpPr>
            <a:grpSpLocks/>
          </p:cNvGrpSpPr>
          <p:nvPr/>
        </p:nvGrpSpPr>
        <p:grpSpPr bwMode="auto">
          <a:xfrm flipH="1">
            <a:off x="6208467" y="1459761"/>
            <a:ext cx="1057734" cy="1126279"/>
            <a:chOff x="1858" y="2419"/>
            <a:chExt cx="691" cy="550"/>
          </a:xfrm>
        </p:grpSpPr>
        <p:sp>
          <p:nvSpPr>
            <p:cNvPr id="204" name="Freeform 179">
              <a:extLst>
                <a:ext uri="{FF2B5EF4-FFF2-40B4-BE49-F238E27FC236}">
                  <a16:creationId xmlns:a16="http://schemas.microsoft.com/office/drawing/2014/main" id="{C785EE52-F144-E714-1EC3-F6D68D33D2F8}"/>
                </a:ext>
              </a:extLst>
            </p:cNvPr>
            <p:cNvSpPr>
              <a:spLocks noChangeAspect="1"/>
            </p:cNvSpPr>
            <p:nvPr/>
          </p:nvSpPr>
          <p:spPr bwMode="auto">
            <a:xfrm>
              <a:off x="1858" y="2419"/>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 name="Freeform 180">
              <a:extLst>
                <a:ext uri="{FF2B5EF4-FFF2-40B4-BE49-F238E27FC236}">
                  <a16:creationId xmlns:a16="http://schemas.microsoft.com/office/drawing/2014/main" id="{BA522033-0B7A-A800-0BEB-FAAB1A272369}"/>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 name="Freeform 181">
              <a:extLst>
                <a:ext uri="{FF2B5EF4-FFF2-40B4-BE49-F238E27FC236}">
                  <a16:creationId xmlns:a16="http://schemas.microsoft.com/office/drawing/2014/main" id="{F7BC4F0B-DA75-4240-4A97-91A9CEE63FD3}"/>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7" name="Freeform 182">
              <a:extLst>
                <a:ext uri="{FF2B5EF4-FFF2-40B4-BE49-F238E27FC236}">
                  <a16:creationId xmlns:a16="http://schemas.microsoft.com/office/drawing/2014/main" id="{28B03865-CBB5-D447-76BD-E3F431F417E7}"/>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8" name="Freeform 183">
              <a:extLst>
                <a:ext uri="{FF2B5EF4-FFF2-40B4-BE49-F238E27FC236}">
                  <a16:creationId xmlns:a16="http://schemas.microsoft.com/office/drawing/2014/main" id="{2C342EED-973A-BB40-60A4-8431A66F74BB}"/>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9" name="Group 184">
            <a:extLst>
              <a:ext uri="{FF2B5EF4-FFF2-40B4-BE49-F238E27FC236}">
                <a16:creationId xmlns:a16="http://schemas.microsoft.com/office/drawing/2014/main" id="{EDCAD5A3-D887-E884-363B-DF7837DB8230}"/>
              </a:ext>
            </a:extLst>
          </p:cNvPr>
          <p:cNvGrpSpPr>
            <a:grpSpLocks/>
          </p:cNvGrpSpPr>
          <p:nvPr/>
        </p:nvGrpSpPr>
        <p:grpSpPr bwMode="auto">
          <a:xfrm>
            <a:off x="6277334" y="1456216"/>
            <a:ext cx="882916" cy="1146983"/>
            <a:chOff x="3330" y="1600"/>
            <a:chExt cx="576" cy="574"/>
          </a:xfrm>
        </p:grpSpPr>
        <p:sp>
          <p:nvSpPr>
            <p:cNvPr id="158" name="Freeform 185">
              <a:extLst>
                <a:ext uri="{FF2B5EF4-FFF2-40B4-BE49-F238E27FC236}">
                  <a16:creationId xmlns:a16="http://schemas.microsoft.com/office/drawing/2014/main" id="{C08D8D07-8FD6-8561-60BE-851FBFAF966D}"/>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 name="Freeform 186">
              <a:extLst>
                <a:ext uri="{FF2B5EF4-FFF2-40B4-BE49-F238E27FC236}">
                  <a16:creationId xmlns:a16="http://schemas.microsoft.com/office/drawing/2014/main" id="{D93F57C2-8E5D-8B86-D1B2-337F790C8909}"/>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 name="Freeform 187">
              <a:extLst>
                <a:ext uri="{FF2B5EF4-FFF2-40B4-BE49-F238E27FC236}">
                  <a16:creationId xmlns:a16="http://schemas.microsoft.com/office/drawing/2014/main" id="{667F2CC7-EB6D-BDA6-30F4-9FB770CC9788}"/>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1" name="Freeform 188">
              <a:extLst>
                <a:ext uri="{FF2B5EF4-FFF2-40B4-BE49-F238E27FC236}">
                  <a16:creationId xmlns:a16="http://schemas.microsoft.com/office/drawing/2014/main" id="{FB887098-E5F0-6DB3-FADB-EEB6446D409F}"/>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2" name="Freeform 189">
              <a:extLst>
                <a:ext uri="{FF2B5EF4-FFF2-40B4-BE49-F238E27FC236}">
                  <a16:creationId xmlns:a16="http://schemas.microsoft.com/office/drawing/2014/main" id="{B1B98311-638B-0863-966E-317AD03FF7F6}"/>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 name="Freeform 190">
              <a:extLst>
                <a:ext uri="{FF2B5EF4-FFF2-40B4-BE49-F238E27FC236}">
                  <a16:creationId xmlns:a16="http://schemas.microsoft.com/office/drawing/2014/main" id="{0996724D-D91A-0529-3271-1A2E0346E54A}"/>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 name="Freeform 191">
              <a:extLst>
                <a:ext uri="{FF2B5EF4-FFF2-40B4-BE49-F238E27FC236}">
                  <a16:creationId xmlns:a16="http://schemas.microsoft.com/office/drawing/2014/main" id="{AFB66434-AB20-9E50-E687-13005E9DD4E1}"/>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 name="Freeform 192">
              <a:extLst>
                <a:ext uri="{FF2B5EF4-FFF2-40B4-BE49-F238E27FC236}">
                  <a16:creationId xmlns:a16="http://schemas.microsoft.com/office/drawing/2014/main" id="{5FE9B14D-3902-EFB4-452B-227F92CAB6F9}"/>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 name="Freeform 193">
              <a:extLst>
                <a:ext uri="{FF2B5EF4-FFF2-40B4-BE49-F238E27FC236}">
                  <a16:creationId xmlns:a16="http://schemas.microsoft.com/office/drawing/2014/main" id="{22307608-067A-513E-123D-1C0F554FB723}"/>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7" name="Freeform 194">
              <a:extLst>
                <a:ext uri="{FF2B5EF4-FFF2-40B4-BE49-F238E27FC236}">
                  <a16:creationId xmlns:a16="http://schemas.microsoft.com/office/drawing/2014/main" id="{68CD0A89-988D-1EE3-11D1-9702BE381756}"/>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Freeform 195">
              <a:extLst>
                <a:ext uri="{FF2B5EF4-FFF2-40B4-BE49-F238E27FC236}">
                  <a16:creationId xmlns:a16="http://schemas.microsoft.com/office/drawing/2014/main" id="{26206FC8-EC04-B0A5-FAF5-35A23D163073}"/>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9" name="Freeform 196">
              <a:extLst>
                <a:ext uri="{FF2B5EF4-FFF2-40B4-BE49-F238E27FC236}">
                  <a16:creationId xmlns:a16="http://schemas.microsoft.com/office/drawing/2014/main" id="{9D91B9F7-9FA2-C089-B36B-AFB7C80C285F}"/>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0" name="Freeform 197">
              <a:extLst>
                <a:ext uri="{FF2B5EF4-FFF2-40B4-BE49-F238E27FC236}">
                  <a16:creationId xmlns:a16="http://schemas.microsoft.com/office/drawing/2014/main" id="{6E96542F-838C-F09C-513C-F1EEC79AFF36}"/>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 name="Freeform 198">
              <a:extLst>
                <a:ext uri="{FF2B5EF4-FFF2-40B4-BE49-F238E27FC236}">
                  <a16:creationId xmlns:a16="http://schemas.microsoft.com/office/drawing/2014/main" id="{AD88419B-2804-7133-7C4F-8F1B4648AB42}"/>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2" name="Freeform 199">
              <a:extLst>
                <a:ext uri="{FF2B5EF4-FFF2-40B4-BE49-F238E27FC236}">
                  <a16:creationId xmlns:a16="http://schemas.microsoft.com/office/drawing/2014/main" id="{9A65BA2B-3C09-26C9-F029-46B56B598903}"/>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 name="Freeform 200">
              <a:extLst>
                <a:ext uri="{FF2B5EF4-FFF2-40B4-BE49-F238E27FC236}">
                  <a16:creationId xmlns:a16="http://schemas.microsoft.com/office/drawing/2014/main" id="{B3F9CC1F-8F5C-51FC-CB82-B3CB1AE86FB8}"/>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 name="Freeform 201">
              <a:extLst>
                <a:ext uri="{FF2B5EF4-FFF2-40B4-BE49-F238E27FC236}">
                  <a16:creationId xmlns:a16="http://schemas.microsoft.com/office/drawing/2014/main" id="{2426A38B-9D81-79F5-A606-661EAFD92DB4}"/>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 name="Freeform 202">
              <a:extLst>
                <a:ext uri="{FF2B5EF4-FFF2-40B4-BE49-F238E27FC236}">
                  <a16:creationId xmlns:a16="http://schemas.microsoft.com/office/drawing/2014/main" id="{19AED692-1912-1006-F014-83397B4B2570}"/>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 name="Freeform 203">
              <a:extLst>
                <a:ext uri="{FF2B5EF4-FFF2-40B4-BE49-F238E27FC236}">
                  <a16:creationId xmlns:a16="http://schemas.microsoft.com/office/drawing/2014/main" id="{9D60E7EE-2A76-F9CD-937C-9D3407281D50}"/>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Freeform 204">
              <a:extLst>
                <a:ext uri="{FF2B5EF4-FFF2-40B4-BE49-F238E27FC236}">
                  <a16:creationId xmlns:a16="http://schemas.microsoft.com/office/drawing/2014/main" id="{40359178-602A-6A65-4A36-F63DFE6AF93C}"/>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8" name="Freeform 205">
              <a:extLst>
                <a:ext uri="{FF2B5EF4-FFF2-40B4-BE49-F238E27FC236}">
                  <a16:creationId xmlns:a16="http://schemas.microsoft.com/office/drawing/2014/main" id="{2095B895-1E52-0EF9-9288-6FAE9AC91C3C}"/>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9" name="Freeform 206">
              <a:extLst>
                <a:ext uri="{FF2B5EF4-FFF2-40B4-BE49-F238E27FC236}">
                  <a16:creationId xmlns:a16="http://schemas.microsoft.com/office/drawing/2014/main" id="{4A9C2140-797F-F94B-938A-B86AC3F4301A}"/>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 name="Freeform 207">
              <a:extLst>
                <a:ext uri="{FF2B5EF4-FFF2-40B4-BE49-F238E27FC236}">
                  <a16:creationId xmlns:a16="http://schemas.microsoft.com/office/drawing/2014/main" id="{35B920E2-A570-6285-03C6-1218D90C1ECF}"/>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1" name="Freeform 208">
              <a:extLst>
                <a:ext uri="{FF2B5EF4-FFF2-40B4-BE49-F238E27FC236}">
                  <a16:creationId xmlns:a16="http://schemas.microsoft.com/office/drawing/2014/main" id="{83806371-9ED1-E2F3-CC73-D59988BB3201}"/>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 name="Freeform 209">
              <a:extLst>
                <a:ext uri="{FF2B5EF4-FFF2-40B4-BE49-F238E27FC236}">
                  <a16:creationId xmlns:a16="http://schemas.microsoft.com/office/drawing/2014/main" id="{2644F77C-4194-82AA-F3D1-EDF784535D5F}"/>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3" name="Freeform 210">
              <a:extLst>
                <a:ext uri="{FF2B5EF4-FFF2-40B4-BE49-F238E27FC236}">
                  <a16:creationId xmlns:a16="http://schemas.microsoft.com/office/drawing/2014/main" id="{778CB699-09A5-DEFD-CB79-595CC8F17656}"/>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 name="Freeform 211">
              <a:extLst>
                <a:ext uri="{FF2B5EF4-FFF2-40B4-BE49-F238E27FC236}">
                  <a16:creationId xmlns:a16="http://schemas.microsoft.com/office/drawing/2014/main" id="{27DFEB0B-4222-2677-DF8E-52F5863C5854}"/>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5" name="Freeform 212">
              <a:extLst>
                <a:ext uri="{FF2B5EF4-FFF2-40B4-BE49-F238E27FC236}">
                  <a16:creationId xmlns:a16="http://schemas.microsoft.com/office/drawing/2014/main" id="{79117D0C-0440-578F-A6B6-E0DCA33C15E3}"/>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6" name="Freeform 213">
              <a:extLst>
                <a:ext uri="{FF2B5EF4-FFF2-40B4-BE49-F238E27FC236}">
                  <a16:creationId xmlns:a16="http://schemas.microsoft.com/office/drawing/2014/main" id="{A3F84D5A-2AD8-62D1-1A6F-AE0840FD404E}"/>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7" name="Freeform 214">
              <a:extLst>
                <a:ext uri="{FF2B5EF4-FFF2-40B4-BE49-F238E27FC236}">
                  <a16:creationId xmlns:a16="http://schemas.microsoft.com/office/drawing/2014/main" id="{176C7EC7-54B3-3248-CAD6-C4C8D569DA99}"/>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 name="Freeform 215">
              <a:extLst>
                <a:ext uri="{FF2B5EF4-FFF2-40B4-BE49-F238E27FC236}">
                  <a16:creationId xmlns:a16="http://schemas.microsoft.com/office/drawing/2014/main" id="{78C5F340-B107-AE7D-2054-20BC9088B039}"/>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9" name="Freeform 216">
              <a:extLst>
                <a:ext uri="{FF2B5EF4-FFF2-40B4-BE49-F238E27FC236}">
                  <a16:creationId xmlns:a16="http://schemas.microsoft.com/office/drawing/2014/main" id="{3BFB32B0-5E14-EE31-EEE7-264D6E7A3313}"/>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0" name="Freeform 217">
              <a:extLst>
                <a:ext uri="{FF2B5EF4-FFF2-40B4-BE49-F238E27FC236}">
                  <a16:creationId xmlns:a16="http://schemas.microsoft.com/office/drawing/2014/main" id="{C6830F51-EADF-5967-BA80-8DF90582A6CA}"/>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1" name="Freeform 218">
              <a:extLst>
                <a:ext uri="{FF2B5EF4-FFF2-40B4-BE49-F238E27FC236}">
                  <a16:creationId xmlns:a16="http://schemas.microsoft.com/office/drawing/2014/main" id="{664F0264-F551-182C-542E-A0D3D642F286}"/>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2" name="Freeform 219">
              <a:extLst>
                <a:ext uri="{FF2B5EF4-FFF2-40B4-BE49-F238E27FC236}">
                  <a16:creationId xmlns:a16="http://schemas.microsoft.com/office/drawing/2014/main" id="{877E3C81-2061-699A-A800-F32D3D55C2AE}"/>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3" name="Freeform 220">
              <a:extLst>
                <a:ext uri="{FF2B5EF4-FFF2-40B4-BE49-F238E27FC236}">
                  <a16:creationId xmlns:a16="http://schemas.microsoft.com/office/drawing/2014/main" id="{6A5177D2-874F-6A28-79C8-F76CC3C45FBB}"/>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 name="Freeform 221">
              <a:extLst>
                <a:ext uri="{FF2B5EF4-FFF2-40B4-BE49-F238E27FC236}">
                  <a16:creationId xmlns:a16="http://schemas.microsoft.com/office/drawing/2014/main" id="{5625A994-61F3-1D0B-94F4-32256A855D14}"/>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Freeform 222">
              <a:extLst>
                <a:ext uri="{FF2B5EF4-FFF2-40B4-BE49-F238E27FC236}">
                  <a16:creationId xmlns:a16="http://schemas.microsoft.com/office/drawing/2014/main" id="{C2ADCEB8-2C00-0451-4066-D3F52E0C13ED}"/>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 name="Freeform 223">
              <a:extLst>
                <a:ext uri="{FF2B5EF4-FFF2-40B4-BE49-F238E27FC236}">
                  <a16:creationId xmlns:a16="http://schemas.microsoft.com/office/drawing/2014/main" id="{9FD871BE-7CE5-1AF6-2E30-7B9C65547347}"/>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 name="Freeform 224">
              <a:extLst>
                <a:ext uri="{FF2B5EF4-FFF2-40B4-BE49-F238E27FC236}">
                  <a16:creationId xmlns:a16="http://schemas.microsoft.com/office/drawing/2014/main" id="{585B9B2B-6139-291E-3B40-792B8C02DAC0}"/>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8" name="Freeform 225">
              <a:extLst>
                <a:ext uri="{FF2B5EF4-FFF2-40B4-BE49-F238E27FC236}">
                  <a16:creationId xmlns:a16="http://schemas.microsoft.com/office/drawing/2014/main" id="{B3471328-33EC-F40A-EFE8-70EA4A6CA1E2}"/>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9" name="Freeform 226">
              <a:extLst>
                <a:ext uri="{FF2B5EF4-FFF2-40B4-BE49-F238E27FC236}">
                  <a16:creationId xmlns:a16="http://schemas.microsoft.com/office/drawing/2014/main" id="{8527C667-B5A7-0AE2-C812-AC23E7D783DD}"/>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0" name="Freeform 227">
              <a:extLst>
                <a:ext uri="{FF2B5EF4-FFF2-40B4-BE49-F238E27FC236}">
                  <a16:creationId xmlns:a16="http://schemas.microsoft.com/office/drawing/2014/main" id="{58A5884E-BF40-23E8-143D-CB586F734221}"/>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1" name="Freeform 228">
              <a:extLst>
                <a:ext uri="{FF2B5EF4-FFF2-40B4-BE49-F238E27FC236}">
                  <a16:creationId xmlns:a16="http://schemas.microsoft.com/office/drawing/2014/main" id="{964D72F4-38C4-F076-4DFB-1379C19D9C48}"/>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2" name="Freeform 229">
              <a:extLst>
                <a:ext uri="{FF2B5EF4-FFF2-40B4-BE49-F238E27FC236}">
                  <a16:creationId xmlns:a16="http://schemas.microsoft.com/office/drawing/2014/main" id="{231606F5-14A9-BC88-0C70-19A81D9150A7}"/>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 name="Freeform 230">
              <a:extLst>
                <a:ext uri="{FF2B5EF4-FFF2-40B4-BE49-F238E27FC236}">
                  <a16:creationId xmlns:a16="http://schemas.microsoft.com/office/drawing/2014/main" id="{02A94374-D8A0-16CC-27A9-F651EE3C5267}"/>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0" name="Group 231">
            <a:extLst>
              <a:ext uri="{FF2B5EF4-FFF2-40B4-BE49-F238E27FC236}">
                <a16:creationId xmlns:a16="http://schemas.microsoft.com/office/drawing/2014/main" id="{B1C2C9C5-6C36-C648-07FF-90A9078C4A98}"/>
              </a:ext>
            </a:extLst>
          </p:cNvPr>
          <p:cNvGrpSpPr>
            <a:grpSpLocks/>
          </p:cNvGrpSpPr>
          <p:nvPr/>
        </p:nvGrpSpPr>
        <p:grpSpPr bwMode="auto">
          <a:xfrm>
            <a:off x="7368821" y="1429988"/>
            <a:ext cx="997696" cy="1211616"/>
            <a:chOff x="1007" y="2038"/>
            <a:chExt cx="651" cy="607"/>
          </a:xfrm>
        </p:grpSpPr>
        <p:sp>
          <p:nvSpPr>
            <p:cNvPr id="51" name="Freeform 232">
              <a:extLst>
                <a:ext uri="{FF2B5EF4-FFF2-40B4-BE49-F238E27FC236}">
                  <a16:creationId xmlns:a16="http://schemas.microsoft.com/office/drawing/2014/main" id="{B69A433A-DEEB-FAF9-428E-9B20D44B9ACC}"/>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233">
              <a:extLst>
                <a:ext uri="{FF2B5EF4-FFF2-40B4-BE49-F238E27FC236}">
                  <a16:creationId xmlns:a16="http://schemas.microsoft.com/office/drawing/2014/main" id="{0DEFA2AF-7EFD-9479-123B-6EB11E1B4325}"/>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234">
              <a:extLst>
                <a:ext uri="{FF2B5EF4-FFF2-40B4-BE49-F238E27FC236}">
                  <a16:creationId xmlns:a16="http://schemas.microsoft.com/office/drawing/2014/main" id="{391D3910-05C2-6A40-D6D2-2177DEFEC3BD}"/>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235">
              <a:extLst>
                <a:ext uri="{FF2B5EF4-FFF2-40B4-BE49-F238E27FC236}">
                  <a16:creationId xmlns:a16="http://schemas.microsoft.com/office/drawing/2014/main" id="{AE201328-4935-111C-7A09-9BA1C9C7959F}"/>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236">
              <a:extLst>
                <a:ext uri="{FF2B5EF4-FFF2-40B4-BE49-F238E27FC236}">
                  <a16:creationId xmlns:a16="http://schemas.microsoft.com/office/drawing/2014/main" id="{D0A942D1-C734-62E9-9F2D-E8F328CA8ABD}"/>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237">
              <a:extLst>
                <a:ext uri="{FF2B5EF4-FFF2-40B4-BE49-F238E27FC236}">
                  <a16:creationId xmlns:a16="http://schemas.microsoft.com/office/drawing/2014/main" id="{74D47842-0CEC-D505-78C4-9D1DA41C5CC1}"/>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38">
              <a:extLst>
                <a:ext uri="{FF2B5EF4-FFF2-40B4-BE49-F238E27FC236}">
                  <a16:creationId xmlns:a16="http://schemas.microsoft.com/office/drawing/2014/main" id="{9A8F80A4-D6B6-657A-821E-0FA0241C06A8}"/>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39">
              <a:extLst>
                <a:ext uri="{FF2B5EF4-FFF2-40B4-BE49-F238E27FC236}">
                  <a16:creationId xmlns:a16="http://schemas.microsoft.com/office/drawing/2014/main" id="{735CCD68-6D6B-FC02-E2F6-08B7431A6827}"/>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40">
              <a:extLst>
                <a:ext uri="{FF2B5EF4-FFF2-40B4-BE49-F238E27FC236}">
                  <a16:creationId xmlns:a16="http://schemas.microsoft.com/office/drawing/2014/main" id="{15DA6E99-F601-1519-5462-A446563011BD}"/>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241">
              <a:extLst>
                <a:ext uri="{FF2B5EF4-FFF2-40B4-BE49-F238E27FC236}">
                  <a16:creationId xmlns:a16="http://schemas.microsoft.com/office/drawing/2014/main" id="{7D5228DF-E284-D565-91FF-27951791988C}"/>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42">
              <a:extLst>
                <a:ext uri="{FF2B5EF4-FFF2-40B4-BE49-F238E27FC236}">
                  <a16:creationId xmlns:a16="http://schemas.microsoft.com/office/drawing/2014/main" id="{389946B0-04EF-9C8D-9792-9E9CEA31ED0B}"/>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43">
              <a:extLst>
                <a:ext uri="{FF2B5EF4-FFF2-40B4-BE49-F238E27FC236}">
                  <a16:creationId xmlns:a16="http://schemas.microsoft.com/office/drawing/2014/main" id="{4F0B4F82-DE71-6F37-0A2C-2FA6E69E091C}"/>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44">
              <a:extLst>
                <a:ext uri="{FF2B5EF4-FFF2-40B4-BE49-F238E27FC236}">
                  <a16:creationId xmlns:a16="http://schemas.microsoft.com/office/drawing/2014/main" id="{FFB6C094-A933-BABD-2F5C-82E71F12DF5F}"/>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245">
              <a:extLst>
                <a:ext uri="{FF2B5EF4-FFF2-40B4-BE49-F238E27FC236}">
                  <a16:creationId xmlns:a16="http://schemas.microsoft.com/office/drawing/2014/main" id="{86B1D094-54B7-F6AA-CBD7-F97977DAC2B4}"/>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246">
              <a:extLst>
                <a:ext uri="{FF2B5EF4-FFF2-40B4-BE49-F238E27FC236}">
                  <a16:creationId xmlns:a16="http://schemas.microsoft.com/office/drawing/2014/main" id="{4E99E802-F863-9993-B4DC-FF27C93E7614}"/>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247">
              <a:extLst>
                <a:ext uri="{FF2B5EF4-FFF2-40B4-BE49-F238E27FC236}">
                  <a16:creationId xmlns:a16="http://schemas.microsoft.com/office/drawing/2014/main" id="{1247DE85-8564-175E-51F5-F7EC1EDF7B70}"/>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248">
              <a:extLst>
                <a:ext uri="{FF2B5EF4-FFF2-40B4-BE49-F238E27FC236}">
                  <a16:creationId xmlns:a16="http://schemas.microsoft.com/office/drawing/2014/main" id="{47C65D7F-4502-31A5-23A1-D72FBD8AB7C2}"/>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249">
              <a:extLst>
                <a:ext uri="{FF2B5EF4-FFF2-40B4-BE49-F238E27FC236}">
                  <a16:creationId xmlns:a16="http://schemas.microsoft.com/office/drawing/2014/main" id="{379CBC17-8A2D-6437-CCF7-F2C7232D3CBA}"/>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250">
              <a:extLst>
                <a:ext uri="{FF2B5EF4-FFF2-40B4-BE49-F238E27FC236}">
                  <a16:creationId xmlns:a16="http://schemas.microsoft.com/office/drawing/2014/main" id="{91768F6E-4ABB-691D-38C2-295CEDEC7496}"/>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251">
              <a:extLst>
                <a:ext uri="{FF2B5EF4-FFF2-40B4-BE49-F238E27FC236}">
                  <a16:creationId xmlns:a16="http://schemas.microsoft.com/office/drawing/2014/main" id="{BB4C69A8-0A08-3B69-5C7E-FB935774F182}"/>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252">
              <a:extLst>
                <a:ext uri="{FF2B5EF4-FFF2-40B4-BE49-F238E27FC236}">
                  <a16:creationId xmlns:a16="http://schemas.microsoft.com/office/drawing/2014/main" id="{FC794FF2-1FA7-84A4-5336-C807AFCACAA4}"/>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253">
              <a:extLst>
                <a:ext uri="{FF2B5EF4-FFF2-40B4-BE49-F238E27FC236}">
                  <a16:creationId xmlns:a16="http://schemas.microsoft.com/office/drawing/2014/main" id="{EACA8E84-126C-9254-5759-715CA0C300A3}"/>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254">
              <a:extLst>
                <a:ext uri="{FF2B5EF4-FFF2-40B4-BE49-F238E27FC236}">
                  <a16:creationId xmlns:a16="http://schemas.microsoft.com/office/drawing/2014/main" id="{D25A20B1-8B67-9722-5D22-358D0431A2B1}"/>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255">
              <a:extLst>
                <a:ext uri="{FF2B5EF4-FFF2-40B4-BE49-F238E27FC236}">
                  <a16:creationId xmlns:a16="http://schemas.microsoft.com/office/drawing/2014/main" id="{AD2E54A6-FF29-D0E5-F682-A1833109B33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256">
              <a:extLst>
                <a:ext uri="{FF2B5EF4-FFF2-40B4-BE49-F238E27FC236}">
                  <a16:creationId xmlns:a16="http://schemas.microsoft.com/office/drawing/2014/main" id="{BBC486F9-02E6-87E4-4813-CFD8F056C91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257">
              <a:extLst>
                <a:ext uri="{FF2B5EF4-FFF2-40B4-BE49-F238E27FC236}">
                  <a16:creationId xmlns:a16="http://schemas.microsoft.com/office/drawing/2014/main" id="{B060DAFA-B32D-0231-3D06-D33244F91894}"/>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258">
              <a:extLst>
                <a:ext uri="{FF2B5EF4-FFF2-40B4-BE49-F238E27FC236}">
                  <a16:creationId xmlns:a16="http://schemas.microsoft.com/office/drawing/2014/main" id="{76318ED2-5D0C-399A-3B9B-92EACE16B9D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Freeform 259">
              <a:extLst>
                <a:ext uri="{FF2B5EF4-FFF2-40B4-BE49-F238E27FC236}">
                  <a16:creationId xmlns:a16="http://schemas.microsoft.com/office/drawing/2014/main" id="{A5A7E7EF-A226-DEB3-C802-499903DFDA7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Freeform 260">
              <a:extLst>
                <a:ext uri="{FF2B5EF4-FFF2-40B4-BE49-F238E27FC236}">
                  <a16:creationId xmlns:a16="http://schemas.microsoft.com/office/drawing/2014/main" id="{837CE821-97D7-312F-C9C3-FD9EE646D015}"/>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9" name="Freeform 261">
              <a:extLst>
                <a:ext uri="{FF2B5EF4-FFF2-40B4-BE49-F238E27FC236}">
                  <a16:creationId xmlns:a16="http://schemas.microsoft.com/office/drawing/2014/main" id="{91EA840B-60C6-0F93-2CB5-F92E7369D0F2}"/>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Freeform 262">
              <a:extLst>
                <a:ext uri="{FF2B5EF4-FFF2-40B4-BE49-F238E27FC236}">
                  <a16:creationId xmlns:a16="http://schemas.microsoft.com/office/drawing/2014/main" id="{47A54D9E-6041-671A-8B5F-9FEE427D19EA}"/>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 name="Freeform 263">
              <a:extLst>
                <a:ext uri="{FF2B5EF4-FFF2-40B4-BE49-F238E27FC236}">
                  <a16:creationId xmlns:a16="http://schemas.microsoft.com/office/drawing/2014/main" id="{DD899E10-EAB0-5E78-4310-C5033C919E02}"/>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264">
              <a:extLst>
                <a:ext uri="{FF2B5EF4-FFF2-40B4-BE49-F238E27FC236}">
                  <a16:creationId xmlns:a16="http://schemas.microsoft.com/office/drawing/2014/main" id="{16B3F59A-32F7-A2B8-CD5B-997B6DEE511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265">
              <a:extLst>
                <a:ext uri="{FF2B5EF4-FFF2-40B4-BE49-F238E27FC236}">
                  <a16:creationId xmlns:a16="http://schemas.microsoft.com/office/drawing/2014/main" id="{49ADB475-CAE3-ACC5-D32A-CE5FFA6BC11E}"/>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4" name="Freeform 266">
              <a:extLst>
                <a:ext uri="{FF2B5EF4-FFF2-40B4-BE49-F238E27FC236}">
                  <a16:creationId xmlns:a16="http://schemas.microsoft.com/office/drawing/2014/main" id="{F9F6D3AF-4C4D-5B91-48C6-E66CA04D9D76}"/>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 name="Freeform 267">
              <a:extLst>
                <a:ext uri="{FF2B5EF4-FFF2-40B4-BE49-F238E27FC236}">
                  <a16:creationId xmlns:a16="http://schemas.microsoft.com/office/drawing/2014/main" id="{46952064-9826-9B37-2D81-446765497245}"/>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268">
              <a:extLst>
                <a:ext uri="{FF2B5EF4-FFF2-40B4-BE49-F238E27FC236}">
                  <a16:creationId xmlns:a16="http://schemas.microsoft.com/office/drawing/2014/main" id="{6A9F726B-5B79-672D-D5A0-74A2C590D855}"/>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Freeform 269">
              <a:extLst>
                <a:ext uri="{FF2B5EF4-FFF2-40B4-BE49-F238E27FC236}">
                  <a16:creationId xmlns:a16="http://schemas.microsoft.com/office/drawing/2014/main" id="{235F1341-9782-FE0A-15EF-3F46F79E2E4D}"/>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8" name="Freeform 270">
              <a:extLst>
                <a:ext uri="{FF2B5EF4-FFF2-40B4-BE49-F238E27FC236}">
                  <a16:creationId xmlns:a16="http://schemas.microsoft.com/office/drawing/2014/main" id="{735AED1E-3072-1DC6-DE15-6885DF72CA60}"/>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 name="Freeform 271">
              <a:extLst>
                <a:ext uri="{FF2B5EF4-FFF2-40B4-BE49-F238E27FC236}">
                  <a16:creationId xmlns:a16="http://schemas.microsoft.com/office/drawing/2014/main" id="{7B1448BF-1B5D-2DC0-C66F-EF21C88769A2}"/>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272">
              <a:extLst>
                <a:ext uri="{FF2B5EF4-FFF2-40B4-BE49-F238E27FC236}">
                  <a16:creationId xmlns:a16="http://schemas.microsoft.com/office/drawing/2014/main" id="{F38A28B2-1DD3-1704-90FD-EA29DDE03719}"/>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273">
              <a:extLst>
                <a:ext uri="{FF2B5EF4-FFF2-40B4-BE49-F238E27FC236}">
                  <a16:creationId xmlns:a16="http://schemas.microsoft.com/office/drawing/2014/main" id="{02B646D7-BE21-296F-AB98-2788B1E0A81C}"/>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274">
              <a:extLst>
                <a:ext uri="{FF2B5EF4-FFF2-40B4-BE49-F238E27FC236}">
                  <a16:creationId xmlns:a16="http://schemas.microsoft.com/office/drawing/2014/main" id="{FE20428E-A566-6FA5-74B5-AF0DD6B29833}"/>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275">
              <a:extLst>
                <a:ext uri="{FF2B5EF4-FFF2-40B4-BE49-F238E27FC236}">
                  <a16:creationId xmlns:a16="http://schemas.microsoft.com/office/drawing/2014/main" id="{8B6F76F8-0EDC-7A1D-E81B-E25ED0C9A913}"/>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276">
              <a:extLst>
                <a:ext uri="{FF2B5EF4-FFF2-40B4-BE49-F238E27FC236}">
                  <a16:creationId xmlns:a16="http://schemas.microsoft.com/office/drawing/2014/main" id="{0AE554DE-F6FB-D651-70CD-60888BFB4717}"/>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Freeform 277">
              <a:extLst>
                <a:ext uri="{FF2B5EF4-FFF2-40B4-BE49-F238E27FC236}">
                  <a16:creationId xmlns:a16="http://schemas.microsoft.com/office/drawing/2014/main" id="{5EC56057-CD6D-C6A7-8171-FE5760D41102}"/>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6" name="Freeform 278">
              <a:extLst>
                <a:ext uri="{FF2B5EF4-FFF2-40B4-BE49-F238E27FC236}">
                  <a16:creationId xmlns:a16="http://schemas.microsoft.com/office/drawing/2014/main" id="{7F19BED2-1557-CE79-538B-F7D01587F51E}"/>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279">
              <a:extLst>
                <a:ext uri="{FF2B5EF4-FFF2-40B4-BE49-F238E27FC236}">
                  <a16:creationId xmlns:a16="http://schemas.microsoft.com/office/drawing/2014/main" id="{B575A0C3-2EF1-BC35-0208-A3FA97DDFC31}"/>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Freeform 280">
              <a:extLst>
                <a:ext uri="{FF2B5EF4-FFF2-40B4-BE49-F238E27FC236}">
                  <a16:creationId xmlns:a16="http://schemas.microsoft.com/office/drawing/2014/main" id="{1E0647C1-02B3-1F96-B63D-D5985403CDE6}"/>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 name="Freeform 281">
              <a:extLst>
                <a:ext uri="{FF2B5EF4-FFF2-40B4-BE49-F238E27FC236}">
                  <a16:creationId xmlns:a16="http://schemas.microsoft.com/office/drawing/2014/main" id="{422801B0-A055-E938-8C95-DE64250160A8}"/>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 name="Freeform 282">
              <a:extLst>
                <a:ext uri="{FF2B5EF4-FFF2-40B4-BE49-F238E27FC236}">
                  <a16:creationId xmlns:a16="http://schemas.microsoft.com/office/drawing/2014/main" id="{89E9085D-15D7-C909-4174-8ABEC228009C}"/>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 name="Freeform 283">
              <a:extLst>
                <a:ext uri="{FF2B5EF4-FFF2-40B4-BE49-F238E27FC236}">
                  <a16:creationId xmlns:a16="http://schemas.microsoft.com/office/drawing/2014/main" id="{2481D54C-7147-4817-0021-E39F758706AD}"/>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 name="Freeform 284">
              <a:extLst>
                <a:ext uri="{FF2B5EF4-FFF2-40B4-BE49-F238E27FC236}">
                  <a16:creationId xmlns:a16="http://schemas.microsoft.com/office/drawing/2014/main" id="{B80A4A2B-3E53-462D-837D-E780013A5594}"/>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75" name="Group 374">
            <a:extLst>
              <a:ext uri="{FF2B5EF4-FFF2-40B4-BE49-F238E27FC236}">
                <a16:creationId xmlns:a16="http://schemas.microsoft.com/office/drawing/2014/main" id="{246C8D8C-FED4-4521-CC5F-C85C35E984D3}"/>
              </a:ext>
            </a:extLst>
          </p:cNvPr>
          <p:cNvGrpSpPr/>
          <p:nvPr/>
        </p:nvGrpSpPr>
        <p:grpSpPr>
          <a:xfrm>
            <a:off x="489331" y="714677"/>
            <a:ext cx="1837071" cy="2561863"/>
            <a:chOff x="850900" y="1905000"/>
            <a:chExt cx="2997200" cy="1524000"/>
          </a:xfrm>
        </p:grpSpPr>
        <p:sp>
          <p:nvSpPr>
            <p:cNvPr id="376" name="Rectangle 11">
              <a:extLst>
                <a:ext uri="{FF2B5EF4-FFF2-40B4-BE49-F238E27FC236}">
                  <a16:creationId xmlns:a16="http://schemas.microsoft.com/office/drawing/2014/main" id="{7CD48824-E646-6597-F17A-AB6C2064A978}"/>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7" name="Rectangle 12">
              <a:extLst>
                <a:ext uri="{FF2B5EF4-FFF2-40B4-BE49-F238E27FC236}">
                  <a16:creationId xmlns:a16="http://schemas.microsoft.com/office/drawing/2014/main" id="{9DD126B6-CE37-1EFD-2BEA-A45AB57C8440}"/>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8" name="Freeform 13">
              <a:extLst>
                <a:ext uri="{FF2B5EF4-FFF2-40B4-BE49-F238E27FC236}">
                  <a16:creationId xmlns:a16="http://schemas.microsoft.com/office/drawing/2014/main" id="{2E78290A-93E7-8BC4-B6EC-94B95E16941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79" name="Curved Right Arrow 378">
            <a:extLst>
              <a:ext uri="{FF2B5EF4-FFF2-40B4-BE49-F238E27FC236}">
                <a16:creationId xmlns:a16="http://schemas.microsoft.com/office/drawing/2014/main" id="{23959B07-628B-BEFE-6C33-DC2AC609AB9F}"/>
              </a:ext>
            </a:extLst>
          </p:cNvPr>
          <p:cNvSpPr/>
          <p:nvPr/>
        </p:nvSpPr>
        <p:spPr>
          <a:xfrm>
            <a:off x="542846" y="1766310"/>
            <a:ext cx="677225" cy="462610"/>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 name="Straight Arrow Connector 6">
            <a:extLst>
              <a:ext uri="{FF2B5EF4-FFF2-40B4-BE49-F238E27FC236}">
                <a16:creationId xmlns:a16="http://schemas.microsoft.com/office/drawing/2014/main" id="{E667F9CE-EB17-D3C1-4246-7605D5591645}"/>
              </a:ext>
            </a:extLst>
          </p:cNvPr>
          <p:cNvCxnSpPr>
            <a:cxnSpLocks/>
          </p:cNvCxnSpPr>
          <p:nvPr/>
        </p:nvCxnSpPr>
        <p:spPr>
          <a:xfrm>
            <a:off x="6727126" y="2708790"/>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0BA5A53-FF87-AE91-E3F9-58603594F248}"/>
              </a:ext>
            </a:extLst>
          </p:cNvPr>
          <p:cNvSpPr txBox="1"/>
          <p:nvPr/>
        </p:nvSpPr>
        <p:spPr>
          <a:xfrm>
            <a:off x="7106522" y="2452558"/>
            <a:ext cx="419474" cy="461665"/>
          </a:xfrm>
          <a:prstGeom prst="rect">
            <a:avLst/>
          </a:prstGeom>
          <a:solidFill>
            <a:schemeClr val="bg1"/>
          </a:solidFill>
        </p:spPr>
        <p:txBody>
          <a:bodyPr wrap="none" rtlCol="0">
            <a:spAutoFit/>
          </a:bodyPr>
          <a:lstStyle/>
          <a:p>
            <a:r>
              <a:rPr lang="en-US" sz="2400" i="1" dirty="0">
                <a:latin typeface="Times" pitchFamily="2" charset="0"/>
              </a:rPr>
              <a:t>T</a:t>
            </a:r>
            <a:r>
              <a:rPr lang="en-US" sz="2400" i="1" baseline="-25000" dirty="0">
                <a:latin typeface="Times" pitchFamily="2" charset="0"/>
              </a:rPr>
              <a:t>r</a:t>
            </a:r>
          </a:p>
        </p:txBody>
      </p:sp>
      <p:sp>
        <p:nvSpPr>
          <p:cNvPr id="70" name="Text Box 230">
            <a:extLst>
              <a:ext uri="{FF2B5EF4-FFF2-40B4-BE49-F238E27FC236}">
                <a16:creationId xmlns:a16="http://schemas.microsoft.com/office/drawing/2014/main" id="{C280508E-C82B-6812-AD74-86A81467F0EE}"/>
              </a:ext>
            </a:extLst>
          </p:cNvPr>
          <p:cNvSpPr txBox="1">
            <a:spLocks noChangeAspect="1" noChangeArrowheads="1"/>
          </p:cNvSpPr>
          <p:nvPr/>
        </p:nvSpPr>
        <p:spPr bwMode="auto">
          <a:xfrm flipH="1">
            <a:off x="5077858" y="720854"/>
            <a:ext cx="951903"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2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72" name="Text Box 236">
            <a:extLst>
              <a:ext uri="{FF2B5EF4-FFF2-40B4-BE49-F238E27FC236}">
                <a16:creationId xmlns:a16="http://schemas.microsoft.com/office/drawing/2014/main" id="{BBAB42E0-CCD1-25E0-83F7-B621A0B23A6E}"/>
              </a:ext>
            </a:extLst>
          </p:cNvPr>
          <p:cNvSpPr txBox="1">
            <a:spLocks noChangeAspect="1" noChangeArrowheads="1"/>
          </p:cNvSpPr>
          <p:nvPr/>
        </p:nvSpPr>
        <p:spPr bwMode="auto">
          <a:xfrm flipH="1">
            <a:off x="3909492" y="690077"/>
            <a:ext cx="787534" cy="40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sz="2000"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75" name="Text Box 239">
            <a:extLst>
              <a:ext uri="{FF2B5EF4-FFF2-40B4-BE49-F238E27FC236}">
                <a16:creationId xmlns:a16="http://schemas.microsoft.com/office/drawing/2014/main" id="{3216D447-17DF-895E-CF44-3CCA2CB514EA}"/>
              </a:ext>
            </a:extLst>
          </p:cNvPr>
          <p:cNvSpPr txBox="1">
            <a:spLocks noChangeArrowheads="1"/>
          </p:cNvSpPr>
          <p:nvPr/>
        </p:nvSpPr>
        <p:spPr bwMode="auto">
          <a:xfrm flipH="1">
            <a:off x="2950000" y="690070"/>
            <a:ext cx="356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000" i="1" dirty="0">
                <a:latin typeface="Symbol" pitchFamily="2" charset="2"/>
              </a:rPr>
              <a:t>0</a:t>
            </a:r>
          </a:p>
        </p:txBody>
      </p:sp>
      <p:sp>
        <p:nvSpPr>
          <p:cNvPr id="76" name="Text Box 230">
            <a:extLst>
              <a:ext uri="{FF2B5EF4-FFF2-40B4-BE49-F238E27FC236}">
                <a16:creationId xmlns:a16="http://schemas.microsoft.com/office/drawing/2014/main" id="{03ED61FC-A35D-3E7F-662B-E3A54F09D221}"/>
              </a:ext>
            </a:extLst>
          </p:cNvPr>
          <p:cNvSpPr txBox="1">
            <a:spLocks noChangeAspect="1" noChangeArrowheads="1"/>
          </p:cNvSpPr>
          <p:nvPr/>
        </p:nvSpPr>
        <p:spPr bwMode="auto">
          <a:xfrm flipH="1">
            <a:off x="6366831" y="720854"/>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3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77" name="Text Box 230">
            <a:extLst>
              <a:ext uri="{FF2B5EF4-FFF2-40B4-BE49-F238E27FC236}">
                <a16:creationId xmlns:a16="http://schemas.microsoft.com/office/drawing/2014/main" id="{2FC5DE4C-9412-2D32-1D0E-4BE62FBA36C2}"/>
              </a:ext>
            </a:extLst>
          </p:cNvPr>
          <p:cNvSpPr txBox="1">
            <a:spLocks noChangeAspect="1" noChangeArrowheads="1"/>
          </p:cNvSpPr>
          <p:nvPr/>
        </p:nvSpPr>
        <p:spPr bwMode="auto">
          <a:xfrm flipH="1">
            <a:off x="7498210" y="720854"/>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4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grpSp>
        <p:nvGrpSpPr>
          <p:cNvPr id="94" name="Group 93">
            <a:extLst>
              <a:ext uri="{FF2B5EF4-FFF2-40B4-BE49-F238E27FC236}">
                <a16:creationId xmlns:a16="http://schemas.microsoft.com/office/drawing/2014/main" id="{0EAB8987-6ED7-FAEA-68EF-2DF3A30021E9}"/>
              </a:ext>
            </a:extLst>
          </p:cNvPr>
          <p:cNvGrpSpPr/>
          <p:nvPr/>
        </p:nvGrpSpPr>
        <p:grpSpPr>
          <a:xfrm rot="10800000" flipH="1">
            <a:off x="4227776" y="1135885"/>
            <a:ext cx="241840" cy="353500"/>
            <a:chOff x="4293690" y="2527182"/>
            <a:chExt cx="231830" cy="673972"/>
          </a:xfrm>
        </p:grpSpPr>
        <p:cxnSp>
          <p:nvCxnSpPr>
            <p:cNvPr id="80" name="Straight Connector 79">
              <a:extLst>
                <a:ext uri="{FF2B5EF4-FFF2-40B4-BE49-F238E27FC236}">
                  <a16:creationId xmlns:a16="http://schemas.microsoft.com/office/drawing/2014/main" id="{531CCBA4-E90F-6BAD-E4AF-F026178F0045}"/>
                </a:ext>
              </a:extLst>
            </p:cNvPr>
            <p:cNvCxnSpPr/>
            <p:nvPr/>
          </p:nvCxnSpPr>
          <p:spPr>
            <a:xfrm flipV="1">
              <a:off x="4293690" y="2603351"/>
              <a:ext cx="0" cy="592745"/>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19DD4AE1-9389-B4B5-61B0-866D5800CADA}"/>
                </a:ext>
              </a:extLst>
            </p:cNvPr>
            <p:cNvGrpSpPr/>
            <p:nvPr/>
          </p:nvGrpSpPr>
          <p:grpSpPr>
            <a:xfrm>
              <a:off x="4334897" y="2527182"/>
              <a:ext cx="190623" cy="673972"/>
              <a:chOff x="5421116" y="3276540"/>
              <a:chExt cx="178048" cy="1146919"/>
            </a:xfrm>
          </p:grpSpPr>
          <p:cxnSp>
            <p:nvCxnSpPr>
              <p:cNvPr id="85" name="Straight Connector 84">
                <a:extLst>
                  <a:ext uri="{FF2B5EF4-FFF2-40B4-BE49-F238E27FC236}">
                    <a16:creationId xmlns:a16="http://schemas.microsoft.com/office/drawing/2014/main" id="{B580156D-0A1D-CD06-BC9F-195D8E91C9F6}"/>
                  </a:ext>
                </a:extLst>
              </p:cNvPr>
              <p:cNvCxnSpPr/>
              <p:nvPr/>
            </p:nvCxnSpPr>
            <p:spPr>
              <a:xfrm>
                <a:off x="5433355" y="3276540"/>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76934127-796F-4A3D-B7D9-51F92A086979}"/>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60A8602F-30EC-1777-5C82-9463FFEBAA20}"/>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95" name="Group 94">
            <a:extLst>
              <a:ext uri="{FF2B5EF4-FFF2-40B4-BE49-F238E27FC236}">
                <a16:creationId xmlns:a16="http://schemas.microsoft.com/office/drawing/2014/main" id="{1C301500-7A4E-0193-FA24-1101DB573F08}"/>
              </a:ext>
            </a:extLst>
          </p:cNvPr>
          <p:cNvGrpSpPr/>
          <p:nvPr/>
        </p:nvGrpSpPr>
        <p:grpSpPr>
          <a:xfrm rot="10800000" flipH="1">
            <a:off x="5485292" y="1110726"/>
            <a:ext cx="270160" cy="436016"/>
            <a:chOff x="4266544" y="2369859"/>
            <a:chExt cx="258976" cy="831294"/>
          </a:xfrm>
        </p:grpSpPr>
        <p:cxnSp>
          <p:nvCxnSpPr>
            <p:cNvPr id="96" name="Straight Connector 95">
              <a:extLst>
                <a:ext uri="{FF2B5EF4-FFF2-40B4-BE49-F238E27FC236}">
                  <a16:creationId xmlns:a16="http://schemas.microsoft.com/office/drawing/2014/main" id="{24F328F1-30E3-48E0-944D-926716C2F394}"/>
                </a:ext>
              </a:extLst>
            </p:cNvPr>
            <p:cNvCxnSpPr/>
            <p:nvPr/>
          </p:nvCxnSpPr>
          <p:spPr>
            <a:xfrm flipV="1">
              <a:off x="4266544" y="2530708"/>
              <a:ext cx="0" cy="662479"/>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97" name="Group 96">
              <a:extLst>
                <a:ext uri="{FF2B5EF4-FFF2-40B4-BE49-F238E27FC236}">
                  <a16:creationId xmlns:a16="http://schemas.microsoft.com/office/drawing/2014/main" id="{56274EE3-28FE-5809-FEAA-812AB9C0833C}"/>
                </a:ext>
              </a:extLst>
            </p:cNvPr>
            <p:cNvGrpSpPr/>
            <p:nvPr/>
          </p:nvGrpSpPr>
          <p:grpSpPr>
            <a:xfrm>
              <a:off x="4334897" y="2369859"/>
              <a:ext cx="190623" cy="831294"/>
              <a:chOff x="5421116" y="3008820"/>
              <a:chExt cx="178048" cy="1414639"/>
            </a:xfrm>
          </p:grpSpPr>
          <p:cxnSp>
            <p:nvCxnSpPr>
              <p:cNvPr id="98" name="Straight Connector 97">
                <a:extLst>
                  <a:ext uri="{FF2B5EF4-FFF2-40B4-BE49-F238E27FC236}">
                    <a16:creationId xmlns:a16="http://schemas.microsoft.com/office/drawing/2014/main" id="{ED389DF9-87AF-9D8F-822E-7967F8CD7389}"/>
                  </a:ext>
                </a:extLst>
              </p:cNvPr>
              <p:cNvCxnSpPr>
                <a:cxnSpLocks/>
              </p:cNvCxnSpPr>
              <p:nvPr/>
            </p:nvCxnSpPr>
            <p:spPr>
              <a:xfrm rot="10800000" flipV="1">
                <a:off x="5428976" y="3008820"/>
                <a:ext cx="1052" cy="77610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86F029B-EAA0-EC34-9EFA-E4B8ED4FB119}"/>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09504D95-3B14-3DBE-13FA-BEB2B928886E}"/>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114" name="Group 113">
            <a:extLst>
              <a:ext uri="{FF2B5EF4-FFF2-40B4-BE49-F238E27FC236}">
                <a16:creationId xmlns:a16="http://schemas.microsoft.com/office/drawing/2014/main" id="{0B61DF22-0620-FF27-5701-2E20E840FECF}"/>
              </a:ext>
            </a:extLst>
          </p:cNvPr>
          <p:cNvGrpSpPr/>
          <p:nvPr/>
        </p:nvGrpSpPr>
        <p:grpSpPr>
          <a:xfrm rot="10800000" flipH="1">
            <a:off x="6729624" y="1098171"/>
            <a:ext cx="307240" cy="479937"/>
            <a:chOff x="4231001" y="2286121"/>
            <a:chExt cx="294519" cy="915033"/>
          </a:xfrm>
        </p:grpSpPr>
        <p:cxnSp>
          <p:nvCxnSpPr>
            <p:cNvPr id="115" name="Straight Connector 114">
              <a:extLst>
                <a:ext uri="{FF2B5EF4-FFF2-40B4-BE49-F238E27FC236}">
                  <a16:creationId xmlns:a16="http://schemas.microsoft.com/office/drawing/2014/main" id="{2BE537BC-17FB-052B-57AC-035077988DAA}"/>
                </a:ext>
              </a:extLst>
            </p:cNvPr>
            <p:cNvCxnSpPr/>
            <p:nvPr/>
          </p:nvCxnSpPr>
          <p:spPr>
            <a:xfrm flipV="1">
              <a:off x="4231001" y="2549356"/>
              <a:ext cx="0" cy="645046"/>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FAA4D948-9015-D7B5-DF10-545E036ECA1E}"/>
                </a:ext>
              </a:extLst>
            </p:cNvPr>
            <p:cNvGrpSpPr/>
            <p:nvPr/>
          </p:nvGrpSpPr>
          <p:grpSpPr>
            <a:xfrm>
              <a:off x="4334897" y="2286121"/>
              <a:ext cx="190623" cy="915033"/>
              <a:chOff x="5421116" y="2866319"/>
              <a:chExt cx="178048" cy="1557140"/>
            </a:xfrm>
          </p:grpSpPr>
          <p:cxnSp>
            <p:nvCxnSpPr>
              <p:cNvPr id="137" name="Straight Connector 136">
                <a:extLst>
                  <a:ext uri="{FF2B5EF4-FFF2-40B4-BE49-F238E27FC236}">
                    <a16:creationId xmlns:a16="http://schemas.microsoft.com/office/drawing/2014/main" id="{23747DB8-F9C5-B33F-C599-07926C3F0E0A}"/>
                  </a:ext>
                </a:extLst>
              </p:cNvPr>
              <p:cNvCxnSpPr>
                <a:cxnSpLocks/>
              </p:cNvCxnSpPr>
              <p:nvPr/>
            </p:nvCxnSpPr>
            <p:spPr>
              <a:xfrm rot="10800000" flipH="1" flipV="1">
                <a:off x="5433355" y="2866319"/>
                <a:ext cx="0" cy="91860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248D22D7-9CFD-2B3D-23E5-6435EA5D06D4}"/>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3A11253-5CEF-E7C7-B5DF-78EE98AEBD68}"/>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sp>
        <p:nvSpPr>
          <p:cNvPr id="144" name="TextBox 143">
            <a:extLst>
              <a:ext uri="{FF2B5EF4-FFF2-40B4-BE49-F238E27FC236}">
                <a16:creationId xmlns:a16="http://schemas.microsoft.com/office/drawing/2014/main" id="{0BFC4C7C-D1D8-0BB1-139C-1BA2E9822EAC}"/>
              </a:ext>
            </a:extLst>
          </p:cNvPr>
          <p:cNvSpPr txBox="1"/>
          <p:nvPr/>
        </p:nvSpPr>
        <p:spPr>
          <a:xfrm>
            <a:off x="426213" y="4389890"/>
            <a:ext cx="8331719" cy="1015663"/>
          </a:xfrm>
          <a:prstGeom prst="rect">
            <a:avLst/>
          </a:prstGeom>
          <a:solidFill>
            <a:schemeClr val="accent1">
              <a:lumMod val="20000"/>
              <a:lumOff val="80000"/>
            </a:schemeClr>
          </a:solidFill>
        </p:spPr>
        <p:txBody>
          <a:bodyPr wrap="square">
            <a:spAutoFit/>
          </a:bodyPr>
          <a:lstStyle/>
          <a:p>
            <a:r>
              <a:rPr lang="en-US" sz="2000" b="0" i="0" dirty="0">
                <a:solidFill>
                  <a:srgbClr val="202124"/>
                </a:solidFill>
                <a:effectLst/>
                <a:latin typeface="Google Sans"/>
              </a:rPr>
              <a:t>The CE phase slip results from a difference in dispersion: the group and phase velocities are different </a:t>
            </a:r>
            <a:r>
              <a:rPr lang="en-US" sz="2000" dirty="0">
                <a:solidFill>
                  <a:srgbClr val="202124"/>
                </a:solidFill>
                <a:latin typeface="Google Sans"/>
              </a:rPr>
              <a:t>as the pulse travels through a dispersive medium, such as the laser crystal or optical fiber.</a:t>
            </a:r>
            <a:endParaRPr lang="en-US" sz="2000" dirty="0"/>
          </a:p>
        </p:txBody>
      </p:sp>
      <p:sp>
        <p:nvSpPr>
          <p:cNvPr id="2" name="TextBox 1">
            <a:extLst>
              <a:ext uri="{FF2B5EF4-FFF2-40B4-BE49-F238E27FC236}">
                <a16:creationId xmlns:a16="http://schemas.microsoft.com/office/drawing/2014/main" id="{99062FA6-C70C-AC2A-4716-DEFD00C7FCEF}"/>
              </a:ext>
            </a:extLst>
          </p:cNvPr>
          <p:cNvSpPr txBox="1"/>
          <p:nvPr/>
        </p:nvSpPr>
        <p:spPr>
          <a:xfrm>
            <a:off x="5235229" y="2904598"/>
            <a:ext cx="1515095" cy="369332"/>
          </a:xfrm>
          <a:prstGeom prst="rect">
            <a:avLst/>
          </a:prstGeom>
          <a:noFill/>
        </p:spPr>
        <p:txBody>
          <a:bodyPr wrap="none" rtlCol="0">
            <a:spAutoFit/>
          </a:bodyPr>
          <a:lstStyle/>
          <a:p>
            <a:r>
              <a:rPr lang="en-US" dirty="0">
                <a:solidFill>
                  <a:srgbClr val="C00000"/>
                </a:solidFill>
              </a:rPr>
              <a:t>Optical carrier</a:t>
            </a:r>
          </a:p>
        </p:txBody>
      </p:sp>
      <p:cxnSp>
        <p:nvCxnSpPr>
          <p:cNvPr id="3" name="Straight Arrow Connector 2">
            <a:extLst>
              <a:ext uri="{FF2B5EF4-FFF2-40B4-BE49-F238E27FC236}">
                <a16:creationId xmlns:a16="http://schemas.microsoft.com/office/drawing/2014/main" id="{DAEECB80-EC00-EE79-9442-2C9A9F470926}"/>
              </a:ext>
            </a:extLst>
          </p:cNvPr>
          <p:cNvCxnSpPr>
            <a:cxnSpLocks/>
          </p:cNvCxnSpPr>
          <p:nvPr/>
        </p:nvCxnSpPr>
        <p:spPr>
          <a:xfrm flipV="1">
            <a:off x="4960080" y="2268420"/>
            <a:ext cx="522349" cy="126268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DB733E05-1616-08BB-44A4-6A1E0ABED403}"/>
              </a:ext>
            </a:extLst>
          </p:cNvPr>
          <p:cNvCxnSpPr>
            <a:cxnSpLocks/>
          </p:cNvCxnSpPr>
          <p:nvPr/>
        </p:nvCxnSpPr>
        <p:spPr>
          <a:xfrm flipH="1" flipV="1">
            <a:off x="4251444" y="2606310"/>
            <a:ext cx="109490" cy="980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CE06122-FFCA-A4BF-B7DF-CDB5AF1F3100}"/>
              </a:ext>
            </a:extLst>
          </p:cNvPr>
          <p:cNvSpPr txBox="1"/>
          <p:nvPr/>
        </p:nvSpPr>
        <p:spPr>
          <a:xfrm>
            <a:off x="2604889" y="2819198"/>
            <a:ext cx="1598836" cy="369332"/>
          </a:xfrm>
          <a:prstGeom prst="rect">
            <a:avLst/>
          </a:prstGeom>
          <a:noFill/>
        </p:spPr>
        <p:txBody>
          <a:bodyPr wrap="none" rtlCol="0">
            <a:spAutoFit/>
          </a:bodyPr>
          <a:lstStyle/>
          <a:p>
            <a:r>
              <a:rPr lang="en-US" dirty="0">
                <a:solidFill>
                  <a:srgbClr val="0070C0"/>
                </a:solidFill>
              </a:rPr>
              <a:t>Pulse envelope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2724FBE-4F89-9452-3FCD-5E5B964F3A14}"/>
                  </a:ext>
                </a:extLst>
              </p:cNvPr>
              <p:cNvSpPr txBox="1"/>
              <p:nvPr/>
            </p:nvSpPr>
            <p:spPr>
              <a:xfrm>
                <a:off x="2956975" y="3367035"/>
                <a:ext cx="4701864"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solidFill>
                            <a:srgbClr val="0070C0"/>
                          </a:solidFill>
                          <a:latin typeface="Cambria Math" panose="02040503050406030204" pitchFamily="18" charset="0"/>
                        </a:rPr>
                        <m:t>𝐴</m:t>
                      </m:r>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𝜔</m:t>
                              </m:r>
                              <m:r>
                                <a:rPr lang="en-US" sz="2400" b="0" i="1" baseline="-25000" smtClean="0">
                                  <a:latin typeface="Cambria Math" panose="02040503050406030204" pitchFamily="18" charset="0"/>
                                  <a:ea typeface="Cambria Math" panose="02040503050406030204" pitchFamily="18" charset="0"/>
                                </a:rPr>
                                <m:t>𝑁</m:t>
                              </m:r>
                              <m:r>
                                <a:rPr lang="en-US" sz="2400" b="0" i="1" smtClean="0">
                                  <a:latin typeface="Cambria Math" panose="02040503050406030204" pitchFamily="18" charset="0"/>
                                  <a:ea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𝜑</m:t>
                              </m:r>
                            </m:sup>
                          </m:sSup>
                        </m:e>
                      </m:nary>
                    </m:oMath>
                  </m:oMathPara>
                </a14:m>
                <a:endParaRPr lang="en-US" sz="2400" dirty="0"/>
              </a:p>
            </p:txBody>
          </p:sp>
        </mc:Choice>
        <mc:Fallback xmlns="">
          <p:sp>
            <p:nvSpPr>
              <p:cNvPr id="6" name="TextBox 5">
                <a:extLst>
                  <a:ext uri="{FF2B5EF4-FFF2-40B4-BE49-F238E27FC236}">
                    <a16:creationId xmlns:a16="http://schemas.microsoft.com/office/drawing/2014/main" id="{32724FBE-4F89-9452-3FCD-5E5B964F3A14}"/>
                  </a:ext>
                </a:extLst>
              </p:cNvPr>
              <p:cNvSpPr txBox="1">
                <a:spLocks noRot="1" noChangeAspect="1" noMove="1" noResize="1" noEditPoints="1" noAdjustHandles="1" noChangeArrowheads="1" noChangeShapeType="1" noTextEdit="1"/>
              </p:cNvSpPr>
              <p:nvPr/>
            </p:nvSpPr>
            <p:spPr>
              <a:xfrm>
                <a:off x="2956975" y="3367035"/>
                <a:ext cx="4701864" cy="986552"/>
              </a:xfrm>
              <a:prstGeom prst="rect">
                <a:avLst/>
              </a:prstGeom>
              <a:blipFill>
                <a:blip r:embed="rId2"/>
                <a:stretch>
                  <a:fillRect t="-129114" b="-179747"/>
                </a:stretch>
              </a:blipFill>
            </p:spPr>
            <p:txBody>
              <a:bodyPr/>
              <a:lstStyle/>
              <a:p>
                <a:r>
                  <a:rPr lang="en-US">
                    <a:noFill/>
                  </a:rPr>
                  <a:t> </a:t>
                </a:r>
              </a:p>
            </p:txBody>
          </p:sp>
        </mc:Fallback>
      </mc:AlternateContent>
      <p:grpSp>
        <p:nvGrpSpPr>
          <p:cNvPr id="9" name="Group 8">
            <a:extLst>
              <a:ext uri="{FF2B5EF4-FFF2-40B4-BE49-F238E27FC236}">
                <a16:creationId xmlns:a16="http://schemas.microsoft.com/office/drawing/2014/main" id="{E9AC358E-9AAE-92EF-B24F-E6657148F785}"/>
              </a:ext>
            </a:extLst>
          </p:cNvPr>
          <p:cNvGrpSpPr/>
          <p:nvPr/>
        </p:nvGrpSpPr>
        <p:grpSpPr>
          <a:xfrm>
            <a:off x="1187354" y="5728336"/>
            <a:ext cx="7427234" cy="982258"/>
            <a:chOff x="158780" y="1009817"/>
            <a:chExt cx="7427234" cy="982258"/>
          </a:xfrm>
        </p:grpSpPr>
        <p:sp>
          <p:nvSpPr>
            <p:cNvPr id="10" name="TextBox 9">
              <a:extLst>
                <a:ext uri="{FF2B5EF4-FFF2-40B4-BE49-F238E27FC236}">
                  <a16:creationId xmlns:a16="http://schemas.microsoft.com/office/drawing/2014/main" id="{87347F7C-2D11-A88F-FB75-C3F2FC29F5AD}"/>
                </a:ext>
              </a:extLst>
            </p:cNvPr>
            <p:cNvSpPr txBox="1"/>
            <p:nvPr/>
          </p:nvSpPr>
          <p:spPr>
            <a:xfrm>
              <a:off x="1282230" y="1045216"/>
              <a:ext cx="6303784" cy="830997"/>
            </a:xfrm>
            <a:prstGeom prst="rect">
              <a:avLst/>
            </a:prstGeom>
            <a:noFill/>
          </p:spPr>
          <p:txBody>
            <a:bodyPr wrap="square" rtlCol="0">
              <a:spAutoFit/>
            </a:bodyPr>
            <a:lstStyle/>
            <a:p>
              <a:r>
                <a:rPr lang="en-US" sz="2400" dirty="0"/>
                <a:t>2023 Nobel Prize: Ultrafast studies of electron dynamics in atomic and molecular systems.</a:t>
              </a:r>
            </a:p>
          </p:txBody>
        </p:sp>
        <p:pic>
          <p:nvPicPr>
            <p:cNvPr id="11" name="Picture 10">
              <a:extLst>
                <a:ext uri="{FF2B5EF4-FFF2-40B4-BE49-F238E27FC236}">
                  <a16:creationId xmlns:a16="http://schemas.microsoft.com/office/drawing/2014/main" id="{23476485-9D98-B8A2-1DD7-B426D17EAEDD}"/>
                </a:ext>
              </a:extLst>
            </p:cNvPr>
            <p:cNvPicPr>
              <a:picLocks noChangeAspect="1"/>
            </p:cNvPicPr>
            <p:nvPr/>
          </p:nvPicPr>
          <p:blipFill>
            <a:blip r:embed="rId3"/>
            <a:stretch>
              <a:fillRect/>
            </a:stretch>
          </p:blipFill>
          <p:spPr>
            <a:xfrm>
              <a:off x="158780" y="1009817"/>
              <a:ext cx="999957" cy="982258"/>
            </a:xfrm>
            <a:prstGeom prst="rect">
              <a:avLst/>
            </a:prstGeom>
          </p:spPr>
        </p:pic>
      </p:grpSp>
    </p:spTree>
    <p:extLst>
      <p:ext uri="{BB962C8B-B14F-4D97-AF65-F5344CB8AC3E}">
        <p14:creationId xmlns:p14="http://schemas.microsoft.com/office/powerpoint/2010/main" val="483920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500"/>
                                        <p:tgtEl>
                                          <p:spTgt spid="14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E1EFC9CE-9351-EF46-9EF8-7B5F01490864}"/>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laser-based frequency comb</a:t>
            </a:r>
          </a:p>
        </p:txBody>
      </p:sp>
      <p:sp>
        <p:nvSpPr>
          <p:cNvPr id="13" name="TextBox 12"/>
          <p:cNvSpPr txBox="1"/>
          <p:nvPr/>
        </p:nvSpPr>
        <p:spPr>
          <a:xfrm>
            <a:off x="7957127" y="6235429"/>
            <a:ext cx="1130631" cy="369332"/>
          </a:xfrm>
          <a:prstGeom prst="rect">
            <a:avLst/>
          </a:prstGeom>
          <a:noFill/>
        </p:spPr>
        <p:txBody>
          <a:bodyPr wrap="none" rtlCol="0">
            <a:spAutoFit/>
          </a:bodyPr>
          <a:lstStyle/>
          <a:p>
            <a:r>
              <a:rPr lang="en-US"/>
              <a:t>frequency</a:t>
            </a:r>
          </a:p>
        </p:txBody>
      </p:sp>
      <p:cxnSp>
        <p:nvCxnSpPr>
          <p:cNvPr id="9" name="Straight Arrow Connector 8"/>
          <p:cNvCxnSpPr/>
          <p:nvPr/>
        </p:nvCxnSpPr>
        <p:spPr>
          <a:xfrm flipH="1" flipV="1">
            <a:off x="813987" y="4341837"/>
            <a:ext cx="0" cy="193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825276" y="6261020"/>
            <a:ext cx="8051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4203217" y="6197573"/>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4405045" y="6176977"/>
            <a:ext cx="173320" cy="149464"/>
          </a:xfrm>
          <a:prstGeom prst="line">
            <a:avLst/>
          </a:prstGeom>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DD8B569C-C44D-024C-AC9E-3F8B61D0ADED}"/>
              </a:ext>
            </a:extLst>
          </p:cNvPr>
          <p:cNvGrpSpPr/>
          <p:nvPr/>
        </p:nvGrpSpPr>
        <p:grpSpPr>
          <a:xfrm>
            <a:off x="4203217" y="4821281"/>
            <a:ext cx="4603844" cy="1527048"/>
            <a:chOff x="4233615" y="3567125"/>
            <a:chExt cx="4603844" cy="1525755"/>
          </a:xfrm>
        </p:grpSpPr>
        <p:pic>
          <p:nvPicPr>
            <p:cNvPr id="76" name="Picture 75">
              <a:extLst>
                <a:ext uri="{FF2B5EF4-FFF2-40B4-BE49-F238E27FC236}">
                  <a16:creationId xmlns:a16="http://schemas.microsoft.com/office/drawing/2014/main" id="{FBC9F76C-F098-1746-8ED5-B5501CC849AB}"/>
                </a:ext>
              </a:extLst>
            </p:cNvPr>
            <p:cNvPicPr>
              <a:picLocks noChangeAspect="1"/>
            </p:cNvPicPr>
            <p:nvPr/>
          </p:nvPicPr>
          <p:blipFill>
            <a:blip r:embed="rId2"/>
            <a:stretch>
              <a:fillRect/>
            </a:stretch>
          </p:blipFill>
          <p:spPr>
            <a:xfrm flipH="1">
              <a:off x="4827822" y="3567125"/>
              <a:ext cx="4009637" cy="1508760"/>
            </a:xfrm>
            <a:prstGeom prst="rect">
              <a:avLst/>
            </a:prstGeom>
          </p:spPr>
        </p:pic>
        <p:grpSp>
          <p:nvGrpSpPr>
            <p:cNvPr id="77" name="Group 76">
              <a:extLst>
                <a:ext uri="{FF2B5EF4-FFF2-40B4-BE49-F238E27FC236}">
                  <a16:creationId xmlns:a16="http://schemas.microsoft.com/office/drawing/2014/main" id="{25B97E3B-AE8C-D547-8586-44EBA9A6A1ED}"/>
                </a:ext>
              </a:extLst>
            </p:cNvPr>
            <p:cNvGrpSpPr/>
            <p:nvPr/>
          </p:nvGrpSpPr>
          <p:grpSpPr>
            <a:xfrm>
              <a:off x="4233615" y="4306774"/>
              <a:ext cx="4385191" cy="786106"/>
              <a:chOff x="4233615" y="4306774"/>
              <a:chExt cx="4385191" cy="786106"/>
            </a:xfrm>
          </p:grpSpPr>
          <p:cxnSp>
            <p:nvCxnSpPr>
              <p:cNvPr id="81" name="Straight Connector 80">
                <a:extLst>
                  <a:ext uri="{FF2B5EF4-FFF2-40B4-BE49-F238E27FC236}">
                    <a16:creationId xmlns:a16="http://schemas.microsoft.com/office/drawing/2014/main" id="{01DD425A-62BD-3244-B9E1-CBFD828CE507}"/>
                  </a:ext>
                </a:extLst>
              </p:cNvPr>
              <p:cNvCxnSpPr/>
              <p:nvPr/>
            </p:nvCxnSpPr>
            <p:spPr>
              <a:xfrm flipH="1">
                <a:off x="4233615" y="4943416"/>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0FD96002-26F5-854B-8208-03EC5E451F92}"/>
                  </a:ext>
                </a:extLst>
              </p:cNvPr>
              <p:cNvCxnSpPr/>
              <p:nvPr/>
            </p:nvCxnSpPr>
            <p:spPr>
              <a:xfrm flipH="1">
                <a:off x="4435443" y="4922820"/>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72778D57-96CB-C24F-AE47-8009B36E2EA2}"/>
                  </a:ext>
                </a:extLst>
              </p:cNvPr>
              <p:cNvCxnSpPr/>
              <p:nvPr/>
            </p:nvCxnSpPr>
            <p:spPr>
              <a:xfrm>
                <a:off x="4349930" y="5008094"/>
                <a:ext cx="160337"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CCEA74F5-E254-784A-B2B2-0714F3F7D331}"/>
                  </a:ext>
                </a:extLst>
              </p:cNvPr>
              <p:cNvCxnSpPr/>
              <p:nvPr/>
            </p:nvCxnSpPr>
            <p:spPr>
              <a:xfrm>
                <a:off x="8161606" y="43194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2190B1C-8DB6-6541-A800-3D1834C692FC}"/>
                  </a:ext>
                </a:extLst>
              </p:cNvPr>
              <p:cNvCxnSpPr/>
              <p:nvPr/>
            </p:nvCxnSpPr>
            <p:spPr>
              <a:xfrm>
                <a:off x="4783723" y="43166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B833DBFB-97EA-1141-B952-0EF616729AC7}"/>
                  </a:ext>
                </a:extLst>
              </p:cNvPr>
              <p:cNvCxnSpPr/>
              <p:nvPr/>
            </p:nvCxnSpPr>
            <p:spPr>
              <a:xfrm>
                <a:off x="5031764" y="431667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433361B7-A7A0-6345-B737-B83A7B3579AE}"/>
                  </a:ext>
                </a:extLst>
              </p:cNvPr>
              <p:cNvCxnSpPr/>
              <p:nvPr/>
            </p:nvCxnSpPr>
            <p:spPr>
              <a:xfrm>
                <a:off x="5270662" y="43154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7A68075-9CE6-5049-A1A2-E6DC41E7DD1D}"/>
                  </a:ext>
                </a:extLst>
              </p:cNvPr>
              <p:cNvCxnSpPr/>
              <p:nvPr/>
            </p:nvCxnSpPr>
            <p:spPr>
              <a:xfrm>
                <a:off x="5504535" y="43178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08EA047F-4079-8A47-A39D-50AB71CE1694}"/>
                  </a:ext>
                </a:extLst>
              </p:cNvPr>
              <p:cNvCxnSpPr/>
              <p:nvPr/>
            </p:nvCxnSpPr>
            <p:spPr>
              <a:xfrm>
                <a:off x="5752576" y="43178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19069D2-3A6E-8347-B042-D1E3D0A15F3D}"/>
                  </a:ext>
                </a:extLst>
              </p:cNvPr>
              <p:cNvCxnSpPr/>
              <p:nvPr/>
            </p:nvCxnSpPr>
            <p:spPr>
              <a:xfrm>
                <a:off x="5979117" y="43166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6C7D277C-EF18-C74B-8605-6E6F6B23612F}"/>
                  </a:ext>
                </a:extLst>
              </p:cNvPr>
              <p:cNvCxnSpPr/>
              <p:nvPr/>
            </p:nvCxnSpPr>
            <p:spPr>
              <a:xfrm>
                <a:off x="6230532" y="43146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712D756-81FB-D743-A658-5BA137483B9A}"/>
                  </a:ext>
                </a:extLst>
              </p:cNvPr>
              <p:cNvCxnSpPr/>
              <p:nvPr/>
            </p:nvCxnSpPr>
            <p:spPr>
              <a:xfrm>
                <a:off x="6478573" y="431469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AC056FD-505A-1A45-A158-45A27DBD0C5F}"/>
                  </a:ext>
                </a:extLst>
              </p:cNvPr>
              <p:cNvCxnSpPr/>
              <p:nvPr/>
            </p:nvCxnSpPr>
            <p:spPr>
              <a:xfrm>
                <a:off x="6717471" y="431351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80DC789-7273-2F43-A770-E9C6C90570C9}"/>
                  </a:ext>
                </a:extLst>
              </p:cNvPr>
              <p:cNvCxnSpPr/>
              <p:nvPr/>
            </p:nvCxnSpPr>
            <p:spPr>
              <a:xfrm>
                <a:off x="6951344" y="43158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9A95A36-F044-C54D-A7F9-0620F5CC4425}"/>
                  </a:ext>
                </a:extLst>
              </p:cNvPr>
              <p:cNvCxnSpPr/>
              <p:nvPr/>
            </p:nvCxnSpPr>
            <p:spPr>
              <a:xfrm>
                <a:off x="7199385" y="43158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162B74F-8F5B-8F4C-A3D3-BED829A8DAF4}"/>
                  </a:ext>
                </a:extLst>
              </p:cNvPr>
              <p:cNvCxnSpPr/>
              <p:nvPr/>
            </p:nvCxnSpPr>
            <p:spPr>
              <a:xfrm>
                <a:off x="7425926" y="43146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E51234AE-2FDA-6D4C-8BA9-E7ED456A73F7}"/>
                  </a:ext>
                </a:extLst>
              </p:cNvPr>
              <p:cNvCxnSpPr/>
              <p:nvPr/>
            </p:nvCxnSpPr>
            <p:spPr>
              <a:xfrm>
                <a:off x="7674344" y="431944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DF6B9744-9AF9-1E41-8603-C4B67611AA6D}"/>
                  </a:ext>
                </a:extLst>
              </p:cNvPr>
              <p:cNvCxnSpPr/>
              <p:nvPr/>
            </p:nvCxnSpPr>
            <p:spPr>
              <a:xfrm>
                <a:off x="7922385" y="431944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90405640-4021-F849-ABED-806338432CC4}"/>
                  </a:ext>
                </a:extLst>
              </p:cNvPr>
              <p:cNvCxnSpPr/>
              <p:nvPr/>
            </p:nvCxnSpPr>
            <p:spPr>
              <a:xfrm>
                <a:off x="8395156" y="43206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C8D037F9-ACE1-AE49-AAD7-3683067D949B}"/>
                  </a:ext>
                </a:extLst>
              </p:cNvPr>
              <p:cNvCxnSpPr/>
              <p:nvPr/>
            </p:nvCxnSpPr>
            <p:spPr>
              <a:xfrm>
                <a:off x="8618806" y="43067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sp>
          <p:nvSpPr>
            <p:cNvPr id="79" name="Line 9">
              <a:extLst>
                <a:ext uri="{FF2B5EF4-FFF2-40B4-BE49-F238E27FC236}">
                  <a16:creationId xmlns:a16="http://schemas.microsoft.com/office/drawing/2014/main" id="{1B631653-A8E5-8643-8426-416C237AAE0A}"/>
                </a:ext>
              </a:extLst>
            </p:cNvPr>
            <p:cNvSpPr>
              <a:spLocks noChangeShapeType="1"/>
            </p:cNvSpPr>
            <p:nvPr/>
          </p:nvSpPr>
          <p:spPr bwMode="auto">
            <a:xfrm flipV="1">
              <a:off x="4768689" y="4237449"/>
              <a:ext cx="274320" cy="0"/>
            </a:xfrm>
            <a:prstGeom prst="line">
              <a:avLst/>
            </a:prstGeom>
            <a:noFill/>
            <a:ln w="19050">
              <a:solidFill>
                <a:schemeClr val="tx1"/>
              </a:solidFill>
              <a:prstDash val="sysDash"/>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80" name="Rectangle 79">
              <a:extLst>
                <a:ext uri="{FF2B5EF4-FFF2-40B4-BE49-F238E27FC236}">
                  <a16:creationId xmlns:a16="http://schemas.microsoft.com/office/drawing/2014/main" id="{E8897A96-8B42-5D4B-8397-107D7B48A15D}"/>
                </a:ext>
              </a:extLst>
            </p:cNvPr>
            <p:cNvSpPr/>
            <p:nvPr/>
          </p:nvSpPr>
          <p:spPr>
            <a:xfrm>
              <a:off x="4719029" y="3667389"/>
              <a:ext cx="349776" cy="461665"/>
            </a:xfrm>
            <a:prstGeom prst="rect">
              <a:avLst/>
            </a:prstGeom>
            <a:solidFill>
              <a:schemeClr val="accent4"/>
            </a:solidFill>
          </p:spPr>
          <p:txBody>
            <a:bodyPr wrap="none">
              <a:spAutoFit/>
            </a:bodyPr>
            <a:lstStyle/>
            <a:p>
              <a:r>
                <a:rPr lang="en-US" altLang="en-US" sz="2400" i="1" dirty="0" err="1">
                  <a:latin typeface="Times New Roman" panose="02020603050405020304" pitchFamily="18" charset="0"/>
                  <a:ea typeface="ＭＳ Ｐゴシック" charset="-128"/>
                  <a:cs typeface="Times New Roman" panose="02020603050405020304" pitchFamily="18" charset="0"/>
                  <a:sym typeface="Times New Roman Italic" charset="0"/>
                </a:rPr>
                <a:t>f</a:t>
              </a:r>
              <a:r>
                <a:rPr lang="en-US" altLang="en-US" sz="2400" i="1" baseline="-25000" dirty="0" err="1">
                  <a:latin typeface="Times New Roman" panose="02020603050405020304" pitchFamily="18" charset="0"/>
                  <a:ea typeface="ＭＳ Ｐゴシック" charset="-128"/>
                  <a:cs typeface="Times New Roman" panose="02020603050405020304" pitchFamily="18" charset="0"/>
                  <a:sym typeface="Times New Roman Italic" charset="0"/>
                </a:rPr>
                <a:t>r</a:t>
              </a:r>
              <a:endParaRPr lang="en-US" sz="2400" i="1" dirty="0">
                <a:latin typeface="Times New Roman" panose="02020603050405020304" pitchFamily="18" charset="0"/>
                <a:cs typeface="Times New Roman" panose="02020603050405020304" pitchFamily="18" charset="0"/>
              </a:endParaRPr>
            </a:p>
          </p:txBody>
        </p:sp>
      </p:grpSp>
      <p:cxnSp>
        <p:nvCxnSpPr>
          <p:cNvPr id="138" name="Straight Connector 137">
            <a:extLst>
              <a:ext uri="{FF2B5EF4-FFF2-40B4-BE49-F238E27FC236}">
                <a16:creationId xmlns:a16="http://schemas.microsoft.com/office/drawing/2014/main" id="{39792BF7-2AE4-8F46-9B48-28B040E4F952}"/>
              </a:ext>
            </a:extLst>
          </p:cNvPr>
          <p:cNvCxnSpPr/>
          <p:nvPr/>
        </p:nvCxnSpPr>
        <p:spPr>
          <a:xfrm>
            <a:off x="933429" y="557478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BC6750B-F28C-5044-AC51-4B2B13D295C4}"/>
              </a:ext>
            </a:extLst>
          </p:cNvPr>
          <p:cNvCxnSpPr/>
          <p:nvPr/>
        </p:nvCxnSpPr>
        <p:spPr>
          <a:xfrm>
            <a:off x="1181470" y="557478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6107BD7-D350-8F42-AD2E-293DBB388A53}"/>
              </a:ext>
            </a:extLst>
          </p:cNvPr>
          <p:cNvCxnSpPr/>
          <p:nvPr/>
        </p:nvCxnSpPr>
        <p:spPr>
          <a:xfrm>
            <a:off x="1420368" y="55736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46AD8F3-A158-2D42-8393-14E71776DAF7}"/>
              </a:ext>
            </a:extLst>
          </p:cNvPr>
          <p:cNvCxnSpPr/>
          <p:nvPr/>
        </p:nvCxnSpPr>
        <p:spPr>
          <a:xfrm>
            <a:off x="1654241" y="55759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BCD8017-B741-464D-A059-292356AF04EF}"/>
              </a:ext>
            </a:extLst>
          </p:cNvPr>
          <p:cNvCxnSpPr/>
          <p:nvPr/>
        </p:nvCxnSpPr>
        <p:spPr>
          <a:xfrm>
            <a:off x="1902282" y="557596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A9ED8E89-A1E4-B249-A69A-19B524ACC6C8}"/>
              </a:ext>
            </a:extLst>
          </p:cNvPr>
          <p:cNvCxnSpPr/>
          <p:nvPr/>
        </p:nvCxnSpPr>
        <p:spPr>
          <a:xfrm>
            <a:off x="2128823" y="55747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5975F172-82ED-AF47-B176-E480AEBC71A1}"/>
              </a:ext>
            </a:extLst>
          </p:cNvPr>
          <p:cNvCxnSpPr/>
          <p:nvPr/>
        </p:nvCxnSpPr>
        <p:spPr>
          <a:xfrm>
            <a:off x="2380240" y="55728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80A2FDA-CFED-5F46-B708-6A3983971A1B}"/>
              </a:ext>
            </a:extLst>
          </p:cNvPr>
          <p:cNvCxnSpPr/>
          <p:nvPr/>
        </p:nvCxnSpPr>
        <p:spPr>
          <a:xfrm>
            <a:off x="2628281" y="557280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A8BD9554-21F1-D542-842E-C141AF50BB01}"/>
              </a:ext>
            </a:extLst>
          </p:cNvPr>
          <p:cNvCxnSpPr/>
          <p:nvPr/>
        </p:nvCxnSpPr>
        <p:spPr>
          <a:xfrm>
            <a:off x="2867179" y="55716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8FC06884-660E-9846-B497-4F5C524B3E3D}"/>
              </a:ext>
            </a:extLst>
          </p:cNvPr>
          <p:cNvCxnSpPr/>
          <p:nvPr/>
        </p:nvCxnSpPr>
        <p:spPr>
          <a:xfrm>
            <a:off x="3101052" y="55739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E7C23D0D-3E77-1044-B54E-CFACAB9C52A5}"/>
              </a:ext>
            </a:extLst>
          </p:cNvPr>
          <p:cNvCxnSpPr/>
          <p:nvPr/>
        </p:nvCxnSpPr>
        <p:spPr>
          <a:xfrm>
            <a:off x="3349093" y="557398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0CE5E80-1D43-7C4C-8CFE-FA7B093ED406}"/>
              </a:ext>
            </a:extLst>
          </p:cNvPr>
          <p:cNvCxnSpPr/>
          <p:nvPr/>
        </p:nvCxnSpPr>
        <p:spPr>
          <a:xfrm>
            <a:off x="3575634" y="55728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BD640BB3-5040-4041-A5E4-1F0660B5CBEB}"/>
              </a:ext>
            </a:extLst>
          </p:cNvPr>
          <p:cNvCxnSpPr/>
          <p:nvPr/>
        </p:nvCxnSpPr>
        <p:spPr>
          <a:xfrm>
            <a:off x="3787840" y="55720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44FC18D-CC49-044B-9A66-83523BC3CBBC}"/>
              </a:ext>
            </a:extLst>
          </p:cNvPr>
          <p:cNvCxnSpPr/>
          <p:nvPr/>
        </p:nvCxnSpPr>
        <p:spPr>
          <a:xfrm>
            <a:off x="4035881" y="55720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BB39912-A1BC-3C40-824F-71A21E820216}"/>
              </a:ext>
            </a:extLst>
          </p:cNvPr>
          <p:cNvSpPr txBox="1"/>
          <p:nvPr/>
        </p:nvSpPr>
        <p:spPr>
          <a:xfrm>
            <a:off x="1565219" y="6373929"/>
            <a:ext cx="1560748" cy="461665"/>
          </a:xfrm>
          <a:prstGeom prst="rect">
            <a:avLst/>
          </a:prstGeom>
          <a:noFill/>
        </p:spPr>
        <p:txBody>
          <a:bodyPr wrap="none" rtlCol="0">
            <a:spAutoFit/>
          </a:bodyPr>
          <a:lstStyle/>
          <a:p>
            <a:r>
              <a:rPr lang="en-US" sz="2400" dirty="0"/>
              <a:t>Microwave</a:t>
            </a:r>
          </a:p>
        </p:txBody>
      </p:sp>
      <p:sp>
        <p:nvSpPr>
          <p:cNvPr id="88" name="TextBox 87">
            <a:extLst>
              <a:ext uri="{FF2B5EF4-FFF2-40B4-BE49-F238E27FC236}">
                <a16:creationId xmlns:a16="http://schemas.microsoft.com/office/drawing/2014/main" id="{4EF3D661-36DF-BB48-9031-41539A26577A}"/>
              </a:ext>
            </a:extLst>
          </p:cNvPr>
          <p:cNvSpPr txBox="1"/>
          <p:nvPr/>
        </p:nvSpPr>
        <p:spPr>
          <a:xfrm>
            <a:off x="6387210" y="6373929"/>
            <a:ext cx="1067472" cy="461665"/>
          </a:xfrm>
          <a:prstGeom prst="rect">
            <a:avLst/>
          </a:prstGeom>
          <a:noFill/>
        </p:spPr>
        <p:txBody>
          <a:bodyPr wrap="none" rtlCol="0">
            <a:spAutoFit/>
          </a:bodyPr>
          <a:lstStyle/>
          <a:p>
            <a:r>
              <a:rPr lang="en-US" sz="2400" dirty="0">
                <a:solidFill>
                  <a:srgbClr val="FF0000"/>
                </a:solidFill>
              </a:rPr>
              <a:t>Optical</a:t>
            </a:r>
          </a:p>
        </p:txBody>
      </p:sp>
      <p:sp>
        <p:nvSpPr>
          <p:cNvPr id="7" name="TextBox 6">
            <a:extLst>
              <a:ext uri="{FF2B5EF4-FFF2-40B4-BE49-F238E27FC236}">
                <a16:creationId xmlns:a16="http://schemas.microsoft.com/office/drawing/2014/main" id="{E87992D0-440B-4D4C-C370-64E8F23C9FCF}"/>
              </a:ext>
            </a:extLst>
          </p:cNvPr>
          <p:cNvSpPr txBox="1"/>
          <p:nvPr/>
        </p:nvSpPr>
        <p:spPr>
          <a:xfrm>
            <a:off x="983417" y="4880816"/>
            <a:ext cx="1032655" cy="461665"/>
          </a:xfrm>
          <a:prstGeom prst="rect">
            <a:avLst/>
          </a:prstGeom>
          <a:solidFill>
            <a:schemeClr val="accent4"/>
          </a:solidFill>
        </p:spPr>
        <p:txBody>
          <a:bodyPr wrap="none" rtlCol="0">
            <a:spAutoFit/>
          </a:bodyPr>
          <a:lstStyle/>
          <a:p>
            <a:r>
              <a:rPr lang="en-US" sz="2400" i="1" dirty="0" err="1">
                <a:latin typeface="Times New Roman" panose="02020603050405020304" pitchFamily="18" charset="0"/>
                <a:cs typeface="Times New Roman" panose="02020603050405020304" pitchFamily="18" charset="0"/>
              </a:rPr>
              <a:t>f</a:t>
            </a:r>
            <a:r>
              <a:rPr lang="en-US" sz="2400" i="1" baseline="-25000" dirty="0" err="1">
                <a:latin typeface="Times New Roman" panose="02020603050405020304" pitchFamily="18" charset="0"/>
                <a:cs typeface="Times New Roman" panose="02020603050405020304" pitchFamily="18" charset="0"/>
              </a:rPr>
              <a:t>CE</a:t>
            </a:r>
            <a:r>
              <a:rPr lang="en-US" sz="2400" i="1" baseline="-250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&lt; </a:t>
            </a:r>
            <a:r>
              <a:rPr lang="en-US" sz="2400" i="1" dirty="0" err="1">
                <a:latin typeface="Times New Roman" panose="02020603050405020304" pitchFamily="18" charset="0"/>
                <a:cs typeface="Times New Roman" panose="02020603050405020304" pitchFamily="18" charset="0"/>
              </a:rPr>
              <a:t>f</a:t>
            </a:r>
            <a:r>
              <a:rPr lang="en-US" sz="2400" i="1" baseline="-25000" dirty="0" err="1">
                <a:latin typeface="Times New Roman" panose="02020603050405020304" pitchFamily="18" charset="0"/>
                <a:cs typeface="Times New Roman" panose="02020603050405020304" pitchFamily="18" charset="0"/>
              </a:rPr>
              <a:t>r</a:t>
            </a:r>
            <a:endParaRPr lang="en-US" sz="2400" i="1" baseline="-25000" dirty="0">
              <a:latin typeface="Times New Roman" panose="02020603050405020304" pitchFamily="18"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A04D71DB-34B3-BB4F-4276-DC549556EDCF}"/>
              </a:ext>
            </a:extLst>
          </p:cNvPr>
          <p:cNvCxnSpPr/>
          <p:nvPr/>
        </p:nvCxnSpPr>
        <p:spPr>
          <a:xfrm>
            <a:off x="512448" y="5436752"/>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275F7F6-DA7C-4769-07CF-2A1F6DFD57CA}"/>
              </a:ext>
            </a:extLst>
          </p:cNvPr>
          <p:cNvCxnSpPr>
            <a:cxnSpLocks/>
          </p:cNvCxnSpPr>
          <p:nvPr/>
        </p:nvCxnSpPr>
        <p:spPr>
          <a:xfrm flipH="1">
            <a:off x="944138" y="5439643"/>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D295311-DFB3-3F7A-91A5-4FC5F894CC03}"/>
              </a:ext>
            </a:extLst>
          </p:cNvPr>
          <p:cNvCxnSpPr>
            <a:cxnSpLocks/>
          </p:cNvCxnSpPr>
          <p:nvPr/>
        </p:nvCxnSpPr>
        <p:spPr>
          <a:xfrm flipH="1">
            <a:off x="942765" y="4694446"/>
            <a:ext cx="1373" cy="1514416"/>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grpSp>
        <p:nvGrpSpPr>
          <p:cNvPr id="375" name="Group 374">
            <a:extLst>
              <a:ext uri="{FF2B5EF4-FFF2-40B4-BE49-F238E27FC236}">
                <a16:creationId xmlns:a16="http://schemas.microsoft.com/office/drawing/2014/main" id="{246C8D8C-FED4-4521-CC5F-C85C35E984D3}"/>
              </a:ext>
            </a:extLst>
          </p:cNvPr>
          <p:cNvGrpSpPr/>
          <p:nvPr/>
        </p:nvGrpSpPr>
        <p:grpSpPr>
          <a:xfrm>
            <a:off x="489331" y="714677"/>
            <a:ext cx="1837071" cy="2561863"/>
            <a:chOff x="850900" y="1905000"/>
            <a:chExt cx="2997200" cy="1524000"/>
          </a:xfrm>
        </p:grpSpPr>
        <p:sp>
          <p:nvSpPr>
            <p:cNvPr id="376" name="Rectangle 11">
              <a:extLst>
                <a:ext uri="{FF2B5EF4-FFF2-40B4-BE49-F238E27FC236}">
                  <a16:creationId xmlns:a16="http://schemas.microsoft.com/office/drawing/2014/main" id="{7CD48824-E646-6597-F17A-AB6C2064A978}"/>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7" name="Rectangle 12">
              <a:extLst>
                <a:ext uri="{FF2B5EF4-FFF2-40B4-BE49-F238E27FC236}">
                  <a16:creationId xmlns:a16="http://schemas.microsoft.com/office/drawing/2014/main" id="{9DD126B6-CE37-1EFD-2BEA-A45AB57C8440}"/>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8" name="Freeform 13">
              <a:extLst>
                <a:ext uri="{FF2B5EF4-FFF2-40B4-BE49-F238E27FC236}">
                  <a16:creationId xmlns:a16="http://schemas.microsoft.com/office/drawing/2014/main" id="{2E78290A-93E7-8BC4-B6EC-94B95E16941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79" name="Curved Right Arrow 378">
            <a:extLst>
              <a:ext uri="{FF2B5EF4-FFF2-40B4-BE49-F238E27FC236}">
                <a16:creationId xmlns:a16="http://schemas.microsoft.com/office/drawing/2014/main" id="{23959B07-628B-BEFE-6C33-DC2AC609AB9F}"/>
              </a:ext>
            </a:extLst>
          </p:cNvPr>
          <p:cNvSpPr/>
          <p:nvPr/>
        </p:nvSpPr>
        <p:spPr>
          <a:xfrm>
            <a:off x="542846" y="1766310"/>
            <a:ext cx="677225" cy="462610"/>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10">
            <a:extLst>
              <a:ext uri="{FF2B5EF4-FFF2-40B4-BE49-F238E27FC236}">
                <a16:creationId xmlns:a16="http://schemas.microsoft.com/office/drawing/2014/main" id="{2757BA25-D924-D11E-716A-8D72639153B1}"/>
              </a:ext>
            </a:extLst>
          </p:cNvPr>
          <p:cNvGrpSpPr>
            <a:grpSpLocks/>
          </p:cNvGrpSpPr>
          <p:nvPr/>
        </p:nvGrpSpPr>
        <p:grpSpPr bwMode="auto">
          <a:xfrm>
            <a:off x="4900971" y="1484774"/>
            <a:ext cx="1174279" cy="1118426"/>
            <a:chOff x="2713" y="2072"/>
            <a:chExt cx="697" cy="560"/>
          </a:xfrm>
        </p:grpSpPr>
        <p:grpSp>
          <p:nvGrpSpPr>
            <p:cNvPr id="5" name="Group 11">
              <a:extLst>
                <a:ext uri="{FF2B5EF4-FFF2-40B4-BE49-F238E27FC236}">
                  <a16:creationId xmlns:a16="http://schemas.microsoft.com/office/drawing/2014/main" id="{CB2F3146-6493-D33D-082B-69D01BD8469C}"/>
                </a:ext>
              </a:extLst>
            </p:cNvPr>
            <p:cNvGrpSpPr>
              <a:grpSpLocks noChangeAspect="1"/>
            </p:cNvGrpSpPr>
            <p:nvPr/>
          </p:nvGrpSpPr>
          <p:grpSpPr bwMode="auto">
            <a:xfrm>
              <a:off x="2713" y="2104"/>
              <a:ext cx="697" cy="528"/>
              <a:chOff x="4652" y="3159"/>
              <a:chExt cx="638" cy="483"/>
            </a:xfrm>
          </p:grpSpPr>
          <p:sp>
            <p:nvSpPr>
              <p:cNvPr id="404" name="Freeform 12">
                <a:extLst>
                  <a:ext uri="{FF2B5EF4-FFF2-40B4-BE49-F238E27FC236}">
                    <a16:creationId xmlns:a16="http://schemas.microsoft.com/office/drawing/2014/main" id="{13B4FDFA-9DE1-B8CC-5BE6-247EFF9F03F9}"/>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 name="Freeform 13">
                <a:extLst>
                  <a:ext uri="{FF2B5EF4-FFF2-40B4-BE49-F238E27FC236}">
                    <a16:creationId xmlns:a16="http://schemas.microsoft.com/office/drawing/2014/main" id="{BE73466E-B057-CDFC-CD13-31EA2B8AFB09}"/>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 name="Freeform 14">
                <a:extLst>
                  <a:ext uri="{FF2B5EF4-FFF2-40B4-BE49-F238E27FC236}">
                    <a16:creationId xmlns:a16="http://schemas.microsoft.com/office/drawing/2014/main" id="{376525AF-249D-078E-572E-AF51854EBEA2}"/>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7" name="Freeform 15">
                <a:extLst>
                  <a:ext uri="{FF2B5EF4-FFF2-40B4-BE49-F238E27FC236}">
                    <a16:creationId xmlns:a16="http://schemas.microsoft.com/office/drawing/2014/main" id="{284712E6-6387-A6AF-9E46-F3535E6744C4}"/>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8" name="Freeform 16">
                <a:extLst>
                  <a:ext uri="{FF2B5EF4-FFF2-40B4-BE49-F238E27FC236}">
                    <a16:creationId xmlns:a16="http://schemas.microsoft.com/office/drawing/2014/main" id="{A7DEB559-816D-014A-8B16-4159B8B25077}"/>
                  </a:ext>
                </a:extLst>
              </p:cNvPr>
              <p:cNvSpPr>
                <a:spLocks noChangeAspect="1"/>
              </p:cNvSpPr>
              <p:nvPr/>
            </p:nvSpPr>
            <p:spPr bwMode="auto">
              <a:xfrm>
                <a:off x="4652" y="3159"/>
                <a:ext cx="638" cy="483"/>
              </a:xfrm>
              <a:custGeom>
                <a:avLst/>
                <a:gdLst>
                  <a:gd name="T0" fmla="*/ 15 w 969"/>
                  <a:gd name="T1" fmla="*/ 329 h 713"/>
                  <a:gd name="T2" fmla="*/ 34 w 969"/>
                  <a:gd name="T3" fmla="*/ 329 h 713"/>
                  <a:gd name="T4" fmla="*/ 53 w 969"/>
                  <a:gd name="T5" fmla="*/ 329 h 713"/>
                  <a:gd name="T6" fmla="*/ 73 w 969"/>
                  <a:gd name="T7" fmla="*/ 330 h 713"/>
                  <a:gd name="T8" fmla="*/ 92 w 969"/>
                  <a:gd name="T9" fmla="*/ 331 h 713"/>
                  <a:gd name="T10" fmla="*/ 112 w 969"/>
                  <a:gd name="T11" fmla="*/ 331 h 713"/>
                  <a:gd name="T12" fmla="*/ 131 w 969"/>
                  <a:gd name="T13" fmla="*/ 328 h 713"/>
                  <a:gd name="T14" fmla="*/ 151 w 969"/>
                  <a:gd name="T15" fmla="*/ 323 h 713"/>
                  <a:gd name="T16" fmla="*/ 170 w 969"/>
                  <a:gd name="T17" fmla="*/ 321 h 713"/>
                  <a:gd name="T18" fmla="*/ 190 w 969"/>
                  <a:gd name="T19" fmla="*/ 330 h 713"/>
                  <a:gd name="T20" fmla="*/ 209 w 969"/>
                  <a:gd name="T21" fmla="*/ 350 h 713"/>
                  <a:gd name="T22" fmla="*/ 229 w 969"/>
                  <a:gd name="T23" fmla="*/ 365 h 713"/>
                  <a:gd name="T24" fmla="*/ 248 w 969"/>
                  <a:gd name="T25" fmla="*/ 345 h 713"/>
                  <a:gd name="T26" fmla="*/ 268 w 969"/>
                  <a:gd name="T27" fmla="*/ 287 h 713"/>
                  <a:gd name="T28" fmla="*/ 287 w 969"/>
                  <a:gd name="T29" fmla="*/ 234 h 713"/>
                  <a:gd name="T30" fmla="*/ 307 w 969"/>
                  <a:gd name="T31" fmla="*/ 257 h 713"/>
                  <a:gd name="T32" fmla="*/ 326 w 969"/>
                  <a:gd name="T33" fmla="*/ 380 h 713"/>
                  <a:gd name="T34" fmla="*/ 346 w 969"/>
                  <a:gd name="T35" fmla="*/ 515 h 713"/>
                  <a:gd name="T36" fmla="*/ 365 w 969"/>
                  <a:gd name="T37" fmla="*/ 517 h 713"/>
                  <a:gd name="T38" fmla="*/ 385 w 969"/>
                  <a:gd name="T39" fmla="*/ 328 h 713"/>
                  <a:gd name="T40" fmla="*/ 404 w 969"/>
                  <a:gd name="T41" fmla="*/ 80 h 713"/>
                  <a:gd name="T42" fmla="*/ 424 w 969"/>
                  <a:gd name="T43" fmla="*/ 8 h 713"/>
                  <a:gd name="T44" fmla="*/ 443 w 969"/>
                  <a:gd name="T45" fmla="*/ 219 h 713"/>
                  <a:gd name="T46" fmla="*/ 463 w 969"/>
                  <a:gd name="T47" fmla="*/ 552 h 713"/>
                  <a:gd name="T48" fmla="*/ 482 w 969"/>
                  <a:gd name="T49" fmla="*/ 713 h 713"/>
                  <a:gd name="T50" fmla="*/ 502 w 969"/>
                  <a:gd name="T51" fmla="*/ 552 h 713"/>
                  <a:gd name="T52" fmla="*/ 521 w 969"/>
                  <a:gd name="T53" fmla="*/ 219 h 713"/>
                  <a:gd name="T54" fmla="*/ 541 w 969"/>
                  <a:gd name="T55" fmla="*/ 8 h 713"/>
                  <a:gd name="T56" fmla="*/ 560 w 969"/>
                  <a:gd name="T57" fmla="*/ 80 h 713"/>
                  <a:gd name="T58" fmla="*/ 580 w 969"/>
                  <a:gd name="T59" fmla="*/ 328 h 713"/>
                  <a:gd name="T60" fmla="*/ 599 w 969"/>
                  <a:gd name="T61" fmla="*/ 517 h 713"/>
                  <a:gd name="T62" fmla="*/ 619 w 969"/>
                  <a:gd name="T63" fmla="*/ 515 h 713"/>
                  <a:gd name="T64" fmla="*/ 638 w 969"/>
                  <a:gd name="T65" fmla="*/ 380 h 713"/>
                  <a:gd name="T66" fmla="*/ 658 w 969"/>
                  <a:gd name="T67" fmla="*/ 257 h 713"/>
                  <a:gd name="T68" fmla="*/ 677 w 969"/>
                  <a:gd name="T69" fmla="*/ 234 h 713"/>
                  <a:gd name="T70" fmla="*/ 697 w 969"/>
                  <a:gd name="T71" fmla="*/ 287 h 713"/>
                  <a:gd name="T72" fmla="*/ 716 w 969"/>
                  <a:gd name="T73" fmla="*/ 345 h 713"/>
                  <a:gd name="T74" fmla="*/ 736 w 969"/>
                  <a:gd name="T75" fmla="*/ 365 h 713"/>
                  <a:gd name="T76" fmla="*/ 755 w 969"/>
                  <a:gd name="T77" fmla="*/ 350 h 713"/>
                  <a:gd name="T78" fmla="*/ 774 w 969"/>
                  <a:gd name="T79" fmla="*/ 330 h 713"/>
                  <a:gd name="T80" fmla="*/ 794 w 969"/>
                  <a:gd name="T81" fmla="*/ 321 h 713"/>
                  <a:gd name="T82" fmla="*/ 814 w 969"/>
                  <a:gd name="T83" fmla="*/ 323 h 713"/>
                  <a:gd name="T84" fmla="*/ 833 w 969"/>
                  <a:gd name="T85" fmla="*/ 328 h 713"/>
                  <a:gd name="T86" fmla="*/ 852 w 969"/>
                  <a:gd name="T87" fmla="*/ 331 h 713"/>
                  <a:gd name="T88" fmla="*/ 872 w 969"/>
                  <a:gd name="T89" fmla="*/ 331 h 713"/>
                  <a:gd name="T90" fmla="*/ 892 w 969"/>
                  <a:gd name="T91" fmla="*/ 330 h 713"/>
                  <a:gd name="T92" fmla="*/ 911 w 969"/>
                  <a:gd name="T93" fmla="*/ 329 h 713"/>
                  <a:gd name="T94" fmla="*/ 930 w 969"/>
                  <a:gd name="T95" fmla="*/ 329 h 713"/>
                  <a:gd name="T96" fmla="*/ 950 w 969"/>
                  <a:gd name="T97" fmla="*/ 329 h 713"/>
                  <a:gd name="T98" fmla="*/ 969 w 969"/>
                  <a:gd name="T99" fmla="*/ 329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9" h="713">
                    <a:moveTo>
                      <a:pt x="0" y="329"/>
                    </a:moveTo>
                    <a:lnTo>
                      <a:pt x="5" y="329"/>
                    </a:lnTo>
                    <a:lnTo>
                      <a:pt x="10" y="329"/>
                    </a:lnTo>
                    <a:lnTo>
                      <a:pt x="15" y="329"/>
                    </a:lnTo>
                    <a:lnTo>
                      <a:pt x="19" y="329"/>
                    </a:lnTo>
                    <a:lnTo>
                      <a:pt x="24" y="329"/>
                    </a:lnTo>
                    <a:lnTo>
                      <a:pt x="29" y="329"/>
                    </a:lnTo>
                    <a:lnTo>
                      <a:pt x="34" y="329"/>
                    </a:lnTo>
                    <a:lnTo>
                      <a:pt x="39" y="329"/>
                    </a:lnTo>
                    <a:lnTo>
                      <a:pt x="44" y="329"/>
                    </a:lnTo>
                    <a:lnTo>
                      <a:pt x="49" y="329"/>
                    </a:lnTo>
                    <a:lnTo>
                      <a:pt x="53" y="329"/>
                    </a:lnTo>
                    <a:lnTo>
                      <a:pt x="58" y="329"/>
                    </a:lnTo>
                    <a:lnTo>
                      <a:pt x="63" y="330"/>
                    </a:lnTo>
                    <a:lnTo>
                      <a:pt x="68" y="330"/>
                    </a:lnTo>
                    <a:lnTo>
                      <a:pt x="73" y="330"/>
                    </a:lnTo>
                    <a:lnTo>
                      <a:pt x="78" y="330"/>
                    </a:lnTo>
                    <a:lnTo>
                      <a:pt x="83" y="331"/>
                    </a:lnTo>
                    <a:lnTo>
                      <a:pt x="87" y="331"/>
                    </a:lnTo>
                    <a:lnTo>
                      <a:pt x="92" y="331"/>
                    </a:lnTo>
                    <a:lnTo>
                      <a:pt x="97" y="331"/>
                    </a:lnTo>
                    <a:lnTo>
                      <a:pt x="102" y="331"/>
                    </a:lnTo>
                    <a:lnTo>
                      <a:pt x="107" y="331"/>
                    </a:lnTo>
                    <a:lnTo>
                      <a:pt x="112" y="331"/>
                    </a:lnTo>
                    <a:lnTo>
                      <a:pt x="117" y="331"/>
                    </a:lnTo>
                    <a:lnTo>
                      <a:pt x="122" y="330"/>
                    </a:lnTo>
                    <a:lnTo>
                      <a:pt x="127" y="329"/>
                    </a:lnTo>
                    <a:lnTo>
                      <a:pt x="131" y="328"/>
                    </a:lnTo>
                    <a:lnTo>
                      <a:pt x="136" y="327"/>
                    </a:lnTo>
                    <a:lnTo>
                      <a:pt x="141" y="326"/>
                    </a:lnTo>
                    <a:lnTo>
                      <a:pt x="146" y="324"/>
                    </a:lnTo>
                    <a:lnTo>
                      <a:pt x="151" y="323"/>
                    </a:lnTo>
                    <a:lnTo>
                      <a:pt x="156" y="322"/>
                    </a:lnTo>
                    <a:lnTo>
                      <a:pt x="161" y="321"/>
                    </a:lnTo>
                    <a:lnTo>
                      <a:pt x="165" y="320"/>
                    </a:lnTo>
                    <a:lnTo>
                      <a:pt x="170" y="321"/>
                    </a:lnTo>
                    <a:lnTo>
                      <a:pt x="175" y="322"/>
                    </a:lnTo>
                    <a:lnTo>
                      <a:pt x="180" y="323"/>
                    </a:lnTo>
                    <a:lnTo>
                      <a:pt x="185" y="326"/>
                    </a:lnTo>
                    <a:lnTo>
                      <a:pt x="190" y="330"/>
                    </a:lnTo>
                    <a:lnTo>
                      <a:pt x="195" y="334"/>
                    </a:lnTo>
                    <a:lnTo>
                      <a:pt x="199" y="339"/>
                    </a:lnTo>
                    <a:lnTo>
                      <a:pt x="205" y="345"/>
                    </a:lnTo>
                    <a:lnTo>
                      <a:pt x="209" y="350"/>
                    </a:lnTo>
                    <a:lnTo>
                      <a:pt x="214" y="356"/>
                    </a:lnTo>
                    <a:lnTo>
                      <a:pt x="219" y="360"/>
                    </a:lnTo>
                    <a:lnTo>
                      <a:pt x="224" y="363"/>
                    </a:lnTo>
                    <a:lnTo>
                      <a:pt x="229" y="365"/>
                    </a:lnTo>
                    <a:lnTo>
                      <a:pt x="234" y="364"/>
                    </a:lnTo>
                    <a:lnTo>
                      <a:pt x="239" y="360"/>
                    </a:lnTo>
                    <a:lnTo>
                      <a:pt x="243" y="354"/>
                    </a:lnTo>
                    <a:lnTo>
                      <a:pt x="248" y="345"/>
                    </a:lnTo>
                    <a:lnTo>
                      <a:pt x="253" y="333"/>
                    </a:lnTo>
                    <a:lnTo>
                      <a:pt x="258" y="319"/>
                    </a:lnTo>
                    <a:lnTo>
                      <a:pt x="263" y="303"/>
                    </a:lnTo>
                    <a:lnTo>
                      <a:pt x="268" y="287"/>
                    </a:lnTo>
                    <a:lnTo>
                      <a:pt x="273" y="270"/>
                    </a:lnTo>
                    <a:lnTo>
                      <a:pt x="278" y="255"/>
                    </a:lnTo>
                    <a:lnTo>
                      <a:pt x="282" y="242"/>
                    </a:lnTo>
                    <a:lnTo>
                      <a:pt x="287" y="234"/>
                    </a:lnTo>
                    <a:lnTo>
                      <a:pt x="292" y="230"/>
                    </a:lnTo>
                    <a:lnTo>
                      <a:pt x="297" y="232"/>
                    </a:lnTo>
                    <a:lnTo>
                      <a:pt x="302" y="241"/>
                    </a:lnTo>
                    <a:lnTo>
                      <a:pt x="307" y="257"/>
                    </a:lnTo>
                    <a:lnTo>
                      <a:pt x="312" y="280"/>
                    </a:lnTo>
                    <a:lnTo>
                      <a:pt x="317" y="309"/>
                    </a:lnTo>
                    <a:lnTo>
                      <a:pt x="321" y="343"/>
                    </a:lnTo>
                    <a:lnTo>
                      <a:pt x="326" y="380"/>
                    </a:lnTo>
                    <a:lnTo>
                      <a:pt x="331" y="418"/>
                    </a:lnTo>
                    <a:lnTo>
                      <a:pt x="336" y="455"/>
                    </a:lnTo>
                    <a:lnTo>
                      <a:pt x="341" y="488"/>
                    </a:lnTo>
                    <a:lnTo>
                      <a:pt x="346" y="515"/>
                    </a:lnTo>
                    <a:lnTo>
                      <a:pt x="351" y="533"/>
                    </a:lnTo>
                    <a:lnTo>
                      <a:pt x="356" y="540"/>
                    </a:lnTo>
                    <a:lnTo>
                      <a:pt x="360" y="535"/>
                    </a:lnTo>
                    <a:lnTo>
                      <a:pt x="365" y="517"/>
                    </a:lnTo>
                    <a:lnTo>
                      <a:pt x="370" y="486"/>
                    </a:lnTo>
                    <a:lnTo>
                      <a:pt x="375" y="443"/>
                    </a:lnTo>
                    <a:lnTo>
                      <a:pt x="380" y="389"/>
                    </a:lnTo>
                    <a:lnTo>
                      <a:pt x="385" y="328"/>
                    </a:lnTo>
                    <a:lnTo>
                      <a:pt x="390" y="263"/>
                    </a:lnTo>
                    <a:lnTo>
                      <a:pt x="394" y="197"/>
                    </a:lnTo>
                    <a:lnTo>
                      <a:pt x="400" y="135"/>
                    </a:lnTo>
                    <a:lnTo>
                      <a:pt x="404" y="80"/>
                    </a:lnTo>
                    <a:lnTo>
                      <a:pt x="409" y="38"/>
                    </a:lnTo>
                    <a:lnTo>
                      <a:pt x="414" y="10"/>
                    </a:lnTo>
                    <a:lnTo>
                      <a:pt x="419" y="0"/>
                    </a:lnTo>
                    <a:lnTo>
                      <a:pt x="424" y="8"/>
                    </a:lnTo>
                    <a:lnTo>
                      <a:pt x="429" y="36"/>
                    </a:lnTo>
                    <a:lnTo>
                      <a:pt x="434" y="82"/>
                    </a:lnTo>
                    <a:lnTo>
                      <a:pt x="438" y="144"/>
                    </a:lnTo>
                    <a:lnTo>
                      <a:pt x="443" y="219"/>
                    </a:lnTo>
                    <a:lnTo>
                      <a:pt x="448" y="302"/>
                    </a:lnTo>
                    <a:lnTo>
                      <a:pt x="453" y="388"/>
                    </a:lnTo>
                    <a:lnTo>
                      <a:pt x="458" y="474"/>
                    </a:lnTo>
                    <a:lnTo>
                      <a:pt x="463" y="552"/>
                    </a:lnTo>
                    <a:lnTo>
                      <a:pt x="468" y="619"/>
                    </a:lnTo>
                    <a:lnTo>
                      <a:pt x="472" y="670"/>
                    </a:lnTo>
                    <a:lnTo>
                      <a:pt x="477" y="702"/>
                    </a:lnTo>
                    <a:lnTo>
                      <a:pt x="482" y="713"/>
                    </a:lnTo>
                    <a:lnTo>
                      <a:pt x="487" y="702"/>
                    </a:lnTo>
                    <a:lnTo>
                      <a:pt x="492" y="670"/>
                    </a:lnTo>
                    <a:lnTo>
                      <a:pt x="497" y="619"/>
                    </a:lnTo>
                    <a:lnTo>
                      <a:pt x="502" y="552"/>
                    </a:lnTo>
                    <a:lnTo>
                      <a:pt x="507" y="474"/>
                    </a:lnTo>
                    <a:lnTo>
                      <a:pt x="512" y="388"/>
                    </a:lnTo>
                    <a:lnTo>
                      <a:pt x="516" y="302"/>
                    </a:lnTo>
                    <a:lnTo>
                      <a:pt x="521" y="219"/>
                    </a:lnTo>
                    <a:lnTo>
                      <a:pt x="526" y="144"/>
                    </a:lnTo>
                    <a:lnTo>
                      <a:pt x="531" y="82"/>
                    </a:lnTo>
                    <a:lnTo>
                      <a:pt x="536" y="36"/>
                    </a:lnTo>
                    <a:lnTo>
                      <a:pt x="541" y="8"/>
                    </a:lnTo>
                    <a:lnTo>
                      <a:pt x="546" y="0"/>
                    </a:lnTo>
                    <a:lnTo>
                      <a:pt x="550" y="10"/>
                    </a:lnTo>
                    <a:lnTo>
                      <a:pt x="555" y="38"/>
                    </a:lnTo>
                    <a:lnTo>
                      <a:pt x="560" y="80"/>
                    </a:lnTo>
                    <a:lnTo>
                      <a:pt x="565" y="135"/>
                    </a:lnTo>
                    <a:lnTo>
                      <a:pt x="570" y="197"/>
                    </a:lnTo>
                    <a:lnTo>
                      <a:pt x="575" y="263"/>
                    </a:lnTo>
                    <a:lnTo>
                      <a:pt x="580" y="328"/>
                    </a:lnTo>
                    <a:lnTo>
                      <a:pt x="584" y="389"/>
                    </a:lnTo>
                    <a:lnTo>
                      <a:pt x="589" y="443"/>
                    </a:lnTo>
                    <a:lnTo>
                      <a:pt x="594" y="486"/>
                    </a:lnTo>
                    <a:lnTo>
                      <a:pt x="599" y="517"/>
                    </a:lnTo>
                    <a:lnTo>
                      <a:pt x="604" y="535"/>
                    </a:lnTo>
                    <a:lnTo>
                      <a:pt x="609" y="540"/>
                    </a:lnTo>
                    <a:lnTo>
                      <a:pt x="614" y="533"/>
                    </a:lnTo>
                    <a:lnTo>
                      <a:pt x="619" y="515"/>
                    </a:lnTo>
                    <a:lnTo>
                      <a:pt x="624" y="488"/>
                    </a:lnTo>
                    <a:lnTo>
                      <a:pt x="628" y="455"/>
                    </a:lnTo>
                    <a:lnTo>
                      <a:pt x="633" y="418"/>
                    </a:lnTo>
                    <a:lnTo>
                      <a:pt x="638" y="380"/>
                    </a:lnTo>
                    <a:lnTo>
                      <a:pt x="643" y="343"/>
                    </a:lnTo>
                    <a:lnTo>
                      <a:pt x="648" y="309"/>
                    </a:lnTo>
                    <a:lnTo>
                      <a:pt x="653" y="280"/>
                    </a:lnTo>
                    <a:lnTo>
                      <a:pt x="658" y="257"/>
                    </a:lnTo>
                    <a:lnTo>
                      <a:pt x="662" y="241"/>
                    </a:lnTo>
                    <a:lnTo>
                      <a:pt x="667" y="232"/>
                    </a:lnTo>
                    <a:lnTo>
                      <a:pt x="672" y="230"/>
                    </a:lnTo>
                    <a:lnTo>
                      <a:pt x="677" y="234"/>
                    </a:lnTo>
                    <a:lnTo>
                      <a:pt x="682" y="242"/>
                    </a:lnTo>
                    <a:lnTo>
                      <a:pt x="687" y="255"/>
                    </a:lnTo>
                    <a:lnTo>
                      <a:pt x="692" y="270"/>
                    </a:lnTo>
                    <a:lnTo>
                      <a:pt x="697" y="287"/>
                    </a:lnTo>
                    <a:lnTo>
                      <a:pt x="702" y="303"/>
                    </a:lnTo>
                    <a:lnTo>
                      <a:pt x="706" y="319"/>
                    </a:lnTo>
                    <a:lnTo>
                      <a:pt x="711" y="333"/>
                    </a:lnTo>
                    <a:lnTo>
                      <a:pt x="716" y="345"/>
                    </a:lnTo>
                    <a:lnTo>
                      <a:pt x="721" y="354"/>
                    </a:lnTo>
                    <a:lnTo>
                      <a:pt x="726" y="360"/>
                    </a:lnTo>
                    <a:lnTo>
                      <a:pt x="731" y="364"/>
                    </a:lnTo>
                    <a:lnTo>
                      <a:pt x="736" y="365"/>
                    </a:lnTo>
                    <a:lnTo>
                      <a:pt x="740" y="363"/>
                    </a:lnTo>
                    <a:lnTo>
                      <a:pt x="745" y="360"/>
                    </a:lnTo>
                    <a:lnTo>
                      <a:pt x="750" y="356"/>
                    </a:lnTo>
                    <a:lnTo>
                      <a:pt x="755" y="350"/>
                    </a:lnTo>
                    <a:lnTo>
                      <a:pt x="760" y="345"/>
                    </a:lnTo>
                    <a:lnTo>
                      <a:pt x="765" y="339"/>
                    </a:lnTo>
                    <a:lnTo>
                      <a:pt x="770" y="334"/>
                    </a:lnTo>
                    <a:lnTo>
                      <a:pt x="774" y="330"/>
                    </a:lnTo>
                    <a:lnTo>
                      <a:pt x="779" y="326"/>
                    </a:lnTo>
                    <a:lnTo>
                      <a:pt x="784" y="323"/>
                    </a:lnTo>
                    <a:lnTo>
                      <a:pt x="789" y="322"/>
                    </a:lnTo>
                    <a:lnTo>
                      <a:pt x="794" y="321"/>
                    </a:lnTo>
                    <a:lnTo>
                      <a:pt x="799" y="320"/>
                    </a:lnTo>
                    <a:lnTo>
                      <a:pt x="804" y="321"/>
                    </a:lnTo>
                    <a:lnTo>
                      <a:pt x="809" y="322"/>
                    </a:lnTo>
                    <a:lnTo>
                      <a:pt x="814" y="323"/>
                    </a:lnTo>
                    <a:lnTo>
                      <a:pt x="818" y="324"/>
                    </a:lnTo>
                    <a:lnTo>
                      <a:pt x="823" y="326"/>
                    </a:lnTo>
                    <a:lnTo>
                      <a:pt x="828" y="327"/>
                    </a:lnTo>
                    <a:lnTo>
                      <a:pt x="833" y="328"/>
                    </a:lnTo>
                    <a:lnTo>
                      <a:pt x="838" y="329"/>
                    </a:lnTo>
                    <a:lnTo>
                      <a:pt x="843" y="330"/>
                    </a:lnTo>
                    <a:lnTo>
                      <a:pt x="848" y="331"/>
                    </a:lnTo>
                    <a:lnTo>
                      <a:pt x="852" y="331"/>
                    </a:lnTo>
                    <a:lnTo>
                      <a:pt x="857" y="331"/>
                    </a:lnTo>
                    <a:lnTo>
                      <a:pt x="862" y="331"/>
                    </a:lnTo>
                    <a:lnTo>
                      <a:pt x="867" y="331"/>
                    </a:lnTo>
                    <a:lnTo>
                      <a:pt x="872" y="331"/>
                    </a:lnTo>
                    <a:lnTo>
                      <a:pt x="877" y="331"/>
                    </a:lnTo>
                    <a:lnTo>
                      <a:pt x="882" y="331"/>
                    </a:lnTo>
                    <a:lnTo>
                      <a:pt x="887" y="330"/>
                    </a:lnTo>
                    <a:lnTo>
                      <a:pt x="892" y="330"/>
                    </a:lnTo>
                    <a:lnTo>
                      <a:pt x="896" y="330"/>
                    </a:lnTo>
                    <a:lnTo>
                      <a:pt x="901" y="330"/>
                    </a:lnTo>
                    <a:lnTo>
                      <a:pt x="906" y="329"/>
                    </a:lnTo>
                    <a:lnTo>
                      <a:pt x="911" y="329"/>
                    </a:lnTo>
                    <a:lnTo>
                      <a:pt x="916" y="329"/>
                    </a:lnTo>
                    <a:lnTo>
                      <a:pt x="921" y="329"/>
                    </a:lnTo>
                    <a:lnTo>
                      <a:pt x="926" y="329"/>
                    </a:lnTo>
                    <a:lnTo>
                      <a:pt x="930" y="329"/>
                    </a:lnTo>
                    <a:lnTo>
                      <a:pt x="935" y="329"/>
                    </a:lnTo>
                    <a:lnTo>
                      <a:pt x="940" y="329"/>
                    </a:lnTo>
                    <a:lnTo>
                      <a:pt x="945" y="329"/>
                    </a:lnTo>
                    <a:lnTo>
                      <a:pt x="950" y="329"/>
                    </a:lnTo>
                    <a:lnTo>
                      <a:pt x="955" y="329"/>
                    </a:lnTo>
                    <a:lnTo>
                      <a:pt x="960" y="329"/>
                    </a:lnTo>
                    <a:lnTo>
                      <a:pt x="965" y="329"/>
                    </a:lnTo>
                    <a:lnTo>
                      <a:pt x="969" y="329"/>
                    </a:lnTo>
                  </a:path>
                </a:pathLst>
              </a:custGeom>
              <a:noFill/>
              <a:ln w="285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6" name="Group 17">
              <a:extLst>
                <a:ext uri="{FF2B5EF4-FFF2-40B4-BE49-F238E27FC236}">
                  <a16:creationId xmlns:a16="http://schemas.microsoft.com/office/drawing/2014/main" id="{64F2EC9B-3715-1919-0C53-C1A332400735}"/>
                </a:ext>
              </a:extLst>
            </p:cNvPr>
            <p:cNvGrpSpPr>
              <a:grpSpLocks/>
            </p:cNvGrpSpPr>
            <p:nvPr/>
          </p:nvGrpSpPr>
          <p:grpSpPr bwMode="auto">
            <a:xfrm>
              <a:off x="2783" y="2072"/>
              <a:ext cx="617" cy="558"/>
              <a:chOff x="2777" y="2072"/>
              <a:chExt cx="617" cy="558"/>
            </a:xfrm>
          </p:grpSpPr>
          <p:sp>
            <p:nvSpPr>
              <p:cNvPr id="8" name="Freeform 18">
                <a:extLst>
                  <a:ext uri="{FF2B5EF4-FFF2-40B4-BE49-F238E27FC236}">
                    <a16:creationId xmlns:a16="http://schemas.microsoft.com/office/drawing/2014/main" id="{5C93D15D-3B79-BBD2-DD94-C0561656AFFF}"/>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19">
                <a:extLst>
                  <a:ext uri="{FF2B5EF4-FFF2-40B4-BE49-F238E27FC236}">
                    <a16:creationId xmlns:a16="http://schemas.microsoft.com/office/drawing/2014/main" id="{AB625520-DAF9-540A-32C9-D40E9DCBF3CE}"/>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Freeform 20">
                <a:extLst>
                  <a:ext uri="{FF2B5EF4-FFF2-40B4-BE49-F238E27FC236}">
                    <a16:creationId xmlns:a16="http://schemas.microsoft.com/office/drawing/2014/main" id="{D251E996-9CFC-FEA2-76AB-DBF1CCDA2563}"/>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21">
                <a:extLst>
                  <a:ext uri="{FF2B5EF4-FFF2-40B4-BE49-F238E27FC236}">
                    <a16:creationId xmlns:a16="http://schemas.microsoft.com/office/drawing/2014/main" id="{3925104D-2143-5129-9E7C-941F0FB159AD}"/>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22">
                <a:extLst>
                  <a:ext uri="{FF2B5EF4-FFF2-40B4-BE49-F238E27FC236}">
                    <a16:creationId xmlns:a16="http://schemas.microsoft.com/office/drawing/2014/main" id="{9612FF1D-9611-C65B-7E73-4EAB2F47685E}"/>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23">
                <a:extLst>
                  <a:ext uri="{FF2B5EF4-FFF2-40B4-BE49-F238E27FC236}">
                    <a16:creationId xmlns:a16="http://schemas.microsoft.com/office/drawing/2014/main" id="{66985B21-E520-966B-ACE9-0C2ACF44CDA6}"/>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24">
                <a:extLst>
                  <a:ext uri="{FF2B5EF4-FFF2-40B4-BE49-F238E27FC236}">
                    <a16:creationId xmlns:a16="http://schemas.microsoft.com/office/drawing/2014/main" id="{7B90CEBC-8764-B5B8-D186-CE9140FE00DD}"/>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25">
                <a:extLst>
                  <a:ext uri="{FF2B5EF4-FFF2-40B4-BE49-F238E27FC236}">
                    <a16:creationId xmlns:a16="http://schemas.microsoft.com/office/drawing/2014/main" id="{00AD6C46-4F95-5A03-68AA-A516A3A0F2D6}"/>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26">
                <a:extLst>
                  <a:ext uri="{FF2B5EF4-FFF2-40B4-BE49-F238E27FC236}">
                    <a16:creationId xmlns:a16="http://schemas.microsoft.com/office/drawing/2014/main" id="{2E1631F6-0369-814D-1D74-143381C8BB28}"/>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 name="Freeform 27">
                <a:extLst>
                  <a:ext uri="{FF2B5EF4-FFF2-40B4-BE49-F238E27FC236}">
                    <a16:creationId xmlns:a16="http://schemas.microsoft.com/office/drawing/2014/main" id="{A9685AF4-55F7-F209-744E-88F6C065402F}"/>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28">
                <a:extLst>
                  <a:ext uri="{FF2B5EF4-FFF2-40B4-BE49-F238E27FC236}">
                    <a16:creationId xmlns:a16="http://schemas.microsoft.com/office/drawing/2014/main" id="{4338D575-A631-9B28-7673-8EFFAEEC2D45}"/>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Freeform 29">
                <a:extLst>
                  <a:ext uri="{FF2B5EF4-FFF2-40B4-BE49-F238E27FC236}">
                    <a16:creationId xmlns:a16="http://schemas.microsoft.com/office/drawing/2014/main" id="{541C66F5-9210-A6F7-E970-C77840C5053E}"/>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30">
                <a:extLst>
                  <a:ext uri="{FF2B5EF4-FFF2-40B4-BE49-F238E27FC236}">
                    <a16:creationId xmlns:a16="http://schemas.microsoft.com/office/drawing/2014/main" id="{02886F65-7464-6287-4838-697030B28B5A}"/>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 name="Freeform 31">
                <a:extLst>
                  <a:ext uri="{FF2B5EF4-FFF2-40B4-BE49-F238E27FC236}">
                    <a16:creationId xmlns:a16="http://schemas.microsoft.com/office/drawing/2014/main" id="{30BCB65C-6C74-2E07-DD95-93354911A54D}"/>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 name="Freeform 32">
                <a:extLst>
                  <a:ext uri="{FF2B5EF4-FFF2-40B4-BE49-F238E27FC236}">
                    <a16:creationId xmlns:a16="http://schemas.microsoft.com/office/drawing/2014/main" id="{795B5F9C-78B6-8803-F8ED-DCE5B10EF845}"/>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Freeform 33">
                <a:extLst>
                  <a:ext uri="{FF2B5EF4-FFF2-40B4-BE49-F238E27FC236}">
                    <a16:creationId xmlns:a16="http://schemas.microsoft.com/office/drawing/2014/main" id="{51F45C4C-A261-8A40-B07E-1BB8955233B8}"/>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 name="Freeform 34">
                <a:extLst>
                  <a:ext uri="{FF2B5EF4-FFF2-40B4-BE49-F238E27FC236}">
                    <a16:creationId xmlns:a16="http://schemas.microsoft.com/office/drawing/2014/main" id="{C955BE88-19B3-9FC9-F8F1-4E225B7B23D3}"/>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35">
                <a:extLst>
                  <a:ext uri="{FF2B5EF4-FFF2-40B4-BE49-F238E27FC236}">
                    <a16:creationId xmlns:a16="http://schemas.microsoft.com/office/drawing/2014/main" id="{4970E330-F021-6803-A30F-D87AEC62CC71}"/>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36">
                <a:extLst>
                  <a:ext uri="{FF2B5EF4-FFF2-40B4-BE49-F238E27FC236}">
                    <a16:creationId xmlns:a16="http://schemas.microsoft.com/office/drawing/2014/main" id="{2FF5F50A-E6E6-44D4-01CE-D4142BF9736D}"/>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37">
                <a:extLst>
                  <a:ext uri="{FF2B5EF4-FFF2-40B4-BE49-F238E27FC236}">
                    <a16:creationId xmlns:a16="http://schemas.microsoft.com/office/drawing/2014/main" id="{312CDBA2-11D3-7CD4-A735-33B93E63646D}"/>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38">
                <a:extLst>
                  <a:ext uri="{FF2B5EF4-FFF2-40B4-BE49-F238E27FC236}">
                    <a16:creationId xmlns:a16="http://schemas.microsoft.com/office/drawing/2014/main" id="{9C6577E9-6DA9-4924-3667-84FE1EB296BB}"/>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39">
                <a:extLst>
                  <a:ext uri="{FF2B5EF4-FFF2-40B4-BE49-F238E27FC236}">
                    <a16:creationId xmlns:a16="http://schemas.microsoft.com/office/drawing/2014/main" id="{AEF73CA7-1793-8032-B44B-D6AFC7D001E3}"/>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 name="Freeform 40">
                <a:extLst>
                  <a:ext uri="{FF2B5EF4-FFF2-40B4-BE49-F238E27FC236}">
                    <a16:creationId xmlns:a16="http://schemas.microsoft.com/office/drawing/2014/main" id="{ED0FDCCA-D707-774A-806D-E7F0B309EB7F}"/>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 name="Freeform 41">
                <a:extLst>
                  <a:ext uri="{FF2B5EF4-FFF2-40B4-BE49-F238E27FC236}">
                    <a16:creationId xmlns:a16="http://schemas.microsoft.com/office/drawing/2014/main" id="{03A4BDBC-69BA-5222-F2C7-4FCE1D0DF03F}"/>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0" name="Freeform 42">
                <a:extLst>
                  <a:ext uri="{FF2B5EF4-FFF2-40B4-BE49-F238E27FC236}">
                    <a16:creationId xmlns:a16="http://schemas.microsoft.com/office/drawing/2014/main" id="{88841FAF-D667-875E-B975-D4240EF3DB78}"/>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1" name="Freeform 43">
                <a:extLst>
                  <a:ext uri="{FF2B5EF4-FFF2-40B4-BE49-F238E27FC236}">
                    <a16:creationId xmlns:a16="http://schemas.microsoft.com/office/drawing/2014/main" id="{A6F72951-DCA4-DCE9-0921-A825C2A50910}"/>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2" name="Freeform 44">
                <a:extLst>
                  <a:ext uri="{FF2B5EF4-FFF2-40B4-BE49-F238E27FC236}">
                    <a16:creationId xmlns:a16="http://schemas.microsoft.com/office/drawing/2014/main" id="{4CC6CAA8-A08E-8F53-DB2F-E8DF773719E0}"/>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3" name="Freeform 45">
                <a:extLst>
                  <a:ext uri="{FF2B5EF4-FFF2-40B4-BE49-F238E27FC236}">
                    <a16:creationId xmlns:a16="http://schemas.microsoft.com/office/drawing/2014/main" id="{EE1098BC-579C-907F-1D78-7750EBB5F8CA}"/>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4" name="Freeform 46">
                <a:extLst>
                  <a:ext uri="{FF2B5EF4-FFF2-40B4-BE49-F238E27FC236}">
                    <a16:creationId xmlns:a16="http://schemas.microsoft.com/office/drawing/2014/main" id="{622AE7AA-DC3A-625C-2785-80BE9B9E3E3C}"/>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5" name="Freeform 47">
                <a:extLst>
                  <a:ext uri="{FF2B5EF4-FFF2-40B4-BE49-F238E27FC236}">
                    <a16:creationId xmlns:a16="http://schemas.microsoft.com/office/drawing/2014/main" id="{697AB24D-8D56-7F40-B96A-ACC84F36AF3E}"/>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6" name="Freeform 48">
                <a:extLst>
                  <a:ext uri="{FF2B5EF4-FFF2-40B4-BE49-F238E27FC236}">
                    <a16:creationId xmlns:a16="http://schemas.microsoft.com/office/drawing/2014/main" id="{99F1C696-D045-858E-BAE0-F6C145CB7615}"/>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7" name="Freeform 49">
                <a:extLst>
                  <a:ext uri="{FF2B5EF4-FFF2-40B4-BE49-F238E27FC236}">
                    <a16:creationId xmlns:a16="http://schemas.microsoft.com/office/drawing/2014/main" id="{50BC424A-1234-38D8-8038-1426A1CB78D7}"/>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8" name="Freeform 50">
                <a:extLst>
                  <a:ext uri="{FF2B5EF4-FFF2-40B4-BE49-F238E27FC236}">
                    <a16:creationId xmlns:a16="http://schemas.microsoft.com/office/drawing/2014/main" id="{E48E01F9-5093-1DE2-85FD-CD401DA81BE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9" name="Freeform 51">
                <a:extLst>
                  <a:ext uri="{FF2B5EF4-FFF2-40B4-BE49-F238E27FC236}">
                    <a16:creationId xmlns:a16="http://schemas.microsoft.com/office/drawing/2014/main" id="{9BD06859-AE74-7DAA-B090-C776201F1A50}"/>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0" name="Freeform 52">
                <a:extLst>
                  <a:ext uri="{FF2B5EF4-FFF2-40B4-BE49-F238E27FC236}">
                    <a16:creationId xmlns:a16="http://schemas.microsoft.com/office/drawing/2014/main" id="{A9F08807-AF7D-A5ED-B11F-F45251A88E22}"/>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1" name="Freeform 53">
                <a:extLst>
                  <a:ext uri="{FF2B5EF4-FFF2-40B4-BE49-F238E27FC236}">
                    <a16:creationId xmlns:a16="http://schemas.microsoft.com/office/drawing/2014/main" id="{11581237-EFB6-1524-88E9-0E43622D0063}"/>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2" name="Freeform 54">
                <a:extLst>
                  <a:ext uri="{FF2B5EF4-FFF2-40B4-BE49-F238E27FC236}">
                    <a16:creationId xmlns:a16="http://schemas.microsoft.com/office/drawing/2014/main" id="{539776CA-4721-1937-1AA2-5C6C0EF7B148}"/>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3" name="Freeform 55">
                <a:extLst>
                  <a:ext uri="{FF2B5EF4-FFF2-40B4-BE49-F238E27FC236}">
                    <a16:creationId xmlns:a16="http://schemas.microsoft.com/office/drawing/2014/main" id="{4F2A85B7-CC2D-816C-FD8E-E4D9E6DD13CF}"/>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 name="Freeform 56">
                <a:extLst>
                  <a:ext uri="{FF2B5EF4-FFF2-40B4-BE49-F238E27FC236}">
                    <a16:creationId xmlns:a16="http://schemas.microsoft.com/office/drawing/2014/main" id="{64A8C413-A79F-C0C4-7941-704BDDF9356B}"/>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 name="Freeform 57">
                <a:extLst>
                  <a:ext uri="{FF2B5EF4-FFF2-40B4-BE49-F238E27FC236}">
                    <a16:creationId xmlns:a16="http://schemas.microsoft.com/office/drawing/2014/main" id="{A97A99EE-97FA-7318-113F-05CFCB88A9D3}"/>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 name="Freeform 58">
                <a:extLst>
                  <a:ext uri="{FF2B5EF4-FFF2-40B4-BE49-F238E27FC236}">
                    <a16:creationId xmlns:a16="http://schemas.microsoft.com/office/drawing/2014/main" id="{8E5F05FF-BDD3-4ED4-CB73-886BFDE67C72}"/>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 name="Freeform 59">
                <a:extLst>
                  <a:ext uri="{FF2B5EF4-FFF2-40B4-BE49-F238E27FC236}">
                    <a16:creationId xmlns:a16="http://schemas.microsoft.com/office/drawing/2014/main" id="{37EDE065-A98E-96D9-5028-4A28D92FF825}"/>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 name="Freeform 60">
                <a:extLst>
                  <a:ext uri="{FF2B5EF4-FFF2-40B4-BE49-F238E27FC236}">
                    <a16:creationId xmlns:a16="http://schemas.microsoft.com/office/drawing/2014/main" id="{AEE56032-AA0D-8CA7-4175-6330FAB1F0C1}"/>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 name="Freeform 61">
                <a:extLst>
                  <a:ext uri="{FF2B5EF4-FFF2-40B4-BE49-F238E27FC236}">
                    <a16:creationId xmlns:a16="http://schemas.microsoft.com/office/drawing/2014/main" id="{1244D634-CC95-E3AD-163D-73A765AC2A8D}"/>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 name="Freeform 62">
                <a:extLst>
                  <a:ext uri="{FF2B5EF4-FFF2-40B4-BE49-F238E27FC236}">
                    <a16:creationId xmlns:a16="http://schemas.microsoft.com/office/drawing/2014/main" id="{52A7C796-25B4-92F2-0ABD-C47D49138A2C}"/>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 name="Freeform 63">
                <a:extLst>
                  <a:ext uri="{FF2B5EF4-FFF2-40B4-BE49-F238E27FC236}">
                    <a16:creationId xmlns:a16="http://schemas.microsoft.com/office/drawing/2014/main" id="{2E8E8B65-2CF1-E004-22CC-4FBF386BE13C}"/>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 name="Freeform 64">
                <a:extLst>
                  <a:ext uri="{FF2B5EF4-FFF2-40B4-BE49-F238E27FC236}">
                    <a16:creationId xmlns:a16="http://schemas.microsoft.com/office/drawing/2014/main" id="{F719ABB3-11A5-4F07-95D8-ED2073F776BE}"/>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 name="Freeform 65">
                <a:extLst>
                  <a:ext uri="{FF2B5EF4-FFF2-40B4-BE49-F238E27FC236}">
                    <a16:creationId xmlns:a16="http://schemas.microsoft.com/office/drawing/2014/main" id="{F21036D6-7A93-4E1D-2C72-5D2B1FEAD065}"/>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409" name="Group 68">
            <a:extLst>
              <a:ext uri="{FF2B5EF4-FFF2-40B4-BE49-F238E27FC236}">
                <a16:creationId xmlns:a16="http://schemas.microsoft.com/office/drawing/2014/main" id="{48C3D993-A652-7613-F62C-4B0CBE73DCCB}"/>
              </a:ext>
            </a:extLst>
          </p:cNvPr>
          <p:cNvGrpSpPr>
            <a:grpSpLocks/>
          </p:cNvGrpSpPr>
          <p:nvPr/>
        </p:nvGrpSpPr>
        <p:grpSpPr bwMode="auto">
          <a:xfrm>
            <a:off x="3708843" y="1462125"/>
            <a:ext cx="1057734" cy="1146983"/>
            <a:chOff x="1852" y="2060"/>
            <a:chExt cx="691" cy="574"/>
          </a:xfrm>
        </p:grpSpPr>
        <p:grpSp>
          <p:nvGrpSpPr>
            <p:cNvPr id="410" name="Group 69">
              <a:extLst>
                <a:ext uri="{FF2B5EF4-FFF2-40B4-BE49-F238E27FC236}">
                  <a16:creationId xmlns:a16="http://schemas.microsoft.com/office/drawing/2014/main" id="{07184260-CDCA-8079-D7D3-34C2AA494FA5}"/>
                </a:ext>
              </a:extLst>
            </p:cNvPr>
            <p:cNvGrpSpPr>
              <a:grpSpLocks/>
            </p:cNvGrpSpPr>
            <p:nvPr/>
          </p:nvGrpSpPr>
          <p:grpSpPr bwMode="auto">
            <a:xfrm>
              <a:off x="1852" y="2072"/>
              <a:ext cx="691" cy="550"/>
              <a:chOff x="1858" y="2414"/>
              <a:chExt cx="691" cy="550"/>
            </a:xfrm>
          </p:grpSpPr>
          <p:sp>
            <p:nvSpPr>
              <p:cNvPr id="460" name="Freeform 70">
                <a:extLst>
                  <a:ext uri="{FF2B5EF4-FFF2-40B4-BE49-F238E27FC236}">
                    <a16:creationId xmlns:a16="http://schemas.microsoft.com/office/drawing/2014/main" id="{9ACDC1C5-84B4-2F32-5F93-6F511B795C97}"/>
                  </a:ext>
                </a:extLst>
              </p:cNvPr>
              <p:cNvSpPr>
                <a:spLocks noChangeAspect="1"/>
              </p:cNvSpPr>
              <p:nvPr/>
            </p:nvSpPr>
            <p:spPr bwMode="auto">
              <a:xfrm>
                <a:off x="1858" y="2414"/>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99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1" name="Freeform 71">
                <a:extLst>
                  <a:ext uri="{FF2B5EF4-FFF2-40B4-BE49-F238E27FC236}">
                    <a16:creationId xmlns:a16="http://schemas.microsoft.com/office/drawing/2014/main" id="{FD50BC26-B962-6CDC-BB59-18649BAE0884}"/>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2" name="Freeform 72">
                <a:extLst>
                  <a:ext uri="{FF2B5EF4-FFF2-40B4-BE49-F238E27FC236}">
                    <a16:creationId xmlns:a16="http://schemas.microsoft.com/office/drawing/2014/main" id="{BFB3B29C-8D5E-183D-07DA-CC176E6FD44E}"/>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3" name="Freeform 73">
                <a:extLst>
                  <a:ext uri="{FF2B5EF4-FFF2-40B4-BE49-F238E27FC236}">
                    <a16:creationId xmlns:a16="http://schemas.microsoft.com/office/drawing/2014/main" id="{2CAC9DC2-9883-196E-CC93-75FF0A5AEDE0}"/>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4" name="Freeform 74">
                <a:extLst>
                  <a:ext uri="{FF2B5EF4-FFF2-40B4-BE49-F238E27FC236}">
                    <a16:creationId xmlns:a16="http://schemas.microsoft.com/office/drawing/2014/main" id="{FE7E0C76-1AB2-D162-599B-3A693C63EC42}"/>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411" name="Freeform 75">
              <a:extLst>
                <a:ext uri="{FF2B5EF4-FFF2-40B4-BE49-F238E27FC236}">
                  <a16:creationId xmlns:a16="http://schemas.microsoft.com/office/drawing/2014/main" id="{DF31110A-FAB4-26F3-5579-0568FE760985}"/>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2" name="Freeform 76">
              <a:extLst>
                <a:ext uri="{FF2B5EF4-FFF2-40B4-BE49-F238E27FC236}">
                  <a16:creationId xmlns:a16="http://schemas.microsoft.com/office/drawing/2014/main" id="{6962D535-B2BA-11D7-F3B2-FEAD85CDFEC1}"/>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3" name="Freeform 77">
              <a:extLst>
                <a:ext uri="{FF2B5EF4-FFF2-40B4-BE49-F238E27FC236}">
                  <a16:creationId xmlns:a16="http://schemas.microsoft.com/office/drawing/2014/main" id="{E144E654-429A-1BBC-3706-E8CE91A5BE20}"/>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4" name="Freeform 78">
              <a:extLst>
                <a:ext uri="{FF2B5EF4-FFF2-40B4-BE49-F238E27FC236}">
                  <a16:creationId xmlns:a16="http://schemas.microsoft.com/office/drawing/2014/main" id="{2D9D50EF-9F38-5744-1892-AFBF28656F9E}"/>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5" name="Freeform 79">
              <a:extLst>
                <a:ext uri="{FF2B5EF4-FFF2-40B4-BE49-F238E27FC236}">
                  <a16:creationId xmlns:a16="http://schemas.microsoft.com/office/drawing/2014/main" id="{EAFB7BF0-0842-8719-94A8-92D97EDA4B9C}"/>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6" name="Freeform 80">
              <a:extLst>
                <a:ext uri="{FF2B5EF4-FFF2-40B4-BE49-F238E27FC236}">
                  <a16:creationId xmlns:a16="http://schemas.microsoft.com/office/drawing/2014/main" id="{24B0F03E-FCA5-9E2C-C83A-39B2D0ABA79B}"/>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7" name="Freeform 81">
              <a:extLst>
                <a:ext uri="{FF2B5EF4-FFF2-40B4-BE49-F238E27FC236}">
                  <a16:creationId xmlns:a16="http://schemas.microsoft.com/office/drawing/2014/main" id="{0A5D1F01-1E8E-2801-1710-5C510E28D1B4}"/>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8" name="Freeform 82">
              <a:extLst>
                <a:ext uri="{FF2B5EF4-FFF2-40B4-BE49-F238E27FC236}">
                  <a16:creationId xmlns:a16="http://schemas.microsoft.com/office/drawing/2014/main" id="{7FEC2E48-9AA8-31F8-EF1C-28BFB776501A}"/>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9" name="Freeform 83">
              <a:extLst>
                <a:ext uri="{FF2B5EF4-FFF2-40B4-BE49-F238E27FC236}">
                  <a16:creationId xmlns:a16="http://schemas.microsoft.com/office/drawing/2014/main" id="{0C8B6951-7AE0-8138-3F6E-D4384FFEB1F0}"/>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0" name="Freeform 84">
              <a:extLst>
                <a:ext uri="{FF2B5EF4-FFF2-40B4-BE49-F238E27FC236}">
                  <a16:creationId xmlns:a16="http://schemas.microsoft.com/office/drawing/2014/main" id="{CE3B59E8-4104-36F1-DAB3-159B768CCF76}"/>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 name="Freeform 85">
              <a:extLst>
                <a:ext uri="{FF2B5EF4-FFF2-40B4-BE49-F238E27FC236}">
                  <a16:creationId xmlns:a16="http://schemas.microsoft.com/office/drawing/2014/main" id="{85BDC10E-7084-89FB-1FEC-2916D5AB5729}"/>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2" name="Freeform 86">
              <a:extLst>
                <a:ext uri="{FF2B5EF4-FFF2-40B4-BE49-F238E27FC236}">
                  <a16:creationId xmlns:a16="http://schemas.microsoft.com/office/drawing/2014/main" id="{3B2ED7A1-A694-31E8-14EE-D3833E3BD5FC}"/>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3" name="Freeform 87">
              <a:extLst>
                <a:ext uri="{FF2B5EF4-FFF2-40B4-BE49-F238E27FC236}">
                  <a16:creationId xmlns:a16="http://schemas.microsoft.com/office/drawing/2014/main" id="{046713B1-ADC1-D2F3-8760-0E4EA83485C9}"/>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4" name="Freeform 88">
              <a:extLst>
                <a:ext uri="{FF2B5EF4-FFF2-40B4-BE49-F238E27FC236}">
                  <a16:creationId xmlns:a16="http://schemas.microsoft.com/office/drawing/2014/main" id="{E9CF6E2F-CD7D-75D4-83D7-3FD0BF1B60E5}"/>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5" name="Freeform 89">
              <a:extLst>
                <a:ext uri="{FF2B5EF4-FFF2-40B4-BE49-F238E27FC236}">
                  <a16:creationId xmlns:a16="http://schemas.microsoft.com/office/drawing/2014/main" id="{00346C6E-3EE5-99D0-5610-A966687C7386}"/>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6" name="Freeform 90">
              <a:extLst>
                <a:ext uri="{FF2B5EF4-FFF2-40B4-BE49-F238E27FC236}">
                  <a16:creationId xmlns:a16="http://schemas.microsoft.com/office/drawing/2014/main" id="{6586CB53-F418-86FF-51A7-7591D2CBF784}"/>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7" name="Freeform 91">
              <a:extLst>
                <a:ext uri="{FF2B5EF4-FFF2-40B4-BE49-F238E27FC236}">
                  <a16:creationId xmlns:a16="http://schemas.microsoft.com/office/drawing/2014/main" id="{448215F4-859E-D54F-71F9-540E3452E7FB}"/>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8" name="Freeform 92">
              <a:extLst>
                <a:ext uri="{FF2B5EF4-FFF2-40B4-BE49-F238E27FC236}">
                  <a16:creationId xmlns:a16="http://schemas.microsoft.com/office/drawing/2014/main" id="{C13AE4CB-24D8-79DD-D7DA-513988F53004}"/>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9" name="Freeform 93">
              <a:extLst>
                <a:ext uri="{FF2B5EF4-FFF2-40B4-BE49-F238E27FC236}">
                  <a16:creationId xmlns:a16="http://schemas.microsoft.com/office/drawing/2014/main" id="{7E5A6887-55F0-E208-3778-E5360593EFFB}"/>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 name="Freeform 94">
              <a:extLst>
                <a:ext uri="{FF2B5EF4-FFF2-40B4-BE49-F238E27FC236}">
                  <a16:creationId xmlns:a16="http://schemas.microsoft.com/office/drawing/2014/main" id="{03E92938-81F1-4360-2F2D-C1AE8D9CED8E}"/>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1" name="Freeform 95">
              <a:extLst>
                <a:ext uri="{FF2B5EF4-FFF2-40B4-BE49-F238E27FC236}">
                  <a16:creationId xmlns:a16="http://schemas.microsoft.com/office/drawing/2014/main" id="{1E1208B8-0D40-B965-EBBA-0EA07A135F50}"/>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2" name="Freeform 96">
              <a:extLst>
                <a:ext uri="{FF2B5EF4-FFF2-40B4-BE49-F238E27FC236}">
                  <a16:creationId xmlns:a16="http://schemas.microsoft.com/office/drawing/2014/main" id="{8F2931EF-6FCE-8540-524E-48B338AF16E2}"/>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3" name="Freeform 97">
              <a:extLst>
                <a:ext uri="{FF2B5EF4-FFF2-40B4-BE49-F238E27FC236}">
                  <a16:creationId xmlns:a16="http://schemas.microsoft.com/office/drawing/2014/main" id="{57A68C5C-C5AF-F228-4A53-DF6738FF333A}"/>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4" name="Freeform 98">
              <a:extLst>
                <a:ext uri="{FF2B5EF4-FFF2-40B4-BE49-F238E27FC236}">
                  <a16:creationId xmlns:a16="http://schemas.microsoft.com/office/drawing/2014/main" id="{94B57B26-E737-22E5-8BBC-F7B270CDF9AA}"/>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5" name="Freeform 99">
              <a:extLst>
                <a:ext uri="{FF2B5EF4-FFF2-40B4-BE49-F238E27FC236}">
                  <a16:creationId xmlns:a16="http://schemas.microsoft.com/office/drawing/2014/main" id="{13490E01-0242-F856-34F3-BFC33FCF5C33}"/>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6" name="Freeform 100">
              <a:extLst>
                <a:ext uri="{FF2B5EF4-FFF2-40B4-BE49-F238E27FC236}">
                  <a16:creationId xmlns:a16="http://schemas.microsoft.com/office/drawing/2014/main" id="{2BEB13E0-9F4E-DAB7-E706-141EF4531827}"/>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7" name="Freeform 101">
              <a:extLst>
                <a:ext uri="{FF2B5EF4-FFF2-40B4-BE49-F238E27FC236}">
                  <a16:creationId xmlns:a16="http://schemas.microsoft.com/office/drawing/2014/main" id="{D74DDB4E-3240-124E-4226-6990C44C42A6}"/>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8" name="Freeform 102">
              <a:extLst>
                <a:ext uri="{FF2B5EF4-FFF2-40B4-BE49-F238E27FC236}">
                  <a16:creationId xmlns:a16="http://schemas.microsoft.com/office/drawing/2014/main" id="{1C066D4B-7CDB-343D-BF2B-92A7F8BA204A}"/>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9" name="Freeform 103">
              <a:extLst>
                <a:ext uri="{FF2B5EF4-FFF2-40B4-BE49-F238E27FC236}">
                  <a16:creationId xmlns:a16="http://schemas.microsoft.com/office/drawing/2014/main" id="{D4B39A2A-9625-5346-B559-B2E3A6A770F4}"/>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0" name="Freeform 104">
              <a:extLst>
                <a:ext uri="{FF2B5EF4-FFF2-40B4-BE49-F238E27FC236}">
                  <a16:creationId xmlns:a16="http://schemas.microsoft.com/office/drawing/2014/main" id="{FCA6B2C2-041E-19F6-A83F-4D4BC9589026}"/>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1" name="Freeform 105">
              <a:extLst>
                <a:ext uri="{FF2B5EF4-FFF2-40B4-BE49-F238E27FC236}">
                  <a16:creationId xmlns:a16="http://schemas.microsoft.com/office/drawing/2014/main" id="{3F781759-2FC7-BE0D-542D-D44BAE26F2EF}"/>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2" name="Freeform 106">
              <a:extLst>
                <a:ext uri="{FF2B5EF4-FFF2-40B4-BE49-F238E27FC236}">
                  <a16:creationId xmlns:a16="http://schemas.microsoft.com/office/drawing/2014/main" id="{3D7F150A-A8B7-CA83-BDEC-85CE63905CAA}"/>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3" name="Freeform 107">
              <a:extLst>
                <a:ext uri="{FF2B5EF4-FFF2-40B4-BE49-F238E27FC236}">
                  <a16:creationId xmlns:a16="http://schemas.microsoft.com/office/drawing/2014/main" id="{052BB265-1C4A-79D7-AE98-6E80FDF1722E}"/>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4" name="Freeform 108">
              <a:extLst>
                <a:ext uri="{FF2B5EF4-FFF2-40B4-BE49-F238E27FC236}">
                  <a16:creationId xmlns:a16="http://schemas.microsoft.com/office/drawing/2014/main" id="{41C9DDA2-9B35-5696-E052-C72BE652D646}"/>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5" name="Freeform 109">
              <a:extLst>
                <a:ext uri="{FF2B5EF4-FFF2-40B4-BE49-F238E27FC236}">
                  <a16:creationId xmlns:a16="http://schemas.microsoft.com/office/drawing/2014/main" id="{3F2FACF6-5E9F-DE73-D2CA-EE87F6F9CD7E}"/>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6" name="Freeform 110">
              <a:extLst>
                <a:ext uri="{FF2B5EF4-FFF2-40B4-BE49-F238E27FC236}">
                  <a16:creationId xmlns:a16="http://schemas.microsoft.com/office/drawing/2014/main" id="{B419A67B-A585-CA07-B541-D3BAE7B244C0}"/>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7" name="Freeform 111">
              <a:extLst>
                <a:ext uri="{FF2B5EF4-FFF2-40B4-BE49-F238E27FC236}">
                  <a16:creationId xmlns:a16="http://schemas.microsoft.com/office/drawing/2014/main" id="{85711A1C-7E5A-64C0-7494-1DB040F8833D}"/>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8" name="Freeform 112">
              <a:extLst>
                <a:ext uri="{FF2B5EF4-FFF2-40B4-BE49-F238E27FC236}">
                  <a16:creationId xmlns:a16="http://schemas.microsoft.com/office/drawing/2014/main" id="{2A817F8A-7D9A-56F3-85D4-BD94BCB29FE3}"/>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9" name="Freeform 113">
              <a:extLst>
                <a:ext uri="{FF2B5EF4-FFF2-40B4-BE49-F238E27FC236}">
                  <a16:creationId xmlns:a16="http://schemas.microsoft.com/office/drawing/2014/main" id="{AE80EB4C-BC8C-67FF-AAC4-8A3A838F2D3F}"/>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0" name="Freeform 114">
              <a:extLst>
                <a:ext uri="{FF2B5EF4-FFF2-40B4-BE49-F238E27FC236}">
                  <a16:creationId xmlns:a16="http://schemas.microsoft.com/office/drawing/2014/main" id="{22415D11-2CAF-81EF-C552-57964AA56EB4}"/>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1" name="Freeform 115">
              <a:extLst>
                <a:ext uri="{FF2B5EF4-FFF2-40B4-BE49-F238E27FC236}">
                  <a16:creationId xmlns:a16="http://schemas.microsoft.com/office/drawing/2014/main" id="{0E800833-D218-3302-0EE9-A7F213B0C868}"/>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2" name="Freeform 116">
              <a:extLst>
                <a:ext uri="{FF2B5EF4-FFF2-40B4-BE49-F238E27FC236}">
                  <a16:creationId xmlns:a16="http://schemas.microsoft.com/office/drawing/2014/main" id="{39F486E6-BE8F-316C-E031-77AABC0A3A89}"/>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3" name="Freeform 117">
              <a:extLst>
                <a:ext uri="{FF2B5EF4-FFF2-40B4-BE49-F238E27FC236}">
                  <a16:creationId xmlns:a16="http://schemas.microsoft.com/office/drawing/2014/main" id="{474ED3C8-6BAE-69C2-8319-6DFDD86AB59B}"/>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4" name="Freeform 118">
              <a:extLst>
                <a:ext uri="{FF2B5EF4-FFF2-40B4-BE49-F238E27FC236}">
                  <a16:creationId xmlns:a16="http://schemas.microsoft.com/office/drawing/2014/main" id="{D0AE429E-74D0-6CF6-847E-94D40D931936}"/>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5" name="Freeform 119">
              <a:extLst>
                <a:ext uri="{FF2B5EF4-FFF2-40B4-BE49-F238E27FC236}">
                  <a16:creationId xmlns:a16="http://schemas.microsoft.com/office/drawing/2014/main" id="{27A9DA0B-1FEB-4C97-950C-A1FFA99AC564}"/>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6" name="Freeform 120">
              <a:extLst>
                <a:ext uri="{FF2B5EF4-FFF2-40B4-BE49-F238E27FC236}">
                  <a16:creationId xmlns:a16="http://schemas.microsoft.com/office/drawing/2014/main" id="{5584882E-22E6-E5BA-2EC4-8FD1E3F221BC}"/>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7" name="Freeform 121">
              <a:extLst>
                <a:ext uri="{FF2B5EF4-FFF2-40B4-BE49-F238E27FC236}">
                  <a16:creationId xmlns:a16="http://schemas.microsoft.com/office/drawing/2014/main" id="{61408D14-DE23-AB43-0DFC-54CD454B5513}"/>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8" name="Freeform 122">
              <a:extLst>
                <a:ext uri="{FF2B5EF4-FFF2-40B4-BE49-F238E27FC236}">
                  <a16:creationId xmlns:a16="http://schemas.microsoft.com/office/drawing/2014/main" id="{414C1DB4-C47B-87D1-E972-C1045EACA6D8}"/>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9" name="Rectangle 123">
              <a:extLst>
                <a:ext uri="{FF2B5EF4-FFF2-40B4-BE49-F238E27FC236}">
                  <a16:creationId xmlns:a16="http://schemas.microsoft.com/office/drawing/2014/main" id="{EF0859BA-DA2A-2F24-A947-E057ADC2CBDE}"/>
                </a:ext>
              </a:extLst>
            </p:cNvPr>
            <p:cNvSpPr>
              <a:spLocks noChangeAspect="1" noChangeArrowheads="1"/>
            </p:cNvSpPr>
            <p:nvPr/>
          </p:nvSpPr>
          <p:spPr bwMode="auto">
            <a:xfrm>
              <a:off x="2191" y="2347"/>
              <a:ext cx="1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l" eaLnBrk="0" hangingPunct="0"/>
              <a:r>
                <a:rPr lang="en-US" altLang="en-US" sz="700">
                  <a:solidFill>
                    <a:srgbClr val="000000"/>
                  </a:solidFill>
                </a:rPr>
                <a:t> </a:t>
              </a:r>
              <a:endParaRPr lang="en-US" altLang="en-US" sz="2800">
                <a:latin typeface="Times New Roman" panose="02020603050405020304" pitchFamily="18" charset="0"/>
              </a:endParaRPr>
            </a:p>
          </p:txBody>
        </p:sp>
      </p:grpSp>
      <p:grpSp>
        <p:nvGrpSpPr>
          <p:cNvPr id="465" name="Group 124">
            <a:extLst>
              <a:ext uri="{FF2B5EF4-FFF2-40B4-BE49-F238E27FC236}">
                <a16:creationId xmlns:a16="http://schemas.microsoft.com/office/drawing/2014/main" id="{3FEB62EF-375F-7E3A-0891-D44CB8BB7E42}"/>
              </a:ext>
            </a:extLst>
          </p:cNvPr>
          <p:cNvGrpSpPr>
            <a:grpSpLocks/>
          </p:cNvGrpSpPr>
          <p:nvPr/>
        </p:nvGrpSpPr>
        <p:grpSpPr bwMode="auto">
          <a:xfrm>
            <a:off x="2605197" y="1424081"/>
            <a:ext cx="995930" cy="1211616"/>
            <a:chOff x="1007" y="2038"/>
            <a:chExt cx="651" cy="607"/>
          </a:xfrm>
        </p:grpSpPr>
        <p:sp>
          <p:nvSpPr>
            <p:cNvPr id="466" name="Freeform 125">
              <a:extLst>
                <a:ext uri="{FF2B5EF4-FFF2-40B4-BE49-F238E27FC236}">
                  <a16:creationId xmlns:a16="http://schemas.microsoft.com/office/drawing/2014/main" id="{53C18197-0F22-F853-411B-26859586078B}"/>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7" name="Freeform 126">
              <a:extLst>
                <a:ext uri="{FF2B5EF4-FFF2-40B4-BE49-F238E27FC236}">
                  <a16:creationId xmlns:a16="http://schemas.microsoft.com/office/drawing/2014/main" id="{CF9377BF-B90F-35BD-4505-D2BED490927C}"/>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8" name="Freeform 127">
              <a:extLst>
                <a:ext uri="{FF2B5EF4-FFF2-40B4-BE49-F238E27FC236}">
                  <a16:creationId xmlns:a16="http://schemas.microsoft.com/office/drawing/2014/main" id="{90B94190-7383-E5C4-2AE6-0A1E5222D377}"/>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9" name="Freeform 128">
              <a:extLst>
                <a:ext uri="{FF2B5EF4-FFF2-40B4-BE49-F238E27FC236}">
                  <a16:creationId xmlns:a16="http://schemas.microsoft.com/office/drawing/2014/main" id="{37ED50C1-20EB-DF9B-82CA-375E66025630}"/>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0" name="Freeform 129">
              <a:extLst>
                <a:ext uri="{FF2B5EF4-FFF2-40B4-BE49-F238E27FC236}">
                  <a16:creationId xmlns:a16="http://schemas.microsoft.com/office/drawing/2014/main" id="{C73CEC86-EF13-BBF1-C1D9-35C53EA9CD70}"/>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1" name="Freeform 130">
              <a:extLst>
                <a:ext uri="{FF2B5EF4-FFF2-40B4-BE49-F238E27FC236}">
                  <a16:creationId xmlns:a16="http://schemas.microsoft.com/office/drawing/2014/main" id="{225E8B8B-5804-6D2B-EF12-35EB65616141}"/>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2" name="Freeform 131">
              <a:extLst>
                <a:ext uri="{FF2B5EF4-FFF2-40B4-BE49-F238E27FC236}">
                  <a16:creationId xmlns:a16="http://schemas.microsoft.com/office/drawing/2014/main" id="{986C09DC-EDC4-4989-C998-79F3480E4CD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3" name="Freeform 132">
              <a:extLst>
                <a:ext uri="{FF2B5EF4-FFF2-40B4-BE49-F238E27FC236}">
                  <a16:creationId xmlns:a16="http://schemas.microsoft.com/office/drawing/2014/main" id="{3857BAE2-C21C-B7E0-983C-1B6C063DB2DA}"/>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4" name="Freeform 133">
              <a:extLst>
                <a:ext uri="{FF2B5EF4-FFF2-40B4-BE49-F238E27FC236}">
                  <a16:creationId xmlns:a16="http://schemas.microsoft.com/office/drawing/2014/main" id="{7E8AF332-9CF2-6936-2B19-8AA1024EFD63}"/>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5" name="Freeform 134">
              <a:extLst>
                <a:ext uri="{FF2B5EF4-FFF2-40B4-BE49-F238E27FC236}">
                  <a16:creationId xmlns:a16="http://schemas.microsoft.com/office/drawing/2014/main" id="{D218E8DC-AC59-9C38-8789-0DDBF23F8A15}"/>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6" name="Freeform 135">
              <a:extLst>
                <a:ext uri="{FF2B5EF4-FFF2-40B4-BE49-F238E27FC236}">
                  <a16:creationId xmlns:a16="http://schemas.microsoft.com/office/drawing/2014/main" id="{0BFD4CDE-ACFF-DD1C-5D6D-DF72464E300B}"/>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7" name="Freeform 136">
              <a:extLst>
                <a:ext uri="{FF2B5EF4-FFF2-40B4-BE49-F238E27FC236}">
                  <a16:creationId xmlns:a16="http://schemas.microsoft.com/office/drawing/2014/main" id="{7D68FACB-A60F-C4F7-BDC1-58E2C45ACAF1}"/>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8" name="Freeform 137">
              <a:extLst>
                <a:ext uri="{FF2B5EF4-FFF2-40B4-BE49-F238E27FC236}">
                  <a16:creationId xmlns:a16="http://schemas.microsoft.com/office/drawing/2014/main" id="{2EEA9D26-BF82-18DF-479C-6812EBA8CF8B}"/>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9" name="Freeform 138">
              <a:extLst>
                <a:ext uri="{FF2B5EF4-FFF2-40B4-BE49-F238E27FC236}">
                  <a16:creationId xmlns:a16="http://schemas.microsoft.com/office/drawing/2014/main" id="{9B529584-9768-3676-9277-D65C156B3E93}"/>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0" name="Freeform 139">
              <a:extLst>
                <a:ext uri="{FF2B5EF4-FFF2-40B4-BE49-F238E27FC236}">
                  <a16:creationId xmlns:a16="http://schemas.microsoft.com/office/drawing/2014/main" id="{CB69F5D7-BCEE-791B-03A4-E18D98FA1982}"/>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1" name="Freeform 140">
              <a:extLst>
                <a:ext uri="{FF2B5EF4-FFF2-40B4-BE49-F238E27FC236}">
                  <a16:creationId xmlns:a16="http://schemas.microsoft.com/office/drawing/2014/main" id="{E3EB2367-3D57-855B-070F-5D129EF799EC}"/>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2" name="Freeform 141">
              <a:extLst>
                <a:ext uri="{FF2B5EF4-FFF2-40B4-BE49-F238E27FC236}">
                  <a16:creationId xmlns:a16="http://schemas.microsoft.com/office/drawing/2014/main" id="{47B964CE-D4AB-0058-27BD-E12390F9A81F}"/>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3" name="Freeform 142">
              <a:extLst>
                <a:ext uri="{FF2B5EF4-FFF2-40B4-BE49-F238E27FC236}">
                  <a16:creationId xmlns:a16="http://schemas.microsoft.com/office/drawing/2014/main" id="{7BD43C04-D622-BCBE-EC6B-7434D64435E4}"/>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4" name="Freeform 143">
              <a:extLst>
                <a:ext uri="{FF2B5EF4-FFF2-40B4-BE49-F238E27FC236}">
                  <a16:creationId xmlns:a16="http://schemas.microsoft.com/office/drawing/2014/main" id="{0D5357A9-4A65-96A3-DF71-9C374D66B11A}"/>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5" name="Freeform 144">
              <a:extLst>
                <a:ext uri="{FF2B5EF4-FFF2-40B4-BE49-F238E27FC236}">
                  <a16:creationId xmlns:a16="http://schemas.microsoft.com/office/drawing/2014/main" id="{457134A4-23D4-8F7D-DE6D-6A755B8BA366}"/>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6" name="Freeform 145">
              <a:extLst>
                <a:ext uri="{FF2B5EF4-FFF2-40B4-BE49-F238E27FC236}">
                  <a16:creationId xmlns:a16="http://schemas.microsoft.com/office/drawing/2014/main" id="{3F3E5E62-36A1-F466-37B5-E4A3AEACBF4C}"/>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7" name="Freeform 146">
              <a:extLst>
                <a:ext uri="{FF2B5EF4-FFF2-40B4-BE49-F238E27FC236}">
                  <a16:creationId xmlns:a16="http://schemas.microsoft.com/office/drawing/2014/main" id="{95E12148-7B12-ED11-0833-0C6976822B33}"/>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8" name="Freeform 147">
              <a:extLst>
                <a:ext uri="{FF2B5EF4-FFF2-40B4-BE49-F238E27FC236}">
                  <a16:creationId xmlns:a16="http://schemas.microsoft.com/office/drawing/2014/main" id="{B2DC5140-6CCB-9BD7-2FFA-475BBDD77679}"/>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9" name="Freeform 148">
              <a:extLst>
                <a:ext uri="{FF2B5EF4-FFF2-40B4-BE49-F238E27FC236}">
                  <a16:creationId xmlns:a16="http://schemas.microsoft.com/office/drawing/2014/main" id="{EEF0BEDD-F816-D213-0871-8E993FC63BB4}"/>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0" name="Freeform 149">
              <a:extLst>
                <a:ext uri="{FF2B5EF4-FFF2-40B4-BE49-F238E27FC236}">
                  <a16:creationId xmlns:a16="http://schemas.microsoft.com/office/drawing/2014/main" id="{AA93B9FF-B1C6-A160-EF2F-DB424442CFFE}"/>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1" name="Freeform 150">
              <a:extLst>
                <a:ext uri="{FF2B5EF4-FFF2-40B4-BE49-F238E27FC236}">
                  <a16:creationId xmlns:a16="http://schemas.microsoft.com/office/drawing/2014/main" id="{E4B40689-B4F8-26BC-51AF-A93A596CCF85}"/>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2" name="Freeform 151">
              <a:extLst>
                <a:ext uri="{FF2B5EF4-FFF2-40B4-BE49-F238E27FC236}">
                  <a16:creationId xmlns:a16="http://schemas.microsoft.com/office/drawing/2014/main" id="{96ECEB02-23C6-D073-8FE1-084093A5E68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3" name="Freeform 152">
              <a:extLst>
                <a:ext uri="{FF2B5EF4-FFF2-40B4-BE49-F238E27FC236}">
                  <a16:creationId xmlns:a16="http://schemas.microsoft.com/office/drawing/2014/main" id="{824ABEC9-6B8F-AAE5-D536-F6CDA2BD325F}"/>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4" name="Freeform 153">
              <a:extLst>
                <a:ext uri="{FF2B5EF4-FFF2-40B4-BE49-F238E27FC236}">
                  <a16:creationId xmlns:a16="http://schemas.microsoft.com/office/drawing/2014/main" id="{0B4C1FA1-6231-4B83-A6F1-145AA6EEB123}"/>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5" name="Freeform 154">
              <a:extLst>
                <a:ext uri="{FF2B5EF4-FFF2-40B4-BE49-F238E27FC236}">
                  <a16:creationId xmlns:a16="http://schemas.microsoft.com/office/drawing/2014/main" id="{AC254E68-050E-E3B3-338C-08D32CD43AE2}"/>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6" name="Freeform 155">
              <a:extLst>
                <a:ext uri="{FF2B5EF4-FFF2-40B4-BE49-F238E27FC236}">
                  <a16:creationId xmlns:a16="http://schemas.microsoft.com/office/drawing/2014/main" id="{F1FA5CF4-8E66-7500-4D0D-4796330BF228}"/>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7" name="Freeform 156">
              <a:extLst>
                <a:ext uri="{FF2B5EF4-FFF2-40B4-BE49-F238E27FC236}">
                  <a16:creationId xmlns:a16="http://schemas.microsoft.com/office/drawing/2014/main" id="{21C10176-1213-B6AF-888F-51DFB5427D60}"/>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8" name="Freeform 157">
              <a:extLst>
                <a:ext uri="{FF2B5EF4-FFF2-40B4-BE49-F238E27FC236}">
                  <a16:creationId xmlns:a16="http://schemas.microsoft.com/office/drawing/2014/main" id="{83050FDC-1556-0524-F874-24129B1AC724}"/>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9" name="Freeform 158">
              <a:extLst>
                <a:ext uri="{FF2B5EF4-FFF2-40B4-BE49-F238E27FC236}">
                  <a16:creationId xmlns:a16="http://schemas.microsoft.com/office/drawing/2014/main" id="{93E90A87-663A-0F06-8364-45ED6F781503}"/>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0" name="Freeform 159">
              <a:extLst>
                <a:ext uri="{FF2B5EF4-FFF2-40B4-BE49-F238E27FC236}">
                  <a16:creationId xmlns:a16="http://schemas.microsoft.com/office/drawing/2014/main" id="{26F26B0B-EFC8-8D0B-F0D3-776ED0857E26}"/>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 name="Freeform 160">
              <a:extLst>
                <a:ext uri="{FF2B5EF4-FFF2-40B4-BE49-F238E27FC236}">
                  <a16:creationId xmlns:a16="http://schemas.microsoft.com/office/drawing/2014/main" id="{8B28DB7F-E476-6F7F-843D-7DFD5E52D1C9}"/>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2" name="Freeform 161">
              <a:extLst>
                <a:ext uri="{FF2B5EF4-FFF2-40B4-BE49-F238E27FC236}">
                  <a16:creationId xmlns:a16="http://schemas.microsoft.com/office/drawing/2014/main" id="{A8324942-5220-8F14-5D65-2B3FF0A7F6ED}"/>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3" name="Freeform 162">
              <a:extLst>
                <a:ext uri="{FF2B5EF4-FFF2-40B4-BE49-F238E27FC236}">
                  <a16:creationId xmlns:a16="http://schemas.microsoft.com/office/drawing/2014/main" id="{91D660E9-A240-D2FB-9E73-CA6DE71D9B1F}"/>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4" name="Freeform 163">
              <a:extLst>
                <a:ext uri="{FF2B5EF4-FFF2-40B4-BE49-F238E27FC236}">
                  <a16:creationId xmlns:a16="http://schemas.microsoft.com/office/drawing/2014/main" id="{6151DB83-64FF-0B30-8191-697D25FC02B0}"/>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5" name="Freeform 164">
              <a:extLst>
                <a:ext uri="{FF2B5EF4-FFF2-40B4-BE49-F238E27FC236}">
                  <a16:creationId xmlns:a16="http://schemas.microsoft.com/office/drawing/2014/main" id="{B38429B0-A430-DA66-2020-2B4E13D0A343}"/>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6" name="Freeform 165">
              <a:extLst>
                <a:ext uri="{FF2B5EF4-FFF2-40B4-BE49-F238E27FC236}">
                  <a16:creationId xmlns:a16="http://schemas.microsoft.com/office/drawing/2014/main" id="{D1B5D0AC-F8B2-8BAD-DE49-94B3998EA3FD}"/>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7" name="Freeform 166">
              <a:extLst>
                <a:ext uri="{FF2B5EF4-FFF2-40B4-BE49-F238E27FC236}">
                  <a16:creationId xmlns:a16="http://schemas.microsoft.com/office/drawing/2014/main" id="{ECDA3657-1490-DA44-A262-1B8C5006CAD3}"/>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8" name="Freeform 167">
              <a:extLst>
                <a:ext uri="{FF2B5EF4-FFF2-40B4-BE49-F238E27FC236}">
                  <a16:creationId xmlns:a16="http://schemas.microsoft.com/office/drawing/2014/main" id="{3850FE53-60B5-D2B4-8A63-4E1AE4A68A5E}"/>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9" name="Freeform 168">
              <a:extLst>
                <a:ext uri="{FF2B5EF4-FFF2-40B4-BE49-F238E27FC236}">
                  <a16:creationId xmlns:a16="http://schemas.microsoft.com/office/drawing/2014/main" id="{9F6EE7DF-8B07-B05A-0AB3-AE35ACE7D568}"/>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0" name="Freeform 169">
              <a:extLst>
                <a:ext uri="{FF2B5EF4-FFF2-40B4-BE49-F238E27FC236}">
                  <a16:creationId xmlns:a16="http://schemas.microsoft.com/office/drawing/2014/main" id="{3C285DA7-583A-3612-6E6B-A2510A11236E}"/>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1" name="Freeform 170">
              <a:extLst>
                <a:ext uri="{FF2B5EF4-FFF2-40B4-BE49-F238E27FC236}">
                  <a16:creationId xmlns:a16="http://schemas.microsoft.com/office/drawing/2014/main" id="{00BB9145-1A0D-F919-626A-EDD75C04783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 name="Freeform 171">
              <a:extLst>
                <a:ext uri="{FF2B5EF4-FFF2-40B4-BE49-F238E27FC236}">
                  <a16:creationId xmlns:a16="http://schemas.microsoft.com/office/drawing/2014/main" id="{1370537D-88A9-6FA5-FDB4-56CD565BE2E7}"/>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 name="Freeform 172">
              <a:extLst>
                <a:ext uri="{FF2B5EF4-FFF2-40B4-BE49-F238E27FC236}">
                  <a16:creationId xmlns:a16="http://schemas.microsoft.com/office/drawing/2014/main" id="{85A342BF-3B55-7416-1F71-E26BACD94FCE}"/>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4" name="Freeform 173">
              <a:extLst>
                <a:ext uri="{FF2B5EF4-FFF2-40B4-BE49-F238E27FC236}">
                  <a16:creationId xmlns:a16="http://schemas.microsoft.com/office/drawing/2014/main" id="{C1AA2CDE-F0FB-82D6-A7A3-927B450E6550}"/>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5" name="Freeform 174">
              <a:extLst>
                <a:ext uri="{FF2B5EF4-FFF2-40B4-BE49-F238E27FC236}">
                  <a16:creationId xmlns:a16="http://schemas.microsoft.com/office/drawing/2014/main" id="{93E92A8B-F1EB-F8C3-960C-806178133569}"/>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6" name="Freeform 175">
              <a:extLst>
                <a:ext uri="{FF2B5EF4-FFF2-40B4-BE49-F238E27FC236}">
                  <a16:creationId xmlns:a16="http://schemas.microsoft.com/office/drawing/2014/main" id="{883AF917-D5F6-455E-4C4C-D24775D71EE5}"/>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7" name="Freeform 176">
              <a:extLst>
                <a:ext uri="{FF2B5EF4-FFF2-40B4-BE49-F238E27FC236}">
                  <a16:creationId xmlns:a16="http://schemas.microsoft.com/office/drawing/2014/main" id="{B9B52C2C-A95A-A2BC-D315-F0DCF0330479}"/>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8" name="Freeform 177">
              <a:extLst>
                <a:ext uri="{FF2B5EF4-FFF2-40B4-BE49-F238E27FC236}">
                  <a16:creationId xmlns:a16="http://schemas.microsoft.com/office/drawing/2014/main" id="{6A25C3FF-7C01-67B2-A0D6-A924B5FCBCF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19" name="Group 178">
            <a:extLst>
              <a:ext uri="{FF2B5EF4-FFF2-40B4-BE49-F238E27FC236}">
                <a16:creationId xmlns:a16="http://schemas.microsoft.com/office/drawing/2014/main" id="{0A6A6940-9845-B487-8BA4-B0773F5DC6BF}"/>
              </a:ext>
            </a:extLst>
          </p:cNvPr>
          <p:cNvGrpSpPr>
            <a:grpSpLocks/>
          </p:cNvGrpSpPr>
          <p:nvPr/>
        </p:nvGrpSpPr>
        <p:grpSpPr bwMode="auto">
          <a:xfrm flipH="1">
            <a:off x="6208467" y="1459761"/>
            <a:ext cx="1057734" cy="1126279"/>
            <a:chOff x="1858" y="2419"/>
            <a:chExt cx="691" cy="550"/>
          </a:xfrm>
        </p:grpSpPr>
        <p:sp>
          <p:nvSpPr>
            <p:cNvPr id="520" name="Freeform 179">
              <a:extLst>
                <a:ext uri="{FF2B5EF4-FFF2-40B4-BE49-F238E27FC236}">
                  <a16:creationId xmlns:a16="http://schemas.microsoft.com/office/drawing/2014/main" id="{3C4ABF28-9EBD-9C69-85C5-6F9772648C5B}"/>
                </a:ext>
              </a:extLst>
            </p:cNvPr>
            <p:cNvSpPr>
              <a:spLocks noChangeAspect="1"/>
            </p:cNvSpPr>
            <p:nvPr/>
          </p:nvSpPr>
          <p:spPr bwMode="auto">
            <a:xfrm>
              <a:off x="1858" y="2419"/>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 name="Freeform 180">
              <a:extLst>
                <a:ext uri="{FF2B5EF4-FFF2-40B4-BE49-F238E27FC236}">
                  <a16:creationId xmlns:a16="http://schemas.microsoft.com/office/drawing/2014/main" id="{CA4A3BF7-A5CF-333E-7C38-D5BE697DEE1F}"/>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 name="Freeform 181">
              <a:extLst>
                <a:ext uri="{FF2B5EF4-FFF2-40B4-BE49-F238E27FC236}">
                  <a16:creationId xmlns:a16="http://schemas.microsoft.com/office/drawing/2014/main" id="{3FE56B8F-0D40-77CA-3926-95396E54A2F7}"/>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3" name="Freeform 182">
              <a:extLst>
                <a:ext uri="{FF2B5EF4-FFF2-40B4-BE49-F238E27FC236}">
                  <a16:creationId xmlns:a16="http://schemas.microsoft.com/office/drawing/2014/main" id="{753D0E88-F7E6-3561-C7E0-F4667A1F81DF}"/>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4" name="Freeform 183">
              <a:extLst>
                <a:ext uri="{FF2B5EF4-FFF2-40B4-BE49-F238E27FC236}">
                  <a16:creationId xmlns:a16="http://schemas.microsoft.com/office/drawing/2014/main" id="{A1B37C39-6694-777A-2858-ECAD6AD95B86}"/>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25" name="Group 184">
            <a:extLst>
              <a:ext uri="{FF2B5EF4-FFF2-40B4-BE49-F238E27FC236}">
                <a16:creationId xmlns:a16="http://schemas.microsoft.com/office/drawing/2014/main" id="{3FEF6FBE-BCF5-976E-F077-08B3C94BB090}"/>
              </a:ext>
            </a:extLst>
          </p:cNvPr>
          <p:cNvGrpSpPr>
            <a:grpSpLocks/>
          </p:cNvGrpSpPr>
          <p:nvPr/>
        </p:nvGrpSpPr>
        <p:grpSpPr bwMode="auto">
          <a:xfrm>
            <a:off x="6277334" y="1456216"/>
            <a:ext cx="882916" cy="1146983"/>
            <a:chOff x="3330" y="1600"/>
            <a:chExt cx="576" cy="574"/>
          </a:xfrm>
        </p:grpSpPr>
        <p:sp>
          <p:nvSpPr>
            <p:cNvPr id="526" name="Freeform 185">
              <a:extLst>
                <a:ext uri="{FF2B5EF4-FFF2-40B4-BE49-F238E27FC236}">
                  <a16:creationId xmlns:a16="http://schemas.microsoft.com/office/drawing/2014/main" id="{EB10E210-F7A3-719F-21E3-583F6C182294}"/>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7" name="Freeform 186">
              <a:extLst>
                <a:ext uri="{FF2B5EF4-FFF2-40B4-BE49-F238E27FC236}">
                  <a16:creationId xmlns:a16="http://schemas.microsoft.com/office/drawing/2014/main" id="{5D998E5A-4ED5-8147-010F-121D29084AF2}"/>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8" name="Freeform 187">
              <a:extLst>
                <a:ext uri="{FF2B5EF4-FFF2-40B4-BE49-F238E27FC236}">
                  <a16:creationId xmlns:a16="http://schemas.microsoft.com/office/drawing/2014/main" id="{CC43BB67-77F2-4684-C023-B7AC0708AB6E}"/>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9" name="Freeform 188">
              <a:extLst>
                <a:ext uri="{FF2B5EF4-FFF2-40B4-BE49-F238E27FC236}">
                  <a16:creationId xmlns:a16="http://schemas.microsoft.com/office/drawing/2014/main" id="{F6F82807-AA85-0300-F21A-E003188DBEAB}"/>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0" name="Freeform 189">
              <a:extLst>
                <a:ext uri="{FF2B5EF4-FFF2-40B4-BE49-F238E27FC236}">
                  <a16:creationId xmlns:a16="http://schemas.microsoft.com/office/drawing/2014/main" id="{AD5E63D4-E030-4067-48EC-8A462F4CE3E8}"/>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1" name="Freeform 190">
              <a:extLst>
                <a:ext uri="{FF2B5EF4-FFF2-40B4-BE49-F238E27FC236}">
                  <a16:creationId xmlns:a16="http://schemas.microsoft.com/office/drawing/2014/main" id="{AD5D1390-39DE-F2BD-A48E-AF77B814B437}"/>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 name="Freeform 191">
              <a:extLst>
                <a:ext uri="{FF2B5EF4-FFF2-40B4-BE49-F238E27FC236}">
                  <a16:creationId xmlns:a16="http://schemas.microsoft.com/office/drawing/2014/main" id="{7C05F853-B213-3436-3F7A-FEBAD5F89D56}"/>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 name="Freeform 192">
              <a:extLst>
                <a:ext uri="{FF2B5EF4-FFF2-40B4-BE49-F238E27FC236}">
                  <a16:creationId xmlns:a16="http://schemas.microsoft.com/office/drawing/2014/main" id="{2D680CDF-92DE-7206-A87C-994C48F71E7E}"/>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4" name="Freeform 193">
              <a:extLst>
                <a:ext uri="{FF2B5EF4-FFF2-40B4-BE49-F238E27FC236}">
                  <a16:creationId xmlns:a16="http://schemas.microsoft.com/office/drawing/2014/main" id="{030A6987-A410-38FC-1394-A0B8BE1F0B7A}"/>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5" name="Freeform 194">
              <a:extLst>
                <a:ext uri="{FF2B5EF4-FFF2-40B4-BE49-F238E27FC236}">
                  <a16:creationId xmlns:a16="http://schemas.microsoft.com/office/drawing/2014/main" id="{AED71EBD-2B1F-6D38-DF64-D5AFBA426028}"/>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6" name="Freeform 195">
              <a:extLst>
                <a:ext uri="{FF2B5EF4-FFF2-40B4-BE49-F238E27FC236}">
                  <a16:creationId xmlns:a16="http://schemas.microsoft.com/office/drawing/2014/main" id="{5741B809-8171-8B3F-3F8F-F06F5BC12C4C}"/>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7" name="Freeform 196">
              <a:extLst>
                <a:ext uri="{FF2B5EF4-FFF2-40B4-BE49-F238E27FC236}">
                  <a16:creationId xmlns:a16="http://schemas.microsoft.com/office/drawing/2014/main" id="{EBE13443-5B5E-56EE-9BED-2B774EA9B182}"/>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8" name="Freeform 197">
              <a:extLst>
                <a:ext uri="{FF2B5EF4-FFF2-40B4-BE49-F238E27FC236}">
                  <a16:creationId xmlns:a16="http://schemas.microsoft.com/office/drawing/2014/main" id="{DBD008E1-134C-79A8-3833-AA5B4FA5C72D}"/>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9" name="Freeform 198">
              <a:extLst>
                <a:ext uri="{FF2B5EF4-FFF2-40B4-BE49-F238E27FC236}">
                  <a16:creationId xmlns:a16="http://schemas.microsoft.com/office/drawing/2014/main" id="{4FFC5541-5FBC-6C94-FC10-3F1DD2967A79}"/>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0" name="Freeform 199">
              <a:extLst>
                <a:ext uri="{FF2B5EF4-FFF2-40B4-BE49-F238E27FC236}">
                  <a16:creationId xmlns:a16="http://schemas.microsoft.com/office/drawing/2014/main" id="{7A97E7CE-DDCC-E418-FBEE-02DE646CB926}"/>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1" name="Freeform 200">
              <a:extLst>
                <a:ext uri="{FF2B5EF4-FFF2-40B4-BE49-F238E27FC236}">
                  <a16:creationId xmlns:a16="http://schemas.microsoft.com/office/drawing/2014/main" id="{E2E138DF-AAFE-9EF8-7051-CB22127C9D89}"/>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2" name="Freeform 201">
              <a:extLst>
                <a:ext uri="{FF2B5EF4-FFF2-40B4-BE49-F238E27FC236}">
                  <a16:creationId xmlns:a16="http://schemas.microsoft.com/office/drawing/2014/main" id="{2B88C635-E747-9BDE-3D32-4BAF73E77AB2}"/>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 name="Freeform 202">
              <a:extLst>
                <a:ext uri="{FF2B5EF4-FFF2-40B4-BE49-F238E27FC236}">
                  <a16:creationId xmlns:a16="http://schemas.microsoft.com/office/drawing/2014/main" id="{E5A592B4-4460-416B-8F6D-BA7FEB39C8E9}"/>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 name="Freeform 203">
              <a:extLst>
                <a:ext uri="{FF2B5EF4-FFF2-40B4-BE49-F238E27FC236}">
                  <a16:creationId xmlns:a16="http://schemas.microsoft.com/office/drawing/2014/main" id="{DD269C6E-9CD7-C67B-A46F-007148C3D34B}"/>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5" name="Freeform 204">
              <a:extLst>
                <a:ext uri="{FF2B5EF4-FFF2-40B4-BE49-F238E27FC236}">
                  <a16:creationId xmlns:a16="http://schemas.microsoft.com/office/drawing/2014/main" id="{6DB0C482-E35E-6F5C-7AFF-2DFE5CBA2AA2}"/>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6" name="Freeform 205">
              <a:extLst>
                <a:ext uri="{FF2B5EF4-FFF2-40B4-BE49-F238E27FC236}">
                  <a16:creationId xmlns:a16="http://schemas.microsoft.com/office/drawing/2014/main" id="{1A49AA37-2A92-0581-5D77-0CACD31A6669}"/>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7" name="Freeform 206">
              <a:extLst>
                <a:ext uri="{FF2B5EF4-FFF2-40B4-BE49-F238E27FC236}">
                  <a16:creationId xmlns:a16="http://schemas.microsoft.com/office/drawing/2014/main" id="{3E4BF301-F4D9-2412-348C-9C060CC065F2}"/>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8" name="Freeform 207">
              <a:extLst>
                <a:ext uri="{FF2B5EF4-FFF2-40B4-BE49-F238E27FC236}">
                  <a16:creationId xmlns:a16="http://schemas.microsoft.com/office/drawing/2014/main" id="{AC44D773-8E8A-7D3A-B7A3-F7364B32D072}"/>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9" name="Freeform 208">
              <a:extLst>
                <a:ext uri="{FF2B5EF4-FFF2-40B4-BE49-F238E27FC236}">
                  <a16:creationId xmlns:a16="http://schemas.microsoft.com/office/drawing/2014/main" id="{780BC973-2440-F749-961F-9B2E7DD0950B}"/>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0" name="Freeform 209">
              <a:extLst>
                <a:ext uri="{FF2B5EF4-FFF2-40B4-BE49-F238E27FC236}">
                  <a16:creationId xmlns:a16="http://schemas.microsoft.com/office/drawing/2014/main" id="{59F62968-81C0-E1DA-85A0-FA3621EB3F8F}"/>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1" name="Freeform 210">
              <a:extLst>
                <a:ext uri="{FF2B5EF4-FFF2-40B4-BE49-F238E27FC236}">
                  <a16:creationId xmlns:a16="http://schemas.microsoft.com/office/drawing/2014/main" id="{DADE7AF7-4AC4-C906-EEE9-FDBC0D277C4A}"/>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2" name="Freeform 211">
              <a:extLst>
                <a:ext uri="{FF2B5EF4-FFF2-40B4-BE49-F238E27FC236}">
                  <a16:creationId xmlns:a16="http://schemas.microsoft.com/office/drawing/2014/main" id="{960853D5-6BEE-D248-548D-E83ED011B73D}"/>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 name="Freeform 212">
              <a:extLst>
                <a:ext uri="{FF2B5EF4-FFF2-40B4-BE49-F238E27FC236}">
                  <a16:creationId xmlns:a16="http://schemas.microsoft.com/office/drawing/2014/main" id="{895676E7-2BAD-BC34-EC38-8392CC0322BF}"/>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 name="Freeform 213">
              <a:extLst>
                <a:ext uri="{FF2B5EF4-FFF2-40B4-BE49-F238E27FC236}">
                  <a16:creationId xmlns:a16="http://schemas.microsoft.com/office/drawing/2014/main" id="{AE2FC01D-AF32-7E82-9B32-A7C06315D844}"/>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5" name="Freeform 214">
              <a:extLst>
                <a:ext uri="{FF2B5EF4-FFF2-40B4-BE49-F238E27FC236}">
                  <a16:creationId xmlns:a16="http://schemas.microsoft.com/office/drawing/2014/main" id="{CC5A772D-DAD6-8363-81B5-2BB1044F9A6D}"/>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6" name="Freeform 215">
              <a:extLst>
                <a:ext uri="{FF2B5EF4-FFF2-40B4-BE49-F238E27FC236}">
                  <a16:creationId xmlns:a16="http://schemas.microsoft.com/office/drawing/2014/main" id="{40C59929-9B32-9B40-BFDF-4E8EF949852E}"/>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7" name="Freeform 216">
              <a:extLst>
                <a:ext uri="{FF2B5EF4-FFF2-40B4-BE49-F238E27FC236}">
                  <a16:creationId xmlns:a16="http://schemas.microsoft.com/office/drawing/2014/main" id="{8E743D62-399F-4F92-6341-8A45658F8A78}"/>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8" name="Freeform 217">
              <a:extLst>
                <a:ext uri="{FF2B5EF4-FFF2-40B4-BE49-F238E27FC236}">
                  <a16:creationId xmlns:a16="http://schemas.microsoft.com/office/drawing/2014/main" id="{F3C9FD5E-FD47-7ED5-180A-B373ED4361B9}"/>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9" name="Freeform 218">
              <a:extLst>
                <a:ext uri="{FF2B5EF4-FFF2-40B4-BE49-F238E27FC236}">
                  <a16:creationId xmlns:a16="http://schemas.microsoft.com/office/drawing/2014/main" id="{59B6691D-AD8B-324D-A07B-8B8D198448B7}"/>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0" name="Freeform 219">
              <a:extLst>
                <a:ext uri="{FF2B5EF4-FFF2-40B4-BE49-F238E27FC236}">
                  <a16:creationId xmlns:a16="http://schemas.microsoft.com/office/drawing/2014/main" id="{19B53422-0523-377F-C71A-5FA0D0F8BCB4}"/>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 name="Freeform 220">
              <a:extLst>
                <a:ext uri="{FF2B5EF4-FFF2-40B4-BE49-F238E27FC236}">
                  <a16:creationId xmlns:a16="http://schemas.microsoft.com/office/drawing/2014/main" id="{503E759E-0F83-9926-3CF8-6A3F2C42A57A}"/>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 name="Freeform 221">
              <a:extLst>
                <a:ext uri="{FF2B5EF4-FFF2-40B4-BE49-F238E27FC236}">
                  <a16:creationId xmlns:a16="http://schemas.microsoft.com/office/drawing/2014/main" id="{52CEC48F-79C8-CAC2-CBF1-F8D111DD0B45}"/>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 name="Freeform 222">
              <a:extLst>
                <a:ext uri="{FF2B5EF4-FFF2-40B4-BE49-F238E27FC236}">
                  <a16:creationId xmlns:a16="http://schemas.microsoft.com/office/drawing/2014/main" id="{3321FE8C-2B7E-2675-0B32-595F393EEA1F}"/>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 name="Freeform 223">
              <a:extLst>
                <a:ext uri="{FF2B5EF4-FFF2-40B4-BE49-F238E27FC236}">
                  <a16:creationId xmlns:a16="http://schemas.microsoft.com/office/drawing/2014/main" id="{819816C6-E679-0B95-CCBE-D63591FE85E3}"/>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 name="Freeform 224">
              <a:extLst>
                <a:ext uri="{FF2B5EF4-FFF2-40B4-BE49-F238E27FC236}">
                  <a16:creationId xmlns:a16="http://schemas.microsoft.com/office/drawing/2014/main" id="{078CB616-1B93-1CA6-312E-9D767251048B}"/>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 name="Freeform 225">
              <a:extLst>
                <a:ext uri="{FF2B5EF4-FFF2-40B4-BE49-F238E27FC236}">
                  <a16:creationId xmlns:a16="http://schemas.microsoft.com/office/drawing/2014/main" id="{83275C59-5AF8-2963-7AEB-8E7E2A73AC30}"/>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 name="Freeform 226">
              <a:extLst>
                <a:ext uri="{FF2B5EF4-FFF2-40B4-BE49-F238E27FC236}">
                  <a16:creationId xmlns:a16="http://schemas.microsoft.com/office/drawing/2014/main" id="{A6A9A45F-725D-38DB-8B61-9B2F74E07561}"/>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 name="Freeform 227">
              <a:extLst>
                <a:ext uri="{FF2B5EF4-FFF2-40B4-BE49-F238E27FC236}">
                  <a16:creationId xmlns:a16="http://schemas.microsoft.com/office/drawing/2014/main" id="{63F55149-D87E-71F9-FC53-DCED6BD6C0DC}"/>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 name="Freeform 228">
              <a:extLst>
                <a:ext uri="{FF2B5EF4-FFF2-40B4-BE49-F238E27FC236}">
                  <a16:creationId xmlns:a16="http://schemas.microsoft.com/office/drawing/2014/main" id="{AC2CCBDE-4E9D-C1E9-C9EF-5EDA9F042828}"/>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 name="Freeform 229">
              <a:extLst>
                <a:ext uri="{FF2B5EF4-FFF2-40B4-BE49-F238E27FC236}">
                  <a16:creationId xmlns:a16="http://schemas.microsoft.com/office/drawing/2014/main" id="{51B7AB09-166C-DC54-706F-EF8CE13004FF}"/>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 name="Freeform 230">
              <a:extLst>
                <a:ext uri="{FF2B5EF4-FFF2-40B4-BE49-F238E27FC236}">
                  <a16:creationId xmlns:a16="http://schemas.microsoft.com/office/drawing/2014/main" id="{6E93C7B9-59BA-3CDD-FB72-18B74FF2F275}"/>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72" name="Group 231">
            <a:extLst>
              <a:ext uri="{FF2B5EF4-FFF2-40B4-BE49-F238E27FC236}">
                <a16:creationId xmlns:a16="http://schemas.microsoft.com/office/drawing/2014/main" id="{C2634D3D-0360-1300-5CD3-E61281EEC074}"/>
              </a:ext>
            </a:extLst>
          </p:cNvPr>
          <p:cNvGrpSpPr>
            <a:grpSpLocks/>
          </p:cNvGrpSpPr>
          <p:nvPr/>
        </p:nvGrpSpPr>
        <p:grpSpPr bwMode="auto">
          <a:xfrm>
            <a:off x="7368821" y="1429988"/>
            <a:ext cx="997696" cy="1211616"/>
            <a:chOff x="1007" y="2038"/>
            <a:chExt cx="651" cy="607"/>
          </a:xfrm>
        </p:grpSpPr>
        <p:sp>
          <p:nvSpPr>
            <p:cNvPr id="573" name="Freeform 232">
              <a:extLst>
                <a:ext uri="{FF2B5EF4-FFF2-40B4-BE49-F238E27FC236}">
                  <a16:creationId xmlns:a16="http://schemas.microsoft.com/office/drawing/2014/main" id="{25BE66A3-BDB3-93F2-655A-3272CCB8558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 name="Freeform 233">
              <a:extLst>
                <a:ext uri="{FF2B5EF4-FFF2-40B4-BE49-F238E27FC236}">
                  <a16:creationId xmlns:a16="http://schemas.microsoft.com/office/drawing/2014/main" id="{22C21858-0E96-8FED-0B66-84E93068E899}"/>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5" name="Freeform 234">
              <a:extLst>
                <a:ext uri="{FF2B5EF4-FFF2-40B4-BE49-F238E27FC236}">
                  <a16:creationId xmlns:a16="http://schemas.microsoft.com/office/drawing/2014/main" id="{24D2A9B7-B3BF-BD89-729D-E1F039C8E0FD}"/>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6" name="Freeform 235">
              <a:extLst>
                <a:ext uri="{FF2B5EF4-FFF2-40B4-BE49-F238E27FC236}">
                  <a16:creationId xmlns:a16="http://schemas.microsoft.com/office/drawing/2014/main" id="{C21590DD-0D9A-DBDA-21E9-648100F9064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7" name="Freeform 236">
              <a:extLst>
                <a:ext uri="{FF2B5EF4-FFF2-40B4-BE49-F238E27FC236}">
                  <a16:creationId xmlns:a16="http://schemas.microsoft.com/office/drawing/2014/main" id="{B2CC833E-2FFA-88F6-284F-4D00037FBA31}"/>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8" name="Freeform 237">
              <a:extLst>
                <a:ext uri="{FF2B5EF4-FFF2-40B4-BE49-F238E27FC236}">
                  <a16:creationId xmlns:a16="http://schemas.microsoft.com/office/drawing/2014/main" id="{A6089B5C-1E8F-2F1C-3E44-A562F0AD8006}"/>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9" name="Freeform 238">
              <a:extLst>
                <a:ext uri="{FF2B5EF4-FFF2-40B4-BE49-F238E27FC236}">
                  <a16:creationId xmlns:a16="http://schemas.microsoft.com/office/drawing/2014/main" id="{45CE8036-74CF-C3B0-4685-4C25C0AE0D07}"/>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0" name="Freeform 239">
              <a:extLst>
                <a:ext uri="{FF2B5EF4-FFF2-40B4-BE49-F238E27FC236}">
                  <a16:creationId xmlns:a16="http://schemas.microsoft.com/office/drawing/2014/main" id="{3FAD2CA9-6A0E-7865-0781-9B4707659283}"/>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 name="Freeform 240">
              <a:extLst>
                <a:ext uri="{FF2B5EF4-FFF2-40B4-BE49-F238E27FC236}">
                  <a16:creationId xmlns:a16="http://schemas.microsoft.com/office/drawing/2014/main" id="{82047897-C302-2868-E702-6A00CC82C78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2" name="Freeform 241">
              <a:extLst>
                <a:ext uri="{FF2B5EF4-FFF2-40B4-BE49-F238E27FC236}">
                  <a16:creationId xmlns:a16="http://schemas.microsoft.com/office/drawing/2014/main" id="{6DABA885-081A-C222-5DC7-A14B13732558}"/>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 name="Freeform 242">
              <a:extLst>
                <a:ext uri="{FF2B5EF4-FFF2-40B4-BE49-F238E27FC236}">
                  <a16:creationId xmlns:a16="http://schemas.microsoft.com/office/drawing/2014/main" id="{C923BBD6-06E1-9D9B-F46D-F7E0070F93A4}"/>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 name="Freeform 243">
              <a:extLst>
                <a:ext uri="{FF2B5EF4-FFF2-40B4-BE49-F238E27FC236}">
                  <a16:creationId xmlns:a16="http://schemas.microsoft.com/office/drawing/2014/main" id="{77ACD6F8-35AF-6778-C995-1EA992752993}"/>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 name="Freeform 244">
              <a:extLst>
                <a:ext uri="{FF2B5EF4-FFF2-40B4-BE49-F238E27FC236}">
                  <a16:creationId xmlns:a16="http://schemas.microsoft.com/office/drawing/2014/main" id="{19BDBB14-788F-1BEC-8409-68E16CF5B840}"/>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 name="Freeform 245">
              <a:extLst>
                <a:ext uri="{FF2B5EF4-FFF2-40B4-BE49-F238E27FC236}">
                  <a16:creationId xmlns:a16="http://schemas.microsoft.com/office/drawing/2014/main" id="{EB4F29B7-48C0-7DB6-E459-8C9FF12FCFD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 name="Freeform 246">
              <a:extLst>
                <a:ext uri="{FF2B5EF4-FFF2-40B4-BE49-F238E27FC236}">
                  <a16:creationId xmlns:a16="http://schemas.microsoft.com/office/drawing/2014/main" id="{A8613BB9-1E6F-9561-DC38-1B7BAF680C5B}"/>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8" name="Freeform 247">
              <a:extLst>
                <a:ext uri="{FF2B5EF4-FFF2-40B4-BE49-F238E27FC236}">
                  <a16:creationId xmlns:a16="http://schemas.microsoft.com/office/drawing/2014/main" id="{1090309A-C8B1-1B7D-DB38-8ECDBD5916B1}"/>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 name="Freeform 248">
              <a:extLst>
                <a:ext uri="{FF2B5EF4-FFF2-40B4-BE49-F238E27FC236}">
                  <a16:creationId xmlns:a16="http://schemas.microsoft.com/office/drawing/2014/main" id="{9AA87C09-73B8-13A8-B732-DE7981184A93}"/>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 name="Freeform 249">
              <a:extLst>
                <a:ext uri="{FF2B5EF4-FFF2-40B4-BE49-F238E27FC236}">
                  <a16:creationId xmlns:a16="http://schemas.microsoft.com/office/drawing/2014/main" id="{99A69436-DAE4-8E2F-F8B2-E1D58D07E3E8}"/>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 name="Freeform 250">
              <a:extLst>
                <a:ext uri="{FF2B5EF4-FFF2-40B4-BE49-F238E27FC236}">
                  <a16:creationId xmlns:a16="http://schemas.microsoft.com/office/drawing/2014/main" id="{306BAAB3-8FDA-2BB9-76D0-9669BB075EE7}"/>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 name="Freeform 251">
              <a:extLst>
                <a:ext uri="{FF2B5EF4-FFF2-40B4-BE49-F238E27FC236}">
                  <a16:creationId xmlns:a16="http://schemas.microsoft.com/office/drawing/2014/main" id="{786963D9-C4B5-0F7B-8153-0003A6F09D7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 name="Freeform 252">
              <a:extLst>
                <a:ext uri="{FF2B5EF4-FFF2-40B4-BE49-F238E27FC236}">
                  <a16:creationId xmlns:a16="http://schemas.microsoft.com/office/drawing/2014/main" id="{B43CC6B8-D26E-E516-798A-95BBFA1C3B95}"/>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 name="Freeform 253">
              <a:extLst>
                <a:ext uri="{FF2B5EF4-FFF2-40B4-BE49-F238E27FC236}">
                  <a16:creationId xmlns:a16="http://schemas.microsoft.com/office/drawing/2014/main" id="{CCCAA0DC-051E-1809-DEA3-2DF16D05AF80}"/>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 name="Freeform 254">
              <a:extLst>
                <a:ext uri="{FF2B5EF4-FFF2-40B4-BE49-F238E27FC236}">
                  <a16:creationId xmlns:a16="http://schemas.microsoft.com/office/drawing/2014/main" id="{6F49A1E0-CC57-5460-46BC-F5A74F0F3737}"/>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 name="Freeform 255">
              <a:extLst>
                <a:ext uri="{FF2B5EF4-FFF2-40B4-BE49-F238E27FC236}">
                  <a16:creationId xmlns:a16="http://schemas.microsoft.com/office/drawing/2014/main" id="{36206986-C1D4-3D94-85B9-16BBC5E2DD47}"/>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 name="Freeform 256">
              <a:extLst>
                <a:ext uri="{FF2B5EF4-FFF2-40B4-BE49-F238E27FC236}">
                  <a16:creationId xmlns:a16="http://schemas.microsoft.com/office/drawing/2014/main" id="{F6744E3B-DF9A-BFD9-955D-6F8839141624}"/>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 name="Freeform 257">
              <a:extLst>
                <a:ext uri="{FF2B5EF4-FFF2-40B4-BE49-F238E27FC236}">
                  <a16:creationId xmlns:a16="http://schemas.microsoft.com/office/drawing/2014/main" id="{8CF4160A-474C-9B73-F61C-923513EC20E5}"/>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 name="Freeform 258">
              <a:extLst>
                <a:ext uri="{FF2B5EF4-FFF2-40B4-BE49-F238E27FC236}">
                  <a16:creationId xmlns:a16="http://schemas.microsoft.com/office/drawing/2014/main" id="{A1C1E23A-AA8E-E642-4CE0-7B7F6CA3B37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 name="Freeform 259">
              <a:extLst>
                <a:ext uri="{FF2B5EF4-FFF2-40B4-BE49-F238E27FC236}">
                  <a16:creationId xmlns:a16="http://schemas.microsoft.com/office/drawing/2014/main" id="{D00D8757-E5F1-78D8-9C85-88DC335DA7CD}"/>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1" name="Freeform 260">
              <a:extLst>
                <a:ext uri="{FF2B5EF4-FFF2-40B4-BE49-F238E27FC236}">
                  <a16:creationId xmlns:a16="http://schemas.microsoft.com/office/drawing/2014/main" id="{8C25885F-F7EF-6735-A16D-730B40E20F93}"/>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2" name="Freeform 261">
              <a:extLst>
                <a:ext uri="{FF2B5EF4-FFF2-40B4-BE49-F238E27FC236}">
                  <a16:creationId xmlns:a16="http://schemas.microsoft.com/office/drawing/2014/main" id="{D1F35FBC-0B9B-BF6D-27A2-3F0BFFB7FCD7}"/>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3" name="Freeform 262">
              <a:extLst>
                <a:ext uri="{FF2B5EF4-FFF2-40B4-BE49-F238E27FC236}">
                  <a16:creationId xmlns:a16="http://schemas.microsoft.com/office/drawing/2014/main" id="{3A069014-7E0C-57F6-1739-1B5788C8891C}"/>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 name="Freeform 263">
              <a:extLst>
                <a:ext uri="{FF2B5EF4-FFF2-40B4-BE49-F238E27FC236}">
                  <a16:creationId xmlns:a16="http://schemas.microsoft.com/office/drawing/2014/main" id="{268863D6-4936-DBAD-B5BC-0C3B64D827AE}"/>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 name="Freeform 264">
              <a:extLst>
                <a:ext uri="{FF2B5EF4-FFF2-40B4-BE49-F238E27FC236}">
                  <a16:creationId xmlns:a16="http://schemas.microsoft.com/office/drawing/2014/main" id="{7C5AE111-7417-0EFE-F0BD-11E2EF7F557A}"/>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 name="Freeform 265">
              <a:extLst>
                <a:ext uri="{FF2B5EF4-FFF2-40B4-BE49-F238E27FC236}">
                  <a16:creationId xmlns:a16="http://schemas.microsoft.com/office/drawing/2014/main" id="{43CCF43F-FD11-E6ED-2652-FD831DF7C521}"/>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7" name="Freeform 266">
              <a:extLst>
                <a:ext uri="{FF2B5EF4-FFF2-40B4-BE49-F238E27FC236}">
                  <a16:creationId xmlns:a16="http://schemas.microsoft.com/office/drawing/2014/main" id="{533C06B2-ED03-ACD9-76F2-FA9D859BB3EA}"/>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 name="Freeform 267">
              <a:extLst>
                <a:ext uri="{FF2B5EF4-FFF2-40B4-BE49-F238E27FC236}">
                  <a16:creationId xmlns:a16="http://schemas.microsoft.com/office/drawing/2014/main" id="{18A2B638-A143-2873-5E3A-03F24FB10E8F}"/>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 name="Freeform 268">
              <a:extLst>
                <a:ext uri="{FF2B5EF4-FFF2-40B4-BE49-F238E27FC236}">
                  <a16:creationId xmlns:a16="http://schemas.microsoft.com/office/drawing/2014/main" id="{D949E732-DB2A-EB79-7A94-D8BEF84E6399}"/>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 name="Freeform 269">
              <a:extLst>
                <a:ext uri="{FF2B5EF4-FFF2-40B4-BE49-F238E27FC236}">
                  <a16:creationId xmlns:a16="http://schemas.microsoft.com/office/drawing/2014/main" id="{4465B797-B75D-5A68-E319-A308E1E2F299}"/>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 name="Freeform 270">
              <a:extLst>
                <a:ext uri="{FF2B5EF4-FFF2-40B4-BE49-F238E27FC236}">
                  <a16:creationId xmlns:a16="http://schemas.microsoft.com/office/drawing/2014/main" id="{FF214822-CD6C-1DD6-D0C3-F2178BDC65C3}"/>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 name="Freeform 271">
              <a:extLst>
                <a:ext uri="{FF2B5EF4-FFF2-40B4-BE49-F238E27FC236}">
                  <a16:creationId xmlns:a16="http://schemas.microsoft.com/office/drawing/2014/main" id="{A277F0F0-CE5B-0DFA-C3FF-3CFD79E2E224}"/>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 name="Freeform 272">
              <a:extLst>
                <a:ext uri="{FF2B5EF4-FFF2-40B4-BE49-F238E27FC236}">
                  <a16:creationId xmlns:a16="http://schemas.microsoft.com/office/drawing/2014/main" id="{84C9D893-6108-FA15-BF65-F217DCF0E982}"/>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 name="Freeform 273">
              <a:extLst>
                <a:ext uri="{FF2B5EF4-FFF2-40B4-BE49-F238E27FC236}">
                  <a16:creationId xmlns:a16="http://schemas.microsoft.com/office/drawing/2014/main" id="{8244BD33-B6E2-2020-DFB6-744C96856E39}"/>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5" name="Freeform 274">
              <a:extLst>
                <a:ext uri="{FF2B5EF4-FFF2-40B4-BE49-F238E27FC236}">
                  <a16:creationId xmlns:a16="http://schemas.microsoft.com/office/drawing/2014/main" id="{2B51FAAC-08F7-8D2C-713D-BA6CDFEC0CEB}"/>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 name="Freeform 275">
              <a:extLst>
                <a:ext uri="{FF2B5EF4-FFF2-40B4-BE49-F238E27FC236}">
                  <a16:creationId xmlns:a16="http://schemas.microsoft.com/office/drawing/2014/main" id="{DA0C190D-D2B4-48F3-29AD-9E9DB0969ADC}"/>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7" name="Freeform 276">
              <a:extLst>
                <a:ext uri="{FF2B5EF4-FFF2-40B4-BE49-F238E27FC236}">
                  <a16:creationId xmlns:a16="http://schemas.microsoft.com/office/drawing/2014/main" id="{070FDB78-5D88-60CD-FA1D-B42EC6A33566}"/>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8" name="Freeform 277">
              <a:extLst>
                <a:ext uri="{FF2B5EF4-FFF2-40B4-BE49-F238E27FC236}">
                  <a16:creationId xmlns:a16="http://schemas.microsoft.com/office/drawing/2014/main" id="{D968EFE8-8701-F3C2-F4B1-6860E2D2094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9" name="Freeform 278">
              <a:extLst>
                <a:ext uri="{FF2B5EF4-FFF2-40B4-BE49-F238E27FC236}">
                  <a16:creationId xmlns:a16="http://schemas.microsoft.com/office/drawing/2014/main" id="{925BB53C-AFC9-5102-545C-59DD70BF9E4F}"/>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0" name="Freeform 279">
              <a:extLst>
                <a:ext uri="{FF2B5EF4-FFF2-40B4-BE49-F238E27FC236}">
                  <a16:creationId xmlns:a16="http://schemas.microsoft.com/office/drawing/2014/main" id="{08FB2254-BC96-D110-1EDE-8D81AE8DAAA8}"/>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1" name="Freeform 280">
              <a:extLst>
                <a:ext uri="{FF2B5EF4-FFF2-40B4-BE49-F238E27FC236}">
                  <a16:creationId xmlns:a16="http://schemas.microsoft.com/office/drawing/2014/main" id="{75D172B7-441D-0551-772D-08CA35DCF8AA}"/>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2" name="Freeform 281">
              <a:extLst>
                <a:ext uri="{FF2B5EF4-FFF2-40B4-BE49-F238E27FC236}">
                  <a16:creationId xmlns:a16="http://schemas.microsoft.com/office/drawing/2014/main" id="{8485241A-3D43-4096-E357-2F2004E6AEAF}"/>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3" name="Freeform 282">
              <a:extLst>
                <a:ext uri="{FF2B5EF4-FFF2-40B4-BE49-F238E27FC236}">
                  <a16:creationId xmlns:a16="http://schemas.microsoft.com/office/drawing/2014/main" id="{002A96D1-C222-89D1-DC18-F85C7F6F4D8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4" name="Freeform 283">
              <a:extLst>
                <a:ext uri="{FF2B5EF4-FFF2-40B4-BE49-F238E27FC236}">
                  <a16:creationId xmlns:a16="http://schemas.microsoft.com/office/drawing/2014/main" id="{2B6ED03F-6D07-41D2-8492-B741F68ADF34}"/>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5" name="Freeform 284">
              <a:extLst>
                <a:ext uri="{FF2B5EF4-FFF2-40B4-BE49-F238E27FC236}">
                  <a16:creationId xmlns:a16="http://schemas.microsoft.com/office/drawing/2014/main" id="{C5A752AA-28B5-71F0-0E18-E73DDD421BF0}"/>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cxnSp>
        <p:nvCxnSpPr>
          <p:cNvPr id="626" name="Straight Arrow Connector 625">
            <a:extLst>
              <a:ext uri="{FF2B5EF4-FFF2-40B4-BE49-F238E27FC236}">
                <a16:creationId xmlns:a16="http://schemas.microsoft.com/office/drawing/2014/main" id="{5D14C589-761B-070D-9D1F-B2970B7273E3}"/>
              </a:ext>
            </a:extLst>
          </p:cNvPr>
          <p:cNvCxnSpPr>
            <a:cxnSpLocks/>
          </p:cNvCxnSpPr>
          <p:nvPr/>
        </p:nvCxnSpPr>
        <p:spPr>
          <a:xfrm>
            <a:off x="6727126" y="2708790"/>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7" name="Text Box 230">
            <a:extLst>
              <a:ext uri="{FF2B5EF4-FFF2-40B4-BE49-F238E27FC236}">
                <a16:creationId xmlns:a16="http://schemas.microsoft.com/office/drawing/2014/main" id="{36AB489A-147B-43F9-FCDC-540FF07F70E5}"/>
              </a:ext>
            </a:extLst>
          </p:cNvPr>
          <p:cNvSpPr txBox="1">
            <a:spLocks noChangeAspect="1" noChangeArrowheads="1"/>
          </p:cNvSpPr>
          <p:nvPr/>
        </p:nvSpPr>
        <p:spPr bwMode="auto">
          <a:xfrm flipH="1">
            <a:off x="5077858" y="720854"/>
            <a:ext cx="951903"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2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628" name="Text Box 236">
            <a:extLst>
              <a:ext uri="{FF2B5EF4-FFF2-40B4-BE49-F238E27FC236}">
                <a16:creationId xmlns:a16="http://schemas.microsoft.com/office/drawing/2014/main" id="{320BABF8-B84E-62DC-4856-AFA874BACDEA}"/>
              </a:ext>
            </a:extLst>
          </p:cNvPr>
          <p:cNvSpPr txBox="1">
            <a:spLocks noChangeAspect="1" noChangeArrowheads="1"/>
          </p:cNvSpPr>
          <p:nvPr/>
        </p:nvSpPr>
        <p:spPr bwMode="auto">
          <a:xfrm flipH="1">
            <a:off x="3909492" y="690077"/>
            <a:ext cx="787534" cy="40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sz="2000"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629" name="Text Box 239">
            <a:extLst>
              <a:ext uri="{FF2B5EF4-FFF2-40B4-BE49-F238E27FC236}">
                <a16:creationId xmlns:a16="http://schemas.microsoft.com/office/drawing/2014/main" id="{50762877-562A-560B-D8CA-7EE9BA874488}"/>
              </a:ext>
            </a:extLst>
          </p:cNvPr>
          <p:cNvSpPr txBox="1">
            <a:spLocks noChangeArrowheads="1"/>
          </p:cNvSpPr>
          <p:nvPr/>
        </p:nvSpPr>
        <p:spPr bwMode="auto">
          <a:xfrm flipH="1">
            <a:off x="2950000" y="690070"/>
            <a:ext cx="356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000" i="1" dirty="0">
                <a:latin typeface="Symbol" pitchFamily="2" charset="2"/>
              </a:rPr>
              <a:t>0</a:t>
            </a:r>
          </a:p>
        </p:txBody>
      </p:sp>
      <p:sp>
        <p:nvSpPr>
          <p:cNvPr id="630" name="Text Box 230">
            <a:extLst>
              <a:ext uri="{FF2B5EF4-FFF2-40B4-BE49-F238E27FC236}">
                <a16:creationId xmlns:a16="http://schemas.microsoft.com/office/drawing/2014/main" id="{370037E8-35AC-CD56-543F-11413B729EC8}"/>
              </a:ext>
            </a:extLst>
          </p:cNvPr>
          <p:cNvSpPr txBox="1">
            <a:spLocks noChangeAspect="1" noChangeArrowheads="1"/>
          </p:cNvSpPr>
          <p:nvPr/>
        </p:nvSpPr>
        <p:spPr bwMode="auto">
          <a:xfrm flipH="1">
            <a:off x="6366831" y="720854"/>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3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631" name="Text Box 230">
            <a:extLst>
              <a:ext uri="{FF2B5EF4-FFF2-40B4-BE49-F238E27FC236}">
                <a16:creationId xmlns:a16="http://schemas.microsoft.com/office/drawing/2014/main" id="{EEF12AAE-9594-5328-9619-080EA46D2A43}"/>
              </a:ext>
            </a:extLst>
          </p:cNvPr>
          <p:cNvSpPr txBox="1">
            <a:spLocks noChangeAspect="1" noChangeArrowheads="1"/>
          </p:cNvSpPr>
          <p:nvPr/>
        </p:nvSpPr>
        <p:spPr bwMode="auto">
          <a:xfrm flipH="1">
            <a:off x="7498210" y="720854"/>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4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grpSp>
        <p:nvGrpSpPr>
          <p:cNvPr id="632" name="Group 631">
            <a:extLst>
              <a:ext uri="{FF2B5EF4-FFF2-40B4-BE49-F238E27FC236}">
                <a16:creationId xmlns:a16="http://schemas.microsoft.com/office/drawing/2014/main" id="{AD05BCE5-2F10-0185-3D4B-DF0D8FC3AE72}"/>
              </a:ext>
            </a:extLst>
          </p:cNvPr>
          <p:cNvGrpSpPr/>
          <p:nvPr/>
        </p:nvGrpSpPr>
        <p:grpSpPr>
          <a:xfrm rot="10800000" flipH="1">
            <a:off x="4227776" y="1135885"/>
            <a:ext cx="241840" cy="353500"/>
            <a:chOff x="4293690" y="2527182"/>
            <a:chExt cx="231830" cy="673972"/>
          </a:xfrm>
        </p:grpSpPr>
        <p:cxnSp>
          <p:nvCxnSpPr>
            <p:cNvPr id="633" name="Straight Connector 632">
              <a:extLst>
                <a:ext uri="{FF2B5EF4-FFF2-40B4-BE49-F238E27FC236}">
                  <a16:creationId xmlns:a16="http://schemas.microsoft.com/office/drawing/2014/main" id="{EF27B3A7-4F02-701B-8DAB-385DBD524D78}"/>
                </a:ext>
              </a:extLst>
            </p:cNvPr>
            <p:cNvCxnSpPr/>
            <p:nvPr/>
          </p:nvCxnSpPr>
          <p:spPr>
            <a:xfrm flipV="1">
              <a:off x="4293690" y="2603351"/>
              <a:ext cx="0" cy="592745"/>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634" name="Group 633">
              <a:extLst>
                <a:ext uri="{FF2B5EF4-FFF2-40B4-BE49-F238E27FC236}">
                  <a16:creationId xmlns:a16="http://schemas.microsoft.com/office/drawing/2014/main" id="{C1103EC9-625A-7D93-8BB2-272A9122FCCC}"/>
                </a:ext>
              </a:extLst>
            </p:cNvPr>
            <p:cNvGrpSpPr/>
            <p:nvPr/>
          </p:nvGrpSpPr>
          <p:grpSpPr>
            <a:xfrm>
              <a:off x="4334897" y="2527182"/>
              <a:ext cx="190623" cy="673972"/>
              <a:chOff x="5421116" y="3276540"/>
              <a:chExt cx="178048" cy="1146919"/>
            </a:xfrm>
          </p:grpSpPr>
          <p:cxnSp>
            <p:nvCxnSpPr>
              <p:cNvPr id="635" name="Straight Connector 634">
                <a:extLst>
                  <a:ext uri="{FF2B5EF4-FFF2-40B4-BE49-F238E27FC236}">
                    <a16:creationId xmlns:a16="http://schemas.microsoft.com/office/drawing/2014/main" id="{1975B34A-BD7B-EECF-AC8F-1FF3FEC5DFFC}"/>
                  </a:ext>
                </a:extLst>
              </p:cNvPr>
              <p:cNvCxnSpPr/>
              <p:nvPr/>
            </p:nvCxnSpPr>
            <p:spPr>
              <a:xfrm>
                <a:off x="5433355" y="3276540"/>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36" name="Straight Connector 635">
                <a:extLst>
                  <a:ext uri="{FF2B5EF4-FFF2-40B4-BE49-F238E27FC236}">
                    <a16:creationId xmlns:a16="http://schemas.microsoft.com/office/drawing/2014/main" id="{35EC56D4-6242-D3C8-E287-C5392A4F0D69}"/>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37" name="Straight Connector 636">
                <a:extLst>
                  <a:ext uri="{FF2B5EF4-FFF2-40B4-BE49-F238E27FC236}">
                    <a16:creationId xmlns:a16="http://schemas.microsoft.com/office/drawing/2014/main" id="{47ABAF3F-B74F-C10F-476E-DFC32BEBC504}"/>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638" name="Group 637">
            <a:extLst>
              <a:ext uri="{FF2B5EF4-FFF2-40B4-BE49-F238E27FC236}">
                <a16:creationId xmlns:a16="http://schemas.microsoft.com/office/drawing/2014/main" id="{61106480-0DAF-E359-2EE8-F92A367101DA}"/>
              </a:ext>
            </a:extLst>
          </p:cNvPr>
          <p:cNvGrpSpPr/>
          <p:nvPr/>
        </p:nvGrpSpPr>
        <p:grpSpPr>
          <a:xfrm rot="10800000" flipH="1">
            <a:off x="5485292" y="1110726"/>
            <a:ext cx="270160" cy="436016"/>
            <a:chOff x="4266544" y="2369859"/>
            <a:chExt cx="258976" cy="831294"/>
          </a:xfrm>
        </p:grpSpPr>
        <p:cxnSp>
          <p:nvCxnSpPr>
            <p:cNvPr id="639" name="Straight Connector 638">
              <a:extLst>
                <a:ext uri="{FF2B5EF4-FFF2-40B4-BE49-F238E27FC236}">
                  <a16:creationId xmlns:a16="http://schemas.microsoft.com/office/drawing/2014/main" id="{89DB708C-6F12-BA6B-FAA9-7947783A60F7}"/>
                </a:ext>
              </a:extLst>
            </p:cNvPr>
            <p:cNvCxnSpPr/>
            <p:nvPr/>
          </p:nvCxnSpPr>
          <p:spPr>
            <a:xfrm flipV="1">
              <a:off x="4266544" y="2530708"/>
              <a:ext cx="0" cy="662479"/>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640" name="Group 639">
              <a:extLst>
                <a:ext uri="{FF2B5EF4-FFF2-40B4-BE49-F238E27FC236}">
                  <a16:creationId xmlns:a16="http://schemas.microsoft.com/office/drawing/2014/main" id="{C421AFB4-2661-4384-6106-AC22A75DA427}"/>
                </a:ext>
              </a:extLst>
            </p:cNvPr>
            <p:cNvGrpSpPr/>
            <p:nvPr/>
          </p:nvGrpSpPr>
          <p:grpSpPr>
            <a:xfrm>
              <a:off x="4334897" y="2369859"/>
              <a:ext cx="190623" cy="831294"/>
              <a:chOff x="5421116" y="3008820"/>
              <a:chExt cx="178048" cy="1414639"/>
            </a:xfrm>
          </p:grpSpPr>
          <p:cxnSp>
            <p:nvCxnSpPr>
              <p:cNvPr id="641" name="Straight Connector 640">
                <a:extLst>
                  <a:ext uri="{FF2B5EF4-FFF2-40B4-BE49-F238E27FC236}">
                    <a16:creationId xmlns:a16="http://schemas.microsoft.com/office/drawing/2014/main" id="{A00891C1-F4F3-C3F1-88D8-EA7D050DE51D}"/>
                  </a:ext>
                </a:extLst>
              </p:cNvPr>
              <p:cNvCxnSpPr>
                <a:cxnSpLocks/>
              </p:cNvCxnSpPr>
              <p:nvPr/>
            </p:nvCxnSpPr>
            <p:spPr>
              <a:xfrm rot="10800000" flipV="1">
                <a:off x="5428976" y="3008820"/>
                <a:ext cx="1052" cy="77610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2" name="Straight Connector 641">
                <a:extLst>
                  <a:ext uri="{FF2B5EF4-FFF2-40B4-BE49-F238E27FC236}">
                    <a16:creationId xmlns:a16="http://schemas.microsoft.com/office/drawing/2014/main" id="{84FB713E-14BC-D8EC-1B89-2B6B0DA7D6ED}"/>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3" name="Straight Connector 642">
                <a:extLst>
                  <a:ext uri="{FF2B5EF4-FFF2-40B4-BE49-F238E27FC236}">
                    <a16:creationId xmlns:a16="http://schemas.microsoft.com/office/drawing/2014/main" id="{969F104B-6269-920F-B0D2-58AEE4B41EF7}"/>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644" name="Group 643">
            <a:extLst>
              <a:ext uri="{FF2B5EF4-FFF2-40B4-BE49-F238E27FC236}">
                <a16:creationId xmlns:a16="http://schemas.microsoft.com/office/drawing/2014/main" id="{C278B506-21B7-CBD9-DDAB-CF278B3AD5AC}"/>
              </a:ext>
            </a:extLst>
          </p:cNvPr>
          <p:cNvGrpSpPr/>
          <p:nvPr/>
        </p:nvGrpSpPr>
        <p:grpSpPr>
          <a:xfrm rot="10800000" flipH="1">
            <a:off x="6729624" y="1098171"/>
            <a:ext cx="307240" cy="479937"/>
            <a:chOff x="4231001" y="2286121"/>
            <a:chExt cx="294519" cy="915033"/>
          </a:xfrm>
        </p:grpSpPr>
        <p:cxnSp>
          <p:nvCxnSpPr>
            <p:cNvPr id="645" name="Straight Connector 644">
              <a:extLst>
                <a:ext uri="{FF2B5EF4-FFF2-40B4-BE49-F238E27FC236}">
                  <a16:creationId xmlns:a16="http://schemas.microsoft.com/office/drawing/2014/main" id="{536B042C-56FB-32F5-B531-C8B0F432A106}"/>
                </a:ext>
              </a:extLst>
            </p:cNvPr>
            <p:cNvCxnSpPr/>
            <p:nvPr/>
          </p:nvCxnSpPr>
          <p:spPr>
            <a:xfrm flipV="1">
              <a:off x="4231001" y="2549356"/>
              <a:ext cx="0" cy="645046"/>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646" name="Group 645">
              <a:extLst>
                <a:ext uri="{FF2B5EF4-FFF2-40B4-BE49-F238E27FC236}">
                  <a16:creationId xmlns:a16="http://schemas.microsoft.com/office/drawing/2014/main" id="{CBB0AF40-C51A-137E-D77C-0659B042D384}"/>
                </a:ext>
              </a:extLst>
            </p:cNvPr>
            <p:cNvGrpSpPr/>
            <p:nvPr/>
          </p:nvGrpSpPr>
          <p:grpSpPr>
            <a:xfrm>
              <a:off x="4334897" y="2286121"/>
              <a:ext cx="190623" cy="915033"/>
              <a:chOff x="5421116" y="2866319"/>
              <a:chExt cx="178048" cy="1557140"/>
            </a:xfrm>
          </p:grpSpPr>
          <p:cxnSp>
            <p:nvCxnSpPr>
              <p:cNvPr id="647" name="Straight Connector 646">
                <a:extLst>
                  <a:ext uri="{FF2B5EF4-FFF2-40B4-BE49-F238E27FC236}">
                    <a16:creationId xmlns:a16="http://schemas.microsoft.com/office/drawing/2014/main" id="{026A0308-7FD0-8FF4-6E11-6CD912EE0543}"/>
                  </a:ext>
                </a:extLst>
              </p:cNvPr>
              <p:cNvCxnSpPr>
                <a:cxnSpLocks/>
              </p:cNvCxnSpPr>
              <p:nvPr/>
            </p:nvCxnSpPr>
            <p:spPr>
              <a:xfrm rot="10800000" flipH="1" flipV="1">
                <a:off x="5433355" y="2866319"/>
                <a:ext cx="0" cy="91860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8" name="Straight Connector 647">
                <a:extLst>
                  <a:ext uri="{FF2B5EF4-FFF2-40B4-BE49-F238E27FC236}">
                    <a16:creationId xmlns:a16="http://schemas.microsoft.com/office/drawing/2014/main" id="{5C201A21-454E-2086-3978-853E36C79549}"/>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9" name="Straight Connector 648">
                <a:extLst>
                  <a:ext uri="{FF2B5EF4-FFF2-40B4-BE49-F238E27FC236}">
                    <a16:creationId xmlns:a16="http://schemas.microsoft.com/office/drawing/2014/main" id="{590AF930-61EA-67CB-FE0B-4C1288E54CC3}"/>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sp>
        <p:nvSpPr>
          <p:cNvPr id="650" name="TextBox 649">
            <a:extLst>
              <a:ext uri="{FF2B5EF4-FFF2-40B4-BE49-F238E27FC236}">
                <a16:creationId xmlns:a16="http://schemas.microsoft.com/office/drawing/2014/main" id="{211DD9D5-A453-9AA7-3EEC-F42E6E1A8561}"/>
              </a:ext>
            </a:extLst>
          </p:cNvPr>
          <p:cNvSpPr txBox="1"/>
          <p:nvPr/>
        </p:nvSpPr>
        <p:spPr>
          <a:xfrm>
            <a:off x="7106522" y="2452558"/>
            <a:ext cx="419474" cy="461665"/>
          </a:xfrm>
          <a:prstGeom prst="rect">
            <a:avLst/>
          </a:prstGeom>
          <a:solidFill>
            <a:schemeClr val="bg1"/>
          </a:solidFill>
        </p:spPr>
        <p:txBody>
          <a:bodyPr wrap="none" rtlCol="0">
            <a:spAutoFit/>
          </a:bodyPr>
          <a:lstStyle/>
          <a:p>
            <a:r>
              <a:rPr lang="en-US" sz="2400" i="1" dirty="0">
                <a:latin typeface="Times" pitchFamily="2" charset="0"/>
              </a:rPr>
              <a:t>T</a:t>
            </a:r>
            <a:r>
              <a:rPr lang="en-US" sz="2400" i="1" baseline="-25000" dirty="0">
                <a:latin typeface="Times" pitchFamily="2" charset="0"/>
              </a:rPr>
              <a:t>r</a:t>
            </a:r>
          </a:p>
        </p:txBody>
      </p:sp>
      <p:cxnSp>
        <p:nvCxnSpPr>
          <p:cNvPr id="652" name="Straight Arrow Connector 651">
            <a:extLst>
              <a:ext uri="{FF2B5EF4-FFF2-40B4-BE49-F238E27FC236}">
                <a16:creationId xmlns:a16="http://schemas.microsoft.com/office/drawing/2014/main" id="{2E5D8328-D9F5-1B98-9D47-0DC7080D88F7}"/>
              </a:ext>
            </a:extLst>
          </p:cNvPr>
          <p:cNvCxnSpPr/>
          <p:nvPr/>
        </p:nvCxnSpPr>
        <p:spPr>
          <a:xfrm>
            <a:off x="542846" y="3464869"/>
            <a:ext cx="178355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53" name="TextBox 652">
            <a:extLst>
              <a:ext uri="{FF2B5EF4-FFF2-40B4-BE49-F238E27FC236}">
                <a16:creationId xmlns:a16="http://schemas.microsoft.com/office/drawing/2014/main" id="{5E1F9A7B-D152-225A-CE99-C46974982B74}"/>
              </a:ext>
            </a:extLst>
          </p:cNvPr>
          <p:cNvSpPr txBox="1"/>
          <p:nvPr/>
        </p:nvSpPr>
        <p:spPr>
          <a:xfrm>
            <a:off x="1235979" y="3418864"/>
            <a:ext cx="385042" cy="523220"/>
          </a:xfrm>
          <a:prstGeom prst="rect">
            <a:avLst/>
          </a:prstGeom>
          <a:noFill/>
        </p:spPr>
        <p:txBody>
          <a:bodyPr wrap="none" rtlCol="0">
            <a:spAutoFit/>
          </a:bodyPr>
          <a:lstStyle/>
          <a:p>
            <a:r>
              <a:rPr lang="en-US" sz="2800" i="1" dirty="0">
                <a:latin typeface="Times New Roman" panose="02020603050405020304" pitchFamily="18" charset="0"/>
                <a:cs typeface="Times New Roman" panose="02020603050405020304" pitchFamily="18" charset="0"/>
              </a:rPr>
              <a:t>L</a:t>
            </a:r>
          </a:p>
        </p:txBody>
      </p:sp>
      <p:grpSp>
        <p:nvGrpSpPr>
          <p:cNvPr id="21" name="Group 20">
            <a:extLst>
              <a:ext uri="{FF2B5EF4-FFF2-40B4-BE49-F238E27FC236}">
                <a16:creationId xmlns:a16="http://schemas.microsoft.com/office/drawing/2014/main" id="{A93FED30-A03A-75A6-C7D4-A96BF61D1156}"/>
              </a:ext>
            </a:extLst>
          </p:cNvPr>
          <p:cNvGrpSpPr/>
          <p:nvPr/>
        </p:nvGrpSpPr>
        <p:grpSpPr>
          <a:xfrm>
            <a:off x="2778818" y="3062578"/>
            <a:ext cx="3026466" cy="1070139"/>
            <a:chOff x="2778818" y="3062578"/>
            <a:chExt cx="3026466" cy="1070139"/>
          </a:xfrm>
        </p:grpSpPr>
        <p:sp>
          <p:nvSpPr>
            <p:cNvPr id="655" name="Rectangle 654">
              <a:extLst>
                <a:ext uri="{FF2B5EF4-FFF2-40B4-BE49-F238E27FC236}">
                  <a16:creationId xmlns:a16="http://schemas.microsoft.com/office/drawing/2014/main" id="{E669D35C-02D1-7108-8CAF-42E362DFA71A}"/>
                </a:ext>
              </a:extLst>
            </p:cNvPr>
            <p:cNvSpPr/>
            <p:nvPr/>
          </p:nvSpPr>
          <p:spPr>
            <a:xfrm>
              <a:off x="2778818" y="3062578"/>
              <a:ext cx="3026466" cy="1070139"/>
            </a:xfrm>
            <a:prstGeom prst="rect">
              <a:avLst/>
            </a:prstGeom>
            <a:solidFill>
              <a:srgbClr val="FFFF00"/>
            </a:solidFill>
            <a:ln w="25400" cmpd="thickThi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6" name="TextBox 655">
              <a:extLst>
                <a:ext uri="{FF2B5EF4-FFF2-40B4-BE49-F238E27FC236}">
                  <a16:creationId xmlns:a16="http://schemas.microsoft.com/office/drawing/2014/main" id="{453FD1C3-1EED-8FE0-9F0A-F673BD2DEF52}"/>
                </a:ext>
              </a:extLst>
            </p:cNvPr>
            <p:cNvSpPr txBox="1"/>
            <p:nvPr/>
          </p:nvSpPr>
          <p:spPr>
            <a:xfrm>
              <a:off x="3005885" y="3081667"/>
              <a:ext cx="2658100" cy="461665"/>
            </a:xfrm>
            <a:prstGeom prst="rect">
              <a:avLst/>
            </a:prstGeom>
            <a:noFill/>
          </p:spPr>
          <p:txBody>
            <a:bodyPr wrap="none" rtlCol="0">
              <a:spAutoFit/>
            </a:bodyPr>
            <a:lstStyle/>
            <a:p>
              <a:r>
                <a:rPr lang="en-US" altLang="en-US" sz="2400" b="1" i="1" dirty="0" err="1">
                  <a:latin typeface="Symbol" pitchFamily="2" charset="2"/>
                </a:rPr>
                <a:t>Df</a:t>
              </a:r>
              <a:r>
                <a:rPr lang="en-US" altLang="en-US" sz="2400" b="1" i="1" baseline="-25000" dirty="0" err="1">
                  <a:latin typeface="Times New Roman" panose="02020603050405020304" pitchFamily="18" charset="0"/>
                </a:rPr>
                <a:t>CE</a:t>
              </a:r>
              <a:r>
                <a:rPr lang="en-US" altLang="en-US" sz="2400" i="1" baseline="-25000" dirty="0">
                  <a:latin typeface="Times New Roman" panose="02020603050405020304" pitchFamily="18" charset="0"/>
                </a:rPr>
                <a:t> </a:t>
              </a:r>
              <a:r>
                <a:rPr lang="en-US" altLang="en-US" sz="2400" i="1" dirty="0">
                  <a:latin typeface="Times New Roman" panose="02020603050405020304" pitchFamily="18" charset="0"/>
                </a:rPr>
                <a:t> = 2</a:t>
              </a:r>
              <a:r>
                <a:rPr lang="en-US" altLang="en-US" sz="2400" i="1" dirty="0">
                  <a:latin typeface="Symbol" pitchFamily="2" charset="2"/>
                </a:rPr>
                <a:t>p</a:t>
              </a:r>
              <a:r>
                <a:rPr lang="en-US" altLang="en-US" sz="2400" i="1" dirty="0">
                  <a:latin typeface="Times New Roman" panose="02020603050405020304" pitchFamily="18" charset="0"/>
                </a:rPr>
                <a:t> (</a:t>
              </a:r>
              <a:r>
                <a:rPr lang="en-US" altLang="en-US" sz="2400" b="1" i="1" dirty="0" err="1">
                  <a:latin typeface="Times New Roman" panose="02020603050405020304" pitchFamily="18" charset="0"/>
                </a:rPr>
                <a:t>f</a:t>
              </a:r>
              <a:r>
                <a:rPr lang="en-US" altLang="en-US" sz="2400" b="1" i="1" baseline="-25000" dirty="0" err="1">
                  <a:latin typeface="Times New Roman" panose="02020603050405020304" pitchFamily="18" charset="0"/>
                </a:rPr>
                <a:t>CE</a:t>
              </a:r>
              <a:r>
                <a:rPr lang="en-US" altLang="en-US" sz="2400" b="1" i="1" baseline="-25000" dirty="0">
                  <a:latin typeface="Times New Roman" panose="02020603050405020304" pitchFamily="18" charset="0"/>
                </a:rPr>
                <a:t> </a:t>
              </a:r>
              <a:r>
                <a:rPr lang="en-US" altLang="en-US" sz="2400" i="1" dirty="0">
                  <a:latin typeface="Times New Roman" panose="02020603050405020304" pitchFamily="18" charset="0"/>
                </a:rPr>
                <a:t>/ </a:t>
              </a:r>
              <a:r>
                <a:rPr lang="en-US" altLang="en-US" sz="2400" b="1" i="1" dirty="0" err="1">
                  <a:latin typeface="Times New Roman" panose="02020603050405020304" pitchFamily="18" charset="0"/>
                </a:rPr>
                <a:t>f</a:t>
              </a:r>
              <a:r>
                <a:rPr lang="en-US" altLang="en-US" sz="2400" b="1" i="1" baseline="-25000" dirty="0" err="1">
                  <a:latin typeface="Times New Roman" panose="02020603050405020304" pitchFamily="18" charset="0"/>
                </a:rPr>
                <a:t>r</a:t>
              </a:r>
              <a:r>
                <a:rPr lang="en-US" altLang="en-US" sz="2400" b="1" i="1" baseline="-25000" dirty="0">
                  <a:latin typeface="Times New Roman" panose="02020603050405020304" pitchFamily="18" charset="0"/>
                </a:rPr>
                <a:t> </a:t>
              </a:r>
              <a:r>
                <a:rPr lang="en-US" altLang="en-US" sz="2400" i="1" dirty="0">
                  <a:latin typeface="Times New Roman" panose="02020603050405020304" pitchFamily="18" charset="0"/>
                </a:rPr>
                <a:t>)</a:t>
              </a:r>
              <a:endParaRPr lang="en-US" altLang="en-US" sz="2400" i="1" baseline="-25000" dirty="0">
                <a:latin typeface="Symbol" pitchFamily="2" charset="2"/>
              </a:endParaRPr>
            </a:p>
          </p:txBody>
        </p:sp>
        <p:sp>
          <p:nvSpPr>
            <p:cNvPr id="657" name="TextBox 656">
              <a:extLst>
                <a:ext uri="{FF2B5EF4-FFF2-40B4-BE49-F238E27FC236}">
                  <a16:creationId xmlns:a16="http://schemas.microsoft.com/office/drawing/2014/main" id="{3A8694F0-E266-26DF-F4AD-8ECF2056D535}"/>
                </a:ext>
              </a:extLst>
            </p:cNvPr>
            <p:cNvSpPr txBox="1"/>
            <p:nvPr/>
          </p:nvSpPr>
          <p:spPr>
            <a:xfrm>
              <a:off x="3133513" y="3651819"/>
              <a:ext cx="2283848" cy="461665"/>
            </a:xfrm>
            <a:prstGeom prst="rect">
              <a:avLst/>
            </a:prstGeom>
            <a:noFill/>
          </p:spPr>
          <p:txBody>
            <a:bodyPr wrap="square">
              <a:spAutoFit/>
            </a:bodyPr>
            <a:lstStyle/>
            <a:p>
              <a:r>
                <a:rPr lang="en-US" sz="2400" b="1" i="1" dirty="0">
                  <a:latin typeface="Times" pitchFamily="2" charset="0"/>
                </a:rPr>
                <a:t>T</a:t>
              </a:r>
              <a:r>
                <a:rPr lang="en-US" sz="2400" b="1" i="1" baseline="-25000" dirty="0">
                  <a:latin typeface="Times" pitchFamily="2" charset="0"/>
                </a:rPr>
                <a:t>r</a:t>
              </a:r>
              <a:r>
                <a:rPr lang="en-US" sz="2400" b="1" i="1" dirty="0">
                  <a:latin typeface="Times" pitchFamily="2" charset="0"/>
                </a:rPr>
                <a:t> </a:t>
              </a:r>
              <a:r>
                <a:rPr lang="en-US" sz="2400" i="1" dirty="0">
                  <a:latin typeface="Times" pitchFamily="2" charset="0"/>
                </a:rPr>
                <a:t>= 1 / </a:t>
              </a:r>
              <a:r>
                <a:rPr lang="en-US" sz="2400" b="1" i="1" dirty="0" err="1">
                  <a:latin typeface="Times" pitchFamily="2" charset="0"/>
                </a:rPr>
                <a:t>f</a:t>
              </a:r>
              <a:r>
                <a:rPr lang="en-US" sz="2400" b="1" i="1" baseline="-25000" dirty="0" err="1">
                  <a:latin typeface="Times" pitchFamily="2" charset="0"/>
                </a:rPr>
                <a:t>r</a:t>
              </a:r>
              <a:r>
                <a:rPr lang="en-US" sz="2400" i="1" baseline="-25000" dirty="0">
                  <a:latin typeface="Times" pitchFamily="2" charset="0"/>
                </a:rPr>
                <a:t> </a:t>
              </a:r>
              <a:r>
                <a:rPr lang="en-US" sz="2400" i="1" dirty="0">
                  <a:latin typeface="Times" pitchFamily="2" charset="0"/>
                </a:rPr>
                <a:t>= 2L/c</a:t>
              </a:r>
            </a:p>
          </p:txBody>
        </p:sp>
      </p:grpSp>
    </p:spTree>
    <p:extLst>
      <p:ext uri="{BB962C8B-B14F-4D97-AF65-F5344CB8AC3E}">
        <p14:creationId xmlns:p14="http://schemas.microsoft.com/office/powerpoint/2010/main" val="395110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E1EFC9CE-9351-EF46-9EF8-7B5F01490864}"/>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laser-based frequency comb</a:t>
            </a:r>
          </a:p>
        </p:txBody>
      </p:sp>
      <p:sp>
        <p:nvSpPr>
          <p:cNvPr id="13" name="TextBox 12"/>
          <p:cNvSpPr txBox="1"/>
          <p:nvPr/>
        </p:nvSpPr>
        <p:spPr>
          <a:xfrm>
            <a:off x="7957127" y="6235429"/>
            <a:ext cx="1130631" cy="369332"/>
          </a:xfrm>
          <a:prstGeom prst="rect">
            <a:avLst/>
          </a:prstGeom>
          <a:noFill/>
        </p:spPr>
        <p:txBody>
          <a:bodyPr wrap="none" rtlCol="0">
            <a:spAutoFit/>
          </a:bodyPr>
          <a:lstStyle/>
          <a:p>
            <a:r>
              <a:rPr lang="en-US"/>
              <a:t>frequency</a:t>
            </a:r>
          </a:p>
        </p:txBody>
      </p:sp>
      <p:cxnSp>
        <p:nvCxnSpPr>
          <p:cNvPr id="9" name="Straight Arrow Connector 8"/>
          <p:cNvCxnSpPr/>
          <p:nvPr/>
        </p:nvCxnSpPr>
        <p:spPr>
          <a:xfrm flipH="1" flipV="1">
            <a:off x="813987" y="4341837"/>
            <a:ext cx="0" cy="193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825276" y="6261020"/>
            <a:ext cx="8051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4203217" y="6197573"/>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4405045" y="6176977"/>
            <a:ext cx="173320" cy="149464"/>
          </a:xfrm>
          <a:prstGeom prst="line">
            <a:avLst/>
          </a:prstGeom>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DD8B569C-C44D-024C-AC9E-3F8B61D0ADED}"/>
              </a:ext>
            </a:extLst>
          </p:cNvPr>
          <p:cNvGrpSpPr/>
          <p:nvPr/>
        </p:nvGrpSpPr>
        <p:grpSpPr>
          <a:xfrm>
            <a:off x="4203217" y="4821281"/>
            <a:ext cx="4603844" cy="1527048"/>
            <a:chOff x="4233615" y="3567125"/>
            <a:chExt cx="4603844" cy="1525755"/>
          </a:xfrm>
        </p:grpSpPr>
        <p:pic>
          <p:nvPicPr>
            <p:cNvPr id="76" name="Picture 75">
              <a:extLst>
                <a:ext uri="{FF2B5EF4-FFF2-40B4-BE49-F238E27FC236}">
                  <a16:creationId xmlns:a16="http://schemas.microsoft.com/office/drawing/2014/main" id="{FBC9F76C-F098-1746-8ED5-B5501CC849AB}"/>
                </a:ext>
              </a:extLst>
            </p:cNvPr>
            <p:cNvPicPr>
              <a:picLocks noChangeAspect="1"/>
            </p:cNvPicPr>
            <p:nvPr/>
          </p:nvPicPr>
          <p:blipFill>
            <a:blip r:embed="rId2"/>
            <a:stretch>
              <a:fillRect/>
            </a:stretch>
          </p:blipFill>
          <p:spPr>
            <a:xfrm flipH="1">
              <a:off x="4827822" y="3567125"/>
              <a:ext cx="4009637" cy="1508760"/>
            </a:xfrm>
            <a:prstGeom prst="rect">
              <a:avLst/>
            </a:prstGeom>
          </p:spPr>
        </p:pic>
        <p:grpSp>
          <p:nvGrpSpPr>
            <p:cNvPr id="77" name="Group 76">
              <a:extLst>
                <a:ext uri="{FF2B5EF4-FFF2-40B4-BE49-F238E27FC236}">
                  <a16:creationId xmlns:a16="http://schemas.microsoft.com/office/drawing/2014/main" id="{25B97E3B-AE8C-D547-8586-44EBA9A6A1ED}"/>
                </a:ext>
              </a:extLst>
            </p:cNvPr>
            <p:cNvGrpSpPr/>
            <p:nvPr/>
          </p:nvGrpSpPr>
          <p:grpSpPr>
            <a:xfrm>
              <a:off x="4233615" y="4306774"/>
              <a:ext cx="4385191" cy="786106"/>
              <a:chOff x="4233615" y="4306774"/>
              <a:chExt cx="4385191" cy="786106"/>
            </a:xfrm>
          </p:grpSpPr>
          <p:cxnSp>
            <p:nvCxnSpPr>
              <p:cNvPr id="81" name="Straight Connector 80">
                <a:extLst>
                  <a:ext uri="{FF2B5EF4-FFF2-40B4-BE49-F238E27FC236}">
                    <a16:creationId xmlns:a16="http://schemas.microsoft.com/office/drawing/2014/main" id="{01DD425A-62BD-3244-B9E1-CBFD828CE507}"/>
                  </a:ext>
                </a:extLst>
              </p:cNvPr>
              <p:cNvCxnSpPr/>
              <p:nvPr/>
            </p:nvCxnSpPr>
            <p:spPr>
              <a:xfrm flipH="1">
                <a:off x="4233615" y="4943416"/>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0FD96002-26F5-854B-8208-03EC5E451F92}"/>
                  </a:ext>
                </a:extLst>
              </p:cNvPr>
              <p:cNvCxnSpPr/>
              <p:nvPr/>
            </p:nvCxnSpPr>
            <p:spPr>
              <a:xfrm flipH="1">
                <a:off x="4435443" y="4922820"/>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72778D57-96CB-C24F-AE47-8009B36E2EA2}"/>
                  </a:ext>
                </a:extLst>
              </p:cNvPr>
              <p:cNvCxnSpPr/>
              <p:nvPr/>
            </p:nvCxnSpPr>
            <p:spPr>
              <a:xfrm>
                <a:off x="4349930" y="5008094"/>
                <a:ext cx="160337"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CCEA74F5-E254-784A-B2B2-0714F3F7D331}"/>
                  </a:ext>
                </a:extLst>
              </p:cNvPr>
              <p:cNvCxnSpPr/>
              <p:nvPr/>
            </p:nvCxnSpPr>
            <p:spPr>
              <a:xfrm>
                <a:off x="8161606" y="43194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2190B1C-8DB6-6541-A800-3D1834C692FC}"/>
                  </a:ext>
                </a:extLst>
              </p:cNvPr>
              <p:cNvCxnSpPr/>
              <p:nvPr/>
            </p:nvCxnSpPr>
            <p:spPr>
              <a:xfrm>
                <a:off x="4783723" y="43166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B833DBFB-97EA-1141-B952-0EF616729AC7}"/>
                  </a:ext>
                </a:extLst>
              </p:cNvPr>
              <p:cNvCxnSpPr/>
              <p:nvPr/>
            </p:nvCxnSpPr>
            <p:spPr>
              <a:xfrm>
                <a:off x="5031764" y="431667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433361B7-A7A0-6345-B737-B83A7B3579AE}"/>
                  </a:ext>
                </a:extLst>
              </p:cNvPr>
              <p:cNvCxnSpPr/>
              <p:nvPr/>
            </p:nvCxnSpPr>
            <p:spPr>
              <a:xfrm>
                <a:off x="5270662" y="43154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7A68075-9CE6-5049-A1A2-E6DC41E7DD1D}"/>
                  </a:ext>
                </a:extLst>
              </p:cNvPr>
              <p:cNvCxnSpPr/>
              <p:nvPr/>
            </p:nvCxnSpPr>
            <p:spPr>
              <a:xfrm>
                <a:off x="5504535" y="43178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08EA047F-4079-8A47-A39D-50AB71CE1694}"/>
                  </a:ext>
                </a:extLst>
              </p:cNvPr>
              <p:cNvCxnSpPr/>
              <p:nvPr/>
            </p:nvCxnSpPr>
            <p:spPr>
              <a:xfrm>
                <a:off x="5752576" y="43178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19069D2-3A6E-8347-B042-D1E3D0A15F3D}"/>
                  </a:ext>
                </a:extLst>
              </p:cNvPr>
              <p:cNvCxnSpPr/>
              <p:nvPr/>
            </p:nvCxnSpPr>
            <p:spPr>
              <a:xfrm>
                <a:off x="5979117" y="43166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6C7D277C-EF18-C74B-8605-6E6F6B23612F}"/>
                  </a:ext>
                </a:extLst>
              </p:cNvPr>
              <p:cNvCxnSpPr/>
              <p:nvPr/>
            </p:nvCxnSpPr>
            <p:spPr>
              <a:xfrm>
                <a:off x="6230532" y="43146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712D756-81FB-D743-A658-5BA137483B9A}"/>
                  </a:ext>
                </a:extLst>
              </p:cNvPr>
              <p:cNvCxnSpPr/>
              <p:nvPr/>
            </p:nvCxnSpPr>
            <p:spPr>
              <a:xfrm>
                <a:off x="6478573" y="431469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AC056FD-505A-1A45-A158-45A27DBD0C5F}"/>
                  </a:ext>
                </a:extLst>
              </p:cNvPr>
              <p:cNvCxnSpPr/>
              <p:nvPr/>
            </p:nvCxnSpPr>
            <p:spPr>
              <a:xfrm>
                <a:off x="6717471" y="431351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80DC789-7273-2F43-A770-E9C6C90570C9}"/>
                  </a:ext>
                </a:extLst>
              </p:cNvPr>
              <p:cNvCxnSpPr/>
              <p:nvPr/>
            </p:nvCxnSpPr>
            <p:spPr>
              <a:xfrm>
                <a:off x="6951344" y="43158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9A95A36-F044-C54D-A7F9-0620F5CC4425}"/>
                  </a:ext>
                </a:extLst>
              </p:cNvPr>
              <p:cNvCxnSpPr/>
              <p:nvPr/>
            </p:nvCxnSpPr>
            <p:spPr>
              <a:xfrm>
                <a:off x="7199385" y="43158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162B74F-8F5B-8F4C-A3D3-BED829A8DAF4}"/>
                  </a:ext>
                </a:extLst>
              </p:cNvPr>
              <p:cNvCxnSpPr/>
              <p:nvPr/>
            </p:nvCxnSpPr>
            <p:spPr>
              <a:xfrm>
                <a:off x="7425926" y="43146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E51234AE-2FDA-6D4C-8BA9-E7ED456A73F7}"/>
                  </a:ext>
                </a:extLst>
              </p:cNvPr>
              <p:cNvCxnSpPr/>
              <p:nvPr/>
            </p:nvCxnSpPr>
            <p:spPr>
              <a:xfrm>
                <a:off x="7674344" y="431944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DF6B9744-9AF9-1E41-8603-C4B67611AA6D}"/>
                  </a:ext>
                </a:extLst>
              </p:cNvPr>
              <p:cNvCxnSpPr/>
              <p:nvPr/>
            </p:nvCxnSpPr>
            <p:spPr>
              <a:xfrm>
                <a:off x="7922385" y="431944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90405640-4021-F849-ABED-806338432CC4}"/>
                  </a:ext>
                </a:extLst>
              </p:cNvPr>
              <p:cNvCxnSpPr/>
              <p:nvPr/>
            </p:nvCxnSpPr>
            <p:spPr>
              <a:xfrm>
                <a:off x="8395156" y="43206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C8D037F9-ACE1-AE49-AAD7-3683067D949B}"/>
                  </a:ext>
                </a:extLst>
              </p:cNvPr>
              <p:cNvCxnSpPr/>
              <p:nvPr/>
            </p:nvCxnSpPr>
            <p:spPr>
              <a:xfrm>
                <a:off x="8618806" y="43067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sp>
          <p:nvSpPr>
            <p:cNvPr id="79" name="Line 9">
              <a:extLst>
                <a:ext uri="{FF2B5EF4-FFF2-40B4-BE49-F238E27FC236}">
                  <a16:creationId xmlns:a16="http://schemas.microsoft.com/office/drawing/2014/main" id="{1B631653-A8E5-8643-8426-416C237AAE0A}"/>
                </a:ext>
              </a:extLst>
            </p:cNvPr>
            <p:cNvSpPr>
              <a:spLocks noChangeShapeType="1"/>
            </p:cNvSpPr>
            <p:nvPr/>
          </p:nvSpPr>
          <p:spPr bwMode="auto">
            <a:xfrm flipV="1">
              <a:off x="4768689" y="4237449"/>
              <a:ext cx="274320" cy="0"/>
            </a:xfrm>
            <a:prstGeom prst="line">
              <a:avLst/>
            </a:prstGeom>
            <a:noFill/>
            <a:ln w="19050">
              <a:solidFill>
                <a:schemeClr val="tx1"/>
              </a:solidFill>
              <a:prstDash val="sysDash"/>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80" name="Rectangle 79">
              <a:extLst>
                <a:ext uri="{FF2B5EF4-FFF2-40B4-BE49-F238E27FC236}">
                  <a16:creationId xmlns:a16="http://schemas.microsoft.com/office/drawing/2014/main" id="{E8897A96-8B42-5D4B-8397-107D7B48A15D}"/>
                </a:ext>
              </a:extLst>
            </p:cNvPr>
            <p:cNvSpPr/>
            <p:nvPr/>
          </p:nvSpPr>
          <p:spPr>
            <a:xfrm>
              <a:off x="4719029" y="3667389"/>
              <a:ext cx="349776" cy="461665"/>
            </a:xfrm>
            <a:prstGeom prst="rect">
              <a:avLst/>
            </a:prstGeom>
            <a:solidFill>
              <a:schemeClr val="accent4"/>
            </a:solidFill>
          </p:spPr>
          <p:txBody>
            <a:bodyPr wrap="none">
              <a:spAutoFit/>
            </a:bodyPr>
            <a:lstStyle/>
            <a:p>
              <a:r>
                <a:rPr lang="en-US" altLang="en-US" sz="2400" i="1" dirty="0" err="1">
                  <a:latin typeface="Times New Roman" panose="02020603050405020304" pitchFamily="18" charset="0"/>
                  <a:ea typeface="ＭＳ Ｐゴシック" charset="-128"/>
                  <a:cs typeface="Times New Roman" panose="02020603050405020304" pitchFamily="18" charset="0"/>
                  <a:sym typeface="Times New Roman Italic" charset="0"/>
                </a:rPr>
                <a:t>f</a:t>
              </a:r>
              <a:r>
                <a:rPr lang="en-US" altLang="en-US" sz="2400" i="1" baseline="-25000" dirty="0" err="1">
                  <a:latin typeface="Times New Roman" panose="02020603050405020304" pitchFamily="18" charset="0"/>
                  <a:ea typeface="ＭＳ Ｐゴシック" charset="-128"/>
                  <a:cs typeface="Times New Roman" panose="02020603050405020304" pitchFamily="18" charset="0"/>
                  <a:sym typeface="Times New Roman Italic" charset="0"/>
                </a:rPr>
                <a:t>r</a:t>
              </a:r>
              <a:endParaRPr lang="en-US" sz="2400" i="1" dirty="0">
                <a:latin typeface="Times New Roman" panose="02020603050405020304" pitchFamily="18" charset="0"/>
                <a:cs typeface="Times New Roman" panose="02020603050405020304" pitchFamily="18" charset="0"/>
              </a:endParaRPr>
            </a:p>
          </p:txBody>
        </p:sp>
      </p:grpSp>
      <p:cxnSp>
        <p:nvCxnSpPr>
          <p:cNvPr id="138" name="Straight Connector 137">
            <a:extLst>
              <a:ext uri="{FF2B5EF4-FFF2-40B4-BE49-F238E27FC236}">
                <a16:creationId xmlns:a16="http://schemas.microsoft.com/office/drawing/2014/main" id="{39792BF7-2AE4-8F46-9B48-28B040E4F952}"/>
              </a:ext>
            </a:extLst>
          </p:cNvPr>
          <p:cNvCxnSpPr/>
          <p:nvPr/>
        </p:nvCxnSpPr>
        <p:spPr>
          <a:xfrm>
            <a:off x="933429" y="557478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BC6750B-F28C-5044-AC51-4B2B13D295C4}"/>
              </a:ext>
            </a:extLst>
          </p:cNvPr>
          <p:cNvCxnSpPr/>
          <p:nvPr/>
        </p:nvCxnSpPr>
        <p:spPr>
          <a:xfrm>
            <a:off x="1181470" y="557478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6107BD7-D350-8F42-AD2E-293DBB388A53}"/>
              </a:ext>
            </a:extLst>
          </p:cNvPr>
          <p:cNvCxnSpPr/>
          <p:nvPr/>
        </p:nvCxnSpPr>
        <p:spPr>
          <a:xfrm>
            <a:off x="1420368" y="55736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46AD8F3-A158-2D42-8393-14E71776DAF7}"/>
              </a:ext>
            </a:extLst>
          </p:cNvPr>
          <p:cNvCxnSpPr/>
          <p:nvPr/>
        </p:nvCxnSpPr>
        <p:spPr>
          <a:xfrm>
            <a:off x="1654241" y="55759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BCD8017-B741-464D-A059-292356AF04EF}"/>
              </a:ext>
            </a:extLst>
          </p:cNvPr>
          <p:cNvCxnSpPr/>
          <p:nvPr/>
        </p:nvCxnSpPr>
        <p:spPr>
          <a:xfrm>
            <a:off x="1902282" y="557596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A9ED8E89-A1E4-B249-A69A-19B524ACC6C8}"/>
              </a:ext>
            </a:extLst>
          </p:cNvPr>
          <p:cNvCxnSpPr/>
          <p:nvPr/>
        </p:nvCxnSpPr>
        <p:spPr>
          <a:xfrm>
            <a:off x="2128823" y="55747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5975F172-82ED-AF47-B176-E480AEBC71A1}"/>
              </a:ext>
            </a:extLst>
          </p:cNvPr>
          <p:cNvCxnSpPr/>
          <p:nvPr/>
        </p:nvCxnSpPr>
        <p:spPr>
          <a:xfrm>
            <a:off x="2380240" y="55728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80A2FDA-CFED-5F46-B708-6A3983971A1B}"/>
              </a:ext>
            </a:extLst>
          </p:cNvPr>
          <p:cNvCxnSpPr/>
          <p:nvPr/>
        </p:nvCxnSpPr>
        <p:spPr>
          <a:xfrm>
            <a:off x="2628281" y="557280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A8BD9554-21F1-D542-842E-C141AF50BB01}"/>
              </a:ext>
            </a:extLst>
          </p:cNvPr>
          <p:cNvCxnSpPr/>
          <p:nvPr/>
        </p:nvCxnSpPr>
        <p:spPr>
          <a:xfrm>
            <a:off x="2867179" y="55716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8FC06884-660E-9846-B497-4F5C524B3E3D}"/>
              </a:ext>
            </a:extLst>
          </p:cNvPr>
          <p:cNvCxnSpPr/>
          <p:nvPr/>
        </p:nvCxnSpPr>
        <p:spPr>
          <a:xfrm>
            <a:off x="3101052" y="55739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E7C23D0D-3E77-1044-B54E-CFACAB9C52A5}"/>
              </a:ext>
            </a:extLst>
          </p:cNvPr>
          <p:cNvCxnSpPr/>
          <p:nvPr/>
        </p:nvCxnSpPr>
        <p:spPr>
          <a:xfrm>
            <a:off x="3349093" y="557398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0CE5E80-1D43-7C4C-8CFE-FA7B093ED406}"/>
              </a:ext>
            </a:extLst>
          </p:cNvPr>
          <p:cNvCxnSpPr/>
          <p:nvPr/>
        </p:nvCxnSpPr>
        <p:spPr>
          <a:xfrm>
            <a:off x="3575634" y="55728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BD640BB3-5040-4041-A5E4-1F0660B5CBEB}"/>
              </a:ext>
            </a:extLst>
          </p:cNvPr>
          <p:cNvCxnSpPr/>
          <p:nvPr/>
        </p:nvCxnSpPr>
        <p:spPr>
          <a:xfrm>
            <a:off x="3787840" y="55720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44FC18D-CC49-044B-9A66-83523BC3CBBC}"/>
              </a:ext>
            </a:extLst>
          </p:cNvPr>
          <p:cNvCxnSpPr/>
          <p:nvPr/>
        </p:nvCxnSpPr>
        <p:spPr>
          <a:xfrm>
            <a:off x="4035881" y="55720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BB39912-A1BC-3C40-824F-71A21E820216}"/>
              </a:ext>
            </a:extLst>
          </p:cNvPr>
          <p:cNvSpPr txBox="1"/>
          <p:nvPr/>
        </p:nvSpPr>
        <p:spPr>
          <a:xfrm>
            <a:off x="1565219" y="6373929"/>
            <a:ext cx="1560748" cy="461665"/>
          </a:xfrm>
          <a:prstGeom prst="rect">
            <a:avLst/>
          </a:prstGeom>
          <a:noFill/>
        </p:spPr>
        <p:txBody>
          <a:bodyPr wrap="none" rtlCol="0">
            <a:spAutoFit/>
          </a:bodyPr>
          <a:lstStyle/>
          <a:p>
            <a:r>
              <a:rPr lang="en-US" sz="2400" dirty="0"/>
              <a:t>Microwave</a:t>
            </a:r>
          </a:p>
        </p:txBody>
      </p:sp>
      <p:sp>
        <p:nvSpPr>
          <p:cNvPr id="88" name="TextBox 87">
            <a:extLst>
              <a:ext uri="{FF2B5EF4-FFF2-40B4-BE49-F238E27FC236}">
                <a16:creationId xmlns:a16="http://schemas.microsoft.com/office/drawing/2014/main" id="{4EF3D661-36DF-BB48-9031-41539A26577A}"/>
              </a:ext>
            </a:extLst>
          </p:cNvPr>
          <p:cNvSpPr txBox="1"/>
          <p:nvPr/>
        </p:nvSpPr>
        <p:spPr>
          <a:xfrm>
            <a:off x="6387210" y="6373929"/>
            <a:ext cx="1067472" cy="461665"/>
          </a:xfrm>
          <a:prstGeom prst="rect">
            <a:avLst/>
          </a:prstGeom>
          <a:noFill/>
        </p:spPr>
        <p:txBody>
          <a:bodyPr wrap="none" rtlCol="0">
            <a:spAutoFit/>
          </a:bodyPr>
          <a:lstStyle/>
          <a:p>
            <a:r>
              <a:rPr lang="en-US" sz="2400" dirty="0">
                <a:solidFill>
                  <a:srgbClr val="FF0000"/>
                </a:solidFill>
              </a:rPr>
              <a:t>Optical</a:t>
            </a:r>
          </a:p>
        </p:txBody>
      </p:sp>
      <p:sp>
        <p:nvSpPr>
          <p:cNvPr id="7" name="TextBox 6">
            <a:extLst>
              <a:ext uri="{FF2B5EF4-FFF2-40B4-BE49-F238E27FC236}">
                <a16:creationId xmlns:a16="http://schemas.microsoft.com/office/drawing/2014/main" id="{E87992D0-440B-4D4C-C370-64E8F23C9FCF}"/>
              </a:ext>
            </a:extLst>
          </p:cNvPr>
          <p:cNvSpPr txBox="1"/>
          <p:nvPr/>
        </p:nvSpPr>
        <p:spPr>
          <a:xfrm>
            <a:off x="983417" y="4880816"/>
            <a:ext cx="1032655" cy="461665"/>
          </a:xfrm>
          <a:prstGeom prst="rect">
            <a:avLst/>
          </a:prstGeom>
          <a:solidFill>
            <a:schemeClr val="accent4"/>
          </a:solidFill>
        </p:spPr>
        <p:txBody>
          <a:bodyPr wrap="none" rtlCol="0">
            <a:spAutoFit/>
          </a:bodyPr>
          <a:lstStyle/>
          <a:p>
            <a:r>
              <a:rPr lang="en-US" sz="2400" i="1" dirty="0" err="1">
                <a:latin typeface="Times New Roman" panose="02020603050405020304" pitchFamily="18" charset="0"/>
                <a:cs typeface="Times New Roman" panose="02020603050405020304" pitchFamily="18" charset="0"/>
              </a:rPr>
              <a:t>f</a:t>
            </a:r>
            <a:r>
              <a:rPr lang="en-US" sz="2400" i="1" baseline="-25000" dirty="0" err="1">
                <a:latin typeface="Times New Roman" panose="02020603050405020304" pitchFamily="18" charset="0"/>
                <a:cs typeface="Times New Roman" panose="02020603050405020304" pitchFamily="18" charset="0"/>
              </a:rPr>
              <a:t>CE</a:t>
            </a:r>
            <a:r>
              <a:rPr lang="en-US" sz="2400" i="1" baseline="-250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&lt; </a:t>
            </a:r>
            <a:r>
              <a:rPr lang="en-US" sz="2400" i="1" dirty="0" err="1">
                <a:latin typeface="Times New Roman" panose="02020603050405020304" pitchFamily="18" charset="0"/>
                <a:cs typeface="Times New Roman" panose="02020603050405020304" pitchFamily="18" charset="0"/>
              </a:rPr>
              <a:t>f</a:t>
            </a:r>
            <a:r>
              <a:rPr lang="en-US" sz="2400" i="1" baseline="-25000" dirty="0" err="1">
                <a:latin typeface="Times New Roman" panose="02020603050405020304" pitchFamily="18" charset="0"/>
                <a:cs typeface="Times New Roman" panose="02020603050405020304" pitchFamily="18" charset="0"/>
              </a:rPr>
              <a:t>r</a:t>
            </a:r>
            <a:endParaRPr lang="en-US" sz="2400" i="1" baseline="-25000" dirty="0">
              <a:latin typeface="Times New Roman" panose="02020603050405020304" pitchFamily="18"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A04D71DB-34B3-BB4F-4276-DC549556EDCF}"/>
              </a:ext>
            </a:extLst>
          </p:cNvPr>
          <p:cNvCxnSpPr/>
          <p:nvPr/>
        </p:nvCxnSpPr>
        <p:spPr>
          <a:xfrm>
            <a:off x="512448" y="5436752"/>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275F7F6-DA7C-4769-07CF-2A1F6DFD57CA}"/>
              </a:ext>
            </a:extLst>
          </p:cNvPr>
          <p:cNvCxnSpPr>
            <a:cxnSpLocks/>
          </p:cNvCxnSpPr>
          <p:nvPr/>
        </p:nvCxnSpPr>
        <p:spPr>
          <a:xfrm flipH="1">
            <a:off x="944138" y="5439643"/>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D295311-DFB3-3F7A-91A5-4FC5F894CC03}"/>
              </a:ext>
            </a:extLst>
          </p:cNvPr>
          <p:cNvCxnSpPr>
            <a:cxnSpLocks/>
          </p:cNvCxnSpPr>
          <p:nvPr/>
        </p:nvCxnSpPr>
        <p:spPr>
          <a:xfrm flipH="1">
            <a:off x="942765" y="4694446"/>
            <a:ext cx="1373" cy="1514416"/>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grpSp>
        <p:nvGrpSpPr>
          <p:cNvPr id="375" name="Group 374">
            <a:extLst>
              <a:ext uri="{FF2B5EF4-FFF2-40B4-BE49-F238E27FC236}">
                <a16:creationId xmlns:a16="http://schemas.microsoft.com/office/drawing/2014/main" id="{246C8D8C-FED4-4521-CC5F-C85C35E984D3}"/>
              </a:ext>
            </a:extLst>
          </p:cNvPr>
          <p:cNvGrpSpPr/>
          <p:nvPr/>
        </p:nvGrpSpPr>
        <p:grpSpPr>
          <a:xfrm>
            <a:off x="489331" y="714677"/>
            <a:ext cx="1837071" cy="2561863"/>
            <a:chOff x="850900" y="1905000"/>
            <a:chExt cx="2997200" cy="1524000"/>
          </a:xfrm>
        </p:grpSpPr>
        <p:sp>
          <p:nvSpPr>
            <p:cNvPr id="376" name="Rectangle 11">
              <a:extLst>
                <a:ext uri="{FF2B5EF4-FFF2-40B4-BE49-F238E27FC236}">
                  <a16:creationId xmlns:a16="http://schemas.microsoft.com/office/drawing/2014/main" id="{7CD48824-E646-6597-F17A-AB6C2064A978}"/>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7" name="Rectangle 12">
              <a:extLst>
                <a:ext uri="{FF2B5EF4-FFF2-40B4-BE49-F238E27FC236}">
                  <a16:creationId xmlns:a16="http://schemas.microsoft.com/office/drawing/2014/main" id="{9DD126B6-CE37-1EFD-2BEA-A45AB57C8440}"/>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378" name="Freeform 13">
              <a:extLst>
                <a:ext uri="{FF2B5EF4-FFF2-40B4-BE49-F238E27FC236}">
                  <a16:creationId xmlns:a16="http://schemas.microsoft.com/office/drawing/2014/main" id="{2E78290A-93E7-8BC4-B6EC-94B95E16941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C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79" name="Curved Right Arrow 378">
            <a:extLst>
              <a:ext uri="{FF2B5EF4-FFF2-40B4-BE49-F238E27FC236}">
                <a16:creationId xmlns:a16="http://schemas.microsoft.com/office/drawing/2014/main" id="{23959B07-628B-BEFE-6C33-DC2AC609AB9F}"/>
              </a:ext>
            </a:extLst>
          </p:cNvPr>
          <p:cNvSpPr/>
          <p:nvPr/>
        </p:nvSpPr>
        <p:spPr>
          <a:xfrm>
            <a:off x="542846" y="1766310"/>
            <a:ext cx="677225" cy="462610"/>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10">
            <a:extLst>
              <a:ext uri="{FF2B5EF4-FFF2-40B4-BE49-F238E27FC236}">
                <a16:creationId xmlns:a16="http://schemas.microsoft.com/office/drawing/2014/main" id="{2757BA25-D924-D11E-716A-8D72639153B1}"/>
              </a:ext>
            </a:extLst>
          </p:cNvPr>
          <p:cNvGrpSpPr>
            <a:grpSpLocks/>
          </p:cNvGrpSpPr>
          <p:nvPr/>
        </p:nvGrpSpPr>
        <p:grpSpPr bwMode="auto">
          <a:xfrm>
            <a:off x="4900971" y="1484774"/>
            <a:ext cx="1174279" cy="1118426"/>
            <a:chOff x="2713" y="2072"/>
            <a:chExt cx="697" cy="560"/>
          </a:xfrm>
        </p:grpSpPr>
        <p:grpSp>
          <p:nvGrpSpPr>
            <p:cNvPr id="5" name="Group 11">
              <a:extLst>
                <a:ext uri="{FF2B5EF4-FFF2-40B4-BE49-F238E27FC236}">
                  <a16:creationId xmlns:a16="http://schemas.microsoft.com/office/drawing/2014/main" id="{CB2F3146-6493-D33D-082B-69D01BD8469C}"/>
                </a:ext>
              </a:extLst>
            </p:cNvPr>
            <p:cNvGrpSpPr>
              <a:grpSpLocks noChangeAspect="1"/>
            </p:cNvGrpSpPr>
            <p:nvPr/>
          </p:nvGrpSpPr>
          <p:grpSpPr bwMode="auto">
            <a:xfrm>
              <a:off x="2713" y="2104"/>
              <a:ext cx="697" cy="528"/>
              <a:chOff x="4652" y="3159"/>
              <a:chExt cx="638" cy="483"/>
            </a:xfrm>
          </p:grpSpPr>
          <p:sp>
            <p:nvSpPr>
              <p:cNvPr id="404" name="Freeform 12">
                <a:extLst>
                  <a:ext uri="{FF2B5EF4-FFF2-40B4-BE49-F238E27FC236}">
                    <a16:creationId xmlns:a16="http://schemas.microsoft.com/office/drawing/2014/main" id="{13B4FDFA-9DE1-B8CC-5BE6-247EFF9F03F9}"/>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 name="Freeform 13">
                <a:extLst>
                  <a:ext uri="{FF2B5EF4-FFF2-40B4-BE49-F238E27FC236}">
                    <a16:creationId xmlns:a16="http://schemas.microsoft.com/office/drawing/2014/main" id="{BE73466E-B057-CDFC-CD13-31EA2B8AFB09}"/>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 name="Freeform 14">
                <a:extLst>
                  <a:ext uri="{FF2B5EF4-FFF2-40B4-BE49-F238E27FC236}">
                    <a16:creationId xmlns:a16="http://schemas.microsoft.com/office/drawing/2014/main" id="{376525AF-249D-078E-572E-AF51854EBEA2}"/>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7" name="Freeform 15">
                <a:extLst>
                  <a:ext uri="{FF2B5EF4-FFF2-40B4-BE49-F238E27FC236}">
                    <a16:creationId xmlns:a16="http://schemas.microsoft.com/office/drawing/2014/main" id="{284712E6-6387-A6AF-9E46-F3535E6744C4}"/>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8" name="Freeform 16">
                <a:extLst>
                  <a:ext uri="{FF2B5EF4-FFF2-40B4-BE49-F238E27FC236}">
                    <a16:creationId xmlns:a16="http://schemas.microsoft.com/office/drawing/2014/main" id="{A7DEB559-816D-014A-8B16-4159B8B25077}"/>
                  </a:ext>
                </a:extLst>
              </p:cNvPr>
              <p:cNvSpPr>
                <a:spLocks noChangeAspect="1"/>
              </p:cNvSpPr>
              <p:nvPr/>
            </p:nvSpPr>
            <p:spPr bwMode="auto">
              <a:xfrm>
                <a:off x="4652" y="3159"/>
                <a:ext cx="638" cy="483"/>
              </a:xfrm>
              <a:custGeom>
                <a:avLst/>
                <a:gdLst>
                  <a:gd name="T0" fmla="*/ 15 w 969"/>
                  <a:gd name="T1" fmla="*/ 329 h 713"/>
                  <a:gd name="T2" fmla="*/ 34 w 969"/>
                  <a:gd name="T3" fmla="*/ 329 h 713"/>
                  <a:gd name="T4" fmla="*/ 53 w 969"/>
                  <a:gd name="T5" fmla="*/ 329 h 713"/>
                  <a:gd name="T6" fmla="*/ 73 w 969"/>
                  <a:gd name="T7" fmla="*/ 330 h 713"/>
                  <a:gd name="T8" fmla="*/ 92 w 969"/>
                  <a:gd name="T9" fmla="*/ 331 h 713"/>
                  <a:gd name="T10" fmla="*/ 112 w 969"/>
                  <a:gd name="T11" fmla="*/ 331 h 713"/>
                  <a:gd name="T12" fmla="*/ 131 w 969"/>
                  <a:gd name="T13" fmla="*/ 328 h 713"/>
                  <a:gd name="T14" fmla="*/ 151 w 969"/>
                  <a:gd name="T15" fmla="*/ 323 h 713"/>
                  <a:gd name="T16" fmla="*/ 170 w 969"/>
                  <a:gd name="T17" fmla="*/ 321 h 713"/>
                  <a:gd name="T18" fmla="*/ 190 w 969"/>
                  <a:gd name="T19" fmla="*/ 330 h 713"/>
                  <a:gd name="T20" fmla="*/ 209 w 969"/>
                  <a:gd name="T21" fmla="*/ 350 h 713"/>
                  <a:gd name="T22" fmla="*/ 229 w 969"/>
                  <a:gd name="T23" fmla="*/ 365 h 713"/>
                  <a:gd name="T24" fmla="*/ 248 w 969"/>
                  <a:gd name="T25" fmla="*/ 345 h 713"/>
                  <a:gd name="T26" fmla="*/ 268 w 969"/>
                  <a:gd name="T27" fmla="*/ 287 h 713"/>
                  <a:gd name="T28" fmla="*/ 287 w 969"/>
                  <a:gd name="T29" fmla="*/ 234 h 713"/>
                  <a:gd name="T30" fmla="*/ 307 w 969"/>
                  <a:gd name="T31" fmla="*/ 257 h 713"/>
                  <a:gd name="T32" fmla="*/ 326 w 969"/>
                  <a:gd name="T33" fmla="*/ 380 h 713"/>
                  <a:gd name="T34" fmla="*/ 346 w 969"/>
                  <a:gd name="T35" fmla="*/ 515 h 713"/>
                  <a:gd name="T36" fmla="*/ 365 w 969"/>
                  <a:gd name="T37" fmla="*/ 517 h 713"/>
                  <a:gd name="T38" fmla="*/ 385 w 969"/>
                  <a:gd name="T39" fmla="*/ 328 h 713"/>
                  <a:gd name="T40" fmla="*/ 404 w 969"/>
                  <a:gd name="T41" fmla="*/ 80 h 713"/>
                  <a:gd name="T42" fmla="*/ 424 w 969"/>
                  <a:gd name="T43" fmla="*/ 8 h 713"/>
                  <a:gd name="T44" fmla="*/ 443 w 969"/>
                  <a:gd name="T45" fmla="*/ 219 h 713"/>
                  <a:gd name="T46" fmla="*/ 463 w 969"/>
                  <a:gd name="T47" fmla="*/ 552 h 713"/>
                  <a:gd name="T48" fmla="*/ 482 w 969"/>
                  <a:gd name="T49" fmla="*/ 713 h 713"/>
                  <a:gd name="T50" fmla="*/ 502 w 969"/>
                  <a:gd name="T51" fmla="*/ 552 h 713"/>
                  <a:gd name="T52" fmla="*/ 521 w 969"/>
                  <a:gd name="T53" fmla="*/ 219 h 713"/>
                  <a:gd name="T54" fmla="*/ 541 w 969"/>
                  <a:gd name="T55" fmla="*/ 8 h 713"/>
                  <a:gd name="T56" fmla="*/ 560 w 969"/>
                  <a:gd name="T57" fmla="*/ 80 h 713"/>
                  <a:gd name="T58" fmla="*/ 580 w 969"/>
                  <a:gd name="T59" fmla="*/ 328 h 713"/>
                  <a:gd name="T60" fmla="*/ 599 w 969"/>
                  <a:gd name="T61" fmla="*/ 517 h 713"/>
                  <a:gd name="T62" fmla="*/ 619 w 969"/>
                  <a:gd name="T63" fmla="*/ 515 h 713"/>
                  <a:gd name="T64" fmla="*/ 638 w 969"/>
                  <a:gd name="T65" fmla="*/ 380 h 713"/>
                  <a:gd name="T66" fmla="*/ 658 w 969"/>
                  <a:gd name="T67" fmla="*/ 257 h 713"/>
                  <a:gd name="T68" fmla="*/ 677 w 969"/>
                  <a:gd name="T69" fmla="*/ 234 h 713"/>
                  <a:gd name="T70" fmla="*/ 697 w 969"/>
                  <a:gd name="T71" fmla="*/ 287 h 713"/>
                  <a:gd name="T72" fmla="*/ 716 w 969"/>
                  <a:gd name="T73" fmla="*/ 345 h 713"/>
                  <a:gd name="T74" fmla="*/ 736 w 969"/>
                  <a:gd name="T75" fmla="*/ 365 h 713"/>
                  <a:gd name="T76" fmla="*/ 755 w 969"/>
                  <a:gd name="T77" fmla="*/ 350 h 713"/>
                  <a:gd name="T78" fmla="*/ 774 w 969"/>
                  <a:gd name="T79" fmla="*/ 330 h 713"/>
                  <a:gd name="T80" fmla="*/ 794 w 969"/>
                  <a:gd name="T81" fmla="*/ 321 h 713"/>
                  <a:gd name="T82" fmla="*/ 814 w 969"/>
                  <a:gd name="T83" fmla="*/ 323 h 713"/>
                  <a:gd name="T84" fmla="*/ 833 w 969"/>
                  <a:gd name="T85" fmla="*/ 328 h 713"/>
                  <a:gd name="T86" fmla="*/ 852 w 969"/>
                  <a:gd name="T87" fmla="*/ 331 h 713"/>
                  <a:gd name="T88" fmla="*/ 872 w 969"/>
                  <a:gd name="T89" fmla="*/ 331 h 713"/>
                  <a:gd name="T90" fmla="*/ 892 w 969"/>
                  <a:gd name="T91" fmla="*/ 330 h 713"/>
                  <a:gd name="T92" fmla="*/ 911 w 969"/>
                  <a:gd name="T93" fmla="*/ 329 h 713"/>
                  <a:gd name="T94" fmla="*/ 930 w 969"/>
                  <a:gd name="T95" fmla="*/ 329 h 713"/>
                  <a:gd name="T96" fmla="*/ 950 w 969"/>
                  <a:gd name="T97" fmla="*/ 329 h 713"/>
                  <a:gd name="T98" fmla="*/ 969 w 969"/>
                  <a:gd name="T99" fmla="*/ 329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9" h="713">
                    <a:moveTo>
                      <a:pt x="0" y="329"/>
                    </a:moveTo>
                    <a:lnTo>
                      <a:pt x="5" y="329"/>
                    </a:lnTo>
                    <a:lnTo>
                      <a:pt x="10" y="329"/>
                    </a:lnTo>
                    <a:lnTo>
                      <a:pt x="15" y="329"/>
                    </a:lnTo>
                    <a:lnTo>
                      <a:pt x="19" y="329"/>
                    </a:lnTo>
                    <a:lnTo>
                      <a:pt x="24" y="329"/>
                    </a:lnTo>
                    <a:lnTo>
                      <a:pt x="29" y="329"/>
                    </a:lnTo>
                    <a:lnTo>
                      <a:pt x="34" y="329"/>
                    </a:lnTo>
                    <a:lnTo>
                      <a:pt x="39" y="329"/>
                    </a:lnTo>
                    <a:lnTo>
                      <a:pt x="44" y="329"/>
                    </a:lnTo>
                    <a:lnTo>
                      <a:pt x="49" y="329"/>
                    </a:lnTo>
                    <a:lnTo>
                      <a:pt x="53" y="329"/>
                    </a:lnTo>
                    <a:lnTo>
                      <a:pt x="58" y="329"/>
                    </a:lnTo>
                    <a:lnTo>
                      <a:pt x="63" y="330"/>
                    </a:lnTo>
                    <a:lnTo>
                      <a:pt x="68" y="330"/>
                    </a:lnTo>
                    <a:lnTo>
                      <a:pt x="73" y="330"/>
                    </a:lnTo>
                    <a:lnTo>
                      <a:pt x="78" y="330"/>
                    </a:lnTo>
                    <a:lnTo>
                      <a:pt x="83" y="331"/>
                    </a:lnTo>
                    <a:lnTo>
                      <a:pt x="87" y="331"/>
                    </a:lnTo>
                    <a:lnTo>
                      <a:pt x="92" y="331"/>
                    </a:lnTo>
                    <a:lnTo>
                      <a:pt x="97" y="331"/>
                    </a:lnTo>
                    <a:lnTo>
                      <a:pt x="102" y="331"/>
                    </a:lnTo>
                    <a:lnTo>
                      <a:pt x="107" y="331"/>
                    </a:lnTo>
                    <a:lnTo>
                      <a:pt x="112" y="331"/>
                    </a:lnTo>
                    <a:lnTo>
                      <a:pt x="117" y="331"/>
                    </a:lnTo>
                    <a:lnTo>
                      <a:pt x="122" y="330"/>
                    </a:lnTo>
                    <a:lnTo>
                      <a:pt x="127" y="329"/>
                    </a:lnTo>
                    <a:lnTo>
                      <a:pt x="131" y="328"/>
                    </a:lnTo>
                    <a:lnTo>
                      <a:pt x="136" y="327"/>
                    </a:lnTo>
                    <a:lnTo>
                      <a:pt x="141" y="326"/>
                    </a:lnTo>
                    <a:lnTo>
                      <a:pt x="146" y="324"/>
                    </a:lnTo>
                    <a:lnTo>
                      <a:pt x="151" y="323"/>
                    </a:lnTo>
                    <a:lnTo>
                      <a:pt x="156" y="322"/>
                    </a:lnTo>
                    <a:lnTo>
                      <a:pt x="161" y="321"/>
                    </a:lnTo>
                    <a:lnTo>
                      <a:pt x="165" y="320"/>
                    </a:lnTo>
                    <a:lnTo>
                      <a:pt x="170" y="321"/>
                    </a:lnTo>
                    <a:lnTo>
                      <a:pt x="175" y="322"/>
                    </a:lnTo>
                    <a:lnTo>
                      <a:pt x="180" y="323"/>
                    </a:lnTo>
                    <a:lnTo>
                      <a:pt x="185" y="326"/>
                    </a:lnTo>
                    <a:lnTo>
                      <a:pt x="190" y="330"/>
                    </a:lnTo>
                    <a:lnTo>
                      <a:pt x="195" y="334"/>
                    </a:lnTo>
                    <a:lnTo>
                      <a:pt x="199" y="339"/>
                    </a:lnTo>
                    <a:lnTo>
                      <a:pt x="205" y="345"/>
                    </a:lnTo>
                    <a:lnTo>
                      <a:pt x="209" y="350"/>
                    </a:lnTo>
                    <a:lnTo>
                      <a:pt x="214" y="356"/>
                    </a:lnTo>
                    <a:lnTo>
                      <a:pt x="219" y="360"/>
                    </a:lnTo>
                    <a:lnTo>
                      <a:pt x="224" y="363"/>
                    </a:lnTo>
                    <a:lnTo>
                      <a:pt x="229" y="365"/>
                    </a:lnTo>
                    <a:lnTo>
                      <a:pt x="234" y="364"/>
                    </a:lnTo>
                    <a:lnTo>
                      <a:pt x="239" y="360"/>
                    </a:lnTo>
                    <a:lnTo>
                      <a:pt x="243" y="354"/>
                    </a:lnTo>
                    <a:lnTo>
                      <a:pt x="248" y="345"/>
                    </a:lnTo>
                    <a:lnTo>
                      <a:pt x="253" y="333"/>
                    </a:lnTo>
                    <a:lnTo>
                      <a:pt x="258" y="319"/>
                    </a:lnTo>
                    <a:lnTo>
                      <a:pt x="263" y="303"/>
                    </a:lnTo>
                    <a:lnTo>
                      <a:pt x="268" y="287"/>
                    </a:lnTo>
                    <a:lnTo>
                      <a:pt x="273" y="270"/>
                    </a:lnTo>
                    <a:lnTo>
                      <a:pt x="278" y="255"/>
                    </a:lnTo>
                    <a:lnTo>
                      <a:pt x="282" y="242"/>
                    </a:lnTo>
                    <a:lnTo>
                      <a:pt x="287" y="234"/>
                    </a:lnTo>
                    <a:lnTo>
                      <a:pt x="292" y="230"/>
                    </a:lnTo>
                    <a:lnTo>
                      <a:pt x="297" y="232"/>
                    </a:lnTo>
                    <a:lnTo>
                      <a:pt x="302" y="241"/>
                    </a:lnTo>
                    <a:lnTo>
                      <a:pt x="307" y="257"/>
                    </a:lnTo>
                    <a:lnTo>
                      <a:pt x="312" y="280"/>
                    </a:lnTo>
                    <a:lnTo>
                      <a:pt x="317" y="309"/>
                    </a:lnTo>
                    <a:lnTo>
                      <a:pt x="321" y="343"/>
                    </a:lnTo>
                    <a:lnTo>
                      <a:pt x="326" y="380"/>
                    </a:lnTo>
                    <a:lnTo>
                      <a:pt x="331" y="418"/>
                    </a:lnTo>
                    <a:lnTo>
                      <a:pt x="336" y="455"/>
                    </a:lnTo>
                    <a:lnTo>
                      <a:pt x="341" y="488"/>
                    </a:lnTo>
                    <a:lnTo>
                      <a:pt x="346" y="515"/>
                    </a:lnTo>
                    <a:lnTo>
                      <a:pt x="351" y="533"/>
                    </a:lnTo>
                    <a:lnTo>
                      <a:pt x="356" y="540"/>
                    </a:lnTo>
                    <a:lnTo>
                      <a:pt x="360" y="535"/>
                    </a:lnTo>
                    <a:lnTo>
                      <a:pt x="365" y="517"/>
                    </a:lnTo>
                    <a:lnTo>
                      <a:pt x="370" y="486"/>
                    </a:lnTo>
                    <a:lnTo>
                      <a:pt x="375" y="443"/>
                    </a:lnTo>
                    <a:lnTo>
                      <a:pt x="380" y="389"/>
                    </a:lnTo>
                    <a:lnTo>
                      <a:pt x="385" y="328"/>
                    </a:lnTo>
                    <a:lnTo>
                      <a:pt x="390" y="263"/>
                    </a:lnTo>
                    <a:lnTo>
                      <a:pt x="394" y="197"/>
                    </a:lnTo>
                    <a:lnTo>
                      <a:pt x="400" y="135"/>
                    </a:lnTo>
                    <a:lnTo>
                      <a:pt x="404" y="80"/>
                    </a:lnTo>
                    <a:lnTo>
                      <a:pt x="409" y="38"/>
                    </a:lnTo>
                    <a:lnTo>
                      <a:pt x="414" y="10"/>
                    </a:lnTo>
                    <a:lnTo>
                      <a:pt x="419" y="0"/>
                    </a:lnTo>
                    <a:lnTo>
                      <a:pt x="424" y="8"/>
                    </a:lnTo>
                    <a:lnTo>
                      <a:pt x="429" y="36"/>
                    </a:lnTo>
                    <a:lnTo>
                      <a:pt x="434" y="82"/>
                    </a:lnTo>
                    <a:lnTo>
                      <a:pt x="438" y="144"/>
                    </a:lnTo>
                    <a:lnTo>
                      <a:pt x="443" y="219"/>
                    </a:lnTo>
                    <a:lnTo>
                      <a:pt x="448" y="302"/>
                    </a:lnTo>
                    <a:lnTo>
                      <a:pt x="453" y="388"/>
                    </a:lnTo>
                    <a:lnTo>
                      <a:pt x="458" y="474"/>
                    </a:lnTo>
                    <a:lnTo>
                      <a:pt x="463" y="552"/>
                    </a:lnTo>
                    <a:lnTo>
                      <a:pt x="468" y="619"/>
                    </a:lnTo>
                    <a:lnTo>
                      <a:pt x="472" y="670"/>
                    </a:lnTo>
                    <a:lnTo>
                      <a:pt x="477" y="702"/>
                    </a:lnTo>
                    <a:lnTo>
                      <a:pt x="482" y="713"/>
                    </a:lnTo>
                    <a:lnTo>
                      <a:pt x="487" y="702"/>
                    </a:lnTo>
                    <a:lnTo>
                      <a:pt x="492" y="670"/>
                    </a:lnTo>
                    <a:lnTo>
                      <a:pt x="497" y="619"/>
                    </a:lnTo>
                    <a:lnTo>
                      <a:pt x="502" y="552"/>
                    </a:lnTo>
                    <a:lnTo>
                      <a:pt x="507" y="474"/>
                    </a:lnTo>
                    <a:lnTo>
                      <a:pt x="512" y="388"/>
                    </a:lnTo>
                    <a:lnTo>
                      <a:pt x="516" y="302"/>
                    </a:lnTo>
                    <a:lnTo>
                      <a:pt x="521" y="219"/>
                    </a:lnTo>
                    <a:lnTo>
                      <a:pt x="526" y="144"/>
                    </a:lnTo>
                    <a:lnTo>
                      <a:pt x="531" y="82"/>
                    </a:lnTo>
                    <a:lnTo>
                      <a:pt x="536" y="36"/>
                    </a:lnTo>
                    <a:lnTo>
                      <a:pt x="541" y="8"/>
                    </a:lnTo>
                    <a:lnTo>
                      <a:pt x="546" y="0"/>
                    </a:lnTo>
                    <a:lnTo>
                      <a:pt x="550" y="10"/>
                    </a:lnTo>
                    <a:lnTo>
                      <a:pt x="555" y="38"/>
                    </a:lnTo>
                    <a:lnTo>
                      <a:pt x="560" y="80"/>
                    </a:lnTo>
                    <a:lnTo>
                      <a:pt x="565" y="135"/>
                    </a:lnTo>
                    <a:lnTo>
                      <a:pt x="570" y="197"/>
                    </a:lnTo>
                    <a:lnTo>
                      <a:pt x="575" y="263"/>
                    </a:lnTo>
                    <a:lnTo>
                      <a:pt x="580" y="328"/>
                    </a:lnTo>
                    <a:lnTo>
                      <a:pt x="584" y="389"/>
                    </a:lnTo>
                    <a:lnTo>
                      <a:pt x="589" y="443"/>
                    </a:lnTo>
                    <a:lnTo>
                      <a:pt x="594" y="486"/>
                    </a:lnTo>
                    <a:lnTo>
                      <a:pt x="599" y="517"/>
                    </a:lnTo>
                    <a:lnTo>
                      <a:pt x="604" y="535"/>
                    </a:lnTo>
                    <a:lnTo>
                      <a:pt x="609" y="540"/>
                    </a:lnTo>
                    <a:lnTo>
                      <a:pt x="614" y="533"/>
                    </a:lnTo>
                    <a:lnTo>
                      <a:pt x="619" y="515"/>
                    </a:lnTo>
                    <a:lnTo>
                      <a:pt x="624" y="488"/>
                    </a:lnTo>
                    <a:lnTo>
                      <a:pt x="628" y="455"/>
                    </a:lnTo>
                    <a:lnTo>
                      <a:pt x="633" y="418"/>
                    </a:lnTo>
                    <a:lnTo>
                      <a:pt x="638" y="380"/>
                    </a:lnTo>
                    <a:lnTo>
                      <a:pt x="643" y="343"/>
                    </a:lnTo>
                    <a:lnTo>
                      <a:pt x="648" y="309"/>
                    </a:lnTo>
                    <a:lnTo>
                      <a:pt x="653" y="280"/>
                    </a:lnTo>
                    <a:lnTo>
                      <a:pt x="658" y="257"/>
                    </a:lnTo>
                    <a:lnTo>
                      <a:pt x="662" y="241"/>
                    </a:lnTo>
                    <a:lnTo>
                      <a:pt x="667" y="232"/>
                    </a:lnTo>
                    <a:lnTo>
                      <a:pt x="672" y="230"/>
                    </a:lnTo>
                    <a:lnTo>
                      <a:pt x="677" y="234"/>
                    </a:lnTo>
                    <a:lnTo>
                      <a:pt x="682" y="242"/>
                    </a:lnTo>
                    <a:lnTo>
                      <a:pt x="687" y="255"/>
                    </a:lnTo>
                    <a:lnTo>
                      <a:pt x="692" y="270"/>
                    </a:lnTo>
                    <a:lnTo>
                      <a:pt x="697" y="287"/>
                    </a:lnTo>
                    <a:lnTo>
                      <a:pt x="702" y="303"/>
                    </a:lnTo>
                    <a:lnTo>
                      <a:pt x="706" y="319"/>
                    </a:lnTo>
                    <a:lnTo>
                      <a:pt x="711" y="333"/>
                    </a:lnTo>
                    <a:lnTo>
                      <a:pt x="716" y="345"/>
                    </a:lnTo>
                    <a:lnTo>
                      <a:pt x="721" y="354"/>
                    </a:lnTo>
                    <a:lnTo>
                      <a:pt x="726" y="360"/>
                    </a:lnTo>
                    <a:lnTo>
                      <a:pt x="731" y="364"/>
                    </a:lnTo>
                    <a:lnTo>
                      <a:pt x="736" y="365"/>
                    </a:lnTo>
                    <a:lnTo>
                      <a:pt x="740" y="363"/>
                    </a:lnTo>
                    <a:lnTo>
                      <a:pt x="745" y="360"/>
                    </a:lnTo>
                    <a:lnTo>
                      <a:pt x="750" y="356"/>
                    </a:lnTo>
                    <a:lnTo>
                      <a:pt x="755" y="350"/>
                    </a:lnTo>
                    <a:lnTo>
                      <a:pt x="760" y="345"/>
                    </a:lnTo>
                    <a:lnTo>
                      <a:pt x="765" y="339"/>
                    </a:lnTo>
                    <a:lnTo>
                      <a:pt x="770" y="334"/>
                    </a:lnTo>
                    <a:lnTo>
                      <a:pt x="774" y="330"/>
                    </a:lnTo>
                    <a:lnTo>
                      <a:pt x="779" y="326"/>
                    </a:lnTo>
                    <a:lnTo>
                      <a:pt x="784" y="323"/>
                    </a:lnTo>
                    <a:lnTo>
                      <a:pt x="789" y="322"/>
                    </a:lnTo>
                    <a:lnTo>
                      <a:pt x="794" y="321"/>
                    </a:lnTo>
                    <a:lnTo>
                      <a:pt x="799" y="320"/>
                    </a:lnTo>
                    <a:lnTo>
                      <a:pt x="804" y="321"/>
                    </a:lnTo>
                    <a:lnTo>
                      <a:pt x="809" y="322"/>
                    </a:lnTo>
                    <a:lnTo>
                      <a:pt x="814" y="323"/>
                    </a:lnTo>
                    <a:lnTo>
                      <a:pt x="818" y="324"/>
                    </a:lnTo>
                    <a:lnTo>
                      <a:pt x="823" y="326"/>
                    </a:lnTo>
                    <a:lnTo>
                      <a:pt x="828" y="327"/>
                    </a:lnTo>
                    <a:lnTo>
                      <a:pt x="833" y="328"/>
                    </a:lnTo>
                    <a:lnTo>
                      <a:pt x="838" y="329"/>
                    </a:lnTo>
                    <a:lnTo>
                      <a:pt x="843" y="330"/>
                    </a:lnTo>
                    <a:lnTo>
                      <a:pt x="848" y="331"/>
                    </a:lnTo>
                    <a:lnTo>
                      <a:pt x="852" y="331"/>
                    </a:lnTo>
                    <a:lnTo>
                      <a:pt x="857" y="331"/>
                    </a:lnTo>
                    <a:lnTo>
                      <a:pt x="862" y="331"/>
                    </a:lnTo>
                    <a:lnTo>
                      <a:pt x="867" y="331"/>
                    </a:lnTo>
                    <a:lnTo>
                      <a:pt x="872" y="331"/>
                    </a:lnTo>
                    <a:lnTo>
                      <a:pt x="877" y="331"/>
                    </a:lnTo>
                    <a:lnTo>
                      <a:pt x="882" y="331"/>
                    </a:lnTo>
                    <a:lnTo>
                      <a:pt x="887" y="330"/>
                    </a:lnTo>
                    <a:lnTo>
                      <a:pt x="892" y="330"/>
                    </a:lnTo>
                    <a:lnTo>
                      <a:pt x="896" y="330"/>
                    </a:lnTo>
                    <a:lnTo>
                      <a:pt x="901" y="330"/>
                    </a:lnTo>
                    <a:lnTo>
                      <a:pt x="906" y="329"/>
                    </a:lnTo>
                    <a:lnTo>
                      <a:pt x="911" y="329"/>
                    </a:lnTo>
                    <a:lnTo>
                      <a:pt x="916" y="329"/>
                    </a:lnTo>
                    <a:lnTo>
                      <a:pt x="921" y="329"/>
                    </a:lnTo>
                    <a:lnTo>
                      <a:pt x="926" y="329"/>
                    </a:lnTo>
                    <a:lnTo>
                      <a:pt x="930" y="329"/>
                    </a:lnTo>
                    <a:lnTo>
                      <a:pt x="935" y="329"/>
                    </a:lnTo>
                    <a:lnTo>
                      <a:pt x="940" y="329"/>
                    </a:lnTo>
                    <a:lnTo>
                      <a:pt x="945" y="329"/>
                    </a:lnTo>
                    <a:lnTo>
                      <a:pt x="950" y="329"/>
                    </a:lnTo>
                    <a:lnTo>
                      <a:pt x="955" y="329"/>
                    </a:lnTo>
                    <a:lnTo>
                      <a:pt x="960" y="329"/>
                    </a:lnTo>
                    <a:lnTo>
                      <a:pt x="965" y="329"/>
                    </a:lnTo>
                    <a:lnTo>
                      <a:pt x="969" y="329"/>
                    </a:lnTo>
                  </a:path>
                </a:pathLst>
              </a:custGeom>
              <a:noFill/>
              <a:ln w="285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6" name="Group 17">
              <a:extLst>
                <a:ext uri="{FF2B5EF4-FFF2-40B4-BE49-F238E27FC236}">
                  <a16:creationId xmlns:a16="http://schemas.microsoft.com/office/drawing/2014/main" id="{64F2EC9B-3715-1919-0C53-C1A332400735}"/>
                </a:ext>
              </a:extLst>
            </p:cNvPr>
            <p:cNvGrpSpPr>
              <a:grpSpLocks/>
            </p:cNvGrpSpPr>
            <p:nvPr/>
          </p:nvGrpSpPr>
          <p:grpSpPr bwMode="auto">
            <a:xfrm>
              <a:off x="2783" y="2072"/>
              <a:ext cx="617" cy="558"/>
              <a:chOff x="2777" y="2072"/>
              <a:chExt cx="617" cy="558"/>
            </a:xfrm>
          </p:grpSpPr>
          <p:sp>
            <p:nvSpPr>
              <p:cNvPr id="8" name="Freeform 18">
                <a:extLst>
                  <a:ext uri="{FF2B5EF4-FFF2-40B4-BE49-F238E27FC236}">
                    <a16:creationId xmlns:a16="http://schemas.microsoft.com/office/drawing/2014/main" id="{5C93D15D-3B79-BBD2-DD94-C0561656AFFF}"/>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19">
                <a:extLst>
                  <a:ext uri="{FF2B5EF4-FFF2-40B4-BE49-F238E27FC236}">
                    <a16:creationId xmlns:a16="http://schemas.microsoft.com/office/drawing/2014/main" id="{AB625520-DAF9-540A-32C9-D40E9DCBF3CE}"/>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Freeform 20">
                <a:extLst>
                  <a:ext uri="{FF2B5EF4-FFF2-40B4-BE49-F238E27FC236}">
                    <a16:creationId xmlns:a16="http://schemas.microsoft.com/office/drawing/2014/main" id="{D251E996-9CFC-FEA2-76AB-DBF1CCDA2563}"/>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21">
                <a:extLst>
                  <a:ext uri="{FF2B5EF4-FFF2-40B4-BE49-F238E27FC236}">
                    <a16:creationId xmlns:a16="http://schemas.microsoft.com/office/drawing/2014/main" id="{3925104D-2143-5129-9E7C-941F0FB159AD}"/>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22">
                <a:extLst>
                  <a:ext uri="{FF2B5EF4-FFF2-40B4-BE49-F238E27FC236}">
                    <a16:creationId xmlns:a16="http://schemas.microsoft.com/office/drawing/2014/main" id="{9612FF1D-9611-C65B-7E73-4EAB2F47685E}"/>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23">
                <a:extLst>
                  <a:ext uri="{FF2B5EF4-FFF2-40B4-BE49-F238E27FC236}">
                    <a16:creationId xmlns:a16="http://schemas.microsoft.com/office/drawing/2014/main" id="{66985B21-E520-966B-ACE9-0C2ACF44CDA6}"/>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24">
                <a:extLst>
                  <a:ext uri="{FF2B5EF4-FFF2-40B4-BE49-F238E27FC236}">
                    <a16:creationId xmlns:a16="http://schemas.microsoft.com/office/drawing/2014/main" id="{7B90CEBC-8764-B5B8-D186-CE9140FE00DD}"/>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25">
                <a:extLst>
                  <a:ext uri="{FF2B5EF4-FFF2-40B4-BE49-F238E27FC236}">
                    <a16:creationId xmlns:a16="http://schemas.microsoft.com/office/drawing/2014/main" id="{00AD6C46-4F95-5A03-68AA-A516A3A0F2D6}"/>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26">
                <a:extLst>
                  <a:ext uri="{FF2B5EF4-FFF2-40B4-BE49-F238E27FC236}">
                    <a16:creationId xmlns:a16="http://schemas.microsoft.com/office/drawing/2014/main" id="{2E1631F6-0369-814D-1D74-143381C8BB28}"/>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 name="Freeform 27">
                <a:extLst>
                  <a:ext uri="{FF2B5EF4-FFF2-40B4-BE49-F238E27FC236}">
                    <a16:creationId xmlns:a16="http://schemas.microsoft.com/office/drawing/2014/main" id="{A9685AF4-55F7-F209-744E-88F6C065402F}"/>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28">
                <a:extLst>
                  <a:ext uri="{FF2B5EF4-FFF2-40B4-BE49-F238E27FC236}">
                    <a16:creationId xmlns:a16="http://schemas.microsoft.com/office/drawing/2014/main" id="{4338D575-A631-9B28-7673-8EFFAEEC2D45}"/>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Freeform 29">
                <a:extLst>
                  <a:ext uri="{FF2B5EF4-FFF2-40B4-BE49-F238E27FC236}">
                    <a16:creationId xmlns:a16="http://schemas.microsoft.com/office/drawing/2014/main" id="{541C66F5-9210-A6F7-E970-C77840C5053E}"/>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30">
                <a:extLst>
                  <a:ext uri="{FF2B5EF4-FFF2-40B4-BE49-F238E27FC236}">
                    <a16:creationId xmlns:a16="http://schemas.microsoft.com/office/drawing/2014/main" id="{02886F65-7464-6287-4838-697030B28B5A}"/>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 name="Freeform 31">
                <a:extLst>
                  <a:ext uri="{FF2B5EF4-FFF2-40B4-BE49-F238E27FC236}">
                    <a16:creationId xmlns:a16="http://schemas.microsoft.com/office/drawing/2014/main" id="{30BCB65C-6C74-2E07-DD95-93354911A54D}"/>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 name="Freeform 32">
                <a:extLst>
                  <a:ext uri="{FF2B5EF4-FFF2-40B4-BE49-F238E27FC236}">
                    <a16:creationId xmlns:a16="http://schemas.microsoft.com/office/drawing/2014/main" id="{795B5F9C-78B6-8803-F8ED-DCE5B10EF845}"/>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Freeform 33">
                <a:extLst>
                  <a:ext uri="{FF2B5EF4-FFF2-40B4-BE49-F238E27FC236}">
                    <a16:creationId xmlns:a16="http://schemas.microsoft.com/office/drawing/2014/main" id="{51F45C4C-A261-8A40-B07E-1BB8955233B8}"/>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 name="Freeform 34">
                <a:extLst>
                  <a:ext uri="{FF2B5EF4-FFF2-40B4-BE49-F238E27FC236}">
                    <a16:creationId xmlns:a16="http://schemas.microsoft.com/office/drawing/2014/main" id="{C955BE88-19B3-9FC9-F8F1-4E225B7B23D3}"/>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35">
                <a:extLst>
                  <a:ext uri="{FF2B5EF4-FFF2-40B4-BE49-F238E27FC236}">
                    <a16:creationId xmlns:a16="http://schemas.microsoft.com/office/drawing/2014/main" id="{4970E330-F021-6803-A30F-D87AEC62CC71}"/>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36">
                <a:extLst>
                  <a:ext uri="{FF2B5EF4-FFF2-40B4-BE49-F238E27FC236}">
                    <a16:creationId xmlns:a16="http://schemas.microsoft.com/office/drawing/2014/main" id="{2FF5F50A-E6E6-44D4-01CE-D4142BF9736D}"/>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37">
                <a:extLst>
                  <a:ext uri="{FF2B5EF4-FFF2-40B4-BE49-F238E27FC236}">
                    <a16:creationId xmlns:a16="http://schemas.microsoft.com/office/drawing/2014/main" id="{312CDBA2-11D3-7CD4-A735-33B93E63646D}"/>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38">
                <a:extLst>
                  <a:ext uri="{FF2B5EF4-FFF2-40B4-BE49-F238E27FC236}">
                    <a16:creationId xmlns:a16="http://schemas.microsoft.com/office/drawing/2014/main" id="{9C6577E9-6DA9-4924-3667-84FE1EB296BB}"/>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39">
                <a:extLst>
                  <a:ext uri="{FF2B5EF4-FFF2-40B4-BE49-F238E27FC236}">
                    <a16:creationId xmlns:a16="http://schemas.microsoft.com/office/drawing/2014/main" id="{AEF73CA7-1793-8032-B44B-D6AFC7D001E3}"/>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 name="Freeform 40">
                <a:extLst>
                  <a:ext uri="{FF2B5EF4-FFF2-40B4-BE49-F238E27FC236}">
                    <a16:creationId xmlns:a16="http://schemas.microsoft.com/office/drawing/2014/main" id="{ED0FDCCA-D707-774A-806D-E7F0B309EB7F}"/>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 name="Freeform 41">
                <a:extLst>
                  <a:ext uri="{FF2B5EF4-FFF2-40B4-BE49-F238E27FC236}">
                    <a16:creationId xmlns:a16="http://schemas.microsoft.com/office/drawing/2014/main" id="{03A4BDBC-69BA-5222-F2C7-4FCE1D0DF03F}"/>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0" name="Freeform 42">
                <a:extLst>
                  <a:ext uri="{FF2B5EF4-FFF2-40B4-BE49-F238E27FC236}">
                    <a16:creationId xmlns:a16="http://schemas.microsoft.com/office/drawing/2014/main" id="{88841FAF-D667-875E-B975-D4240EF3DB78}"/>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1" name="Freeform 43">
                <a:extLst>
                  <a:ext uri="{FF2B5EF4-FFF2-40B4-BE49-F238E27FC236}">
                    <a16:creationId xmlns:a16="http://schemas.microsoft.com/office/drawing/2014/main" id="{A6F72951-DCA4-DCE9-0921-A825C2A50910}"/>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2" name="Freeform 44">
                <a:extLst>
                  <a:ext uri="{FF2B5EF4-FFF2-40B4-BE49-F238E27FC236}">
                    <a16:creationId xmlns:a16="http://schemas.microsoft.com/office/drawing/2014/main" id="{4CC6CAA8-A08E-8F53-DB2F-E8DF773719E0}"/>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3" name="Freeform 45">
                <a:extLst>
                  <a:ext uri="{FF2B5EF4-FFF2-40B4-BE49-F238E27FC236}">
                    <a16:creationId xmlns:a16="http://schemas.microsoft.com/office/drawing/2014/main" id="{EE1098BC-579C-907F-1D78-7750EBB5F8CA}"/>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4" name="Freeform 46">
                <a:extLst>
                  <a:ext uri="{FF2B5EF4-FFF2-40B4-BE49-F238E27FC236}">
                    <a16:creationId xmlns:a16="http://schemas.microsoft.com/office/drawing/2014/main" id="{622AE7AA-DC3A-625C-2785-80BE9B9E3E3C}"/>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5" name="Freeform 47">
                <a:extLst>
                  <a:ext uri="{FF2B5EF4-FFF2-40B4-BE49-F238E27FC236}">
                    <a16:creationId xmlns:a16="http://schemas.microsoft.com/office/drawing/2014/main" id="{697AB24D-8D56-7F40-B96A-ACC84F36AF3E}"/>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6" name="Freeform 48">
                <a:extLst>
                  <a:ext uri="{FF2B5EF4-FFF2-40B4-BE49-F238E27FC236}">
                    <a16:creationId xmlns:a16="http://schemas.microsoft.com/office/drawing/2014/main" id="{99F1C696-D045-858E-BAE0-F6C145CB7615}"/>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7" name="Freeform 49">
                <a:extLst>
                  <a:ext uri="{FF2B5EF4-FFF2-40B4-BE49-F238E27FC236}">
                    <a16:creationId xmlns:a16="http://schemas.microsoft.com/office/drawing/2014/main" id="{50BC424A-1234-38D8-8038-1426A1CB78D7}"/>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8" name="Freeform 50">
                <a:extLst>
                  <a:ext uri="{FF2B5EF4-FFF2-40B4-BE49-F238E27FC236}">
                    <a16:creationId xmlns:a16="http://schemas.microsoft.com/office/drawing/2014/main" id="{E48E01F9-5093-1DE2-85FD-CD401DA81BE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9" name="Freeform 51">
                <a:extLst>
                  <a:ext uri="{FF2B5EF4-FFF2-40B4-BE49-F238E27FC236}">
                    <a16:creationId xmlns:a16="http://schemas.microsoft.com/office/drawing/2014/main" id="{9BD06859-AE74-7DAA-B090-C776201F1A50}"/>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0" name="Freeform 52">
                <a:extLst>
                  <a:ext uri="{FF2B5EF4-FFF2-40B4-BE49-F238E27FC236}">
                    <a16:creationId xmlns:a16="http://schemas.microsoft.com/office/drawing/2014/main" id="{A9F08807-AF7D-A5ED-B11F-F45251A88E22}"/>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1" name="Freeform 53">
                <a:extLst>
                  <a:ext uri="{FF2B5EF4-FFF2-40B4-BE49-F238E27FC236}">
                    <a16:creationId xmlns:a16="http://schemas.microsoft.com/office/drawing/2014/main" id="{11581237-EFB6-1524-88E9-0E43622D0063}"/>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2" name="Freeform 54">
                <a:extLst>
                  <a:ext uri="{FF2B5EF4-FFF2-40B4-BE49-F238E27FC236}">
                    <a16:creationId xmlns:a16="http://schemas.microsoft.com/office/drawing/2014/main" id="{539776CA-4721-1937-1AA2-5C6C0EF7B148}"/>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3" name="Freeform 55">
                <a:extLst>
                  <a:ext uri="{FF2B5EF4-FFF2-40B4-BE49-F238E27FC236}">
                    <a16:creationId xmlns:a16="http://schemas.microsoft.com/office/drawing/2014/main" id="{4F2A85B7-CC2D-816C-FD8E-E4D9E6DD13CF}"/>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 name="Freeform 56">
                <a:extLst>
                  <a:ext uri="{FF2B5EF4-FFF2-40B4-BE49-F238E27FC236}">
                    <a16:creationId xmlns:a16="http://schemas.microsoft.com/office/drawing/2014/main" id="{64A8C413-A79F-C0C4-7941-704BDDF9356B}"/>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 name="Freeform 57">
                <a:extLst>
                  <a:ext uri="{FF2B5EF4-FFF2-40B4-BE49-F238E27FC236}">
                    <a16:creationId xmlns:a16="http://schemas.microsoft.com/office/drawing/2014/main" id="{A97A99EE-97FA-7318-113F-05CFCB88A9D3}"/>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 name="Freeform 58">
                <a:extLst>
                  <a:ext uri="{FF2B5EF4-FFF2-40B4-BE49-F238E27FC236}">
                    <a16:creationId xmlns:a16="http://schemas.microsoft.com/office/drawing/2014/main" id="{8E5F05FF-BDD3-4ED4-CB73-886BFDE67C72}"/>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 name="Freeform 59">
                <a:extLst>
                  <a:ext uri="{FF2B5EF4-FFF2-40B4-BE49-F238E27FC236}">
                    <a16:creationId xmlns:a16="http://schemas.microsoft.com/office/drawing/2014/main" id="{37EDE065-A98E-96D9-5028-4A28D92FF825}"/>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 name="Freeform 60">
                <a:extLst>
                  <a:ext uri="{FF2B5EF4-FFF2-40B4-BE49-F238E27FC236}">
                    <a16:creationId xmlns:a16="http://schemas.microsoft.com/office/drawing/2014/main" id="{AEE56032-AA0D-8CA7-4175-6330FAB1F0C1}"/>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 name="Freeform 61">
                <a:extLst>
                  <a:ext uri="{FF2B5EF4-FFF2-40B4-BE49-F238E27FC236}">
                    <a16:creationId xmlns:a16="http://schemas.microsoft.com/office/drawing/2014/main" id="{1244D634-CC95-E3AD-163D-73A765AC2A8D}"/>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 name="Freeform 62">
                <a:extLst>
                  <a:ext uri="{FF2B5EF4-FFF2-40B4-BE49-F238E27FC236}">
                    <a16:creationId xmlns:a16="http://schemas.microsoft.com/office/drawing/2014/main" id="{52A7C796-25B4-92F2-0ABD-C47D49138A2C}"/>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 name="Freeform 63">
                <a:extLst>
                  <a:ext uri="{FF2B5EF4-FFF2-40B4-BE49-F238E27FC236}">
                    <a16:creationId xmlns:a16="http://schemas.microsoft.com/office/drawing/2014/main" id="{2E8E8B65-2CF1-E004-22CC-4FBF386BE13C}"/>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 name="Freeform 64">
                <a:extLst>
                  <a:ext uri="{FF2B5EF4-FFF2-40B4-BE49-F238E27FC236}">
                    <a16:creationId xmlns:a16="http://schemas.microsoft.com/office/drawing/2014/main" id="{F719ABB3-11A5-4F07-95D8-ED2073F776BE}"/>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 name="Freeform 65">
                <a:extLst>
                  <a:ext uri="{FF2B5EF4-FFF2-40B4-BE49-F238E27FC236}">
                    <a16:creationId xmlns:a16="http://schemas.microsoft.com/office/drawing/2014/main" id="{F21036D6-7A93-4E1D-2C72-5D2B1FEAD065}"/>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409" name="Group 68">
            <a:extLst>
              <a:ext uri="{FF2B5EF4-FFF2-40B4-BE49-F238E27FC236}">
                <a16:creationId xmlns:a16="http://schemas.microsoft.com/office/drawing/2014/main" id="{48C3D993-A652-7613-F62C-4B0CBE73DCCB}"/>
              </a:ext>
            </a:extLst>
          </p:cNvPr>
          <p:cNvGrpSpPr>
            <a:grpSpLocks/>
          </p:cNvGrpSpPr>
          <p:nvPr/>
        </p:nvGrpSpPr>
        <p:grpSpPr bwMode="auto">
          <a:xfrm>
            <a:off x="3708843" y="1462125"/>
            <a:ext cx="1057734" cy="1146983"/>
            <a:chOff x="1852" y="2060"/>
            <a:chExt cx="691" cy="574"/>
          </a:xfrm>
        </p:grpSpPr>
        <p:grpSp>
          <p:nvGrpSpPr>
            <p:cNvPr id="410" name="Group 69">
              <a:extLst>
                <a:ext uri="{FF2B5EF4-FFF2-40B4-BE49-F238E27FC236}">
                  <a16:creationId xmlns:a16="http://schemas.microsoft.com/office/drawing/2014/main" id="{07184260-CDCA-8079-D7D3-34C2AA494FA5}"/>
                </a:ext>
              </a:extLst>
            </p:cNvPr>
            <p:cNvGrpSpPr>
              <a:grpSpLocks/>
            </p:cNvGrpSpPr>
            <p:nvPr/>
          </p:nvGrpSpPr>
          <p:grpSpPr bwMode="auto">
            <a:xfrm>
              <a:off x="1852" y="2072"/>
              <a:ext cx="691" cy="550"/>
              <a:chOff x="1858" y="2414"/>
              <a:chExt cx="691" cy="550"/>
            </a:xfrm>
          </p:grpSpPr>
          <p:sp>
            <p:nvSpPr>
              <p:cNvPr id="460" name="Freeform 70">
                <a:extLst>
                  <a:ext uri="{FF2B5EF4-FFF2-40B4-BE49-F238E27FC236}">
                    <a16:creationId xmlns:a16="http://schemas.microsoft.com/office/drawing/2014/main" id="{9ACDC1C5-84B4-2F32-5F93-6F511B795C97}"/>
                  </a:ext>
                </a:extLst>
              </p:cNvPr>
              <p:cNvSpPr>
                <a:spLocks noChangeAspect="1"/>
              </p:cNvSpPr>
              <p:nvPr/>
            </p:nvSpPr>
            <p:spPr bwMode="auto">
              <a:xfrm>
                <a:off x="1858" y="2414"/>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99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1" name="Freeform 71">
                <a:extLst>
                  <a:ext uri="{FF2B5EF4-FFF2-40B4-BE49-F238E27FC236}">
                    <a16:creationId xmlns:a16="http://schemas.microsoft.com/office/drawing/2014/main" id="{FD50BC26-B962-6CDC-BB59-18649BAE0884}"/>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2" name="Freeform 72">
                <a:extLst>
                  <a:ext uri="{FF2B5EF4-FFF2-40B4-BE49-F238E27FC236}">
                    <a16:creationId xmlns:a16="http://schemas.microsoft.com/office/drawing/2014/main" id="{BFB3B29C-8D5E-183D-07DA-CC176E6FD44E}"/>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3" name="Freeform 73">
                <a:extLst>
                  <a:ext uri="{FF2B5EF4-FFF2-40B4-BE49-F238E27FC236}">
                    <a16:creationId xmlns:a16="http://schemas.microsoft.com/office/drawing/2014/main" id="{2CAC9DC2-9883-196E-CC93-75FF0A5AEDE0}"/>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4" name="Freeform 74">
                <a:extLst>
                  <a:ext uri="{FF2B5EF4-FFF2-40B4-BE49-F238E27FC236}">
                    <a16:creationId xmlns:a16="http://schemas.microsoft.com/office/drawing/2014/main" id="{FE7E0C76-1AB2-D162-599B-3A693C63EC42}"/>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411" name="Freeform 75">
              <a:extLst>
                <a:ext uri="{FF2B5EF4-FFF2-40B4-BE49-F238E27FC236}">
                  <a16:creationId xmlns:a16="http://schemas.microsoft.com/office/drawing/2014/main" id="{DF31110A-FAB4-26F3-5579-0568FE760985}"/>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2" name="Freeform 76">
              <a:extLst>
                <a:ext uri="{FF2B5EF4-FFF2-40B4-BE49-F238E27FC236}">
                  <a16:creationId xmlns:a16="http://schemas.microsoft.com/office/drawing/2014/main" id="{6962D535-B2BA-11D7-F3B2-FEAD85CDFEC1}"/>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3" name="Freeform 77">
              <a:extLst>
                <a:ext uri="{FF2B5EF4-FFF2-40B4-BE49-F238E27FC236}">
                  <a16:creationId xmlns:a16="http://schemas.microsoft.com/office/drawing/2014/main" id="{E144E654-429A-1BBC-3706-E8CE91A5BE20}"/>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4" name="Freeform 78">
              <a:extLst>
                <a:ext uri="{FF2B5EF4-FFF2-40B4-BE49-F238E27FC236}">
                  <a16:creationId xmlns:a16="http://schemas.microsoft.com/office/drawing/2014/main" id="{2D9D50EF-9F38-5744-1892-AFBF28656F9E}"/>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5" name="Freeform 79">
              <a:extLst>
                <a:ext uri="{FF2B5EF4-FFF2-40B4-BE49-F238E27FC236}">
                  <a16:creationId xmlns:a16="http://schemas.microsoft.com/office/drawing/2014/main" id="{EAFB7BF0-0842-8719-94A8-92D97EDA4B9C}"/>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6" name="Freeform 80">
              <a:extLst>
                <a:ext uri="{FF2B5EF4-FFF2-40B4-BE49-F238E27FC236}">
                  <a16:creationId xmlns:a16="http://schemas.microsoft.com/office/drawing/2014/main" id="{24B0F03E-FCA5-9E2C-C83A-39B2D0ABA79B}"/>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7" name="Freeform 81">
              <a:extLst>
                <a:ext uri="{FF2B5EF4-FFF2-40B4-BE49-F238E27FC236}">
                  <a16:creationId xmlns:a16="http://schemas.microsoft.com/office/drawing/2014/main" id="{0A5D1F01-1E8E-2801-1710-5C510E28D1B4}"/>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8" name="Freeform 82">
              <a:extLst>
                <a:ext uri="{FF2B5EF4-FFF2-40B4-BE49-F238E27FC236}">
                  <a16:creationId xmlns:a16="http://schemas.microsoft.com/office/drawing/2014/main" id="{7FEC2E48-9AA8-31F8-EF1C-28BFB776501A}"/>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9" name="Freeform 83">
              <a:extLst>
                <a:ext uri="{FF2B5EF4-FFF2-40B4-BE49-F238E27FC236}">
                  <a16:creationId xmlns:a16="http://schemas.microsoft.com/office/drawing/2014/main" id="{0C8B6951-7AE0-8138-3F6E-D4384FFEB1F0}"/>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0" name="Freeform 84">
              <a:extLst>
                <a:ext uri="{FF2B5EF4-FFF2-40B4-BE49-F238E27FC236}">
                  <a16:creationId xmlns:a16="http://schemas.microsoft.com/office/drawing/2014/main" id="{CE3B59E8-4104-36F1-DAB3-159B768CCF76}"/>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 name="Freeform 85">
              <a:extLst>
                <a:ext uri="{FF2B5EF4-FFF2-40B4-BE49-F238E27FC236}">
                  <a16:creationId xmlns:a16="http://schemas.microsoft.com/office/drawing/2014/main" id="{85BDC10E-7084-89FB-1FEC-2916D5AB5729}"/>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2" name="Freeform 86">
              <a:extLst>
                <a:ext uri="{FF2B5EF4-FFF2-40B4-BE49-F238E27FC236}">
                  <a16:creationId xmlns:a16="http://schemas.microsoft.com/office/drawing/2014/main" id="{3B2ED7A1-A694-31E8-14EE-D3833E3BD5FC}"/>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3" name="Freeform 87">
              <a:extLst>
                <a:ext uri="{FF2B5EF4-FFF2-40B4-BE49-F238E27FC236}">
                  <a16:creationId xmlns:a16="http://schemas.microsoft.com/office/drawing/2014/main" id="{046713B1-ADC1-D2F3-8760-0E4EA83485C9}"/>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4" name="Freeform 88">
              <a:extLst>
                <a:ext uri="{FF2B5EF4-FFF2-40B4-BE49-F238E27FC236}">
                  <a16:creationId xmlns:a16="http://schemas.microsoft.com/office/drawing/2014/main" id="{E9CF6E2F-CD7D-75D4-83D7-3FD0BF1B60E5}"/>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5" name="Freeform 89">
              <a:extLst>
                <a:ext uri="{FF2B5EF4-FFF2-40B4-BE49-F238E27FC236}">
                  <a16:creationId xmlns:a16="http://schemas.microsoft.com/office/drawing/2014/main" id="{00346C6E-3EE5-99D0-5610-A966687C7386}"/>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6" name="Freeform 90">
              <a:extLst>
                <a:ext uri="{FF2B5EF4-FFF2-40B4-BE49-F238E27FC236}">
                  <a16:creationId xmlns:a16="http://schemas.microsoft.com/office/drawing/2014/main" id="{6586CB53-F418-86FF-51A7-7591D2CBF784}"/>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7" name="Freeform 91">
              <a:extLst>
                <a:ext uri="{FF2B5EF4-FFF2-40B4-BE49-F238E27FC236}">
                  <a16:creationId xmlns:a16="http://schemas.microsoft.com/office/drawing/2014/main" id="{448215F4-859E-D54F-71F9-540E3452E7FB}"/>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8" name="Freeform 92">
              <a:extLst>
                <a:ext uri="{FF2B5EF4-FFF2-40B4-BE49-F238E27FC236}">
                  <a16:creationId xmlns:a16="http://schemas.microsoft.com/office/drawing/2014/main" id="{C13AE4CB-24D8-79DD-D7DA-513988F53004}"/>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9" name="Freeform 93">
              <a:extLst>
                <a:ext uri="{FF2B5EF4-FFF2-40B4-BE49-F238E27FC236}">
                  <a16:creationId xmlns:a16="http://schemas.microsoft.com/office/drawing/2014/main" id="{7E5A6887-55F0-E208-3778-E5360593EFFB}"/>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 name="Freeform 94">
              <a:extLst>
                <a:ext uri="{FF2B5EF4-FFF2-40B4-BE49-F238E27FC236}">
                  <a16:creationId xmlns:a16="http://schemas.microsoft.com/office/drawing/2014/main" id="{03E92938-81F1-4360-2F2D-C1AE8D9CED8E}"/>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1" name="Freeform 95">
              <a:extLst>
                <a:ext uri="{FF2B5EF4-FFF2-40B4-BE49-F238E27FC236}">
                  <a16:creationId xmlns:a16="http://schemas.microsoft.com/office/drawing/2014/main" id="{1E1208B8-0D40-B965-EBBA-0EA07A135F50}"/>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2" name="Freeform 96">
              <a:extLst>
                <a:ext uri="{FF2B5EF4-FFF2-40B4-BE49-F238E27FC236}">
                  <a16:creationId xmlns:a16="http://schemas.microsoft.com/office/drawing/2014/main" id="{8F2931EF-6FCE-8540-524E-48B338AF16E2}"/>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3" name="Freeform 97">
              <a:extLst>
                <a:ext uri="{FF2B5EF4-FFF2-40B4-BE49-F238E27FC236}">
                  <a16:creationId xmlns:a16="http://schemas.microsoft.com/office/drawing/2014/main" id="{57A68C5C-C5AF-F228-4A53-DF6738FF333A}"/>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4" name="Freeform 98">
              <a:extLst>
                <a:ext uri="{FF2B5EF4-FFF2-40B4-BE49-F238E27FC236}">
                  <a16:creationId xmlns:a16="http://schemas.microsoft.com/office/drawing/2014/main" id="{94B57B26-E737-22E5-8BBC-F7B270CDF9AA}"/>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5" name="Freeform 99">
              <a:extLst>
                <a:ext uri="{FF2B5EF4-FFF2-40B4-BE49-F238E27FC236}">
                  <a16:creationId xmlns:a16="http://schemas.microsoft.com/office/drawing/2014/main" id="{13490E01-0242-F856-34F3-BFC33FCF5C33}"/>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6" name="Freeform 100">
              <a:extLst>
                <a:ext uri="{FF2B5EF4-FFF2-40B4-BE49-F238E27FC236}">
                  <a16:creationId xmlns:a16="http://schemas.microsoft.com/office/drawing/2014/main" id="{2BEB13E0-9F4E-DAB7-E706-141EF4531827}"/>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7" name="Freeform 101">
              <a:extLst>
                <a:ext uri="{FF2B5EF4-FFF2-40B4-BE49-F238E27FC236}">
                  <a16:creationId xmlns:a16="http://schemas.microsoft.com/office/drawing/2014/main" id="{D74DDB4E-3240-124E-4226-6990C44C42A6}"/>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8" name="Freeform 102">
              <a:extLst>
                <a:ext uri="{FF2B5EF4-FFF2-40B4-BE49-F238E27FC236}">
                  <a16:creationId xmlns:a16="http://schemas.microsoft.com/office/drawing/2014/main" id="{1C066D4B-7CDB-343D-BF2B-92A7F8BA204A}"/>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9" name="Freeform 103">
              <a:extLst>
                <a:ext uri="{FF2B5EF4-FFF2-40B4-BE49-F238E27FC236}">
                  <a16:creationId xmlns:a16="http://schemas.microsoft.com/office/drawing/2014/main" id="{D4B39A2A-9625-5346-B559-B2E3A6A770F4}"/>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0" name="Freeform 104">
              <a:extLst>
                <a:ext uri="{FF2B5EF4-FFF2-40B4-BE49-F238E27FC236}">
                  <a16:creationId xmlns:a16="http://schemas.microsoft.com/office/drawing/2014/main" id="{FCA6B2C2-041E-19F6-A83F-4D4BC9589026}"/>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1" name="Freeform 105">
              <a:extLst>
                <a:ext uri="{FF2B5EF4-FFF2-40B4-BE49-F238E27FC236}">
                  <a16:creationId xmlns:a16="http://schemas.microsoft.com/office/drawing/2014/main" id="{3F781759-2FC7-BE0D-542D-D44BAE26F2EF}"/>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2" name="Freeform 106">
              <a:extLst>
                <a:ext uri="{FF2B5EF4-FFF2-40B4-BE49-F238E27FC236}">
                  <a16:creationId xmlns:a16="http://schemas.microsoft.com/office/drawing/2014/main" id="{3D7F150A-A8B7-CA83-BDEC-85CE63905CAA}"/>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3" name="Freeform 107">
              <a:extLst>
                <a:ext uri="{FF2B5EF4-FFF2-40B4-BE49-F238E27FC236}">
                  <a16:creationId xmlns:a16="http://schemas.microsoft.com/office/drawing/2014/main" id="{052BB265-1C4A-79D7-AE98-6E80FDF1722E}"/>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4" name="Freeform 108">
              <a:extLst>
                <a:ext uri="{FF2B5EF4-FFF2-40B4-BE49-F238E27FC236}">
                  <a16:creationId xmlns:a16="http://schemas.microsoft.com/office/drawing/2014/main" id="{41C9DDA2-9B35-5696-E052-C72BE652D646}"/>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5" name="Freeform 109">
              <a:extLst>
                <a:ext uri="{FF2B5EF4-FFF2-40B4-BE49-F238E27FC236}">
                  <a16:creationId xmlns:a16="http://schemas.microsoft.com/office/drawing/2014/main" id="{3F2FACF6-5E9F-DE73-D2CA-EE87F6F9CD7E}"/>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6" name="Freeform 110">
              <a:extLst>
                <a:ext uri="{FF2B5EF4-FFF2-40B4-BE49-F238E27FC236}">
                  <a16:creationId xmlns:a16="http://schemas.microsoft.com/office/drawing/2014/main" id="{B419A67B-A585-CA07-B541-D3BAE7B244C0}"/>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7" name="Freeform 111">
              <a:extLst>
                <a:ext uri="{FF2B5EF4-FFF2-40B4-BE49-F238E27FC236}">
                  <a16:creationId xmlns:a16="http://schemas.microsoft.com/office/drawing/2014/main" id="{85711A1C-7E5A-64C0-7494-1DB040F8833D}"/>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8" name="Freeform 112">
              <a:extLst>
                <a:ext uri="{FF2B5EF4-FFF2-40B4-BE49-F238E27FC236}">
                  <a16:creationId xmlns:a16="http://schemas.microsoft.com/office/drawing/2014/main" id="{2A817F8A-7D9A-56F3-85D4-BD94BCB29FE3}"/>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9" name="Freeform 113">
              <a:extLst>
                <a:ext uri="{FF2B5EF4-FFF2-40B4-BE49-F238E27FC236}">
                  <a16:creationId xmlns:a16="http://schemas.microsoft.com/office/drawing/2014/main" id="{AE80EB4C-BC8C-67FF-AAC4-8A3A838F2D3F}"/>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0" name="Freeform 114">
              <a:extLst>
                <a:ext uri="{FF2B5EF4-FFF2-40B4-BE49-F238E27FC236}">
                  <a16:creationId xmlns:a16="http://schemas.microsoft.com/office/drawing/2014/main" id="{22415D11-2CAF-81EF-C552-57964AA56EB4}"/>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1" name="Freeform 115">
              <a:extLst>
                <a:ext uri="{FF2B5EF4-FFF2-40B4-BE49-F238E27FC236}">
                  <a16:creationId xmlns:a16="http://schemas.microsoft.com/office/drawing/2014/main" id="{0E800833-D218-3302-0EE9-A7F213B0C868}"/>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2" name="Freeform 116">
              <a:extLst>
                <a:ext uri="{FF2B5EF4-FFF2-40B4-BE49-F238E27FC236}">
                  <a16:creationId xmlns:a16="http://schemas.microsoft.com/office/drawing/2014/main" id="{39F486E6-BE8F-316C-E031-77AABC0A3A89}"/>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3" name="Freeform 117">
              <a:extLst>
                <a:ext uri="{FF2B5EF4-FFF2-40B4-BE49-F238E27FC236}">
                  <a16:creationId xmlns:a16="http://schemas.microsoft.com/office/drawing/2014/main" id="{474ED3C8-6BAE-69C2-8319-6DFDD86AB59B}"/>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4" name="Freeform 118">
              <a:extLst>
                <a:ext uri="{FF2B5EF4-FFF2-40B4-BE49-F238E27FC236}">
                  <a16:creationId xmlns:a16="http://schemas.microsoft.com/office/drawing/2014/main" id="{D0AE429E-74D0-6CF6-847E-94D40D931936}"/>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5" name="Freeform 119">
              <a:extLst>
                <a:ext uri="{FF2B5EF4-FFF2-40B4-BE49-F238E27FC236}">
                  <a16:creationId xmlns:a16="http://schemas.microsoft.com/office/drawing/2014/main" id="{27A9DA0B-1FEB-4C97-950C-A1FFA99AC564}"/>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6" name="Freeform 120">
              <a:extLst>
                <a:ext uri="{FF2B5EF4-FFF2-40B4-BE49-F238E27FC236}">
                  <a16:creationId xmlns:a16="http://schemas.microsoft.com/office/drawing/2014/main" id="{5584882E-22E6-E5BA-2EC4-8FD1E3F221BC}"/>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7" name="Freeform 121">
              <a:extLst>
                <a:ext uri="{FF2B5EF4-FFF2-40B4-BE49-F238E27FC236}">
                  <a16:creationId xmlns:a16="http://schemas.microsoft.com/office/drawing/2014/main" id="{61408D14-DE23-AB43-0DFC-54CD454B5513}"/>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8" name="Freeform 122">
              <a:extLst>
                <a:ext uri="{FF2B5EF4-FFF2-40B4-BE49-F238E27FC236}">
                  <a16:creationId xmlns:a16="http://schemas.microsoft.com/office/drawing/2014/main" id="{414C1DB4-C47B-87D1-E972-C1045EACA6D8}"/>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9" name="Rectangle 123">
              <a:extLst>
                <a:ext uri="{FF2B5EF4-FFF2-40B4-BE49-F238E27FC236}">
                  <a16:creationId xmlns:a16="http://schemas.microsoft.com/office/drawing/2014/main" id="{EF0859BA-DA2A-2F24-A947-E057ADC2CBDE}"/>
                </a:ext>
              </a:extLst>
            </p:cNvPr>
            <p:cNvSpPr>
              <a:spLocks noChangeAspect="1" noChangeArrowheads="1"/>
            </p:cNvSpPr>
            <p:nvPr/>
          </p:nvSpPr>
          <p:spPr bwMode="auto">
            <a:xfrm>
              <a:off x="2191" y="2347"/>
              <a:ext cx="1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l" eaLnBrk="0" hangingPunct="0"/>
              <a:r>
                <a:rPr lang="en-US" altLang="en-US" sz="700">
                  <a:solidFill>
                    <a:srgbClr val="000000"/>
                  </a:solidFill>
                </a:rPr>
                <a:t> </a:t>
              </a:r>
              <a:endParaRPr lang="en-US" altLang="en-US" sz="2800">
                <a:latin typeface="Times New Roman" panose="02020603050405020304" pitchFamily="18" charset="0"/>
              </a:endParaRPr>
            </a:p>
          </p:txBody>
        </p:sp>
      </p:grpSp>
      <p:grpSp>
        <p:nvGrpSpPr>
          <p:cNvPr id="465" name="Group 124">
            <a:extLst>
              <a:ext uri="{FF2B5EF4-FFF2-40B4-BE49-F238E27FC236}">
                <a16:creationId xmlns:a16="http://schemas.microsoft.com/office/drawing/2014/main" id="{3FEB62EF-375F-7E3A-0891-D44CB8BB7E42}"/>
              </a:ext>
            </a:extLst>
          </p:cNvPr>
          <p:cNvGrpSpPr>
            <a:grpSpLocks/>
          </p:cNvGrpSpPr>
          <p:nvPr/>
        </p:nvGrpSpPr>
        <p:grpSpPr bwMode="auto">
          <a:xfrm>
            <a:off x="2605197" y="1424081"/>
            <a:ext cx="995930" cy="1211616"/>
            <a:chOff x="1007" y="2038"/>
            <a:chExt cx="651" cy="607"/>
          </a:xfrm>
        </p:grpSpPr>
        <p:sp>
          <p:nvSpPr>
            <p:cNvPr id="466" name="Freeform 125">
              <a:extLst>
                <a:ext uri="{FF2B5EF4-FFF2-40B4-BE49-F238E27FC236}">
                  <a16:creationId xmlns:a16="http://schemas.microsoft.com/office/drawing/2014/main" id="{53C18197-0F22-F853-411B-26859586078B}"/>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7" name="Freeform 126">
              <a:extLst>
                <a:ext uri="{FF2B5EF4-FFF2-40B4-BE49-F238E27FC236}">
                  <a16:creationId xmlns:a16="http://schemas.microsoft.com/office/drawing/2014/main" id="{CF9377BF-B90F-35BD-4505-D2BED490927C}"/>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8" name="Freeform 127">
              <a:extLst>
                <a:ext uri="{FF2B5EF4-FFF2-40B4-BE49-F238E27FC236}">
                  <a16:creationId xmlns:a16="http://schemas.microsoft.com/office/drawing/2014/main" id="{90B94190-7383-E5C4-2AE6-0A1E5222D377}"/>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9" name="Freeform 128">
              <a:extLst>
                <a:ext uri="{FF2B5EF4-FFF2-40B4-BE49-F238E27FC236}">
                  <a16:creationId xmlns:a16="http://schemas.microsoft.com/office/drawing/2014/main" id="{37ED50C1-20EB-DF9B-82CA-375E66025630}"/>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0" name="Freeform 129">
              <a:extLst>
                <a:ext uri="{FF2B5EF4-FFF2-40B4-BE49-F238E27FC236}">
                  <a16:creationId xmlns:a16="http://schemas.microsoft.com/office/drawing/2014/main" id="{C73CEC86-EF13-BBF1-C1D9-35C53EA9CD70}"/>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1" name="Freeform 130">
              <a:extLst>
                <a:ext uri="{FF2B5EF4-FFF2-40B4-BE49-F238E27FC236}">
                  <a16:creationId xmlns:a16="http://schemas.microsoft.com/office/drawing/2014/main" id="{225E8B8B-5804-6D2B-EF12-35EB65616141}"/>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2" name="Freeform 131">
              <a:extLst>
                <a:ext uri="{FF2B5EF4-FFF2-40B4-BE49-F238E27FC236}">
                  <a16:creationId xmlns:a16="http://schemas.microsoft.com/office/drawing/2014/main" id="{986C09DC-EDC4-4989-C998-79F3480E4CD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3" name="Freeform 132">
              <a:extLst>
                <a:ext uri="{FF2B5EF4-FFF2-40B4-BE49-F238E27FC236}">
                  <a16:creationId xmlns:a16="http://schemas.microsoft.com/office/drawing/2014/main" id="{3857BAE2-C21C-B7E0-983C-1B6C063DB2DA}"/>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4" name="Freeform 133">
              <a:extLst>
                <a:ext uri="{FF2B5EF4-FFF2-40B4-BE49-F238E27FC236}">
                  <a16:creationId xmlns:a16="http://schemas.microsoft.com/office/drawing/2014/main" id="{7E8AF332-9CF2-6936-2B19-8AA1024EFD63}"/>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5" name="Freeform 134">
              <a:extLst>
                <a:ext uri="{FF2B5EF4-FFF2-40B4-BE49-F238E27FC236}">
                  <a16:creationId xmlns:a16="http://schemas.microsoft.com/office/drawing/2014/main" id="{D218E8DC-AC59-9C38-8789-0DDBF23F8A15}"/>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6" name="Freeform 135">
              <a:extLst>
                <a:ext uri="{FF2B5EF4-FFF2-40B4-BE49-F238E27FC236}">
                  <a16:creationId xmlns:a16="http://schemas.microsoft.com/office/drawing/2014/main" id="{0BFD4CDE-ACFF-DD1C-5D6D-DF72464E300B}"/>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7" name="Freeform 136">
              <a:extLst>
                <a:ext uri="{FF2B5EF4-FFF2-40B4-BE49-F238E27FC236}">
                  <a16:creationId xmlns:a16="http://schemas.microsoft.com/office/drawing/2014/main" id="{7D68FACB-A60F-C4F7-BDC1-58E2C45ACAF1}"/>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8" name="Freeform 137">
              <a:extLst>
                <a:ext uri="{FF2B5EF4-FFF2-40B4-BE49-F238E27FC236}">
                  <a16:creationId xmlns:a16="http://schemas.microsoft.com/office/drawing/2014/main" id="{2EEA9D26-BF82-18DF-479C-6812EBA8CF8B}"/>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9" name="Freeform 138">
              <a:extLst>
                <a:ext uri="{FF2B5EF4-FFF2-40B4-BE49-F238E27FC236}">
                  <a16:creationId xmlns:a16="http://schemas.microsoft.com/office/drawing/2014/main" id="{9B529584-9768-3676-9277-D65C156B3E93}"/>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0" name="Freeform 139">
              <a:extLst>
                <a:ext uri="{FF2B5EF4-FFF2-40B4-BE49-F238E27FC236}">
                  <a16:creationId xmlns:a16="http://schemas.microsoft.com/office/drawing/2014/main" id="{CB69F5D7-BCEE-791B-03A4-E18D98FA1982}"/>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1" name="Freeform 140">
              <a:extLst>
                <a:ext uri="{FF2B5EF4-FFF2-40B4-BE49-F238E27FC236}">
                  <a16:creationId xmlns:a16="http://schemas.microsoft.com/office/drawing/2014/main" id="{E3EB2367-3D57-855B-070F-5D129EF799EC}"/>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2" name="Freeform 141">
              <a:extLst>
                <a:ext uri="{FF2B5EF4-FFF2-40B4-BE49-F238E27FC236}">
                  <a16:creationId xmlns:a16="http://schemas.microsoft.com/office/drawing/2014/main" id="{47B964CE-D4AB-0058-27BD-E12390F9A81F}"/>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3" name="Freeform 142">
              <a:extLst>
                <a:ext uri="{FF2B5EF4-FFF2-40B4-BE49-F238E27FC236}">
                  <a16:creationId xmlns:a16="http://schemas.microsoft.com/office/drawing/2014/main" id="{7BD43C04-D622-BCBE-EC6B-7434D64435E4}"/>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4" name="Freeform 143">
              <a:extLst>
                <a:ext uri="{FF2B5EF4-FFF2-40B4-BE49-F238E27FC236}">
                  <a16:creationId xmlns:a16="http://schemas.microsoft.com/office/drawing/2014/main" id="{0D5357A9-4A65-96A3-DF71-9C374D66B11A}"/>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5" name="Freeform 144">
              <a:extLst>
                <a:ext uri="{FF2B5EF4-FFF2-40B4-BE49-F238E27FC236}">
                  <a16:creationId xmlns:a16="http://schemas.microsoft.com/office/drawing/2014/main" id="{457134A4-23D4-8F7D-DE6D-6A755B8BA366}"/>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6" name="Freeform 145">
              <a:extLst>
                <a:ext uri="{FF2B5EF4-FFF2-40B4-BE49-F238E27FC236}">
                  <a16:creationId xmlns:a16="http://schemas.microsoft.com/office/drawing/2014/main" id="{3F3E5E62-36A1-F466-37B5-E4A3AEACBF4C}"/>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7" name="Freeform 146">
              <a:extLst>
                <a:ext uri="{FF2B5EF4-FFF2-40B4-BE49-F238E27FC236}">
                  <a16:creationId xmlns:a16="http://schemas.microsoft.com/office/drawing/2014/main" id="{95E12148-7B12-ED11-0833-0C6976822B33}"/>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8" name="Freeform 147">
              <a:extLst>
                <a:ext uri="{FF2B5EF4-FFF2-40B4-BE49-F238E27FC236}">
                  <a16:creationId xmlns:a16="http://schemas.microsoft.com/office/drawing/2014/main" id="{B2DC5140-6CCB-9BD7-2FFA-475BBDD77679}"/>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9" name="Freeform 148">
              <a:extLst>
                <a:ext uri="{FF2B5EF4-FFF2-40B4-BE49-F238E27FC236}">
                  <a16:creationId xmlns:a16="http://schemas.microsoft.com/office/drawing/2014/main" id="{EEF0BEDD-F816-D213-0871-8E993FC63BB4}"/>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0" name="Freeform 149">
              <a:extLst>
                <a:ext uri="{FF2B5EF4-FFF2-40B4-BE49-F238E27FC236}">
                  <a16:creationId xmlns:a16="http://schemas.microsoft.com/office/drawing/2014/main" id="{AA93B9FF-B1C6-A160-EF2F-DB424442CFFE}"/>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1" name="Freeform 150">
              <a:extLst>
                <a:ext uri="{FF2B5EF4-FFF2-40B4-BE49-F238E27FC236}">
                  <a16:creationId xmlns:a16="http://schemas.microsoft.com/office/drawing/2014/main" id="{E4B40689-B4F8-26BC-51AF-A93A596CCF85}"/>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2" name="Freeform 151">
              <a:extLst>
                <a:ext uri="{FF2B5EF4-FFF2-40B4-BE49-F238E27FC236}">
                  <a16:creationId xmlns:a16="http://schemas.microsoft.com/office/drawing/2014/main" id="{96ECEB02-23C6-D073-8FE1-084093A5E68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3" name="Freeform 152">
              <a:extLst>
                <a:ext uri="{FF2B5EF4-FFF2-40B4-BE49-F238E27FC236}">
                  <a16:creationId xmlns:a16="http://schemas.microsoft.com/office/drawing/2014/main" id="{824ABEC9-6B8F-AAE5-D536-F6CDA2BD325F}"/>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4" name="Freeform 153">
              <a:extLst>
                <a:ext uri="{FF2B5EF4-FFF2-40B4-BE49-F238E27FC236}">
                  <a16:creationId xmlns:a16="http://schemas.microsoft.com/office/drawing/2014/main" id="{0B4C1FA1-6231-4B83-A6F1-145AA6EEB123}"/>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5" name="Freeform 154">
              <a:extLst>
                <a:ext uri="{FF2B5EF4-FFF2-40B4-BE49-F238E27FC236}">
                  <a16:creationId xmlns:a16="http://schemas.microsoft.com/office/drawing/2014/main" id="{AC254E68-050E-E3B3-338C-08D32CD43AE2}"/>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6" name="Freeform 155">
              <a:extLst>
                <a:ext uri="{FF2B5EF4-FFF2-40B4-BE49-F238E27FC236}">
                  <a16:creationId xmlns:a16="http://schemas.microsoft.com/office/drawing/2014/main" id="{F1FA5CF4-8E66-7500-4D0D-4796330BF228}"/>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7" name="Freeform 156">
              <a:extLst>
                <a:ext uri="{FF2B5EF4-FFF2-40B4-BE49-F238E27FC236}">
                  <a16:creationId xmlns:a16="http://schemas.microsoft.com/office/drawing/2014/main" id="{21C10176-1213-B6AF-888F-51DFB5427D60}"/>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8" name="Freeform 157">
              <a:extLst>
                <a:ext uri="{FF2B5EF4-FFF2-40B4-BE49-F238E27FC236}">
                  <a16:creationId xmlns:a16="http://schemas.microsoft.com/office/drawing/2014/main" id="{83050FDC-1556-0524-F874-24129B1AC724}"/>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9" name="Freeform 158">
              <a:extLst>
                <a:ext uri="{FF2B5EF4-FFF2-40B4-BE49-F238E27FC236}">
                  <a16:creationId xmlns:a16="http://schemas.microsoft.com/office/drawing/2014/main" id="{93E90A87-663A-0F06-8364-45ED6F781503}"/>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0" name="Freeform 159">
              <a:extLst>
                <a:ext uri="{FF2B5EF4-FFF2-40B4-BE49-F238E27FC236}">
                  <a16:creationId xmlns:a16="http://schemas.microsoft.com/office/drawing/2014/main" id="{26F26B0B-EFC8-8D0B-F0D3-776ED0857E26}"/>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 name="Freeform 160">
              <a:extLst>
                <a:ext uri="{FF2B5EF4-FFF2-40B4-BE49-F238E27FC236}">
                  <a16:creationId xmlns:a16="http://schemas.microsoft.com/office/drawing/2014/main" id="{8B28DB7F-E476-6F7F-843D-7DFD5E52D1C9}"/>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2" name="Freeform 161">
              <a:extLst>
                <a:ext uri="{FF2B5EF4-FFF2-40B4-BE49-F238E27FC236}">
                  <a16:creationId xmlns:a16="http://schemas.microsoft.com/office/drawing/2014/main" id="{A8324942-5220-8F14-5D65-2B3FF0A7F6ED}"/>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3" name="Freeform 162">
              <a:extLst>
                <a:ext uri="{FF2B5EF4-FFF2-40B4-BE49-F238E27FC236}">
                  <a16:creationId xmlns:a16="http://schemas.microsoft.com/office/drawing/2014/main" id="{91D660E9-A240-D2FB-9E73-CA6DE71D9B1F}"/>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4" name="Freeform 163">
              <a:extLst>
                <a:ext uri="{FF2B5EF4-FFF2-40B4-BE49-F238E27FC236}">
                  <a16:creationId xmlns:a16="http://schemas.microsoft.com/office/drawing/2014/main" id="{6151DB83-64FF-0B30-8191-697D25FC02B0}"/>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5" name="Freeform 164">
              <a:extLst>
                <a:ext uri="{FF2B5EF4-FFF2-40B4-BE49-F238E27FC236}">
                  <a16:creationId xmlns:a16="http://schemas.microsoft.com/office/drawing/2014/main" id="{B38429B0-A430-DA66-2020-2B4E13D0A343}"/>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6" name="Freeform 165">
              <a:extLst>
                <a:ext uri="{FF2B5EF4-FFF2-40B4-BE49-F238E27FC236}">
                  <a16:creationId xmlns:a16="http://schemas.microsoft.com/office/drawing/2014/main" id="{D1B5D0AC-F8B2-8BAD-DE49-94B3998EA3FD}"/>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7" name="Freeform 166">
              <a:extLst>
                <a:ext uri="{FF2B5EF4-FFF2-40B4-BE49-F238E27FC236}">
                  <a16:creationId xmlns:a16="http://schemas.microsoft.com/office/drawing/2014/main" id="{ECDA3657-1490-DA44-A262-1B8C5006CAD3}"/>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8" name="Freeform 167">
              <a:extLst>
                <a:ext uri="{FF2B5EF4-FFF2-40B4-BE49-F238E27FC236}">
                  <a16:creationId xmlns:a16="http://schemas.microsoft.com/office/drawing/2014/main" id="{3850FE53-60B5-D2B4-8A63-4E1AE4A68A5E}"/>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9" name="Freeform 168">
              <a:extLst>
                <a:ext uri="{FF2B5EF4-FFF2-40B4-BE49-F238E27FC236}">
                  <a16:creationId xmlns:a16="http://schemas.microsoft.com/office/drawing/2014/main" id="{9F6EE7DF-8B07-B05A-0AB3-AE35ACE7D568}"/>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0" name="Freeform 169">
              <a:extLst>
                <a:ext uri="{FF2B5EF4-FFF2-40B4-BE49-F238E27FC236}">
                  <a16:creationId xmlns:a16="http://schemas.microsoft.com/office/drawing/2014/main" id="{3C285DA7-583A-3612-6E6B-A2510A11236E}"/>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1" name="Freeform 170">
              <a:extLst>
                <a:ext uri="{FF2B5EF4-FFF2-40B4-BE49-F238E27FC236}">
                  <a16:creationId xmlns:a16="http://schemas.microsoft.com/office/drawing/2014/main" id="{00BB9145-1A0D-F919-626A-EDD75C04783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 name="Freeform 171">
              <a:extLst>
                <a:ext uri="{FF2B5EF4-FFF2-40B4-BE49-F238E27FC236}">
                  <a16:creationId xmlns:a16="http://schemas.microsoft.com/office/drawing/2014/main" id="{1370537D-88A9-6FA5-FDB4-56CD565BE2E7}"/>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 name="Freeform 172">
              <a:extLst>
                <a:ext uri="{FF2B5EF4-FFF2-40B4-BE49-F238E27FC236}">
                  <a16:creationId xmlns:a16="http://schemas.microsoft.com/office/drawing/2014/main" id="{85A342BF-3B55-7416-1F71-E26BACD94FCE}"/>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4" name="Freeform 173">
              <a:extLst>
                <a:ext uri="{FF2B5EF4-FFF2-40B4-BE49-F238E27FC236}">
                  <a16:creationId xmlns:a16="http://schemas.microsoft.com/office/drawing/2014/main" id="{C1AA2CDE-F0FB-82D6-A7A3-927B450E6550}"/>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5" name="Freeform 174">
              <a:extLst>
                <a:ext uri="{FF2B5EF4-FFF2-40B4-BE49-F238E27FC236}">
                  <a16:creationId xmlns:a16="http://schemas.microsoft.com/office/drawing/2014/main" id="{93E92A8B-F1EB-F8C3-960C-806178133569}"/>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6" name="Freeform 175">
              <a:extLst>
                <a:ext uri="{FF2B5EF4-FFF2-40B4-BE49-F238E27FC236}">
                  <a16:creationId xmlns:a16="http://schemas.microsoft.com/office/drawing/2014/main" id="{883AF917-D5F6-455E-4C4C-D24775D71EE5}"/>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7" name="Freeform 176">
              <a:extLst>
                <a:ext uri="{FF2B5EF4-FFF2-40B4-BE49-F238E27FC236}">
                  <a16:creationId xmlns:a16="http://schemas.microsoft.com/office/drawing/2014/main" id="{B9B52C2C-A95A-A2BC-D315-F0DCF0330479}"/>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8" name="Freeform 177">
              <a:extLst>
                <a:ext uri="{FF2B5EF4-FFF2-40B4-BE49-F238E27FC236}">
                  <a16:creationId xmlns:a16="http://schemas.microsoft.com/office/drawing/2014/main" id="{6A25C3FF-7C01-67B2-A0D6-A924B5FCBCFF}"/>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19" name="Group 178">
            <a:extLst>
              <a:ext uri="{FF2B5EF4-FFF2-40B4-BE49-F238E27FC236}">
                <a16:creationId xmlns:a16="http://schemas.microsoft.com/office/drawing/2014/main" id="{0A6A6940-9845-B487-8BA4-B0773F5DC6BF}"/>
              </a:ext>
            </a:extLst>
          </p:cNvPr>
          <p:cNvGrpSpPr>
            <a:grpSpLocks/>
          </p:cNvGrpSpPr>
          <p:nvPr/>
        </p:nvGrpSpPr>
        <p:grpSpPr bwMode="auto">
          <a:xfrm flipH="1">
            <a:off x="6208467" y="1459761"/>
            <a:ext cx="1057734" cy="1126279"/>
            <a:chOff x="1858" y="2419"/>
            <a:chExt cx="691" cy="550"/>
          </a:xfrm>
        </p:grpSpPr>
        <p:sp>
          <p:nvSpPr>
            <p:cNvPr id="520" name="Freeform 179">
              <a:extLst>
                <a:ext uri="{FF2B5EF4-FFF2-40B4-BE49-F238E27FC236}">
                  <a16:creationId xmlns:a16="http://schemas.microsoft.com/office/drawing/2014/main" id="{3C4ABF28-9EBD-9C69-85C5-6F9772648C5B}"/>
                </a:ext>
              </a:extLst>
            </p:cNvPr>
            <p:cNvSpPr>
              <a:spLocks noChangeAspect="1"/>
            </p:cNvSpPr>
            <p:nvPr/>
          </p:nvSpPr>
          <p:spPr bwMode="auto">
            <a:xfrm>
              <a:off x="1858" y="2419"/>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 name="Freeform 180">
              <a:extLst>
                <a:ext uri="{FF2B5EF4-FFF2-40B4-BE49-F238E27FC236}">
                  <a16:creationId xmlns:a16="http://schemas.microsoft.com/office/drawing/2014/main" id="{CA4A3BF7-A5CF-333E-7C38-D5BE697DEE1F}"/>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 name="Freeform 181">
              <a:extLst>
                <a:ext uri="{FF2B5EF4-FFF2-40B4-BE49-F238E27FC236}">
                  <a16:creationId xmlns:a16="http://schemas.microsoft.com/office/drawing/2014/main" id="{3FE56B8F-0D40-77CA-3926-95396E54A2F7}"/>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3" name="Freeform 182">
              <a:extLst>
                <a:ext uri="{FF2B5EF4-FFF2-40B4-BE49-F238E27FC236}">
                  <a16:creationId xmlns:a16="http://schemas.microsoft.com/office/drawing/2014/main" id="{753D0E88-F7E6-3561-C7E0-F4667A1F81DF}"/>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4" name="Freeform 183">
              <a:extLst>
                <a:ext uri="{FF2B5EF4-FFF2-40B4-BE49-F238E27FC236}">
                  <a16:creationId xmlns:a16="http://schemas.microsoft.com/office/drawing/2014/main" id="{A1B37C39-6694-777A-2858-ECAD6AD95B86}"/>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25" name="Group 184">
            <a:extLst>
              <a:ext uri="{FF2B5EF4-FFF2-40B4-BE49-F238E27FC236}">
                <a16:creationId xmlns:a16="http://schemas.microsoft.com/office/drawing/2014/main" id="{3FEF6FBE-BCF5-976E-F077-08B3C94BB090}"/>
              </a:ext>
            </a:extLst>
          </p:cNvPr>
          <p:cNvGrpSpPr>
            <a:grpSpLocks/>
          </p:cNvGrpSpPr>
          <p:nvPr/>
        </p:nvGrpSpPr>
        <p:grpSpPr bwMode="auto">
          <a:xfrm>
            <a:off x="6277334" y="1456216"/>
            <a:ext cx="882916" cy="1146983"/>
            <a:chOff x="3330" y="1600"/>
            <a:chExt cx="576" cy="574"/>
          </a:xfrm>
        </p:grpSpPr>
        <p:sp>
          <p:nvSpPr>
            <p:cNvPr id="526" name="Freeform 185">
              <a:extLst>
                <a:ext uri="{FF2B5EF4-FFF2-40B4-BE49-F238E27FC236}">
                  <a16:creationId xmlns:a16="http://schemas.microsoft.com/office/drawing/2014/main" id="{EB10E210-F7A3-719F-21E3-583F6C182294}"/>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7" name="Freeform 186">
              <a:extLst>
                <a:ext uri="{FF2B5EF4-FFF2-40B4-BE49-F238E27FC236}">
                  <a16:creationId xmlns:a16="http://schemas.microsoft.com/office/drawing/2014/main" id="{5D998E5A-4ED5-8147-010F-121D29084AF2}"/>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8" name="Freeform 187">
              <a:extLst>
                <a:ext uri="{FF2B5EF4-FFF2-40B4-BE49-F238E27FC236}">
                  <a16:creationId xmlns:a16="http://schemas.microsoft.com/office/drawing/2014/main" id="{CC43BB67-77F2-4684-C023-B7AC0708AB6E}"/>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9" name="Freeform 188">
              <a:extLst>
                <a:ext uri="{FF2B5EF4-FFF2-40B4-BE49-F238E27FC236}">
                  <a16:creationId xmlns:a16="http://schemas.microsoft.com/office/drawing/2014/main" id="{F6F82807-AA85-0300-F21A-E003188DBEAB}"/>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0" name="Freeform 189">
              <a:extLst>
                <a:ext uri="{FF2B5EF4-FFF2-40B4-BE49-F238E27FC236}">
                  <a16:creationId xmlns:a16="http://schemas.microsoft.com/office/drawing/2014/main" id="{AD5E63D4-E030-4067-48EC-8A462F4CE3E8}"/>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1" name="Freeform 190">
              <a:extLst>
                <a:ext uri="{FF2B5EF4-FFF2-40B4-BE49-F238E27FC236}">
                  <a16:creationId xmlns:a16="http://schemas.microsoft.com/office/drawing/2014/main" id="{AD5D1390-39DE-F2BD-A48E-AF77B814B437}"/>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 name="Freeform 191">
              <a:extLst>
                <a:ext uri="{FF2B5EF4-FFF2-40B4-BE49-F238E27FC236}">
                  <a16:creationId xmlns:a16="http://schemas.microsoft.com/office/drawing/2014/main" id="{7C05F853-B213-3436-3F7A-FEBAD5F89D56}"/>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 name="Freeform 192">
              <a:extLst>
                <a:ext uri="{FF2B5EF4-FFF2-40B4-BE49-F238E27FC236}">
                  <a16:creationId xmlns:a16="http://schemas.microsoft.com/office/drawing/2014/main" id="{2D680CDF-92DE-7206-A87C-994C48F71E7E}"/>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4" name="Freeform 193">
              <a:extLst>
                <a:ext uri="{FF2B5EF4-FFF2-40B4-BE49-F238E27FC236}">
                  <a16:creationId xmlns:a16="http://schemas.microsoft.com/office/drawing/2014/main" id="{030A6987-A410-38FC-1394-A0B8BE1F0B7A}"/>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5" name="Freeform 194">
              <a:extLst>
                <a:ext uri="{FF2B5EF4-FFF2-40B4-BE49-F238E27FC236}">
                  <a16:creationId xmlns:a16="http://schemas.microsoft.com/office/drawing/2014/main" id="{AED71EBD-2B1F-6D38-DF64-D5AFBA426028}"/>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6" name="Freeform 195">
              <a:extLst>
                <a:ext uri="{FF2B5EF4-FFF2-40B4-BE49-F238E27FC236}">
                  <a16:creationId xmlns:a16="http://schemas.microsoft.com/office/drawing/2014/main" id="{5741B809-8171-8B3F-3F8F-F06F5BC12C4C}"/>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7" name="Freeform 196">
              <a:extLst>
                <a:ext uri="{FF2B5EF4-FFF2-40B4-BE49-F238E27FC236}">
                  <a16:creationId xmlns:a16="http://schemas.microsoft.com/office/drawing/2014/main" id="{EBE13443-5B5E-56EE-9BED-2B774EA9B182}"/>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8" name="Freeform 197">
              <a:extLst>
                <a:ext uri="{FF2B5EF4-FFF2-40B4-BE49-F238E27FC236}">
                  <a16:creationId xmlns:a16="http://schemas.microsoft.com/office/drawing/2014/main" id="{DBD008E1-134C-79A8-3833-AA5B4FA5C72D}"/>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9" name="Freeform 198">
              <a:extLst>
                <a:ext uri="{FF2B5EF4-FFF2-40B4-BE49-F238E27FC236}">
                  <a16:creationId xmlns:a16="http://schemas.microsoft.com/office/drawing/2014/main" id="{4FFC5541-5FBC-6C94-FC10-3F1DD2967A79}"/>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0" name="Freeform 199">
              <a:extLst>
                <a:ext uri="{FF2B5EF4-FFF2-40B4-BE49-F238E27FC236}">
                  <a16:creationId xmlns:a16="http://schemas.microsoft.com/office/drawing/2014/main" id="{7A97E7CE-DDCC-E418-FBEE-02DE646CB926}"/>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1" name="Freeform 200">
              <a:extLst>
                <a:ext uri="{FF2B5EF4-FFF2-40B4-BE49-F238E27FC236}">
                  <a16:creationId xmlns:a16="http://schemas.microsoft.com/office/drawing/2014/main" id="{E2E138DF-AAFE-9EF8-7051-CB22127C9D89}"/>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2" name="Freeform 201">
              <a:extLst>
                <a:ext uri="{FF2B5EF4-FFF2-40B4-BE49-F238E27FC236}">
                  <a16:creationId xmlns:a16="http://schemas.microsoft.com/office/drawing/2014/main" id="{2B88C635-E747-9BDE-3D32-4BAF73E77AB2}"/>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 name="Freeform 202">
              <a:extLst>
                <a:ext uri="{FF2B5EF4-FFF2-40B4-BE49-F238E27FC236}">
                  <a16:creationId xmlns:a16="http://schemas.microsoft.com/office/drawing/2014/main" id="{E5A592B4-4460-416B-8F6D-BA7FEB39C8E9}"/>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 name="Freeform 203">
              <a:extLst>
                <a:ext uri="{FF2B5EF4-FFF2-40B4-BE49-F238E27FC236}">
                  <a16:creationId xmlns:a16="http://schemas.microsoft.com/office/drawing/2014/main" id="{DD269C6E-9CD7-C67B-A46F-007148C3D34B}"/>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5" name="Freeform 204">
              <a:extLst>
                <a:ext uri="{FF2B5EF4-FFF2-40B4-BE49-F238E27FC236}">
                  <a16:creationId xmlns:a16="http://schemas.microsoft.com/office/drawing/2014/main" id="{6DB0C482-E35E-6F5C-7AFF-2DFE5CBA2AA2}"/>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6" name="Freeform 205">
              <a:extLst>
                <a:ext uri="{FF2B5EF4-FFF2-40B4-BE49-F238E27FC236}">
                  <a16:creationId xmlns:a16="http://schemas.microsoft.com/office/drawing/2014/main" id="{1A49AA37-2A92-0581-5D77-0CACD31A6669}"/>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7" name="Freeform 206">
              <a:extLst>
                <a:ext uri="{FF2B5EF4-FFF2-40B4-BE49-F238E27FC236}">
                  <a16:creationId xmlns:a16="http://schemas.microsoft.com/office/drawing/2014/main" id="{3E4BF301-F4D9-2412-348C-9C060CC065F2}"/>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8" name="Freeform 207">
              <a:extLst>
                <a:ext uri="{FF2B5EF4-FFF2-40B4-BE49-F238E27FC236}">
                  <a16:creationId xmlns:a16="http://schemas.microsoft.com/office/drawing/2014/main" id="{AC44D773-8E8A-7D3A-B7A3-F7364B32D072}"/>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9" name="Freeform 208">
              <a:extLst>
                <a:ext uri="{FF2B5EF4-FFF2-40B4-BE49-F238E27FC236}">
                  <a16:creationId xmlns:a16="http://schemas.microsoft.com/office/drawing/2014/main" id="{780BC973-2440-F749-961F-9B2E7DD0950B}"/>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0" name="Freeform 209">
              <a:extLst>
                <a:ext uri="{FF2B5EF4-FFF2-40B4-BE49-F238E27FC236}">
                  <a16:creationId xmlns:a16="http://schemas.microsoft.com/office/drawing/2014/main" id="{59F62968-81C0-E1DA-85A0-FA3621EB3F8F}"/>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1" name="Freeform 210">
              <a:extLst>
                <a:ext uri="{FF2B5EF4-FFF2-40B4-BE49-F238E27FC236}">
                  <a16:creationId xmlns:a16="http://schemas.microsoft.com/office/drawing/2014/main" id="{DADE7AF7-4AC4-C906-EEE9-FDBC0D277C4A}"/>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2" name="Freeform 211">
              <a:extLst>
                <a:ext uri="{FF2B5EF4-FFF2-40B4-BE49-F238E27FC236}">
                  <a16:creationId xmlns:a16="http://schemas.microsoft.com/office/drawing/2014/main" id="{960853D5-6BEE-D248-548D-E83ED011B73D}"/>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 name="Freeform 212">
              <a:extLst>
                <a:ext uri="{FF2B5EF4-FFF2-40B4-BE49-F238E27FC236}">
                  <a16:creationId xmlns:a16="http://schemas.microsoft.com/office/drawing/2014/main" id="{895676E7-2BAD-BC34-EC38-8392CC0322BF}"/>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 name="Freeform 213">
              <a:extLst>
                <a:ext uri="{FF2B5EF4-FFF2-40B4-BE49-F238E27FC236}">
                  <a16:creationId xmlns:a16="http://schemas.microsoft.com/office/drawing/2014/main" id="{AE2FC01D-AF32-7E82-9B32-A7C06315D844}"/>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5" name="Freeform 214">
              <a:extLst>
                <a:ext uri="{FF2B5EF4-FFF2-40B4-BE49-F238E27FC236}">
                  <a16:creationId xmlns:a16="http://schemas.microsoft.com/office/drawing/2014/main" id="{CC5A772D-DAD6-8363-81B5-2BB1044F9A6D}"/>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6" name="Freeform 215">
              <a:extLst>
                <a:ext uri="{FF2B5EF4-FFF2-40B4-BE49-F238E27FC236}">
                  <a16:creationId xmlns:a16="http://schemas.microsoft.com/office/drawing/2014/main" id="{40C59929-9B32-9B40-BFDF-4E8EF949852E}"/>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7" name="Freeform 216">
              <a:extLst>
                <a:ext uri="{FF2B5EF4-FFF2-40B4-BE49-F238E27FC236}">
                  <a16:creationId xmlns:a16="http://schemas.microsoft.com/office/drawing/2014/main" id="{8E743D62-399F-4F92-6341-8A45658F8A78}"/>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8" name="Freeform 217">
              <a:extLst>
                <a:ext uri="{FF2B5EF4-FFF2-40B4-BE49-F238E27FC236}">
                  <a16:creationId xmlns:a16="http://schemas.microsoft.com/office/drawing/2014/main" id="{F3C9FD5E-FD47-7ED5-180A-B373ED4361B9}"/>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9" name="Freeform 218">
              <a:extLst>
                <a:ext uri="{FF2B5EF4-FFF2-40B4-BE49-F238E27FC236}">
                  <a16:creationId xmlns:a16="http://schemas.microsoft.com/office/drawing/2014/main" id="{59B6691D-AD8B-324D-A07B-8B8D198448B7}"/>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0" name="Freeform 219">
              <a:extLst>
                <a:ext uri="{FF2B5EF4-FFF2-40B4-BE49-F238E27FC236}">
                  <a16:creationId xmlns:a16="http://schemas.microsoft.com/office/drawing/2014/main" id="{19B53422-0523-377F-C71A-5FA0D0F8BCB4}"/>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 name="Freeform 220">
              <a:extLst>
                <a:ext uri="{FF2B5EF4-FFF2-40B4-BE49-F238E27FC236}">
                  <a16:creationId xmlns:a16="http://schemas.microsoft.com/office/drawing/2014/main" id="{503E759E-0F83-9926-3CF8-6A3F2C42A57A}"/>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 name="Freeform 221">
              <a:extLst>
                <a:ext uri="{FF2B5EF4-FFF2-40B4-BE49-F238E27FC236}">
                  <a16:creationId xmlns:a16="http://schemas.microsoft.com/office/drawing/2014/main" id="{52CEC48F-79C8-CAC2-CBF1-F8D111DD0B45}"/>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 name="Freeform 222">
              <a:extLst>
                <a:ext uri="{FF2B5EF4-FFF2-40B4-BE49-F238E27FC236}">
                  <a16:creationId xmlns:a16="http://schemas.microsoft.com/office/drawing/2014/main" id="{3321FE8C-2B7E-2675-0B32-595F393EEA1F}"/>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 name="Freeform 223">
              <a:extLst>
                <a:ext uri="{FF2B5EF4-FFF2-40B4-BE49-F238E27FC236}">
                  <a16:creationId xmlns:a16="http://schemas.microsoft.com/office/drawing/2014/main" id="{819816C6-E679-0B95-CCBE-D63591FE85E3}"/>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 name="Freeform 224">
              <a:extLst>
                <a:ext uri="{FF2B5EF4-FFF2-40B4-BE49-F238E27FC236}">
                  <a16:creationId xmlns:a16="http://schemas.microsoft.com/office/drawing/2014/main" id="{078CB616-1B93-1CA6-312E-9D767251048B}"/>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 name="Freeform 225">
              <a:extLst>
                <a:ext uri="{FF2B5EF4-FFF2-40B4-BE49-F238E27FC236}">
                  <a16:creationId xmlns:a16="http://schemas.microsoft.com/office/drawing/2014/main" id="{83275C59-5AF8-2963-7AEB-8E7E2A73AC30}"/>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 name="Freeform 226">
              <a:extLst>
                <a:ext uri="{FF2B5EF4-FFF2-40B4-BE49-F238E27FC236}">
                  <a16:creationId xmlns:a16="http://schemas.microsoft.com/office/drawing/2014/main" id="{A6A9A45F-725D-38DB-8B61-9B2F74E07561}"/>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 name="Freeform 227">
              <a:extLst>
                <a:ext uri="{FF2B5EF4-FFF2-40B4-BE49-F238E27FC236}">
                  <a16:creationId xmlns:a16="http://schemas.microsoft.com/office/drawing/2014/main" id="{63F55149-D87E-71F9-FC53-DCED6BD6C0DC}"/>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 name="Freeform 228">
              <a:extLst>
                <a:ext uri="{FF2B5EF4-FFF2-40B4-BE49-F238E27FC236}">
                  <a16:creationId xmlns:a16="http://schemas.microsoft.com/office/drawing/2014/main" id="{AC2CCBDE-4E9D-C1E9-C9EF-5EDA9F042828}"/>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 name="Freeform 229">
              <a:extLst>
                <a:ext uri="{FF2B5EF4-FFF2-40B4-BE49-F238E27FC236}">
                  <a16:creationId xmlns:a16="http://schemas.microsoft.com/office/drawing/2014/main" id="{51B7AB09-166C-DC54-706F-EF8CE13004FF}"/>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 name="Freeform 230">
              <a:extLst>
                <a:ext uri="{FF2B5EF4-FFF2-40B4-BE49-F238E27FC236}">
                  <a16:creationId xmlns:a16="http://schemas.microsoft.com/office/drawing/2014/main" id="{6E93C7B9-59BA-3CDD-FB72-18B74FF2F275}"/>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72" name="Group 231">
            <a:extLst>
              <a:ext uri="{FF2B5EF4-FFF2-40B4-BE49-F238E27FC236}">
                <a16:creationId xmlns:a16="http://schemas.microsoft.com/office/drawing/2014/main" id="{C2634D3D-0360-1300-5CD3-E61281EEC074}"/>
              </a:ext>
            </a:extLst>
          </p:cNvPr>
          <p:cNvGrpSpPr>
            <a:grpSpLocks/>
          </p:cNvGrpSpPr>
          <p:nvPr/>
        </p:nvGrpSpPr>
        <p:grpSpPr bwMode="auto">
          <a:xfrm>
            <a:off x="7368821" y="1429988"/>
            <a:ext cx="997696" cy="1211616"/>
            <a:chOff x="1007" y="2038"/>
            <a:chExt cx="651" cy="607"/>
          </a:xfrm>
        </p:grpSpPr>
        <p:sp>
          <p:nvSpPr>
            <p:cNvPr id="573" name="Freeform 232">
              <a:extLst>
                <a:ext uri="{FF2B5EF4-FFF2-40B4-BE49-F238E27FC236}">
                  <a16:creationId xmlns:a16="http://schemas.microsoft.com/office/drawing/2014/main" id="{25BE66A3-BDB3-93F2-655A-3272CCB8558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 name="Freeform 233">
              <a:extLst>
                <a:ext uri="{FF2B5EF4-FFF2-40B4-BE49-F238E27FC236}">
                  <a16:creationId xmlns:a16="http://schemas.microsoft.com/office/drawing/2014/main" id="{22C21858-0E96-8FED-0B66-84E93068E899}"/>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5" name="Freeform 234">
              <a:extLst>
                <a:ext uri="{FF2B5EF4-FFF2-40B4-BE49-F238E27FC236}">
                  <a16:creationId xmlns:a16="http://schemas.microsoft.com/office/drawing/2014/main" id="{24D2A9B7-B3BF-BD89-729D-E1F039C8E0FD}"/>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6" name="Freeform 235">
              <a:extLst>
                <a:ext uri="{FF2B5EF4-FFF2-40B4-BE49-F238E27FC236}">
                  <a16:creationId xmlns:a16="http://schemas.microsoft.com/office/drawing/2014/main" id="{C21590DD-0D9A-DBDA-21E9-648100F9064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7" name="Freeform 236">
              <a:extLst>
                <a:ext uri="{FF2B5EF4-FFF2-40B4-BE49-F238E27FC236}">
                  <a16:creationId xmlns:a16="http://schemas.microsoft.com/office/drawing/2014/main" id="{B2CC833E-2FFA-88F6-284F-4D00037FBA31}"/>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8" name="Freeform 237">
              <a:extLst>
                <a:ext uri="{FF2B5EF4-FFF2-40B4-BE49-F238E27FC236}">
                  <a16:creationId xmlns:a16="http://schemas.microsoft.com/office/drawing/2014/main" id="{A6089B5C-1E8F-2F1C-3E44-A562F0AD8006}"/>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9" name="Freeform 238">
              <a:extLst>
                <a:ext uri="{FF2B5EF4-FFF2-40B4-BE49-F238E27FC236}">
                  <a16:creationId xmlns:a16="http://schemas.microsoft.com/office/drawing/2014/main" id="{45CE8036-74CF-C3B0-4685-4C25C0AE0D07}"/>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0" name="Freeform 239">
              <a:extLst>
                <a:ext uri="{FF2B5EF4-FFF2-40B4-BE49-F238E27FC236}">
                  <a16:creationId xmlns:a16="http://schemas.microsoft.com/office/drawing/2014/main" id="{3FAD2CA9-6A0E-7865-0781-9B4707659283}"/>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 name="Freeform 240">
              <a:extLst>
                <a:ext uri="{FF2B5EF4-FFF2-40B4-BE49-F238E27FC236}">
                  <a16:creationId xmlns:a16="http://schemas.microsoft.com/office/drawing/2014/main" id="{82047897-C302-2868-E702-6A00CC82C78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2" name="Freeform 241">
              <a:extLst>
                <a:ext uri="{FF2B5EF4-FFF2-40B4-BE49-F238E27FC236}">
                  <a16:creationId xmlns:a16="http://schemas.microsoft.com/office/drawing/2014/main" id="{6DABA885-081A-C222-5DC7-A14B13732558}"/>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 name="Freeform 242">
              <a:extLst>
                <a:ext uri="{FF2B5EF4-FFF2-40B4-BE49-F238E27FC236}">
                  <a16:creationId xmlns:a16="http://schemas.microsoft.com/office/drawing/2014/main" id="{C923BBD6-06E1-9D9B-F46D-F7E0070F93A4}"/>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 name="Freeform 243">
              <a:extLst>
                <a:ext uri="{FF2B5EF4-FFF2-40B4-BE49-F238E27FC236}">
                  <a16:creationId xmlns:a16="http://schemas.microsoft.com/office/drawing/2014/main" id="{77ACD6F8-35AF-6778-C995-1EA992752993}"/>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 name="Freeform 244">
              <a:extLst>
                <a:ext uri="{FF2B5EF4-FFF2-40B4-BE49-F238E27FC236}">
                  <a16:creationId xmlns:a16="http://schemas.microsoft.com/office/drawing/2014/main" id="{19BDBB14-788F-1BEC-8409-68E16CF5B840}"/>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 name="Freeform 245">
              <a:extLst>
                <a:ext uri="{FF2B5EF4-FFF2-40B4-BE49-F238E27FC236}">
                  <a16:creationId xmlns:a16="http://schemas.microsoft.com/office/drawing/2014/main" id="{EB4F29B7-48C0-7DB6-E459-8C9FF12FCFD8}"/>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 name="Freeform 246">
              <a:extLst>
                <a:ext uri="{FF2B5EF4-FFF2-40B4-BE49-F238E27FC236}">
                  <a16:creationId xmlns:a16="http://schemas.microsoft.com/office/drawing/2014/main" id="{A8613BB9-1E6F-9561-DC38-1B7BAF680C5B}"/>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8" name="Freeform 247">
              <a:extLst>
                <a:ext uri="{FF2B5EF4-FFF2-40B4-BE49-F238E27FC236}">
                  <a16:creationId xmlns:a16="http://schemas.microsoft.com/office/drawing/2014/main" id="{1090309A-C8B1-1B7D-DB38-8ECDBD5916B1}"/>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 name="Freeform 248">
              <a:extLst>
                <a:ext uri="{FF2B5EF4-FFF2-40B4-BE49-F238E27FC236}">
                  <a16:creationId xmlns:a16="http://schemas.microsoft.com/office/drawing/2014/main" id="{9AA87C09-73B8-13A8-B732-DE7981184A93}"/>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 name="Freeform 249">
              <a:extLst>
                <a:ext uri="{FF2B5EF4-FFF2-40B4-BE49-F238E27FC236}">
                  <a16:creationId xmlns:a16="http://schemas.microsoft.com/office/drawing/2014/main" id="{99A69436-DAE4-8E2F-F8B2-E1D58D07E3E8}"/>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 name="Freeform 250">
              <a:extLst>
                <a:ext uri="{FF2B5EF4-FFF2-40B4-BE49-F238E27FC236}">
                  <a16:creationId xmlns:a16="http://schemas.microsoft.com/office/drawing/2014/main" id="{306BAAB3-8FDA-2BB9-76D0-9669BB075EE7}"/>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 name="Freeform 251">
              <a:extLst>
                <a:ext uri="{FF2B5EF4-FFF2-40B4-BE49-F238E27FC236}">
                  <a16:creationId xmlns:a16="http://schemas.microsoft.com/office/drawing/2014/main" id="{786963D9-C4B5-0F7B-8153-0003A6F09D7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 name="Freeform 252">
              <a:extLst>
                <a:ext uri="{FF2B5EF4-FFF2-40B4-BE49-F238E27FC236}">
                  <a16:creationId xmlns:a16="http://schemas.microsoft.com/office/drawing/2014/main" id="{B43CC6B8-D26E-E516-798A-95BBFA1C3B95}"/>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 name="Freeform 253">
              <a:extLst>
                <a:ext uri="{FF2B5EF4-FFF2-40B4-BE49-F238E27FC236}">
                  <a16:creationId xmlns:a16="http://schemas.microsoft.com/office/drawing/2014/main" id="{CCCAA0DC-051E-1809-DEA3-2DF16D05AF80}"/>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 name="Freeform 254">
              <a:extLst>
                <a:ext uri="{FF2B5EF4-FFF2-40B4-BE49-F238E27FC236}">
                  <a16:creationId xmlns:a16="http://schemas.microsoft.com/office/drawing/2014/main" id="{6F49A1E0-CC57-5460-46BC-F5A74F0F3737}"/>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 name="Freeform 255">
              <a:extLst>
                <a:ext uri="{FF2B5EF4-FFF2-40B4-BE49-F238E27FC236}">
                  <a16:creationId xmlns:a16="http://schemas.microsoft.com/office/drawing/2014/main" id="{36206986-C1D4-3D94-85B9-16BBC5E2DD47}"/>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 name="Freeform 256">
              <a:extLst>
                <a:ext uri="{FF2B5EF4-FFF2-40B4-BE49-F238E27FC236}">
                  <a16:creationId xmlns:a16="http://schemas.microsoft.com/office/drawing/2014/main" id="{F6744E3B-DF9A-BFD9-955D-6F8839141624}"/>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 name="Freeform 257">
              <a:extLst>
                <a:ext uri="{FF2B5EF4-FFF2-40B4-BE49-F238E27FC236}">
                  <a16:creationId xmlns:a16="http://schemas.microsoft.com/office/drawing/2014/main" id="{8CF4160A-474C-9B73-F61C-923513EC20E5}"/>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 name="Freeform 258">
              <a:extLst>
                <a:ext uri="{FF2B5EF4-FFF2-40B4-BE49-F238E27FC236}">
                  <a16:creationId xmlns:a16="http://schemas.microsoft.com/office/drawing/2014/main" id="{A1C1E23A-AA8E-E642-4CE0-7B7F6CA3B372}"/>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 name="Freeform 259">
              <a:extLst>
                <a:ext uri="{FF2B5EF4-FFF2-40B4-BE49-F238E27FC236}">
                  <a16:creationId xmlns:a16="http://schemas.microsoft.com/office/drawing/2014/main" id="{D00D8757-E5F1-78D8-9C85-88DC335DA7CD}"/>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1" name="Freeform 260">
              <a:extLst>
                <a:ext uri="{FF2B5EF4-FFF2-40B4-BE49-F238E27FC236}">
                  <a16:creationId xmlns:a16="http://schemas.microsoft.com/office/drawing/2014/main" id="{8C25885F-F7EF-6735-A16D-730B40E20F93}"/>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2" name="Freeform 261">
              <a:extLst>
                <a:ext uri="{FF2B5EF4-FFF2-40B4-BE49-F238E27FC236}">
                  <a16:creationId xmlns:a16="http://schemas.microsoft.com/office/drawing/2014/main" id="{D1F35FBC-0B9B-BF6D-27A2-3F0BFFB7FCD7}"/>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3" name="Freeform 262">
              <a:extLst>
                <a:ext uri="{FF2B5EF4-FFF2-40B4-BE49-F238E27FC236}">
                  <a16:creationId xmlns:a16="http://schemas.microsoft.com/office/drawing/2014/main" id="{3A069014-7E0C-57F6-1739-1B5788C8891C}"/>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 name="Freeform 263">
              <a:extLst>
                <a:ext uri="{FF2B5EF4-FFF2-40B4-BE49-F238E27FC236}">
                  <a16:creationId xmlns:a16="http://schemas.microsoft.com/office/drawing/2014/main" id="{268863D6-4936-DBAD-B5BC-0C3B64D827AE}"/>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5" name="Freeform 264">
              <a:extLst>
                <a:ext uri="{FF2B5EF4-FFF2-40B4-BE49-F238E27FC236}">
                  <a16:creationId xmlns:a16="http://schemas.microsoft.com/office/drawing/2014/main" id="{7C5AE111-7417-0EFE-F0BD-11E2EF7F557A}"/>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 name="Freeform 265">
              <a:extLst>
                <a:ext uri="{FF2B5EF4-FFF2-40B4-BE49-F238E27FC236}">
                  <a16:creationId xmlns:a16="http://schemas.microsoft.com/office/drawing/2014/main" id="{43CCF43F-FD11-E6ED-2652-FD831DF7C521}"/>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7" name="Freeform 266">
              <a:extLst>
                <a:ext uri="{FF2B5EF4-FFF2-40B4-BE49-F238E27FC236}">
                  <a16:creationId xmlns:a16="http://schemas.microsoft.com/office/drawing/2014/main" id="{533C06B2-ED03-ACD9-76F2-FA9D859BB3EA}"/>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 name="Freeform 267">
              <a:extLst>
                <a:ext uri="{FF2B5EF4-FFF2-40B4-BE49-F238E27FC236}">
                  <a16:creationId xmlns:a16="http://schemas.microsoft.com/office/drawing/2014/main" id="{18A2B638-A143-2873-5E3A-03F24FB10E8F}"/>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 name="Freeform 268">
              <a:extLst>
                <a:ext uri="{FF2B5EF4-FFF2-40B4-BE49-F238E27FC236}">
                  <a16:creationId xmlns:a16="http://schemas.microsoft.com/office/drawing/2014/main" id="{D949E732-DB2A-EB79-7A94-D8BEF84E6399}"/>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 name="Freeform 269">
              <a:extLst>
                <a:ext uri="{FF2B5EF4-FFF2-40B4-BE49-F238E27FC236}">
                  <a16:creationId xmlns:a16="http://schemas.microsoft.com/office/drawing/2014/main" id="{4465B797-B75D-5A68-E319-A308E1E2F299}"/>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 name="Freeform 270">
              <a:extLst>
                <a:ext uri="{FF2B5EF4-FFF2-40B4-BE49-F238E27FC236}">
                  <a16:creationId xmlns:a16="http://schemas.microsoft.com/office/drawing/2014/main" id="{FF214822-CD6C-1DD6-D0C3-F2178BDC65C3}"/>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 name="Freeform 271">
              <a:extLst>
                <a:ext uri="{FF2B5EF4-FFF2-40B4-BE49-F238E27FC236}">
                  <a16:creationId xmlns:a16="http://schemas.microsoft.com/office/drawing/2014/main" id="{A277F0F0-CE5B-0DFA-C3FF-3CFD79E2E224}"/>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 name="Freeform 272">
              <a:extLst>
                <a:ext uri="{FF2B5EF4-FFF2-40B4-BE49-F238E27FC236}">
                  <a16:creationId xmlns:a16="http://schemas.microsoft.com/office/drawing/2014/main" id="{84C9D893-6108-FA15-BF65-F217DCF0E982}"/>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 name="Freeform 273">
              <a:extLst>
                <a:ext uri="{FF2B5EF4-FFF2-40B4-BE49-F238E27FC236}">
                  <a16:creationId xmlns:a16="http://schemas.microsoft.com/office/drawing/2014/main" id="{8244BD33-B6E2-2020-DFB6-744C96856E39}"/>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5" name="Freeform 274">
              <a:extLst>
                <a:ext uri="{FF2B5EF4-FFF2-40B4-BE49-F238E27FC236}">
                  <a16:creationId xmlns:a16="http://schemas.microsoft.com/office/drawing/2014/main" id="{2B51FAAC-08F7-8D2C-713D-BA6CDFEC0CEB}"/>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 name="Freeform 275">
              <a:extLst>
                <a:ext uri="{FF2B5EF4-FFF2-40B4-BE49-F238E27FC236}">
                  <a16:creationId xmlns:a16="http://schemas.microsoft.com/office/drawing/2014/main" id="{DA0C190D-D2B4-48F3-29AD-9E9DB0969ADC}"/>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7" name="Freeform 276">
              <a:extLst>
                <a:ext uri="{FF2B5EF4-FFF2-40B4-BE49-F238E27FC236}">
                  <a16:creationId xmlns:a16="http://schemas.microsoft.com/office/drawing/2014/main" id="{070FDB78-5D88-60CD-FA1D-B42EC6A33566}"/>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8" name="Freeform 277">
              <a:extLst>
                <a:ext uri="{FF2B5EF4-FFF2-40B4-BE49-F238E27FC236}">
                  <a16:creationId xmlns:a16="http://schemas.microsoft.com/office/drawing/2014/main" id="{D968EFE8-8701-F3C2-F4B1-6860E2D20949}"/>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9" name="Freeform 278">
              <a:extLst>
                <a:ext uri="{FF2B5EF4-FFF2-40B4-BE49-F238E27FC236}">
                  <a16:creationId xmlns:a16="http://schemas.microsoft.com/office/drawing/2014/main" id="{925BB53C-AFC9-5102-545C-59DD70BF9E4F}"/>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0" name="Freeform 279">
              <a:extLst>
                <a:ext uri="{FF2B5EF4-FFF2-40B4-BE49-F238E27FC236}">
                  <a16:creationId xmlns:a16="http://schemas.microsoft.com/office/drawing/2014/main" id="{08FB2254-BC96-D110-1EDE-8D81AE8DAAA8}"/>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1" name="Freeform 280">
              <a:extLst>
                <a:ext uri="{FF2B5EF4-FFF2-40B4-BE49-F238E27FC236}">
                  <a16:creationId xmlns:a16="http://schemas.microsoft.com/office/drawing/2014/main" id="{75D172B7-441D-0551-772D-08CA35DCF8AA}"/>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2" name="Freeform 281">
              <a:extLst>
                <a:ext uri="{FF2B5EF4-FFF2-40B4-BE49-F238E27FC236}">
                  <a16:creationId xmlns:a16="http://schemas.microsoft.com/office/drawing/2014/main" id="{8485241A-3D43-4096-E357-2F2004E6AEAF}"/>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3" name="Freeform 282">
              <a:extLst>
                <a:ext uri="{FF2B5EF4-FFF2-40B4-BE49-F238E27FC236}">
                  <a16:creationId xmlns:a16="http://schemas.microsoft.com/office/drawing/2014/main" id="{002A96D1-C222-89D1-DC18-F85C7F6F4D8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4" name="Freeform 283">
              <a:extLst>
                <a:ext uri="{FF2B5EF4-FFF2-40B4-BE49-F238E27FC236}">
                  <a16:creationId xmlns:a16="http://schemas.microsoft.com/office/drawing/2014/main" id="{2B6ED03F-6D07-41D2-8492-B741F68ADF34}"/>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5" name="Freeform 284">
              <a:extLst>
                <a:ext uri="{FF2B5EF4-FFF2-40B4-BE49-F238E27FC236}">
                  <a16:creationId xmlns:a16="http://schemas.microsoft.com/office/drawing/2014/main" id="{C5A752AA-28B5-71F0-0E18-E73DDD421BF0}"/>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cxnSp>
        <p:nvCxnSpPr>
          <p:cNvPr id="626" name="Straight Arrow Connector 625">
            <a:extLst>
              <a:ext uri="{FF2B5EF4-FFF2-40B4-BE49-F238E27FC236}">
                <a16:creationId xmlns:a16="http://schemas.microsoft.com/office/drawing/2014/main" id="{5D14C589-761B-070D-9D1F-B2970B7273E3}"/>
              </a:ext>
            </a:extLst>
          </p:cNvPr>
          <p:cNvCxnSpPr>
            <a:cxnSpLocks/>
          </p:cNvCxnSpPr>
          <p:nvPr/>
        </p:nvCxnSpPr>
        <p:spPr>
          <a:xfrm>
            <a:off x="6727126" y="2708790"/>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7" name="Text Box 230">
            <a:extLst>
              <a:ext uri="{FF2B5EF4-FFF2-40B4-BE49-F238E27FC236}">
                <a16:creationId xmlns:a16="http://schemas.microsoft.com/office/drawing/2014/main" id="{36AB489A-147B-43F9-FCDC-540FF07F70E5}"/>
              </a:ext>
            </a:extLst>
          </p:cNvPr>
          <p:cNvSpPr txBox="1">
            <a:spLocks noChangeAspect="1" noChangeArrowheads="1"/>
          </p:cNvSpPr>
          <p:nvPr/>
        </p:nvSpPr>
        <p:spPr bwMode="auto">
          <a:xfrm flipH="1">
            <a:off x="5077858" y="720854"/>
            <a:ext cx="951903"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2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628" name="Text Box 236">
            <a:extLst>
              <a:ext uri="{FF2B5EF4-FFF2-40B4-BE49-F238E27FC236}">
                <a16:creationId xmlns:a16="http://schemas.microsoft.com/office/drawing/2014/main" id="{320BABF8-B84E-62DC-4856-AFA874BACDEA}"/>
              </a:ext>
            </a:extLst>
          </p:cNvPr>
          <p:cNvSpPr txBox="1">
            <a:spLocks noChangeAspect="1" noChangeArrowheads="1"/>
          </p:cNvSpPr>
          <p:nvPr/>
        </p:nvSpPr>
        <p:spPr bwMode="auto">
          <a:xfrm flipH="1">
            <a:off x="3909492" y="690077"/>
            <a:ext cx="787534" cy="40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sz="2000"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629" name="Text Box 239">
            <a:extLst>
              <a:ext uri="{FF2B5EF4-FFF2-40B4-BE49-F238E27FC236}">
                <a16:creationId xmlns:a16="http://schemas.microsoft.com/office/drawing/2014/main" id="{50762877-562A-560B-D8CA-7EE9BA874488}"/>
              </a:ext>
            </a:extLst>
          </p:cNvPr>
          <p:cNvSpPr txBox="1">
            <a:spLocks noChangeArrowheads="1"/>
          </p:cNvSpPr>
          <p:nvPr/>
        </p:nvSpPr>
        <p:spPr bwMode="auto">
          <a:xfrm flipH="1">
            <a:off x="2950000" y="690070"/>
            <a:ext cx="356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000" i="1" dirty="0">
                <a:latin typeface="Symbol" pitchFamily="2" charset="2"/>
              </a:rPr>
              <a:t>0</a:t>
            </a:r>
          </a:p>
        </p:txBody>
      </p:sp>
      <p:sp>
        <p:nvSpPr>
          <p:cNvPr id="630" name="Text Box 230">
            <a:extLst>
              <a:ext uri="{FF2B5EF4-FFF2-40B4-BE49-F238E27FC236}">
                <a16:creationId xmlns:a16="http://schemas.microsoft.com/office/drawing/2014/main" id="{370037E8-35AC-CD56-543F-11413B729EC8}"/>
              </a:ext>
            </a:extLst>
          </p:cNvPr>
          <p:cNvSpPr txBox="1">
            <a:spLocks noChangeAspect="1" noChangeArrowheads="1"/>
          </p:cNvSpPr>
          <p:nvPr/>
        </p:nvSpPr>
        <p:spPr bwMode="auto">
          <a:xfrm flipH="1">
            <a:off x="6366831" y="720854"/>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3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631" name="Text Box 230">
            <a:extLst>
              <a:ext uri="{FF2B5EF4-FFF2-40B4-BE49-F238E27FC236}">
                <a16:creationId xmlns:a16="http://schemas.microsoft.com/office/drawing/2014/main" id="{EEF12AAE-9594-5328-9619-080EA46D2A43}"/>
              </a:ext>
            </a:extLst>
          </p:cNvPr>
          <p:cNvSpPr txBox="1">
            <a:spLocks noChangeAspect="1" noChangeArrowheads="1"/>
          </p:cNvSpPr>
          <p:nvPr/>
        </p:nvSpPr>
        <p:spPr bwMode="auto">
          <a:xfrm flipH="1">
            <a:off x="7498210" y="720854"/>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4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grpSp>
        <p:nvGrpSpPr>
          <p:cNvPr id="632" name="Group 631">
            <a:extLst>
              <a:ext uri="{FF2B5EF4-FFF2-40B4-BE49-F238E27FC236}">
                <a16:creationId xmlns:a16="http://schemas.microsoft.com/office/drawing/2014/main" id="{AD05BCE5-2F10-0185-3D4B-DF0D8FC3AE72}"/>
              </a:ext>
            </a:extLst>
          </p:cNvPr>
          <p:cNvGrpSpPr/>
          <p:nvPr/>
        </p:nvGrpSpPr>
        <p:grpSpPr>
          <a:xfrm rot="10800000" flipH="1">
            <a:off x="4227776" y="1135885"/>
            <a:ext cx="241840" cy="353500"/>
            <a:chOff x="4293690" y="2527182"/>
            <a:chExt cx="231830" cy="673972"/>
          </a:xfrm>
        </p:grpSpPr>
        <p:cxnSp>
          <p:nvCxnSpPr>
            <p:cNvPr id="633" name="Straight Connector 632">
              <a:extLst>
                <a:ext uri="{FF2B5EF4-FFF2-40B4-BE49-F238E27FC236}">
                  <a16:creationId xmlns:a16="http://schemas.microsoft.com/office/drawing/2014/main" id="{EF27B3A7-4F02-701B-8DAB-385DBD524D78}"/>
                </a:ext>
              </a:extLst>
            </p:cNvPr>
            <p:cNvCxnSpPr/>
            <p:nvPr/>
          </p:nvCxnSpPr>
          <p:spPr>
            <a:xfrm flipV="1">
              <a:off x="4293690" y="2603351"/>
              <a:ext cx="0" cy="592745"/>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634" name="Group 633">
              <a:extLst>
                <a:ext uri="{FF2B5EF4-FFF2-40B4-BE49-F238E27FC236}">
                  <a16:creationId xmlns:a16="http://schemas.microsoft.com/office/drawing/2014/main" id="{C1103EC9-625A-7D93-8BB2-272A9122FCCC}"/>
                </a:ext>
              </a:extLst>
            </p:cNvPr>
            <p:cNvGrpSpPr/>
            <p:nvPr/>
          </p:nvGrpSpPr>
          <p:grpSpPr>
            <a:xfrm>
              <a:off x="4334897" y="2527182"/>
              <a:ext cx="190623" cy="673972"/>
              <a:chOff x="5421116" y="3276540"/>
              <a:chExt cx="178048" cy="1146919"/>
            </a:xfrm>
          </p:grpSpPr>
          <p:cxnSp>
            <p:nvCxnSpPr>
              <p:cNvPr id="635" name="Straight Connector 634">
                <a:extLst>
                  <a:ext uri="{FF2B5EF4-FFF2-40B4-BE49-F238E27FC236}">
                    <a16:creationId xmlns:a16="http://schemas.microsoft.com/office/drawing/2014/main" id="{1975B34A-BD7B-EECF-AC8F-1FF3FEC5DFFC}"/>
                  </a:ext>
                </a:extLst>
              </p:cNvPr>
              <p:cNvCxnSpPr/>
              <p:nvPr/>
            </p:nvCxnSpPr>
            <p:spPr>
              <a:xfrm>
                <a:off x="5433355" y="3276540"/>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36" name="Straight Connector 635">
                <a:extLst>
                  <a:ext uri="{FF2B5EF4-FFF2-40B4-BE49-F238E27FC236}">
                    <a16:creationId xmlns:a16="http://schemas.microsoft.com/office/drawing/2014/main" id="{35EC56D4-6242-D3C8-E287-C5392A4F0D69}"/>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37" name="Straight Connector 636">
                <a:extLst>
                  <a:ext uri="{FF2B5EF4-FFF2-40B4-BE49-F238E27FC236}">
                    <a16:creationId xmlns:a16="http://schemas.microsoft.com/office/drawing/2014/main" id="{47ABAF3F-B74F-C10F-476E-DFC32BEBC504}"/>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638" name="Group 637">
            <a:extLst>
              <a:ext uri="{FF2B5EF4-FFF2-40B4-BE49-F238E27FC236}">
                <a16:creationId xmlns:a16="http://schemas.microsoft.com/office/drawing/2014/main" id="{61106480-0DAF-E359-2EE8-F92A367101DA}"/>
              </a:ext>
            </a:extLst>
          </p:cNvPr>
          <p:cNvGrpSpPr/>
          <p:nvPr/>
        </p:nvGrpSpPr>
        <p:grpSpPr>
          <a:xfrm rot="10800000" flipH="1">
            <a:off x="5485292" y="1110726"/>
            <a:ext cx="270160" cy="436016"/>
            <a:chOff x="4266544" y="2369859"/>
            <a:chExt cx="258976" cy="831294"/>
          </a:xfrm>
        </p:grpSpPr>
        <p:cxnSp>
          <p:nvCxnSpPr>
            <p:cNvPr id="639" name="Straight Connector 638">
              <a:extLst>
                <a:ext uri="{FF2B5EF4-FFF2-40B4-BE49-F238E27FC236}">
                  <a16:creationId xmlns:a16="http://schemas.microsoft.com/office/drawing/2014/main" id="{89DB708C-6F12-BA6B-FAA9-7947783A60F7}"/>
                </a:ext>
              </a:extLst>
            </p:cNvPr>
            <p:cNvCxnSpPr/>
            <p:nvPr/>
          </p:nvCxnSpPr>
          <p:spPr>
            <a:xfrm flipV="1">
              <a:off x="4266544" y="2530708"/>
              <a:ext cx="0" cy="662479"/>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640" name="Group 639">
              <a:extLst>
                <a:ext uri="{FF2B5EF4-FFF2-40B4-BE49-F238E27FC236}">
                  <a16:creationId xmlns:a16="http://schemas.microsoft.com/office/drawing/2014/main" id="{C421AFB4-2661-4384-6106-AC22A75DA427}"/>
                </a:ext>
              </a:extLst>
            </p:cNvPr>
            <p:cNvGrpSpPr/>
            <p:nvPr/>
          </p:nvGrpSpPr>
          <p:grpSpPr>
            <a:xfrm>
              <a:off x="4334897" y="2369859"/>
              <a:ext cx="190623" cy="831294"/>
              <a:chOff x="5421116" y="3008820"/>
              <a:chExt cx="178048" cy="1414639"/>
            </a:xfrm>
          </p:grpSpPr>
          <p:cxnSp>
            <p:nvCxnSpPr>
              <p:cNvPr id="641" name="Straight Connector 640">
                <a:extLst>
                  <a:ext uri="{FF2B5EF4-FFF2-40B4-BE49-F238E27FC236}">
                    <a16:creationId xmlns:a16="http://schemas.microsoft.com/office/drawing/2014/main" id="{A00891C1-F4F3-C3F1-88D8-EA7D050DE51D}"/>
                  </a:ext>
                </a:extLst>
              </p:cNvPr>
              <p:cNvCxnSpPr>
                <a:cxnSpLocks/>
              </p:cNvCxnSpPr>
              <p:nvPr/>
            </p:nvCxnSpPr>
            <p:spPr>
              <a:xfrm rot="10800000" flipV="1">
                <a:off x="5428976" y="3008820"/>
                <a:ext cx="1052" cy="77610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2" name="Straight Connector 641">
                <a:extLst>
                  <a:ext uri="{FF2B5EF4-FFF2-40B4-BE49-F238E27FC236}">
                    <a16:creationId xmlns:a16="http://schemas.microsoft.com/office/drawing/2014/main" id="{84FB713E-14BC-D8EC-1B89-2B6B0DA7D6ED}"/>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3" name="Straight Connector 642">
                <a:extLst>
                  <a:ext uri="{FF2B5EF4-FFF2-40B4-BE49-F238E27FC236}">
                    <a16:creationId xmlns:a16="http://schemas.microsoft.com/office/drawing/2014/main" id="{969F104B-6269-920F-B0D2-58AEE4B41EF7}"/>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644" name="Group 643">
            <a:extLst>
              <a:ext uri="{FF2B5EF4-FFF2-40B4-BE49-F238E27FC236}">
                <a16:creationId xmlns:a16="http://schemas.microsoft.com/office/drawing/2014/main" id="{C278B506-21B7-CBD9-DDAB-CF278B3AD5AC}"/>
              </a:ext>
            </a:extLst>
          </p:cNvPr>
          <p:cNvGrpSpPr/>
          <p:nvPr/>
        </p:nvGrpSpPr>
        <p:grpSpPr>
          <a:xfrm rot="10800000" flipH="1">
            <a:off x="6729624" y="1098171"/>
            <a:ext cx="307240" cy="479937"/>
            <a:chOff x="4231001" y="2286121"/>
            <a:chExt cx="294519" cy="915033"/>
          </a:xfrm>
        </p:grpSpPr>
        <p:cxnSp>
          <p:nvCxnSpPr>
            <p:cNvPr id="645" name="Straight Connector 644">
              <a:extLst>
                <a:ext uri="{FF2B5EF4-FFF2-40B4-BE49-F238E27FC236}">
                  <a16:creationId xmlns:a16="http://schemas.microsoft.com/office/drawing/2014/main" id="{536B042C-56FB-32F5-B531-C8B0F432A106}"/>
                </a:ext>
              </a:extLst>
            </p:cNvPr>
            <p:cNvCxnSpPr/>
            <p:nvPr/>
          </p:nvCxnSpPr>
          <p:spPr>
            <a:xfrm flipV="1">
              <a:off x="4231001" y="2549356"/>
              <a:ext cx="0" cy="645046"/>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646" name="Group 645">
              <a:extLst>
                <a:ext uri="{FF2B5EF4-FFF2-40B4-BE49-F238E27FC236}">
                  <a16:creationId xmlns:a16="http://schemas.microsoft.com/office/drawing/2014/main" id="{CBB0AF40-C51A-137E-D77C-0659B042D384}"/>
                </a:ext>
              </a:extLst>
            </p:cNvPr>
            <p:cNvGrpSpPr/>
            <p:nvPr/>
          </p:nvGrpSpPr>
          <p:grpSpPr>
            <a:xfrm>
              <a:off x="4334897" y="2286121"/>
              <a:ext cx="190623" cy="915033"/>
              <a:chOff x="5421116" y="2866319"/>
              <a:chExt cx="178048" cy="1557140"/>
            </a:xfrm>
          </p:grpSpPr>
          <p:cxnSp>
            <p:nvCxnSpPr>
              <p:cNvPr id="647" name="Straight Connector 646">
                <a:extLst>
                  <a:ext uri="{FF2B5EF4-FFF2-40B4-BE49-F238E27FC236}">
                    <a16:creationId xmlns:a16="http://schemas.microsoft.com/office/drawing/2014/main" id="{026A0308-7FD0-8FF4-6E11-6CD912EE0543}"/>
                  </a:ext>
                </a:extLst>
              </p:cNvPr>
              <p:cNvCxnSpPr>
                <a:cxnSpLocks/>
              </p:cNvCxnSpPr>
              <p:nvPr/>
            </p:nvCxnSpPr>
            <p:spPr>
              <a:xfrm rot="10800000" flipH="1" flipV="1">
                <a:off x="5433355" y="2866319"/>
                <a:ext cx="0" cy="91860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8" name="Straight Connector 647">
                <a:extLst>
                  <a:ext uri="{FF2B5EF4-FFF2-40B4-BE49-F238E27FC236}">
                    <a16:creationId xmlns:a16="http://schemas.microsoft.com/office/drawing/2014/main" id="{5C201A21-454E-2086-3978-853E36C79549}"/>
                  </a:ext>
                </a:extLst>
              </p:cNvPr>
              <p:cNvCxnSpPr/>
              <p:nvPr/>
            </p:nvCxnSpPr>
            <p:spPr>
              <a:xfrm>
                <a:off x="5598462" y="3915077"/>
                <a:ext cx="0" cy="508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9" name="Straight Connector 648">
                <a:extLst>
                  <a:ext uri="{FF2B5EF4-FFF2-40B4-BE49-F238E27FC236}">
                    <a16:creationId xmlns:a16="http://schemas.microsoft.com/office/drawing/2014/main" id="{590AF930-61EA-67CB-FE0B-4C1288E54CC3}"/>
                  </a:ext>
                </a:extLst>
              </p:cNvPr>
              <p:cNvCxnSpPr>
                <a:cxnSpLocks/>
              </p:cNvCxnSpPr>
              <p:nvPr/>
            </p:nvCxnSpPr>
            <p:spPr>
              <a:xfrm>
                <a:off x="5421116" y="3746801"/>
                <a:ext cx="178048" cy="193376"/>
              </a:xfrm>
              <a:prstGeom prst="line">
                <a:avLst/>
              </a:prstGeom>
              <a:ln w="12700"/>
            </p:spPr>
            <p:style>
              <a:lnRef idx="1">
                <a:schemeClr val="accent1"/>
              </a:lnRef>
              <a:fillRef idx="0">
                <a:schemeClr val="accent1"/>
              </a:fillRef>
              <a:effectRef idx="0">
                <a:schemeClr val="accent1"/>
              </a:effectRef>
              <a:fontRef idx="minor">
                <a:schemeClr val="tx1"/>
              </a:fontRef>
            </p:style>
          </p:cxnSp>
        </p:grpSp>
      </p:grpSp>
      <p:sp>
        <p:nvSpPr>
          <p:cNvPr id="650" name="TextBox 649">
            <a:extLst>
              <a:ext uri="{FF2B5EF4-FFF2-40B4-BE49-F238E27FC236}">
                <a16:creationId xmlns:a16="http://schemas.microsoft.com/office/drawing/2014/main" id="{211DD9D5-A453-9AA7-3EEC-F42E6E1A8561}"/>
              </a:ext>
            </a:extLst>
          </p:cNvPr>
          <p:cNvSpPr txBox="1"/>
          <p:nvPr/>
        </p:nvSpPr>
        <p:spPr>
          <a:xfrm>
            <a:off x="7106522" y="2452558"/>
            <a:ext cx="419474" cy="461665"/>
          </a:xfrm>
          <a:prstGeom prst="rect">
            <a:avLst/>
          </a:prstGeom>
          <a:solidFill>
            <a:schemeClr val="bg1"/>
          </a:solidFill>
        </p:spPr>
        <p:txBody>
          <a:bodyPr wrap="none" rtlCol="0">
            <a:spAutoFit/>
          </a:bodyPr>
          <a:lstStyle/>
          <a:p>
            <a:r>
              <a:rPr lang="en-US" sz="2400" i="1" dirty="0">
                <a:latin typeface="Times" pitchFamily="2" charset="0"/>
              </a:rPr>
              <a:t>T</a:t>
            </a:r>
            <a:r>
              <a:rPr lang="en-US" sz="2400" i="1" baseline="-25000" dirty="0">
                <a:latin typeface="Times" pitchFamily="2" charset="0"/>
              </a:rPr>
              <a:t>r</a:t>
            </a:r>
          </a:p>
        </p:txBody>
      </p:sp>
      <p:cxnSp>
        <p:nvCxnSpPr>
          <p:cNvPr id="652" name="Straight Arrow Connector 651">
            <a:extLst>
              <a:ext uri="{FF2B5EF4-FFF2-40B4-BE49-F238E27FC236}">
                <a16:creationId xmlns:a16="http://schemas.microsoft.com/office/drawing/2014/main" id="{2E5D8328-D9F5-1B98-9D47-0DC7080D88F7}"/>
              </a:ext>
            </a:extLst>
          </p:cNvPr>
          <p:cNvCxnSpPr/>
          <p:nvPr/>
        </p:nvCxnSpPr>
        <p:spPr>
          <a:xfrm>
            <a:off x="542846" y="3464869"/>
            <a:ext cx="178355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53" name="TextBox 652">
            <a:extLst>
              <a:ext uri="{FF2B5EF4-FFF2-40B4-BE49-F238E27FC236}">
                <a16:creationId xmlns:a16="http://schemas.microsoft.com/office/drawing/2014/main" id="{5E1F9A7B-D152-225A-CE99-C46974982B74}"/>
              </a:ext>
            </a:extLst>
          </p:cNvPr>
          <p:cNvSpPr txBox="1"/>
          <p:nvPr/>
        </p:nvSpPr>
        <p:spPr>
          <a:xfrm>
            <a:off x="1235979" y="3418864"/>
            <a:ext cx="385042" cy="523220"/>
          </a:xfrm>
          <a:prstGeom prst="rect">
            <a:avLst/>
          </a:prstGeom>
          <a:noFill/>
        </p:spPr>
        <p:txBody>
          <a:bodyPr wrap="none" rtlCol="0">
            <a:spAutoFit/>
          </a:bodyPr>
          <a:lstStyle/>
          <a:p>
            <a:r>
              <a:rPr lang="en-US" sz="2800" i="1" dirty="0">
                <a:latin typeface="Times New Roman" panose="02020603050405020304" pitchFamily="18" charset="0"/>
                <a:cs typeface="Times New Roman" panose="02020603050405020304" pitchFamily="18" charset="0"/>
              </a:rPr>
              <a:t>L</a:t>
            </a:r>
          </a:p>
        </p:txBody>
      </p:sp>
      <p:sp>
        <p:nvSpPr>
          <p:cNvPr id="2" name="Rectangle 1">
            <a:extLst>
              <a:ext uri="{FF2B5EF4-FFF2-40B4-BE49-F238E27FC236}">
                <a16:creationId xmlns:a16="http://schemas.microsoft.com/office/drawing/2014/main" id="{63FC3FE1-D57D-2C09-7D27-6E9FB3874644}"/>
              </a:ext>
            </a:extLst>
          </p:cNvPr>
          <p:cNvSpPr/>
          <p:nvPr/>
        </p:nvSpPr>
        <p:spPr>
          <a:xfrm>
            <a:off x="6403027" y="3698094"/>
            <a:ext cx="2439957" cy="523220"/>
          </a:xfrm>
          <a:prstGeom prst="rect">
            <a:avLst/>
          </a:prstGeom>
          <a:solidFill>
            <a:srgbClr val="FFFF00"/>
          </a:solidFill>
          <a:ln>
            <a:solidFill>
              <a:schemeClr val="accent1"/>
            </a:solidFill>
          </a:ln>
        </p:spPr>
        <p:txBody>
          <a:bodyPr wrap="square">
            <a:spAutoFit/>
          </a:bodyPr>
          <a:lstStyle/>
          <a:p>
            <a:pPr algn="ctr"/>
            <a:r>
              <a:rPr lang="en-US" altLang="en-US" sz="2800" dirty="0" err="1">
                <a:latin typeface="Symbol" pitchFamily="2" charset="2"/>
                <a:ea typeface="ＭＳ Ｐゴシック" charset="-128"/>
                <a:cs typeface="Calibri" panose="020F0502020204030204" pitchFamily="34" charset="0"/>
                <a:sym typeface="Times New Roman Italic" charset="0"/>
              </a:rPr>
              <a:t>n</a:t>
            </a:r>
            <a:r>
              <a:rPr lang="en-US" altLang="en-US" sz="2800" baseline="-25000" dirty="0" err="1">
                <a:latin typeface="Calibri" panose="020F0502020204030204" pitchFamily="34" charset="0"/>
                <a:ea typeface="ＭＳ Ｐゴシック" charset="-128"/>
                <a:cs typeface="Calibri" panose="020F0502020204030204" pitchFamily="34" charset="0"/>
                <a:sym typeface="Times New Roman Italic" charset="0"/>
              </a:rPr>
              <a:t>N</a:t>
            </a:r>
            <a:r>
              <a:rPr lang="en-US" altLang="en-US" sz="2800" dirty="0">
                <a:latin typeface="Calibri" panose="020F0502020204030204" pitchFamily="34" charset="0"/>
                <a:ea typeface="ＭＳ Ｐゴシック" charset="-128"/>
                <a:cs typeface="Calibri" panose="020F0502020204030204" pitchFamily="34" charset="0"/>
                <a:sym typeface="Times New Roman Italic" charset="0"/>
              </a:rPr>
              <a:t>= N </a:t>
            </a:r>
            <a:r>
              <a:rPr lang="en-US" altLang="en-US" sz="2800" dirty="0">
                <a:latin typeface="Calibri" panose="020F0502020204030204" pitchFamily="34" charset="0"/>
                <a:ea typeface="Arial" charset="0"/>
                <a:cs typeface="Calibri" panose="020F0502020204030204" pitchFamily="34" charset="0"/>
                <a:sym typeface="Times New Roman Italic" charset="0"/>
              </a:rPr>
              <a:t>x</a:t>
            </a:r>
            <a:r>
              <a:rPr lang="en-US" altLang="en-US" sz="28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8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800" baseline="-25000" dirty="0" err="1">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8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8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800" baseline="-25000" dirty="0" err="1">
                <a:latin typeface="Calibri" panose="020F0502020204030204" pitchFamily="34" charset="0"/>
                <a:ea typeface="ＭＳ Ｐゴシック" charset="-128"/>
                <a:cs typeface="Calibri" panose="020F0502020204030204" pitchFamily="34" charset="0"/>
                <a:sym typeface="Times New Roman Italic" charset="0"/>
              </a:rPr>
              <a:t>CE</a:t>
            </a:r>
            <a:endParaRPr lang="en-US" sz="2800" baseline="-25000" dirty="0">
              <a:latin typeface="Calibri" panose="020F0502020204030204" pitchFamily="34" charset="0"/>
              <a:cs typeface="Calibri" panose="020F0502020204030204" pitchFamily="34" charset="0"/>
            </a:endParaRPr>
          </a:p>
        </p:txBody>
      </p:sp>
      <p:cxnSp>
        <p:nvCxnSpPr>
          <p:cNvPr id="3" name="Straight Connector 2">
            <a:extLst>
              <a:ext uri="{FF2B5EF4-FFF2-40B4-BE49-F238E27FC236}">
                <a16:creationId xmlns:a16="http://schemas.microsoft.com/office/drawing/2014/main" id="{BA99B547-F722-60E5-050D-73EDBAF43885}"/>
              </a:ext>
            </a:extLst>
          </p:cNvPr>
          <p:cNvCxnSpPr>
            <a:cxnSpLocks/>
          </p:cNvCxnSpPr>
          <p:nvPr/>
        </p:nvCxnSpPr>
        <p:spPr>
          <a:xfrm>
            <a:off x="7632421" y="4233438"/>
            <a:ext cx="0" cy="200199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B4A269D-A9AC-612F-C1C2-D0FF4729B700}"/>
              </a:ext>
            </a:extLst>
          </p:cNvPr>
          <p:cNvSpPr txBox="1"/>
          <p:nvPr/>
        </p:nvSpPr>
        <p:spPr>
          <a:xfrm>
            <a:off x="6537062" y="3314830"/>
            <a:ext cx="2203167" cy="400110"/>
          </a:xfrm>
          <a:prstGeom prst="rect">
            <a:avLst/>
          </a:prstGeom>
          <a:noFill/>
        </p:spPr>
        <p:txBody>
          <a:bodyPr wrap="none" rtlCol="0">
            <a:spAutoFit/>
          </a:bodyPr>
          <a:lstStyle/>
          <a:p>
            <a:r>
              <a:rPr lang="en-US" sz="2000" dirty="0">
                <a:solidFill>
                  <a:srgbClr val="C00000"/>
                </a:solidFill>
              </a:rPr>
              <a:t>The comb equation</a:t>
            </a:r>
          </a:p>
        </p:txBody>
      </p:sp>
      <p:grpSp>
        <p:nvGrpSpPr>
          <p:cNvPr id="20" name="Group 19">
            <a:extLst>
              <a:ext uri="{FF2B5EF4-FFF2-40B4-BE49-F238E27FC236}">
                <a16:creationId xmlns:a16="http://schemas.microsoft.com/office/drawing/2014/main" id="{24FD0A80-0DF6-6005-993E-9706C07F31EF}"/>
              </a:ext>
            </a:extLst>
          </p:cNvPr>
          <p:cNvGrpSpPr/>
          <p:nvPr/>
        </p:nvGrpSpPr>
        <p:grpSpPr>
          <a:xfrm>
            <a:off x="3005885" y="3081667"/>
            <a:ext cx="2658100" cy="1031817"/>
            <a:chOff x="3005885" y="3081667"/>
            <a:chExt cx="2658100" cy="1031817"/>
          </a:xfrm>
        </p:grpSpPr>
        <p:sp>
          <p:nvSpPr>
            <p:cNvPr id="22" name="TextBox 21">
              <a:extLst>
                <a:ext uri="{FF2B5EF4-FFF2-40B4-BE49-F238E27FC236}">
                  <a16:creationId xmlns:a16="http://schemas.microsoft.com/office/drawing/2014/main" id="{05DEB9CF-AB1D-AE1A-45CB-9E7A20667EA2}"/>
                </a:ext>
              </a:extLst>
            </p:cNvPr>
            <p:cNvSpPr txBox="1"/>
            <p:nvPr/>
          </p:nvSpPr>
          <p:spPr>
            <a:xfrm>
              <a:off x="3005885" y="3081667"/>
              <a:ext cx="2658100" cy="461665"/>
            </a:xfrm>
            <a:prstGeom prst="rect">
              <a:avLst/>
            </a:prstGeom>
            <a:noFill/>
          </p:spPr>
          <p:txBody>
            <a:bodyPr wrap="none" rtlCol="0">
              <a:spAutoFit/>
            </a:bodyPr>
            <a:lstStyle/>
            <a:p>
              <a:r>
                <a:rPr lang="en-US" altLang="en-US" sz="2400" b="1" i="1" dirty="0" err="1">
                  <a:latin typeface="Symbol" pitchFamily="2" charset="2"/>
                </a:rPr>
                <a:t>Df</a:t>
              </a:r>
              <a:r>
                <a:rPr lang="en-US" altLang="en-US" sz="2400" b="1" i="1" baseline="-25000" dirty="0" err="1">
                  <a:latin typeface="Times New Roman" panose="02020603050405020304" pitchFamily="18" charset="0"/>
                </a:rPr>
                <a:t>CE</a:t>
              </a:r>
              <a:r>
                <a:rPr lang="en-US" altLang="en-US" sz="2400" i="1" baseline="-25000" dirty="0">
                  <a:latin typeface="Times New Roman" panose="02020603050405020304" pitchFamily="18" charset="0"/>
                </a:rPr>
                <a:t> </a:t>
              </a:r>
              <a:r>
                <a:rPr lang="en-US" altLang="en-US" sz="2400" i="1" dirty="0">
                  <a:latin typeface="Times New Roman" panose="02020603050405020304" pitchFamily="18" charset="0"/>
                </a:rPr>
                <a:t> = 2</a:t>
              </a:r>
              <a:r>
                <a:rPr lang="en-US" altLang="en-US" sz="2400" i="1" dirty="0">
                  <a:latin typeface="Symbol" pitchFamily="2" charset="2"/>
                </a:rPr>
                <a:t>p</a:t>
              </a:r>
              <a:r>
                <a:rPr lang="en-US" altLang="en-US" sz="2400" i="1" dirty="0">
                  <a:latin typeface="Times New Roman" panose="02020603050405020304" pitchFamily="18" charset="0"/>
                </a:rPr>
                <a:t> (</a:t>
              </a:r>
              <a:r>
                <a:rPr lang="en-US" altLang="en-US" sz="2400" b="1" i="1" dirty="0" err="1">
                  <a:latin typeface="Times New Roman" panose="02020603050405020304" pitchFamily="18" charset="0"/>
                </a:rPr>
                <a:t>f</a:t>
              </a:r>
              <a:r>
                <a:rPr lang="en-US" altLang="en-US" sz="2400" b="1" i="1" baseline="-25000" dirty="0" err="1">
                  <a:latin typeface="Times New Roman" panose="02020603050405020304" pitchFamily="18" charset="0"/>
                </a:rPr>
                <a:t>CE</a:t>
              </a:r>
              <a:r>
                <a:rPr lang="en-US" altLang="en-US" sz="2400" b="1" i="1" baseline="-25000" dirty="0">
                  <a:latin typeface="Times New Roman" panose="02020603050405020304" pitchFamily="18" charset="0"/>
                </a:rPr>
                <a:t> </a:t>
              </a:r>
              <a:r>
                <a:rPr lang="en-US" altLang="en-US" sz="2400" i="1" dirty="0">
                  <a:latin typeface="Times New Roman" panose="02020603050405020304" pitchFamily="18" charset="0"/>
                </a:rPr>
                <a:t>/ </a:t>
              </a:r>
              <a:r>
                <a:rPr lang="en-US" altLang="en-US" sz="2400" b="1" i="1" dirty="0" err="1">
                  <a:latin typeface="Times New Roman" panose="02020603050405020304" pitchFamily="18" charset="0"/>
                </a:rPr>
                <a:t>f</a:t>
              </a:r>
              <a:r>
                <a:rPr lang="en-US" altLang="en-US" sz="2400" b="1" i="1" baseline="-25000" dirty="0" err="1">
                  <a:latin typeface="Times New Roman" panose="02020603050405020304" pitchFamily="18" charset="0"/>
                </a:rPr>
                <a:t>r</a:t>
              </a:r>
              <a:r>
                <a:rPr lang="en-US" altLang="en-US" sz="2400" b="1" i="1" baseline="-25000" dirty="0">
                  <a:latin typeface="Times New Roman" panose="02020603050405020304" pitchFamily="18" charset="0"/>
                </a:rPr>
                <a:t> </a:t>
              </a:r>
              <a:r>
                <a:rPr lang="en-US" altLang="en-US" sz="2400" i="1" dirty="0">
                  <a:latin typeface="Times New Roman" panose="02020603050405020304" pitchFamily="18" charset="0"/>
                </a:rPr>
                <a:t>)</a:t>
              </a:r>
              <a:endParaRPr lang="en-US" altLang="en-US" sz="2400" i="1" baseline="-25000" dirty="0">
                <a:latin typeface="Symbol" pitchFamily="2" charset="2"/>
              </a:endParaRPr>
            </a:p>
          </p:txBody>
        </p:sp>
        <p:sp>
          <p:nvSpPr>
            <p:cNvPr id="23" name="TextBox 22">
              <a:extLst>
                <a:ext uri="{FF2B5EF4-FFF2-40B4-BE49-F238E27FC236}">
                  <a16:creationId xmlns:a16="http://schemas.microsoft.com/office/drawing/2014/main" id="{E4A9E5A2-AB50-BA44-6181-20AD1A0160AE}"/>
                </a:ext>
              </a:extLst>
            </p:cNvPr>
            <p:cNvSpPr txBox="1"/>
            <p:nvPr/>
          </p:nvSpPr>
          <p:spPr>
            <a:xfrm>
              <a:off x="3133513" y="3651819"/>
              <a:ext cx="2283848" cy="461665"/>
            </a:xfrm>
            <a:prstGeom prst="rect">
              <a:avLst/>
            </a:prstGeom>
            <a:noFill/>
          </p:spPr>
          <p:txBody>
            <a:bodyPr wrap="square">
              <a:spAutoFit/>
            </a:bodyPr>
            <a:lstStyle/>
            <a:p>
              <a:r>
                <a:rPr lang="en-US" sz="2400" b="1" i="1" dirty="0">
                  <a:latin typeface="Times" pitchFamily="2" charset="0"/>
                </a:rPr>
                <a:t>T</a:t>
              </a:r>
              <a:r>
                <a:rPr lang="en-US" sz="2400" b="1" i="1" baseline="-25000" dirty="0">
                  <a:latin typeface="Times" pitchFamily="2" charset="0"/>
                </a:rPr>
                <a:t>r</a:t>
              </a:r>
              <a:r>
                <a:rPr lang="en-US" sz="2400" b="1" i="1" dirty="0">
                  <a:latin typeface="Times" pitchFamily="2" charset="0"/>
                </a:rPr>
                <a:t> </a:t>
              </a:r>
              <a:r>
                <a:rPr lang="en-US" sz="2400" i="1" dirty="0">
                  <a:latin typeface="Times" pitchFamily="2" charset="0"/>
                </a:rPr>
                <a:t>= 1 / </a:t>
              </a:r>
              <a:r>
                <a:rPr lang="en-US" sz="2400" b="1" i="1" dirty="0" err="1">
                  <a:latin typeface="Times" pitchFamily="2" charset="0"/>
                </a:rPr>
                <a:t>f</a:t>
              </a:r>
              <a:r>
                <a:rPr lang="en-US" sz="2400" b="1" i="1" baseline="-25000" dirty="0" err="1">
                  <a:latin typeface="Times" pitchFamily="2" charset="0"/>
                </a:rPr>
                <a:t>r</a:t>
              </a:r>
              <a:r>
                <a:rPr lang="en-US" sz="2400" i="1" baseline="-25000" dirty="0">
                  <a:latin typeface="Times" pitchFamily="2" charset="0"/>
                </a:rPr>
                <a:t> </a:t>
              </a:r>
              <a:r>
                <a:rPr lang="en-US" sz="2400" i="1" dirty="0">
                  <a:latin typeface="Times" pitchFamily="2" charset="0"/>
                </a:rPr>
                <a:t>= 2L/c</a:t>
              </a:r>
            </a:p>
          </p:txBody>
        </p:sp>
      </p:grpSp>
    </p:spTree>
    <p:extLst>
      <p:ext uri="{BB962C8B-B14F-4D97-AF65-F5344CB8AC3E}">
        <p14:creationId xmlns:p14="http://schemas.microsoft.com/office/powerpoint/2010/main" val="129589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F8824FF3-B70A-B478-60AF-2A5344CA054E}"/>
              </a:ext>
            </a:extLst>
          </p:cNvPr>
          <p:cNvSpPr txBox="1"/>
          <p:nvPr/>
        </p:nvSpPr>
        <p:spPr>
          <a:xfrm>
            <a:off x="392311" y="630684"/>
            <a:ext cx="8434680" cy="1384995"/>
          </a:xfrm>
          <a:prstGeom prst="rect">
            <a:avLst/>
          </a:prstGeom>
          <a:noFill/>
          <a:ln>
            <a:noFill/>
          </a:ln>
          <a:effectLst/>
        </p:spPr>
        <p:txBody>
          <a:bodyPr wrap="square" rtlCol="0">
            <a:spAutoFit/>
          </a:bodyPr>
          <a:lstStyle/>
          <a:p>
            <a:r>
              <a:rPr lang="en-US" sz="2400" b="1" dirty="0"/>
              <a:t>The comb equation:</a:t>
            </a:r>
          </a:p>
          <a:p>
            <a:pPr marL="285750" indent="-285750">
              <a:buFont typeface="Arial" panose="020B0604020202020204" pitchFamily="34" charset="0"/>
              <a:buChar char="•"/>
            </a:pPr>
            <a:r>
              <a:rPr lang="en-US" sz="2000" dirty="0"/>
              <a:t>Directly connects</a:t>
            </a:r>
            <a:r>
              <a:rPr lang="en-US" sz="2000" b="1" dirty="0"/>
              <a:t> </a:t>
            </a:r>
            <a:r>
              <a:rPr lang="en-US" sz="2000" b="1" dirty="0">
                <a:solidFill>
                  <a:schemeClr val="accent6">
                    <a:lumMod val="75000"/>
                  </a:schemeClr>
                </a:solidFill>
              </a:rPr>
              <a:t>optical</a:t>
            </a:r>
            <a:r>
              <a:rPr lang="en-US" sz="2000" b="1" dirty="0"/>
              <a:t> </a:t>
            </a:r>
            <a:r>
              <a:rPr lang="en-US" sz="2000" dirty="0"/>
              <a:t>and </a:t>
            </a:r>
            <a:r>
              <a:rPr lang="en-US" sz="2000" b="1" dirty="0">
                <a:solidFill>
                  <a:srgbClr val="C00000"/>
                </a:solidFill>
              </a:rPr>
              <a:t>microwave frequencies</a:t>
            </a:r>
            <a:r>
              <a:rPr lang="en-US" sz="2000" dirty="0"/>
              <a:t>.</a:t>
            </a:r>
          </a:p>
          <a:p>
            <a:pPr marL="285750" indent="-285750">
              <a:buFont typeface="Arial" panose="020B0604020202020204" pitchFamily="34" charset="0"/>
              <a:buChar char="•"/>
            </a:pPr>
            <a:r>
              <a:rPr lang="en-US" sz="2000" dirty="0"/>
              <a:t>Optical modes are related in a deterministic fashion (coherently related spectral components, or every optical mode shares the </a:t>
            </a:r>
            <a:r>
              <a:rPr lang="en-US" sz="2000" i="1" u="sng" dirty="0">
                <a:solidFill>
                  <a:schemeClr val="accent5">
                    <a:lumMod val="75000"/>
                  </a:schemeClr>
                </a:solidFill>
              </a:rPr>
              <a:t>same phase</a:t>
            </a:r>
            <a:r>
              <a:rPr lang="en-US" sz="2000" dirty="0"/>
              <a:t>)</a:t>
            </a:r>
          </a:p>
        </p:txBody>
      </p:sp>
      <p:grpSp>
        <p:nvGrpSpPr>
          <p:cNvPr id="2" name="Group 1">
            <a:extLst>
              <a:ext uri="{FF2B5EF4-FFF2-40B4-BE49-F238E27FC236}">
                <a16:creationId xmlns:a16="http://schemas.microsoft.com/office/drawing/2014/main" id="{A82534E5-D198-A87B-3255-A9D26064CDA5}"/>
              </a:ext>
            </a:extLst>
          </p:cNvPr>
          <p:cNvGrpSpPr/>
          <p:nvPr/>
        </p:nvGrpSpPr>
        <p:grpSpPr>
          <a:xfrm>
            <a:off x="2111642" y="3945604"/>
            <a:ext cx="3214862" cy="2692988"/>
            <a:chOff x="2111642" y="3945604"/>
            <a:chExt cx="3214862" cy="2692988"/>
          </a:xfrm>
        </p:grpSpPr>
        <p:sp>
          <p:nvSpPr>
            <p:cNvPr id="17" name="TextBox 16">
              <a:extLst>
                <a:ext uri="{FF2B5EF4-FFF2-40B4-BE49-F238E27FC236}">
                  <a16:creationId xmlns:a16="http://schemas.microsoft.com/office/drawing/2014/main" id="{DA99D5CF-3248-C091-9CE5-7D24FB6E3981}"/>
                </a:ext>
              </a:extLst>
            </p:cNvPr>
            <p:cNvSpPr txBox="1"/>
            <p:nvPr/>
          </p:nvSpPr>
          <p:spPr>
            <a:xfrm>
              <a:off x="2111642" y="4576489"/>
              <a:ext cx="3214862" cy="2062103"/>
            </a:xfrm>
            <a:prstGeom prst="rect">
              <a:avLst/>
            </a:prstGeom>
            <a:noFill/>
            <a:ln>
              <a:solidFill>
                <a:schemeClr val="tx1"/>
              </a:solidFill>
            </a:ln>
          </p:spPr>
          <p:txBody>
            <a:bodyPr wrap="square" rtlCol="0">
              <a:spAutoFit/>
            </a:bodyPr>
            <a:lstStyle/>
            <a:p>
              <a:r>
                <a:rPr lang="en-US" sz="2800" dirty="0">
                  <a:solidFill>
                    <a:srgbClr val="C00000"/>
                  </a:solidFill>
                </a:rPr>
                <a:t> </a:t>
              </a:r>
              <a:r>
                <a:rPr lang="en-US" sz="2800" dirty="0" err="1">
                  <a:solidFill>
                    <a:srgbClr val="C00000"/>
                  </a:solidFill>
                </a:rPr>
                <a:t>f</a:t>
              </a:r>
              <a:r>
                <a:rPr lang="en-US" sz="2800" baseline="-25000" dirty="0" err="1">
                  <a:solidFill>
                    <a:srgbClr val="C00000"/>
                  </a:solidFill>
                </a:rPr>
                <a:t>r</a:t>
              </a:r>
              <a:r>
                <a:rPr lang="en-US" sz="2800" dirty="0">
                  <a:solidFill>
                    <a:srgbClr val="C00000"/>
                  </a:solidFill>
                </a:rPr>
                <a:t> </a:t>
              </a:r>
              <a:r>
                <a:rPr lang="en-US" sz="2000" dirty="0"/>
                <a:t>is inversely to the pulse round trip time:</a:t>
              </a:r>
            </a:p>
            <a:p>
              <a:pPr marL="342900" indent="-342900">
                <a:buFont typeface="Arial" panose="020B0604020202020204" pitchFamily="34" charset="0"/>
                <a:buChar char="•"/>
              </a:pPr>
              <a:r>
                <a:rPr lang="en-US" sz="2000" dirty="0"/>
                <a:t>cavity length (temp changes)</a:t>
              </a:r>
            </a:p>
            <a:p>
              <a:pPr marL="342900" indent="-342900">
                <a:buFont typeface="Arial" panose="020B0604020202020204" pitchFamily="34" charset="0"/>
                <a:buChar char="•"/>
              </a:pPr>
              <a:r>
                <a:rPr lang="en-US" sz="2000" b="1" dirty="0"/>
                <a:t>Control: PZT actuated mirror</a:t>
              </a:r>
            </a:p>
          </p:txBody>
        </p:sp>
        <p:cxnSp>
          <p:nvCxnSpPr>
            <p:cNvPr id="22" name="Straight Arrow Connector 21">
              <a:extLst>
                <a:ext uri="{FF2B5EF4-FFF2-40B4-BE49-F238E27FC236}">
                  <a16:creationId xmlns:a16="http://schemas.microsoft.com/office/drawing/2014/main" id="{6FF76A3F-AD33-75D6-8EB9-EA80D7916B5A}"/>
                </a:ext>
              </a:extLst>
            </p:cNvPr>
            <p:cNvCxnSpPr>
              <a:cxnSpLocks/>
            </p:cNvCxnSpPr>
            <p:nvPr/>
          </p:nvCxnSpPr>
          <p:spPr>
            <a:xfrm flipV="1">
              <a:off x="4301067" y="3945604"/>
              <a:ext cx="368349" cy="63088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8906DE41-5963-72AB-D747-042C7822CF7F}"/>
              </a:ext>
            </a:extLst>
          </p:cNvPr>
          <p:cNvGrpSpPr/>
          <p:nvPr/>
        </p:nvGrpSpPr>
        <p:grpSpPr>
          <a:xfrm>
            <a:off x="5675814" y="3062704"/>
            <a:ext cx="3328107" cy="3600986"/>
            <a:chOff x="5675814" y="3062704"/>
            <a:chExt cx="3328107" cy="3600986"/>
          </a:xfrm>
        </p:grpSpPr>
        <p:cxnSp>
          <p:nvCxnSpPr>
            <p:cNvPr id="24" name="Straight Arrow Connector 23">
              <a:extLst>
                <a:ext uri="{FF2B5EF4-FFF2-40B4-BE49-F238E27FC236}">
                  <a16:creationId xmlns:a16="http://schemas.microsoft.com/office/drawing/2014/main" id="{4D1A1827-D646-8312-2B74-B4B8DB9BBD8D}"/>
                </a:ext>
              </a:extLst>
            </p:cNvPr>
            <p:cNvCxnSpPr>
              <a:cxnSpLocks/>
            </p:cNvCxnSpPr>
            <p:nvPr/>
          </p:nvCxnSpPr>
          <p:spPr>
            <a:xfrm flipH="1">
              <a:off x="5675814" y="3615022"/>
              <a:ext cx="35212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EE38150-B897-1C08-BA84-6B5437F65925}"/>
                </a:ext>
              </a:extLst>
            </p:cNvPr>
            <p:cNvSpPr txBox="1"/>
            <p:nvPr/>
          </p:nvSpPr>
          <p:spPr>
            <a:xfrm>
              <a:off x="6027937" y="3062704"/>
              <a:ext cx="2975984" cy="3600986"/>
            </a:xfrm>
            <a:prstGeom prst="rect">
              <a:avLst/>
            </a:prstGeom>
            <a:noFill/>
            <a:ln>
              <a:solidFill>
                <a:schemeClr val="tx1"/>
              </a:solidFill>
            </a:ln>
          </p:spPr>
          <p:txBody>
            <a:bodyPr wrap="square" rtlCol="0">
              <a:spAutoFit/>
            </a:bodyPr>
            <a:lstStyle/>
            <a:p>
              <a:r>
                <a:rPr lang="en-US" sz="2800" dirty="0" err="1">
                  <a:solidFill>
                    <a:srgbClr val="C00000"/>
                  </a:solidFill>
                </a:rPr>
                <a:t>f</a:t>
              </a:r>
              <a:r>
                <a:rPr lang="en-US" sz="2800" baseline="-25000" dirty="0" err="1">
                  <a:solidFill>
                    <a:srgbClr val="C00000"/>
                  </a:solidFill>
                </a:rPr>
                <a:t>CE</a:t>
              </a:r>
              <a:r>
                <a:rPr lang="en-US" sz="2000" dirty="0"/>
                <a:t> connects the optical spectrum to DC (0 Hz). </a:t>
              </a:r>
            </a:p>
            <a:p>
              <a:r>
                <a:rPr lang="en-US" sz="2000" dirty="0"/>
                <a:t>It is dependent on dispersion in the laser cavity</a:t>
              </a:r>
            </a:p>
            <a:p>
              <a:pPr marL="342900" indent="-342900">
                <a:buFont typeface="Arial" panose="020B0604020202020204" pitchFamily="34" charset="0"/>
                <a:buChar char="•"/>
              </a:pPr>
              <a:r>
                <a:rPr lang="en-US" sz="2000" dirty="0"/>
                <a:t>air currents</a:t>
              </a:r>
            </a:p>
            <a:p>
              <a:pPr marL="342900" indent="-342900">
                <a:buFont typeface="Arial" panose="020B0604020202020204" pitchFamily="34" charset="0"/>
                <a:buChar char="•"/>
              </a:pPr>
              <a:r>
                <a:rPr lang="en-US" sz="2000" dirty="0"/>
                <a:t>material dispersion</a:t>
              </a:r>
            </a:p>
            <a:p>
              <a:pPr marL="342900" indent="-342900">
                <a:buFont typeface="Arial" panose="020B0604020202020204" pitchFamily="34" charset="0"/>
                <a:buChar char="•"/>
              </a:pPr>
              <a:r>
                <a:rPr lang="en-US" sz="2000" dirty="0"/>
                <a:t>changes in gain</a:t>
              </a:r>
            </a:p>
            <a:p>
              <a:pPr marL="342900" indent="-342900">
                <a:buFont typeface="Arial" panose="020B0604020202020204" pitchFamily="34" charset="0"/>
                <a:buChar char="•"/>
              </a:pPr>
              <a:r>
                <a:rPr lang="en-US" sz="2000" b="1" dirty="0"/>
                <a:t>Control: modulation in pump power (gain modulation)</a:t>
              </a:r>
            </a:p>
          </p:txBody>
        </p:sp>
      </p:grpSp>
      <p:sp>
        <p:nvSpPr>
          <p:cNvPr id="31" name="TextBox 30">
            <a:extLst>
              <a:ext uri="{FF2B5EF4-FFF2-40B4-BE49-F238E27FC236}">
                <a16:creationId xmlns:a16="http://schemas.microsoft.com/office/drawing/2014/main" id="{DA8F4F27-D192-76F8-B3B6-6D9BD872C29C}"/>
              </a:ext>
            </a:extLst>
          </p:cNvPr>
          <p:cNvSpPr txBox="1"/>
          <p:nvPr/>
        </p:nvSpPr>
        <p:spPr>
          <a:xfrm>
            <a:off x="3169650" y="3299253"/>
            <a:ext cx="2517036" cy="584775"/>
          </a:xfrm>
          <a:prstGeom prst="rect">
            <a:avLst/>
          </a:prstGeom>
          <a:solidFill>
            <a:schemeClr val="accent4">
              <a:lumMod val="20000"/>
              <a:lumOff val="80000"/>
            </a:schemeClr>
          </a:solidFill>
        </p:spPr>
        <p:txBody>
          <a:bodyPr wrap="none" rtlCol="0">
            <a:spAutoFit/>
          </a:bodyPr>
          <a:lstStyle/>
          <a:p>
            <a:r>
              <a:rPr lang="en-US" sz="3200" dirty="0" err="1">
                <a:solidFill>
                  <a:schemeClr val="accent6">
                    <a:lumMod val="75000"/>
                  </a:schemeClr>
                </a:solidFill>
                <a:latin typeface="Symbol" pitchFamily="2" charset="2"/>
              </a:rPr>
              <a:t>n</a:t>
            </a:r>
            <a:r>
              <a:rPr lang="en-US" sz="3200" baseline="-25000" dirty="0" err="1">
                <a:solidFill>
                  <a:schemeClr val="accent6">
                    <a:lumMod val="75000"/>
                  </a:schemeClr>
                </a:solidFill>
                <a:latin typeface="Calibri" panose="020F0502020204030204" pitchFamily="34" charset="0"/>
                <a:cs typeface="Calibri" panose="020F0502020204030204" pitchFamily="34" charset="0"/>
              </a:rPr>
              <a:t>N</a:t>
            </a:r>
            <a:r>
              <a:rPr lang="en-US" sz="3200" dirty="0"/>
              <a:t>=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solidFill>
                  <a:srgbClr val="C00000"/>
                </a:solidFill>
              </a:rPr>
              <a:t> </a:t>
            </a:r>
            <a:r>
              <a:rPr lang="en-US" sz="3200" dirty="0"/>
              <a:t>+</a:t>
            </a:r>
            <a:r>
              <a:rPr lang="en-US" sz="3200" dirty="0">
                <a:solidFill>
                  <a:schemeClr val="accent6">
                    <a:lumMod val="75000"/>
                  </a:schemeClr>
                </a:solidFill>
              </a:rPr>
              <a:t> </a:t>
            </a:r>
            <a:r>
              <a:rPr lang="en-US" sz="3200" dirty="0" err="1">
                <a:solidFill>
                  <a:srgbClr val="C00000"/>
                </a:solidFill>
              </a:rPr>
              <a:t>f</a:t>
            </a:r>
            <a:r>
              <a:rPr lang="en-US" sz="3200" baseline="-25000" dirty="0" err="1">
                <a:solidFill>
                  <a:srgbClr val="C00000"/>
                </a:solidFill>
              </a:rPr>
              <a:t>CE</a:t>
            </a:r>
            <a:endParaRPr lang="en-US" sz="3200" baseline="-25000" dirty="0">
              <a:solidFill>
                <a:srgbClr val="C00000"/>
              </a:solidFill>
            </a:endParaRPr>
          </a:p>
        </p:txBody>
      </p:sp>
      <p:sp>
        <p:nvSpPr>
          <p:cNvPr id="32" name="TextBox 31">
            <a:extLst>
              <a:ext uri="{FF2B5EF4-FFF2-40B4-BE49-F238E27FC236}">
                <a16:creationId xmlns:a16="http://schemas.microsoft.com/office/drawing/2014/main" id="{E5FB0239-C3D0-EB4A-95A4-037B9E07EDC0}"/>
              </a:ext>
            </a:extLst>
          </p:cNvPr>
          <p:cNvSpPr txBox="1"/>
          <p:nvPr/>
        </p:nvSpPr>
        <p:spPr>
          <a:xfrm>
            <a:off x="392311" y="3324599"/>
            <a:ext cx="2346372" cy="707886"/>
          </a:xfrm>
          <a:prstGeom prst="rect">
            <a:avLst/>
          </a:prstGeom>
          <a:noFill/>
        </p:spPr>
        <p:txBody>
          <a:bodyPr wrap="square" rtlCol="0">
            <a:spAutoFit/>
          </a:bodyPr>
          <a:lstStyle/>
          <a:p>
            <a:pPr algn="ctr"/>
            <a:r>
              <a:rPr lang="en-US" sz="2000" dirty="0">
                <a:solidFill>
                  <a:schemeClr val="accent6">
                    <a:lumMod val="75000"/>
                  </a:schemeClr>
                </a:solidFill>
              </a:rPr>
              <a:t>Optical frequency (500 THz)</a:t>
            </a:r>
          </a:p>
        </p:txBody>
      </p:sp>
      <p:cxnSp>
        <p:nvCxnSpPr>
          <p:cNvPr id="33" name="Straight Arrow Connector 32">
            <a:extLst>
              <a:ext uri="{FF2B5EF4-FFF2-40B4-BE49-F238E27FC236}">
                <a16:creationId xmlns:a16="http://schemas.microsoft.com/office/drawing/2014/main" id="{6D018E3C-C6EE-2B66-7ECF-3F009B681740}"/>
              </a:ext>
            </a:extLst>
          </p:cNvPr>
          <p:cNvCxnSpPr>
            <a:cxnSpLocks/>
            <a:endCxn id="31" idx="1"/>
          </p:cNvCxnSpPr>
          <p:nvPr/>
        </p:nvCxnSpPr>
        <p:spPr>
          <a:xfrm>
            <a:off x="2557658" y="3591641"/>
            <a:ext cx="61199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998E8010-D3EA-5D29-8EFC-A52D554B3A31}"/>
                  </a:ext>
                </a:extLst>
              </p:cNvPr>
              <p:cNvSpPr txBox="1"/>
              <p:nvPr/>
            </p:nvSpPr>
            <p:spPr>
              <a:xfrm>
                <a:off x="2997924" y="1900104"/>
                <a:ext cx="4714688" cy="986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r>
                        <a:rPr lang="en-US" sz="2400" b="0" i="1" smtClean="0">
                          <a:latin typeface="Cambria Math" panose="02040503050406030204" pitchFamily="18" charset="0"/>
                        </a:rPr>
                        <m:t>𝐴</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solidFill>
                                <a:srgbClr val="C00000"/>
                              </a:solidFill>
                              <a:latin typeface="Cambria Math" panose="02040503050406030204" pitchFamily="18" charset="0"/>
                              <a:ea typeface="Cambria Math" panose="02040503050406030204" pitchFamily="18" charset="0"/>
                            </a:rPr>
                            <m:t>𝜔</m:t>
                          </m:r>
                          <m:r>
                            <a:rPr lang="en-US" sz="2400" b="0" i="1" baseline="-25000" smtClean="0">
                              <a:solidFill>
                                <a:srgbClr val="C00000"/>
                              </a:solidFill>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m:rPr>
                              <m:brk m:alnAt="7"/>
                            </m:rPr>
                            <a:rPr lang="en-US" sz="2400" b="0" i="1" smtClean="0">
                              <a:latin typeface="Cambria Math" panose="02040503050406030204" pitchFamily="18" charset="0"/>
                            </a:rPr>
                            <m:t>𝑁</m:t>
                          </m:r>
                        </m:sub>
                        <m:sup/>
                        <m:e>
                          <m:r>
                            <a:rPr lang="en-US" sz="2400" b="0" i="1" smtClean="0">
                              <a:latin typeface="Cambria Math" panose="02040503050406030204" pitchFamily="18" charset="0"/>
                            </a:rPr>
                            <m:t>𝐴</m:t>
                          </m:r>
                          <m:r>
                            <a:rPr lang="en-US" sz="2400" b="0" i="1" baseline="-25000" smtClean="0">
                              <a:latin typeface="Cambria Math" panose="02040503050406030204" pitchFamily="18" charset="0"/>
                            </a:rPr>
                            <m:t>𝑁</m:t>
                          </m:r>
                        </m:e>
                      </m:nary>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𝑖</m:t>
                          </m:r>
                          <m:r>
                            <a:rPr lang="en-US" sz="2400" i="1">
                              <a:latin typeface="Cambria Math" panose="02040503050406030204" pitchFamily="18" charset="0"/>
                              <a:ea typeface="Cambria Math" panose="02040503050406030204" pitchFamily="18" charset="0"/>
                            </a:rPr>
                            <m:t>𝜔</m:t>
                          </m:r>
                          <m:r>
                            <a:rPr lang="en-US" sz="2400" i="1" baseline="-25000">
                              <a:latin typeface="Cambria Math" panose="02040503050406030204" pitchFamily="18" charset="0"/>
                              <a:ea typeface="Cambria Math" panose="02040503050406030204" pitchFamily="18" charset="0"/>
                            </a:rPr>
                            <m:t>𝑁</m:t>
                          </m:r>
                          <m:r>
                            <a:rPr lang="en-US" sz="2400" i="1">
                              <a:latin typeface="Cambria Math" panose="02040503050406030204" pitchFamily="18" charset="0"/>
                              <a:ea typeface="Cambria Math" panose="02040503050406030204" pitchFamily="18" charset="0"/>
                            </a:rPr>
                            <m:t>𝑡</m:t>
                          </m:r>
                          <m:r>
                            <a:rPr lang="en-US" sz="2400" i="1">
                              <a:latin typeface="Cambria Math" panose="02040503050406030204" pitchFamily="18" charset="0"/>
                              <a:ea typeface="Cambria Math" panose="02040503050406030204" pitchFamily="18" charset="0"/>
                            </a:rPr>
                            <m:t>+</m:t>
                          </m:r>
                          <m:r>
                            <a:rPr lang="en-US" sz="2400" i="1" smtClean="0">
                              <a:solidFill>
                                <a:schemeClr val="accent5">
                                  <a:lumMod val="75000"/>
                                </a:schemeClr>
                              </a:solidFill>
                              <a:latin typeface="Cambria Math" panose="02040503050406030204" pitchFamily="18" charset="0"/>
                              <a:ea typeface="Cambria Math" panose="02040503050406030204" pitchFamily="18" charset="0"/>
                            </a:rPr>
                            <m:t>𝜑</m:t>
                          </m:r>
                        </m:sup>
                      </m:sSup>
                    </m:oMath>
                  </m:oMathPara>
                </a14:m>
                <a:endParaRPr lang="en-US" sz="2400" dirty="0"/>
              </a:p>
            </p:txBody>
          </p:sp>
        </mc:Choice>
        <mc:Fallback xmlns="">
          <p:sp>
            <p:nvSpPr>
              <p:cNvPr id="34" name="TextBox 33">
                <a:extLst>
                  <a:ext uri="{FF2B5EF4-FFF2-40B4-BE49-F238E27FC236}">
                    <a16:creationId xmlns:a16="http://schemas.microsoft.com/office/drawing/2014/main" id="{998E8010-D3EA-5D29-8EFC-A52D554B3A31}"/>
                  </a:ext>
                </a:extLst>
              </p:cNvPr>
              <p:cNvSpPr txBox="1">
                <a:spLocks noRot="1" noChangeAspect="1" noMove="1" noResize="1" noEditPoints="1" noAdjustHandles="1" noChangeArrowheads="1" noChangeShapeType="1" noTextEdit="1"/>
              </p:cNvSpPr>
              <p:nvPr/>
            </p:nvSpPr>
            <p:spPr>
              <a:xfrm>
                <a:off x="2997924" y="1900104"/>
                <a:ext cx="4714688" cy="986552"/>
              </a:xfrm>
              <a:prstGeom prst="rect">
                <a:avLst/>
              </a:prstGeom>
              <a:blipFill>
                <a:blip r:embed="rId2"/>
                <a:stretch>
                  <a:fillRect t="-129114" b="-179747"/>
                </a:stretch>
              </a:blipFill>
            </p:spPr>
            <p:txBody>
              <a:bodyPr/>
              <a:lstStyle/>
              <a:p>
                <a:r>
                  <a:rPr lang="en-US">
                    <a:noFill/>
                  </a:rPr>
                  <a:t> </a:t>
                </a:r>
              </a:p>
            </p:txBody>
          </p:sp>
        </mc:Fallback>
      </mc:AlternateContent>
      <p:cxnSp>
        <p:nvCxnSpPr>
          <p:cNvPr id="36" name="Straight Arrow Connector 35">
            <a:extLst>
              <a:ext uri="{FF2B5EF4-FFF2-40B4-BE49-F238E27FC236}">
                <a16:creationId xmlns:a16="http://schemas.microsoft.com/office/drawing/2014/main" id="{262D48B8-CF4D-D861-6092-AACDA6BB6A15}"/>
              </a:ext>
            </a:extLst>
          </p:cNvPr>
          <p:cNvCxnSpPr/>
          <p:nvPr/>
        </p:nvCxnSpPr>
        <p:spPr>
          <a:xfrm>
            <a:off x="7428089" y="1911563"/>
            <a:ext cx="0" cy="25338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0A55FF7C-D5FD-90AE-22D6-47EB4EC23772}"/>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a:solidFill>
                  <a:schemeClr val="bg1"/>
                </a:solidFill>
              </a:rPr>
              <a:t>The comb equation</a:t>
            </a:r>
          </a:p>
        </p:txBody>
      </p:sp>
    </p:spTree>
    <p:extLst>
      <p:ext uri="{BB962C8B-B14F-4D97-AF65-F5344CB8AC3E}">
        <p14:creationId xmlns:p14="http://schemas.microsoft.com/office/powerpoint/2010/main" val="1660608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68D18A61-1613-5684-0757-9B72C02436D6}"/>
              </a:ext>
            </a:extLst>
          </p:cNvPr>
          <p:cNvSpPr txBox="1"/>
          <p:nvPr/>
        </p:nvSpPr>
        <p:spPr>
          <a:xfrm>
            <a:off x="3169650" y="3299253"/>
            <a:ext cx="2517036" cy="584775"/>
          </a:xfrm>
          <a:prstGeom prst="rect">
            <a:avLst/>
          </a:prstGeom>
          <a:solidFill>
            <a:schemeClr val="accent4">
              <a:lumMod val="20000"/>
              <a:lumOff val="80000"/>
            </a:schemeClr>
          </a:solidFill>
        </p:spPr>
        <p:txBody>
          <a:bodyPr wrap="none" rtlCol="0">
            <a:spAutoFit/>
          </a:bodyPr>
          <a:lstStyle/>
          <a:p>
            <a:r>
              <a:rPr lang="en-US" sz="3200" dirty="0" err="1">
                <a:solidFill>
                  <a:schemeClr val="accent6">
                    <a:lumMod val="75000"/>
                  </a:schemeClr>
                </a:solidFill>
                <a:latin typeface="Symbol" pitchFamily="2" charset="2"/>
              </a:rPr>
              <a:t>n</a:t>
            </a:r>
            <a:r>
              <a:rPr lang="en-US" sz="3200" baseline="-25000" dirty="0" err="1">
                <a:solidFill>
                  <a:schemeClr val="accent6">
                    <a:lumMod val="75000"/>
                  </a:schemeClr>
                </a:solidFill>
                <a:latin typeface="Calibri" panose="020F0502020204030204" pitchFamily="34" charset="0"/>
                <a:cs typeface="Calibri" panose="020F0502020204030204" pitchFamily="34" charset="0"/>
              </a:rPr>
              <a:t>N</a:t>
            </a:r>
            <a:r>
              <a:rPr lang="en-US" sz="3200" dirty="0"/>
              <a:t>=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solidFill>
                  <a:srgbClr val="C00000"/>
                </a:solidFill>
              </a:rPr>
              <a:t> </a:t>
            </a:r>
            <a:r>
              <a:rPr lang="en-US" sz="3200" dirty="0"/>
              <a:t>+</a:t>
            </a:r>
            <a:r>
              <a:rPr lang="en-US" sz="3200" dirty="0">
                <a:solidFill>
                  <a:schemeClr val="accent6">
                    <a:lumMod val="75000"/>
                  </a:schemeClr>
                </a:solidFill>
              </a:rPr>
              <a:t> </a:t>
            </a:r>
            <a:r>
              <a:rPr lang="en-US" sz="3200" dirty="0" err="1">
                <a:solidFill>
                  <a:srgbClr val="C00000"/>
                </a:solidFill>
              </a:rPr>
              <a:t>f</a:t>
            </a:r>
            <a:r>
              <a:rPr lang="en-US" sz="3200" baseline="-25000" dirty="0" err="1">
                <a:solidFill>
                  <a:srgbClr val="C00000"/>
                </a:solidFill>
              </a:rPr>
              <a:t>CE</a:t>
            </a:r>
            <a:endParaRPr lang="en-US" sz="3200" baseline="-25000" dirty="0">
              <a:solidFill>
                <a:srgbClr val="C00000"/>
              </a:solidFill>
            </a:endParaRPr>
          </a:p>
        </p:txBody>
      </p:sp>
      <p:sp>
        <p:nvSpPr>
          <p:cNvPr id="16" name="TextBox 15">
            <a:extLst>
              <a:ext uri="{FF2B5EF4-FFF2-40B4-BE49-F238E27FC236}">
                <a16:creationId xmlns:a16="http://schemas.microsoft.com/office/drawing/2014/main" id="{5920632A-2C9C-6C32-C211-5C98BCA6D745}"/>
              </a:ext>
            </a:extLst>
          </p:cNvPr>
          <p:cNvSpPr txBox="1"/>
          <p:nvPr/>
        </p:nvSpPr>
        <p:spPr>
          <a:xfrm>
            <a:off x="392311" y="3324599"/>
            <a:ext cx="2346372" cy="707886"/>
          </a:xfrm>
          <a:prstGeom prst="rect">
            <a:avLst/>
          </a:prstGeom>
          <a:noFill/>
        </p:spPr>
        <p:txBody>
          <a:bodyPr wrap="square" rtlCol="0">
            <a:spAutoFit/>
          </a:bodyPr>
          <a:lstStyle/>
          <a:p>
            <a:pPr algn="ctr"/>
            <a:r>
              <a:rPr lang="en-US" sz="2000" dirty="0">
                <a:solidFill>
                  <a:schemeClr val="accent6">
                    <a:lumMod val="75000"/>
                  </a:schemeClr>
                </a:solidFill>
              </a:rPr>
              <a:t>Optical frequency (500 THz)</a:t>
            </a:r>
          </a:p>
        </p:txBody>
      </p:sp>
      <p:cxnSp>
        <p:nvCxnSpPr>
          <p:cNvPr id="19" name="Straight Arrow Connector 18">
            <a:extLst>
              <a:ext uri="{FF2B5EF4-FFF2-40B4-BE49-F238E27FC236}">
                <a16:creationId xmlns:a16="http://schemas.microsoft.com/office/drawing/2014/main" id="{190BD25A-E39D-70AB-E76D-03E5F6895712}"/>
              </a:ext>
            </a:extLst>
          </p:cNvPr>
          <p:cNvCxnSpPr>
            <a:cxnSpLocks/>
            <a:endCxn id="13" idx="1"/>
          </p:cNvCxnSpPr>
          <p:nvPr/>
        </p:nvCxnSpPr>
        <p:spPr>
          <a:xfrm>
            <a:off x="2557658" y="3591641"/>
            <a:ext cx="61199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493E51F6-CEB2-1FCF-2270-01DD175B2D5C}"/>
              </a:ext>
            </a:extLst>
          </p:cNvPr>
          <p:cNvGrpSpPr/>
          <p:nvPr/>
        </p:nvGrpSpPr>
        <p:grpSpPr>
          <a:xfrm>
            <a:off x="2160001" y="3785293"/>
            <a:ext cx="4050355" cy="1607656"/>
            <a:chOff x="2160001" y="3785293"/>
            <a:chExt cx="4050355" cy="1607656"/>
          </a:xfrm>
        </p:grpSpPr>
        <p:sp>
          <p:nvSpPr>
            <p:cNvPr id="17" name="TextBox 16">
              <a:extLst>
                <a:ext uri="{FF2B5EF4-FFF2-40B4-BE49-F238E27FC236}">
                  <a16:creationId xmlns:a16="http://schemas.microsoft.com/office/drawing/2014/main" id="{DA99D5CF-3248-C091-9CE5-7D24FB6E3981}"/>
                </a:ext>
              </a:extLst>
            </p:cNvPr>
            <p:cNvSpPr txBox="1"/>
            <p:nvPr/>
          </p:nvSpPr>
          <p:spPr>
            <a:xfrm>
              <a:off x="2160001" y="4192620"/>
              <a:ext cx="4050355" cy="1200329"/>
            </a:xfrm>
            <a:prstGeom prst="rect">
              <a:avLst/>
            </a:prstGeom>
            <a:noFill/>
          </p:spPr>
          <p:txBody>
            <a:bodyPr wrap="square" rtlCol="0">
              <a:spAutoFit/>
            </a:bodyPr>
            <a:lstStyle/>
            <a:p>
              <a:pPr algn="ctr"/>
              <a:r>
                <a:rPr lang="en-US" sz="2400" dirty="0">
                  <a:solidFill>
                    <a:schemeClr val="accent1"/>
                  </a:solidFill>
                </a:rPr>
                <a:t>N</a:t>
              </a:r>
              <a:r>
                <a:rPr lang="en-US" sz="2400" dirty="0"/>
                <a:t> takes </a:t>
              </a:r>
              <a:r>
                <a:rPr lang="en-US" sz="2400" dirty="0" err="1"/>
                <a:t>f</a:t>
              </a:r>
              <a:r>
                <a:rPr lang="en-US" sz="2400" baseline="-25000" dirty="0" err="1"/>
                <a:t>r</a:t>
              </a:r>
              <a:r>
                <a:rPr lang="en-US" sz="2400" dirty="0"/>
                <a:t> to the optical domain (can be determined using a wavemeter </a:t>
              </a:r>
              <a:r>
                <a:rPr lang="en-US" sz="2400" dirty="0" err="1">
                  <a:latin typeface="Symbol" pitchFamily="2" charset="2"/>
                </a:rPr>
                <a:t>Dn</a:t>
              </a:r>
              <a:r>
                <a:rPr lang="en-US" sz="2400" dirty="0"/>
                <a:t>/</a:t>
              </a:r>
              <a:r>
                <a:rPr lang="en-US" sz="2400" dirty="0">
                  <a:latin typeface="Symbol" pitchFamily="2" charset="2"/>
                </a:rPr>
                <a:t>n</a:t>
              </a:r>
              <a:r>
                <a:rPr lang="en-US" sz="2400" dirty="0"/>
                <a:t> ~ 10</a:t>
              </a:r>
              <a:r>
                <a:rPr lang="en-US" sz="2400" baseline="30000" dirty="0"/>
                <a:t>-7</a:t>
              </a:r>
              <a:r>
                <a:rPr lang="en-US" sz="2400" dirty="0"/>
                <a:t>)</a:t>
              </a:r>
            </a:p>
          </p:txBody>
        </p:sp>
        <p:cxnSp>
          <p:nvCxnSpPr>
            <p:cNvPr id="20" name="Straight Arrow Connector 19">
              <a:extLst>
                <a:ext uri="{FF2B5EF4-FFF2-40B4-BE49-F238E27FC236}">
                  <a16:creationId xmlns:a16="http://schemas.microsoft.com/office/drawing/2014/main" id="{0825C4DF-89AE-726A-4879-E6E57D20F15A}"/>
                </a:ext>
              </a:extLst>
            </p:cNvPr>
            <p:cNvCxnSpPr>
              <a:cxnSpLocks/>
            </p:cNvCxnSpPr>
            <p:nvPr/>
          </p:nvCxnSpPr>
          <p:spPr>
            <a:xfrm flipV="1">
              <a:off x="4125137" y="3785293"/>
              <a:ext cx="0" cy="41210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601E473F-77DC-9EFB-FCF5-5E2B08A1E58E}"/>
              </a:ext>
            </a:extLst>
          </p:cNvPr>
          <p:cNvGrpSpPr/>
          <p:nvPr/>
        </p:nvGrpSpPr>
        <p:grpSpPr>
          <a:xfrm>
            <a:off x="2079360" y="833722"/>
            <a:ext cx="6615610" cy="1210350"/>
            <a:chOff x="2079360" y="833722"/>
            <a:chExt cx="6615610" cy="1210350"/>
          </a:xfrm>
        </p:grpSpPr>
        <p:sp>
          <p:nvSpPr>
            <p:cNvPr id="3" name="Line 9">
              <a:extLst>
                <a:ext uri="{FF2B5EF4-FFF2-40B4-BE49-F238E27FC236}">
                  <a16:creationId xmlns:a16="http://schemas.microsoft.com/office/drawing/2014/main" id="{B988046C-E680-36AC-B57A-F4F744A85951}"/>
                </a:ext>
              </a:extLst>
            </p:cNvPr>
            <p:cNvSpPr>
              <a:spLocks noChangeShapeType="1"/>
            </p:cNvSpPr>
            <p:nvPr/>
          </p:nvSpPr>
          <p:spPr bwMode="auto">
            <a:xfrm flipV="1">
              <a:off x="2916191" y="1520371"/>
              <a:ext cx="640080"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4" name="Rectangle 10">
              <a:extLst>
                <a:ext uri="{FF2B5EF4-FFF2-40B4-BE49-F238E27FC236}">
                  <a16:creationId xmlns:a16="http://schemas.microsoft.com/office/drawing/2014/main" id="{F9ACADBC-9F5F-464E-1E87-7D98BEF19E7E}"/>
                </a:ext>
              </a:extLst>
            </p:cNvPr>
            <p:cNvSpPr>
              <a:spLocks/>
            </p:cNvSpPr>
            <p:nvPr/>
          </p:nvSpPr>
          <p:spPr bwMode="auto">
            <a:xfrm>
              <a:off x="2475036" y="1044449"/>
              <a:ext cx="13484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2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T</a:t>
              </a:r>
              <a:r>
                <a:rPr lang="en-US" altLang="en-US" sz="2000" baseline="-25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 =1/</a:t>
              </a:r>
              <a:r>
                <a:rPr lang="en-US" altLang="en-US" sz="2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000" baseline="-25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 2L/c</a:t>
              </a:r>
            </a:p>
          </p:txBody>
        </p:sp>
        <p:grpSp>
          <p:nvGrpSpPr>
            <p:cNvPr id="6" name="Group 5">
              <a:extLst>
                <a:ext uri="{FF2B5EF4-FFF2-40B4-BE49-F238E27FC236}">
                  <a16:creationId xmlns:a16="http://schemas.microsoft.com/office/drawing/2014/main" id="{B9F0FFD8-33D3-0192-F325-7B5135CD312E}"/>
                </a:ext>
              </a:extLst>
            </p:cNvPr>
            <p:cNvGrpSpPr/>
            <p:nvPr/>
          </p:nvGrpSpPr>
          <p:grpSpPr>
            <a:xfrm>
              <a:off x="2079360" y="1614266"/>
              <a:ext cx="2973388" cy="414093"/>
              <a:chOff x="1694122" y="1477238"/>
              <a:chExt cx="2973388" cy="1295400"/>
            </a:xfrm>
          </p:grpSpPr>
          <p:sp>
            <p:nvSpPr>
              <p:cNvPr id="7" name="Freeform 6">
                <a:extLst>
                  <a:ext uri="{FF2B5EF4-FFF2-40B4-BE49-F238E27FC236}">
                    <a16:creationId xmlns:a16="http://schemas.microsoft.com/office/drawing/2014/main" id="{1A45CD63-AA46-C356-33FC-0F14AFDF883D}"/>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8" name="Freeform 6">
                <a:extLst>
                  <a:ext uri="{FF2B5EF4-FFF2-40B4-BE49-F238E27FC236}">
                    <a16:creationId xmlns:a16="http://schemas.microsoft.com/office/drawing/2014/main" id="{DCCF511B-9446-BC45-7463-A5402BF62BDF}"/>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 name="Freeform 7">
                <a:extLst>
                  <a:ext uri="{FF2B5EF4-FFF2-40B4-BE49-F238E27FC236}">
                    <a16:creationId xmlns:a16="http://schemas.microsoft.com/office/drawing/2014/main" id="{4717F41D-B055-9594-C54F-7863E264C00D}"/>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0" name="Freeform 8">
                <a:extLst>
                  <a:ext uri="{FF2B5EF4-FFF2-40B4-BE49-F238E27FC236}">
                    <a16:creationId xmlns:a16="http://schemas.microsoft.com/office/drawing/2014/main" id="{65F06CA4-A8FC-A90F-1A19-1F7B2E203C35}"/>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 name="Freeform 12">
                <a:extLst>
                  <a:ext uri="{FF2B5EF4-FFF2-40B4-BE49-F238E27FC236}">
                    <a16:creationId xmlns:a16="http://schemas.microsoft.com/office/drawing/2014/main" id="{E760B598-A44C-C77F-2A5E-AF0849B770E5}"/>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nvGrpSpPr>
            <p:cNvPr id="14" name="Group 9">
              <a:extLst>
                <a:ext uri="{FF2B5EF4-FFF2-40B4-BE49-F238E27FC236}">
                  <a16:creationId xmlns:a16="http://schemas.microsoft.com/office/drawing/2014/main" id="{C6F9B050-B4BD-6885-C410-3F81549DCFBE}"/>
                </a:ext>
              </a:extLst>
            </p:cNvPr>
            <p:cNvGrpSpPr>
              <a:grpSpLocks/>
            </p:cNvGrpSpPr>
            <p:nvPr/>
          </p:nvGrpSpPr>
          <p:grpSpPr bwMode="auto">
            <a:xfrm>
              <a:off x="5122750" y="1568332"/>
              <a:ext cx="493426" cy="475740"/>
              <a:chOff x="0" y="0"/>
              <a:chExt cx="600" cy="568"/>
            </a:xfrm>
          </p:grpSpPr>
          <p:sp>
            <p:nvSpPr>
              <p:cNvPr id="15" name="Oval 5">
                <a:extLst>
                  <a:ext uri="{FF2B5EF4-FFF2-40B4-BE49-F238E27FC236}">
                    <a16:creationId xmlns:a16="http://schemas.microsoft.com/office/drawing/2014/main" id="{A19BE5CF-3350-7C9A-472F-6690E98E28FF}"/>
                  </a:ext>
                </a:extLst>
              </p:cNvPr>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18" name="AutoShape 6">
                <a:extLst>
                  <a:ext uri="{FF2B5EF4-FFF2-40B4-BE49-F238E27FC236}">
                    <a16:creationId xmlns:a16="http://schemas.microsoft.com/office/drawing/2014/main" id="{CE8985B7-92BF-8925-35E1-C6E8A47F23F1}"/>
                  </a:ext>
                </a:extLst>
              </p:cNvPr>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21" name="Line 7">
                <a:extLst>
                  <a:ext uri="{FF2B5EF4-FFF2-40B4-BE49-F238E27FC236}">
                    <a16:creationId xmlns:a16="http://schemas.microsoft.com/office/drawing/2014/main" id="{1F9019E2-F0CB-B726-7592-CBF68A5542D8}"/>
                  </a:ext>
                </a:extLst>
              </p:cNvPr>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22" name="Line 8">
                <a:extLst>
                  <a:ext uri="{FF2B5EF4-FFF2-40B4-BE49-F238E27FC236}">
                    <a16:creationId xmlns:a16="http://schemas.microsoft.com/office/drawing/2014/main" id="{1503429F-FB36-5314-D0EA-C9B0EE05EC8F}"/>
                  </a:ext>
                </a:extLst>
              </p:cNvPr>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grpSp>
          <p:nvGrpSpPr>
            <p:cNvPr id="49" name="Group 48">
              <a:extLst>
                <a:ext uri="{FF2B5EF4-FFF2-40B4-BE49-F238E27FC236}">
                  <a16:creationId xmlns:a16="http://schemas.microsoft.com/office/drawing/2014/main" id="{8EFC8175-DA87-1AC2-209D-296546A6FBAD}"/>
                </a:ext>
              </a:extLst>
            </p:cNvPr>
            <p:cNvGrpSpPr/>
            <p:nvPr/>
          </p:nvGrpSpPr>
          <p:grpSpPr>
            <a:xfrm>
              <a:off x="5783119" y="833722"/>
              <a:ext cx="2911851" cy="858067"/>
              <a:chOff x="8800856" y="4714"/>
              <a:chExt cx="2911851" cy="858067"/>
            </a:xfrm>
          </p:grpSpPr>
          <p:grpSp>
            <p:nvGrpSpPr>
              <p:cNvPr id="2" name="Group 1">
                <a:extLst>
                  <a:ext uri="{FF2B5EF4-FFF2-40B4-BE49-F238E27FC236}">
                    <a16:creationId xmlns:a16="http://schemas.microsoft.com/office/drawing/2014/main" id="{F2D1C76E-4C79-94F9-313B-4682B65D80CB}"/>
                  </a:ext>
                </a:extLst>
              </p:cNvPr>
              <p:cNvGrpSpPr/>
              <p:nvPr/>
            </p:nvGrpSpPr>
            <p:grpSpPr>
              <a:xfrm rot="10800000">
                <a:off x="9441021" y="588461"/>
                <a:ext cx="365760" cy="274320"/>
                <a:chOff x="6566750" y="4906009"/>
                <a:chExt cx="1584631" cy="981889"/>
              </a:xfrm>
            </p:grpSpPr>
            <p:sp>
              <p:nvSpPr>
                <p:cNvPr id="32" name="Freeform 30">
                  <a:extLst>
                    <a:ext uri="{FF2B5EF4-FFF2-40B4-BE49-F238E27FC236}">
                      <a16:creationId xmlns:a16="http://schemas.microsoft.com/office/drawing/2014/main" id="{824FE08D-A3DA-0663-1C60-D35B11041622}"/>
                    </a:ext>
                  </a:extLst>
                </p:cNvPr>
                <p:cNvSpPr>
                  <a:spLocks/>
                </p:cNvSpPr>
                <p:nvPr/>
              </p:nvSpPr>
              <p:spPr bwMode="auto">
                <a:xfrm>
                  <a:off x="6566750" y="4906009"/>
                  <a:ext cx="794756" cy="981889"/>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4" name="Freeform 31">
                  <a:extLst>
                    <a:ext uri="{FF2B5EF4-FFF2-40B4-BE49-F238E27FC236}">
                      <a16:creationId xmlns:a16="http://schemas.microsoft.com/office/drawing/2014/main" id="{CF391731-24C4-E9EB-BED3-A458AD359F24}"/>
                    </a:ext>
                  </a:extLst>
                </p:cNvPr>
                <p:cNvSpPr>
                  <a:spLocks/>
                </p:cNvSpPr>
                <p:nvPr/>
              </p:nvSpPr>
              <p:spPr bwMode="auto">
                <a:xfrm flipH="1">
                  <a:off x="7355648" y="4906009"/>
                  <a:ext cx="795733" cy="980852"/>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35" name="Group 34">
                <a:extLst>
                  <a:ext uri="{FF2B5EF4-FFF2-40B4-BE49-F238E27FC236}">
                    <a16:creationId xmlns:a16="http://schemas.microsoft.com/office/drawing/2014/main" id="{DDF729D2-ACD2-7752-277A-B2290F37F995}"/>
                  </a:ext>
                </a:extLst>
              </p:cNvPr>
              <p:cNvGrpSpPr/>
              <p:nvPr/>
            </p:nvGrpSpPr>
            <p:grpSpPr>
              <a:xfrm rot="10800000">
                <a:off x="10068502" y="588461"/>
                <a:ext cx="365760" cy="274320"/>
                <a:chOff x="6566750" y="4906009"/>
                <a:chExt cx="1584631" cy="981889"/>
              </a:xfrm>
            </p:grpSpPr>
            <p:sp>
              <p:nvSpPr>
                <p:cNvPr id="36" name="Freeform 30">
                  <a:extLst>
                    <a:ext uri="{FF2B5EF4-FFF2-40B4-BE49-F238E27FC236}">
                      <a16:creationId xmlns:a16="http://schemas.microsoft.com/office/drawing/2014/main" id="{E0C58E05-1787-EE2B-A8E1-A8EB0B6AAA2E}"/>
                    </a:ext>
                  </a:extLst>
                </p:cNvPr>
                <p:cNvSpPr>
                  <a:spLocks/>
                </p:cNvSpPr>
                <p:nvPr/>
              </p:nvSpPr>
              <p:spPr bwMode="auto">
                <a:xfrm>
                  <a:off x="6566750" y="4906009"/>
                  <a:ext cx="794756" cy="981889"/>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7" name="Freeform 31">
                  <a:extLst>
                    <a:ext uri="{FF2B5EF4-FFF2-40B4-BE49-F238E27FC236}">
                      <a16:creationId xmlns:a16="http://schemas.microsoft.com/office/drawing/2014/main" id="{63B74239-D54A-DFBC-DB13-5D8B2EE80F8D}"/>
                    </a:ext>
                  </a:extLst>
                </p:cNvPr>
                <p:cNvSpPr>
                  <a:spLocks/>
                </p:cNvSpPr>
                <p:nvPr/>
              </p:nvSpPr>
              <p:spPr bwMode="auto">
                <a:xfrm flipH="1">
                  <a:off x="7355648" y="4906009"/>
                  <a:ext cx="795733" cy="980852"/>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38" name="Group 37">
                <a:extLst>
                  <a:ext uri="{FF2B5EF4-FFF2-40B4-BE49-F238E27FC236}">
                    <a16:creationId xmlns:a16="http://schemas.microsoft.com/office/drawing/2014/main" id="{3370C0C7-54AD-E93C-37B3-C06FC8105A48}"/>
                  </a:ext>
                </a:extLst>
              </p:cNvPr>
              <p:cNvGrpSpPr/>
              <p:nvPr/>
            </p:nvGrpSpPr>
            <p:grpSpPr>
              <a:xfrm rot="10800000">
                <a:off x="8800856" y="588461"/>
                <a:ext cx="365760" cy="274320"/>
                <a:chOff x="6566750" y="4906009"/>
                <a:chExt cx="1584631" cy="981889"/>
              </a:xfrm>
            </p:grpSpPr>
            <p:sp>
              <p:nvSpPr>
                <p:cNvPr id="39" name="Freeform 30">
                  <a:extLst>
                    <a:ext uri="{FF2B5EF4-FFF2-40B4-BE49-F238E27FC236}">
                      <a16:creationId xmlns:a16="http://schemas.microsoft.com/office/drawing/2014/main" id="{0F0F1A3B-0949-3FEC-C1C9-9F016DBC0B34}"/>
                    </a:ext>
                  </a:extLst>
                </p:cNvPr>
                <p:cNvSpPr>
                  <a:spLocks/>
                </p:cNvSpPr>
                <p:nvPr/>
              </p:nvSpPr>
              <p:spPr bwMode="auto">
                <a:xfrm>
                  <a:off x="6566750" y="4906009"/>
                  <a:ext cx="794756" cy="981889"/>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40" name="Freeform 31">
                  <a:extLst>
                    <a:ext uri="{FF2B5EF4-FFF2-40B4-BE49-F238E27FC236}">
                      <a16:creationId xmlns:a16="http://schemas.microsoft.com/office/drawing/2014/main" id="{F78246F8-8B8E-AD6A-674B-BAEABFC45F58}"/>
                    </a:ext>
                  </a:extLst>
                </p:cNvPr>
                <p:cNvSpPr>
                  <a:spLocks/>
                </p:cNvSpPr>
                <p:nvPr/>
              </p:nvSpPr>
              <p:spPr bwMode="auto">
                <a:xfrm flipH="1">
                  <a:off x="7355648" y="4906009"/>
                  <a:ext cx="795733" cy="980852"/>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41" name="Group 40">
                <a:extLst>
                  <a:ext uri="{FF2B5EF4-FFF2-40B4-BE49-F238E27FC236}">
                    <a16:creationId xmlns:a16="http://schemas.microsoft.com/office/drawing/2014/main" id="{9E2AE961-4C9E-4309-6995-1FEA6BCEFCEF}"/>
                  </a:ext>
                </a:extLst>
              </p:cNvPr>
              <p:cNvGrpSpPr/>
              <p:nvPr/>
            </p:nvGrpSpPr>
            <p:grpSpPr>
              <a:xfrm rot="10800000">
                <a:off x="10701581" y="588461"/>
                <a:ext cx="365760" cy="274320"/>
                <a:chOff x="6566750" y="4906009"/>
                <a:chExt cx="1584631" cy="981889"/>
              </a:xfrm>
            </p:grpSpPr>
            <p:sp>
              <p:nvSpPr>
                <p:cNvPr id="42" name="Freeform 30">
                  <a:extLst>
                    <a:ext uri="{FF2B5EF4-FFF2-40B4-BE49-F238E27FC236}">
                      <a16:creationId xmlns:a16="http://schemas.microsoft.com/office/drawing/2014/main" id="{6D86AC6D-9347-34A1-4690-2FE109F3D018}"/>
                    </a:ext>
                  </a:extLst>
                </p:cNvPr>
                <p:cNvSpPr>
                  <a:spLocks/>
                </p:cNvSpPr>
                <p:nvPr/>
              </p:nvSpPr>
              <p:spPr bwMode="auto">
                <a:xfrm>
                  <a:off x="6566750" y="4906009"/>
                  <a:ext cx="794756" cy="981889"/>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43" name="Freeform 31">
                  <a:extLst>
                    <a:ext uri="{FF2B5EF4-FFF2-40B4-BE49-F238E27FC236}">
                      <a16:creationId xmlns:a16="http://schemas.microsoft.com/office/drawing/2014/main" id="{4AD1889C-DF87-69C5-086B-E75F761D5D8A}"/>
                    </a:ext>
                  </a:extLst>
                </p:cNvPr>
                <p:cNvSpPr>
                  <a:spLocks/>
                </p:cNvSpPr>
                <p:nvPr/>
              </p:nvSpPr>
              <p:spPr bwMode="auto">
                <a:xfrm flipH="1">
                  <a:off x="7355648" y="4906009"/>
                  <a:ext cx="795733" cy="980852"/>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44" name="Group 43">
                <a:extLst>
                  <a:ext uri="{FF2B5EF4-FFF2-40B4-BE49-F238E27FC236}">
                    <a16:creationId xmlns:a16="http://schemas.microsoft.com/office/drawing/2014/main" id="{244970C5-042A-5FAA-1CC5-68FD6B29A572}"/>
                  </a:ext>
                </a:extLst>
              </p:cNvPr>
              <p:cNvGrpSpPr/>
              <p:nvPr/>
            </p:nvGrpSpPr>
            <p:grpSpPr>
              <a:xfrm rot="10800000">
                <a:off x="11346947" y="588461"/>
                <a:ext cx="365760" cy="274320"/>
                <a:chOff x="6566750" y="4906009"/>
                <a:chExt cx="1584631" cy="981889"/>
              </a:xfrm>
            </p:grpSpPr>
            <p:sp>
              <p:nvSpPr>
                <p:cNvPr id="45" name="Freeform 30">
                  <a:extLst>
                    <a:ext uri="{FF2B5EF4-FFF2-40B4-BE49-F238E27FC236}">
                      <a16:creationId xmlns:a16="http://schemas.microsoft.com/office/drawing/2014/main" id="{B1C9D3B6-2CC3-48C8-36EF-2547C3D70B57}"/>
                    </a:ext>
                  </a:extLst>
                </p:cNvPr>
                <p:cNvSpPr>
                  <a:spLocks/>
                </p:cNvSpPr>
                <p:nvPr/>
              </p:nvSpPr>
              <p:spPr bwMode="auto">
                <a:xfrm>
                  <a:off x="6566750" y="4906009"/>
                  <a:ext cx="794756" cy="981889"/>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46" name="Freeform 31">
                  <a:extLst>
                    <a:ext uri="{FF2B5EF4-FFF2-40B4-BE49-F238E27FC236}">
                      <a16:creationId xmlns:a16="http://schemas.microsoft.com/office/drawing/2014/main" id="{9983E431-0C4C-79A2-6941-380C706781F3}"/>
                    </a:ext>
                  </a:extLst>
                </p:cNvPr>
                <p:cNvSpPr>
                  <a:spLocks/>
                </p:cNvSpPr>
                <p:nvPr/>
              </p:nvSpPr>
              <p:spPr bwMode="auto">
                <a:xfrm flipH="1">
                  <a:off x="7355648" y="4906009"/>
                  <a:ext cx="795733" cy="980852"/>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sp>
            <p:nvSpPr>
              <p:cNvPr id="47" name="Rectangle 46">
                <a:extLst>
                  <a:ext uri="{FF2B5EF4-FFF2-40B4-BE49-F238E27FC236}">
                    <a16:creationId xmlns:a16="http://schemas.microsoft.com/office/drawing/2014/main" id="{6A93757B-4780-7C21-FC44-D4335E716DA1}"/>
                  </a:ext>
                </a:extLst>
              </p:cNvPr>
              <p:cNvSpPr/>
              <p:nvPr/>
            </p:nvSpPr>
            <p:spPr>
              <a:xfrm>
                <a:off x="9502954" y="4714"/>
                <a:ext cx="834011" cy="369332"/>
              </a:xfrm>
              <a:prstGeom prst="rect">
                <a:avLst/>
              </a:prstGeom>
            </p:spPr>
            <p:txBody>
              <a:bodyPr wrap="none">
                <a:spAutoFit/>
              </a:bodyPr>
              <a:lstStyle/>
              <a:p>
                <a:r>
                  <a:rPr lang="en-US" altLang="en-US" dirty="0">
                    <a:latin typeface="Calibri" panose="020F0502020204030204" pitchFamily="34" charset="0"/>
                    <a:ea typeface="ＭＳ Ｐゴシック" charset="-128"/>
                    <a:cs typeface="Calibri" panose="020F0502020204030204" pitchFamily="34" charset="0"/>
                    <a:sym typeface="Times New Roman Italic" charset="0"/>
                  </a:rPr>
                  <a:t>T</a:t>
                </a:r>
                <a:r>
                  <a:rPr lang="en-US" altLang="en-US" baseline="-25000" dirty="0">
                    <a:latin typeface="Calibri" panose="020F0502020204030204" pitchFamily="34" charset="0"/>
                    <a:ea typeface="ＭＳ Ｐゴシック" charset="-128"/>
                    <a:cs typeface="Calibri" panose="020F0502020204030204" pitchFamily="34" charset="0"/>
                    <a:sym typeface="Times New Roman Italic" charset="0"/>
                  </a:rPr>
                  <a:t>r</a:t>
                </a:r>
                <a:r>
                  <a:rPr lang="en-US" altLang="en-US" dirty="0">
                    <a:latin typeface="Calibri" panose="020F0502020204030204" pitchFamily="34" charset="0"/>
                    <a:ea typeface="ＭＳ Ｐゴシック" charset="-128"/>
                    <a:cs typeface="Calibri" panose="020F0502020204030204" pitchFamily="34" charset="0"/>
                    <a:sym typeface="Times New Roman Italic" charset="0"/>
                  </a:rPr>
                  <a:t> =1/</a:t>
                </a:r>
                <a:r>
                  <a:rPr lang="en-US" altLang="en-US"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baseline="-25000" dirty="0" err="1">
                    <a:latin typeface="Calibri" panose="020F0502020204030204" pitchFamily="34" charset="0"/>
                    <a:ea typeface="ＭＳ Ｐゴシック" charset="-128"/>
                    <a:cs typeface="Calibri" panose="020F0502020204030204" pitchFamily="34" charset="0"/>
                    <a:sym typeface="Times New Roman Italic" charset="0"/>
                  </a:rPr>
                  <a:t>r</a:t>
                </a:r>
                <a:endParaRPr lang="en-US" dirty="0"/>
              </a:p>
            </p:txBody>
          </p:sp>
          <p:sp>
            <p:nvSpPr>
              <p:cNvPr id="48" name="Line 9">
                <a:extLst>
                  <a:ext uri="{FF2B5EF4-FFF2-40B4-BE49-F238E27FC236}">
                    <a16:creationId xmlns:a16="http://schemas.microsoft.com/office/drawing/2014/main" id="{BA81C812-4631-9458-F597-1FF7B51FCC25}"/>
                  </a:ext>
                </a:extLst>
              </p:cNvPr>
              <p:cNvSpPr>
                <a:spLocks noChangeShapeType="1"/>
              </p:cNvSpPr>
              <p:nvPr/>
            </p:nvSpPr>
            <p:spPr bwMode="auto">
              <a:xfrm flipV="1">
                <a:off x="9596734" y="492485"/>
                <a:ext cx="640080"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grpSp>
        <p:sp>
          <p:nvSpPr>
            <p:cNvPr id="33" name="Rectangle 32">
              <a:extLst>
                <a:ext uri="{FF2B5EF4-FFF2-40B4-BE49-F238E27FC236}">
                  <a16:creationId xmlns:a16="http://schemas.microsoft.com/office/drawing/2014/main" id="{39B33A2C-DFED-300C-ACC4-EA0AEF862FFD}"/>
                </a:ext>
              </a:extLst>
            </p:cNvPr>
            <p:cNvSpPr/>
            <p:nvPr/>
          </p:nvSpPr>
          <p:spPr>
            <a:xfrm>
              <a:off x="5715963" y="1780709"/>
              <a:ext cx="2926080" cy="1170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5102D49C-8023-227C-F745-61AC5973D5AB}"/>
                </a:ext>
              </a:extLst>
            </p:cNvPr>
            <p:cNvSpPr/>
            <p:nvPr/>
          </p:nvSpPr>
          <p:spPr>
            <a:xfrm flipV="1">
              <a:off x="5715963" y="1800993"/>
              <a:ext cx="2926080" cy="4962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2F1BA947-7B21-7AFC-D48F-5EFB0EE1C4E7}"/>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a:solidFill>
                  <a:schemeClr val="bg1"/>
                </a:solidFill>
              </a:rPr>
              <a:t>The comb equation: </a:t>
            </a:r>
            <a:r>
              <a:rPr lang="en-US" sz="3200" dirty="0" err="1">
                <a:solidFill>
                  <a:schemeClr val="bg1"/>
                </a:solidFill>
              </a:rPr>
              <a:t>f</a:t>
            </a:r>
            <a:r>
              <a:rPr lang="en-US" sz="3200" baseline="-25000" dirty="0" err="1">
                <a:solidFill>
                  <a:schemeClr val="bg1"/>
                </a:solidFill>
              </a:rPr>
              <a:t>r</a:t>
            </a:r>
            <a:r>
              <a:rPr lang="en-US" sz="3200" dirty="0">
                <a:solidFill>
                  <a:schemeClr val="bg1"/>
                </a:solidFill>
              </a:rPr>
              <a:t> measurement</a:t>
            </a:r>
          </a:p>
        </p:txBody>
      </p:sp>
    </p:spTree>
    <p:extLst>
      <p:ext uri="{BB962C8B-B14F-4D97-AF65-F5344CB8AC3E}">
        <p14:creationId xmlns:p14="http://schemas.microsoft.com/office/powerpoint/2010/main" val="2452290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68D18A61-1613-5684-0757-9B72C02436D6}"/>
              </a:ext>
            </a:extLst>
          </p:cNvPr>
          <p:cNvSpPr txBox="1"/>
          <p:nvPr/>
        </p:nvSpPr>
        <p:spPr>
          <a:xfrm>
            <a:off x="3169650" y="3299253"/>
            <a:ext cx="2517036" cy="584775"/>
          </a:xfrm>
          <a:prstGeom prst="rect">
            <a:avLst/>
          </a:prstGeom>
          <a:solidFill>
            <a:schemeClr val="accent4">
              <a:lumMod val="20000"/>
              <a:lumOff val="80000"/>
            </a:schemeClr>
          </a:solidFill>
        </p:spPr>
        <p:txBody>
          <a:bodyPr wrap="none" rtlCol="0">
            <a:spAutoFit/>
          </a:bodyPr>
          <a:lstStyle/>
          <a:p>
            <a:r>
              <a:rPr lang="en-US" sz="3200" dirty="0" err="1">
                <a:solidFill>
                  <a:schemeClr val="accent6">
                    <a:lumMod val="75000"/>
                  </a:schemeClr>
                </a:solidFill>
                <a:latin typeface="Symbol" pitchFamily="2" charset="2"/>
              </a:rPr>
              <a:t>n</a:t>
            </a:r>
            <a:r>
              <a:rPr lang="en-US" sz="3200" baseline="-25000" dirty="0" err="1">
                <a:solidFill>
                  <a:schemeClr val="accent6">
                    <a:lumMod val="75000"/>
                  </a:schemeClr>
                </a:solidFill>
                <a:latin typeface="Calibri" panose="020F0502020204030204" pitchFamily="34" charset="0"/>
                <a:cs typeface="Calibri" panose="020F0502020204030204" pitchFamily="34" charset="0"/>
              </a:rPr>
              <a:t>N</a:t>
            </a:r>
            <a:r>
              <a:rPr lang="en-US" sz="3200" dirty="0"/>
              <a:t>=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solidFill>
                  <a:srgbClr val="C00000"/>
                </a:solidFill>
              </a:rPr>
              <a:t> </a:t>
            </a:r>
            <a:r>
              <a:rPr lang="en-US" sz="3200" dirty="0"/>
              <a:t>+</a:t>
            </a:r>
            <a:r>
              <a:rPr lang="en-US" sz="3200" dirty="0">
                <a:solidFill>
                  <a:schemeClr val="accent6">
                    <a:lumMod val="75000"/>
                  </a:schemeClr>
                </a:solidFill>
              </a:rPr>
              <a:t> </a:t>
            </a:r>
            <a:r>
              <a:rPr lang="en-US" sz="3200" dirty="0" err="1">
                <a:solidFill>
                  <a:srgbClr val="C00000"/>
                </a:solidFill>
              </a:rPr>
              <a:t>f</a:t>
            </a:r>
            <a:r>
              <a:rPr lang="en-US" sz="3200" baseline="-25000" dirty="0" err="1">
                <a:solidFill>
                  <a:srgbClr val="C00000"/>
                </a:solidFill>
              </a:rPr>
              <a:t>CE</a:t>
            </a:r>
            <a:endParaRPr lang="en-US" sz="3200" baseline="-25000" dirty="0">
              <a:solidFill>
                <a:srgbClr val="C00000"/>
              </a:solidFill>
            </a:endParaRPr>
          </a:p>
        </p:txBody>
      </p:sp>
      <p:sp>
        <p:nvSpPr>
          <p:cNvPr id="16" name="TextBox 15">
            <a:extLst>
              <a:ext uri="{FF2B5EF4-FFF2-40B4-BE49-F238E27FC236}">
                <a16:creationId xmlns:a16="http://schemas.microsoft.com/office/drawing/2014/main" id="{5920632A-2C9C-6C32-C211-5C98BCA6D745}"/>
              </a:ext>
            </a:extLst>
          </p:cNvPr>
          <p:cNvSpPr txBox="1"/>
          <p:nvPr/>
        </p:nvSpPr>
        <p:spPr>
          <a:xfrm>
            <a:off x="392311" y="3324599"/>
            <a:ext cx="2346372" cy="707886"/>
          </a:xfrm>
          <a:prstGeom prst="rect">
            <a:avLst/>
          </a:prstGeom>
          <a:noFill/>
        </p:spPr>
        <p:txBody>
          <a:bodyPr wrap="square" rtlCol="0">
            <a:spAutoFit/>
          </a:bodyPr>
          <a:lstStyle/>
          <a:p>
            <a:pPr algn="ctr"/>
            <a:r>
              <a:rPr lang="en-US" sz="2000" dirty="0">
                <a:solidFill>
                  <a:schemeClr val="accent6">
                    <a:lumMod val="75000"/>
                  </a:schemeClr>
                </a:solidFill>
              </a:rPr>
              <a:t>Optical frequency (500 THz)</a:t>
            </a:r>
          </a:p>
        </p:txBody>
      </p:sp>
      <p:cxnSp>
        <p:nvCxnSpPr>
          <p:cNvPr id="19" name="Straight Arrow Connector 18">
            <a:extLst>
              <a:ext uri="{FF2B5EF4-FFF2-40B4-BE49-F238E27FC236}">
                <a16:creationId xmlns:a16="http://schemas.microsoft.com/office/drawing/2014/main" id="{190BD25A-E39D-70AB-E76D-03E5F6895712}"/>
              </a:ext>
            </a:extLst>
          </p:cNvPr>
          <p:cNvCxnSpPr>
            <a:cxnSpLocks/>
            <a:endCxn id="13" idx="1"/>
          </p:cNvCxnSpPr>
          <p:nvPr/>
        </p:nvCxnSpPr>
        <p:spPr>
          <a:xfrm>
            <a:off x="2557658" y="3591641"/>
            <a:ext cx="61199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 name="Line 9">
            <a:extLst>
              <a:ext uri="{FF2B5EF4-FFF2-40B4-BE49-F238E27FC236}">
                <a16:creationId xmlns:a16="http://schemas.microsoft.com/office/drawing/2014/main" id="{B988046C-E680-36AC-B57A-F4F744A85951}"/>
              </a:ext>
            </a:extLst>
          </p:cNvPr>
          <p:cNvSpPr>
            <a:spLocks noChangeShapeType="1"/>
          </p:cNvSpPr>
          <p:nvPr/>
        </p:nvSpPr>
        <p:spPr bwMode="auto">
          <a:xfrm flipV="1">
            <a:off x="2916191" y="1520371"/>
            <a:ext cx="640080"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4" name="Rectangle 10">
            <a:extLst>
              <a:ext uri="{FF2B5EF4-FFF2-40B4-BE49-F238E27FC236}">
                <a16:creationId xmlns:a16="http://schemas.microsoft.com/office/drawing/2014/main" id="{F9ACADBC-9F5F-464E-1E87-7D98BEF19E7E}"/>
              </a:ext>
            </a:extLst>
          </p:cNvPr>
          <p:cNvSpPr>
            <a:spLocks/>
          </p:cNvSpPr>
          <p:nvPr/>
        </p:nvSpPr>
        <p:spPr bwMode="auto">
          <a:xfrm>
            <a:off x="2475036" y="1044449"/>
            <a:ext cx="13484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2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T</a:t>
            </a:r>
            <a:r>
              <a:rPr lang="en-US" altLang="en-US" sz="2000" baseline="-25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 =1/</a:t>
            </a:r>
            <a:r>
              <a:rPr lang="en-US" altLang="en-US" sz="2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000" baseline="-25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 2L/c</a:t>
            </a:r>
          </a:p>
        </p:txBody>
      </p:sp>
      <p:grpSp>
        <p:nvGrpSpPr>
          <p:cNvPr id="6" name="Group 5">
            <a:extLst>
              <a:ext uri="{FF2B5EF4-FFF2-40B4-BE49-F238E27FC236}">
                <a16:creationId xmlns:a16="http://schemas.microsoft.com/office/drawing/2014/main" id="{B9F0FFD8-33D3-0192-F325-7B5135CD312E}"/>
              </a:ext>
            </a:extLst>
          </p:cNvPr>
          <p:cNvGrpSpPr/>
          <p:nvPr/>
        </p:nvGrpSpPr>
        <p:grpSpPr>
          <a:xfrm>
            <a:off x="2079360" y="1614266"/>
            <a:ext cx="2973388" cy="414093"/>
            <a:chOff x="1694122" y="1477238"/>
            <a:chExt cx="2973388" cy="1295400"/>
          </a:xfrm>
        </p:grpSpPr>
        <p:sp>
          <p:nvSpPr>
            <p:cNvPr id="7" name="Freeform 6">
              <a:extLst>
                <a:ext uri="{FF2B5EF4-FFF2-40B4-BE49-F238E27FC236}">
                  <a16:creationId xmlns:a16="http://schemas.microsoft.com/office/drawing/2014/main" id="{1A45CD63-AA46-C356-33FC-0F14AFDF883D}"/>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8" name="Freeform 6">
              <a:extLst>
                <a:ext uri="{FF2B5EF4-FFF2-40B4-BE49-F238E27FC236}">
                  <a16:creationId xmlns:a16="http://schemas.microsoft.com/office/drawing/2014/main" id="{DCCF511B-9446-BC45-7463-A5402BF62BDF}"/>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 name="Freeform 7">
              <a:extLst>
                <a:ext uri="{FF2B5EF4-FFF2-40B4-BE49-F238E27FC236}">
                  <a16:creationId xmlns:a16="http://schemas.microsoft.com/office/drawing/2014/main" id="{4717F41D-B055-9594-C54F-7863E264C00D}"/>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0" name="Freeform 8">
              <a:extLst>
                <a:ext uri="{FF2B5EF4-FFF2-40B4-BE49-F238E27FC236}">
                  <a16:creationId xmlns:a16="http://schemas.microsoft.com/office/drawing/2014/main" id="{65F06CA4-A8FC-A90F-1A19-1F7B2E203C35}"/>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 name="Freeform 12">
              <a:extLst>
                <a:ext uri="{FF2B5EF4-FFF2-40B4-BE49-F238E27FC236}">
                  <a16:creationId xmlns:a16="http://schemas.microsoft.com/office/drawing/2014/main" id="{E760B598-A44C-C77F-2A5E-AF0849B770E5}"/>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2" name="Rectangle 11">
            <a:extLst>
              <a:ext uri="{FF2B5EF4-FFF2-40B4-BE49-F238E27FC236}">
                <a16:creationId xmlns:a16="http://schemas.microsoft.com/office/drawing/2014/main" id="{81104AB5-1704-140D-B458-F240EDB13BA2}"/>
              </a:ext>
            </a:extLst>
          </p:cNvPr>
          <p:cNvSpPr/>
          <p:nvPr/>
        </p:nvSpPr>
        <p:spPr>
          <a:xfrm>
            <a:off x="6071255" y="1053895"/>
            <a:ext cx="322524" cy="400110"/>
          </a:xfrm>
          <a:prstGeom prst="rect">
            <a:avLst/>
          </a:prstGeom>
        </p:spPr>
        <p:txBody>
          <a:bodyPr wrap="none">
            <a:spAutoFit/>
          </a:bodyPr>
          <a:lstStyle/>
          <a:p>
            <a:r>
              <a:rPr lang="en-US" altLang="en-US" sz="20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000" baseline="-25000" dirty="0" err="1">
                <a:latin typeface="Calibri" panose="020F0502020204030204" pitchFamily="34" charset="0"/>
                <a:ea typeface="ＭＳ Ｐゴシック" charset="-128"/>
                <a:cs typeface="Calibri" panose="020F0502020204030204" pitchFamily="34" charset="0"/>
                <a:sym typeface="Times New Roman Italic" charset="0"/>
              </a:rPr>
              <a:t>r</a:t>
            </a:r>
            <a:endParaRPr lang="en-US" sz="2000" dirty="0"/>
          </a:p>
        </p:txBody>
      </p:sp>
      <p:grpSp>
        <p:nvGrpSpPr>
          <p:cNvPr id="14" name="Group 9">
            <a:extLst>
              <a:ext uri="{FF2B5EF4-FFF2-40B4-BE49-F238E27FC236}">
                <a16:creationId xmlns:a16="http://schemas.microsoft.com/office/drawing/2014/main" id="{C6F9B050-B4BD-6885-C410-3F81549DCFBE}"/>
              </a:ext>
            </a:extLst>
          </p:cNvPr>
          <p:cNvGrpSpPr>
            <a:grpSpLocks/>
          </p:cNvGrpSpPr>
          <p:nvPr/>
        </p:nvGrpSpPr>
        <p:grpSpPr bwMode="auto">
          <a:xfrm>
            <a:off x="5122750" y="1568332"/>
            <a:ext cx="493426" cy="475740"/>
            <a:chOff x="0" y="0"/>
            <a:chExt cx="600" cy="568"/>
          </a:xfrm>
        </p:grpSpPr>
        <p:sp>
          <p:nvSpPr>
            <p:cNvPr id="15" name="Oval 5">
              <a:extLst>
                <a:ext uri="{FF2B5EF4-FFF2-40B4-BE49-F238E27FC236}">
                  <a16:creationId xmlns:a16="http://schemas.microsoft.com/office/drawing/2014/main" id="{A19BE5CF-3350-7C9A-472F-6690E98E28FF}"/>
                </a:ext>
              </a:extLst>
            </p:cNvPr>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18" name="AutoShape 6">
              <a:extLst>
                <a:ext uri="{FF2B5EF4-FFF2-40B4-BE49-F238E27FC236}">
                  <a16:creationId xmlns:a16="http://schemas.microsoft.com/office/drawing/2014/main" id="{CE8985B7-92BF-8925-35E1-C6E8A47F23F1}"/>
                </a:ext>
              </a:extLst>
            </p:cNvPr>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21" name="Line 7">
              <a:extLst>
                <a:ext uri="{FF2B5EF4-FFF2-40B4-BE49-F238E27FC236}">
                  <a16:creationId xmlns:a16="http://schemas.microsoft.com/office/drawing/2014/main" id="{1F9019E2-F0CB-B726-7592-CBF68A5542D8}"/>
                </a:ext>
              </a:extLst>
            </p:cNvPr>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22" name="Line 8">
              <a:extLst>
                <a:ext uri="{FF2B5EF4-FFF2-40B4-BE49-F238E27FC236}">
                  <a16:creationId xmlns:a16="http://schemas.microsoft.com/office/drawing/2014/main" id="{1503429F-FB36-5314-D0EA-C9B0EE05EC8F}"/>
                </a:ext>
              </a:extLst>
            </p:cNvPr>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23" name="Rectangle 22">
            <a:extLst>
              <a:ext uri="{FF2B5EF4-FFF2-40B4-BE49-F238E27FC236}">
                <a16:creationId xmlns:a16="http://schemas.microsoft.com/office/drawing/2014/main" id="{B2CDC84B-7A2A-DFF3-C152-4682612EA0C7}"/>
              </a:ext>
            </a:extLst>
          </p:cNvPr>
          <p:cNvSpPr/>
          <p:nvPr/>
        </p:nvSpPr>
        <p:spPr>
          <a:xfrm>
            <a:off x="5715963" y="1780709"/>
            <a:ext cx="2926080" cy="1170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49FC1171-C935-1BDC-54FC-98B5070D8ADA}"/>
              </a:ext>
            </a:extLst>
          </p:cNvPr>
          <p:cNvSpPr/>
          <p:nvPr/>
        </p:nvSpPr>
        <p:spPr>
          <a:xfrm flipV="1">
            <a:off x="5715963" y="1800993"/>
            <a:ext cx="2926080" cy="4962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3CBECCE-0268-9129-F535-0F6F9EB1DBC4}"/>
              </a:ext>
            </a:extLst>
          </p:cNvPr>
          <p:cNvSpPr/>
          <p:nvPr/>
        </p:nvSpPr>
        <p:spPr>
          <a:xfrm>
            <a:off x="5895221" y="1503585"/>
            <a:ext cx="667709" cy="5574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D2DA1973-9D4D-9A45-EF83-B3F69A671E9C}"/>
              </a:ext>
            </a:extLst>
          </p:cNvPr>
          <p:cNvSpPr/>
          <p:nvPr/>
        </p:nvSpPr>
        <p:spPr>
          <a:xfrm>
            <a:off x="5952252" y="1581434"/>
            <a:ext cx="546100" cy="381000"/>
          </a:xfrm>
          <a:custGeom>
            <a:avLst/>
            <a:gdLst>
              <a:gd name="connsiteX0" fmla="*/ 0 w 584200"/>
              <a:gd name="connsiteY0" fmla="*/ 393700 h 393700"/>
              <a:gd name="connsiteX1" fmla="*/ 190500 w 584200"/>
              <a:gd name="connsiteY1" fmla="*/ 393700 h 393700"/>
              <a:gd name="connsiteX2" fmla="*/ 203200 w 584200"/>
              <a:gd name="connsiteY2" fmla="*/ 0 h 393700"/>
              <a:gd name="connsiteX3" fmla="*/ 431800 w 584200"/>
              <a:gd name="connsiteY3" fmla="*/ 0 h 393700"/>
              <a:gd name="connsiteX4" fmla="*/ 431800 w 584200"/>
              <a:gd name="connsiteY4" fmla="*/ 381000 h 393700"/>
              <a:gd name="connsiteX5" fmla="*/ 584200 w 584200"/>
              <a:gd name="connsiteY5" fmla="*/ 381000 h 393700"/>
              <a:gd name="connsiteX6" fmla="*/ 584200 w 584200"/>
              <a:gd name="connsiteY6" fmla="*/ 381000 h 393700"/>
              <a:gd name="connsiteX0" fmla="*/ 0 w 584200"/>
              <a:gd name="connsiteY0" fmla="*/ 393700 h 406400"/>
              <a:gd name="connsiteX1" fmla="*/ 215900 w 584200"/>
              <a:gd name="connsiteY1" fmla="*/ 406400 h 406400"/>
              <a:gd name="connsiteX2" fmla="*/ 203200 w 584200"/>
              <a:gd name="connsiteY2" fmla="*/ 0 h 406400"/>
              <a:gd name="connsiteX3" fmla="*/ 431800 w 584200"/>
              <a:gd name="connsiteY3" fmla="*/ 0 h 406400"/>
              <a:gd name="connsiteX4" fmla="*/ 431800 w 584200"/>
              <a:gd name="connsiteY4" fmla="*/ 381000 h 406400"/>
              <a:gd name="connsiteX5" fmla="*/ 584200 w 584200"/>
              <a:gd name="connsiteY5" fmla="*/ 381000 h 406400"/>
              <a:gd name="connsiteX6" fmla="*/ 584200 w 584200"/>
              <a:gd name="connsiteY6" fmla="*/ 381000 h 406400"/>
              <a:gd name="connsiteX0" fmla="*/ 0 w 584200"/>
              <a:gd name="connsiteY0" fmla="*/ 393700 h 431800"/>
              <a:gd name="connsiteX1" fmla="*/ 203200 w 584200"/>
              <a:gd name="connsiteY1" fmla="*/ 431800 h 431800"/>
              <a:gd name="connsiteX2" fmla="*/ 203200 w 584200"/>
              <a:gd name="connsiteY2" fmla="*/ 0 h 431800"/>
              <a:gd name="connsiteX3" fmla="*/ 431800 w 584200"/>
              <a:gd name="connsiteY3" fmla="*/ 0 h 431800"/>
              <a:gd name="connsiteX4" fmla="*/ 431800 w 584200"/>
              <a:gd name="connsiteY4" fmla="*/ 381000 h 431800"/>
              <a:gd name="connsiteX5" fmla="*/ 584200 w 584200"/>
              <a:gd name="connsiteY5" fmla="*/ 381000 h 431800"/>
              <a:gd name="connsiteX6" fmla="*/ 584200 w 584200"/>
              <a:gd name="connsiteY6" fmla="*/ 381000 h 431800"/>
              <a:gd name="connsiteX0" fmla="*/ 0 w 584200"/>
              <a:gd name="connsiteY0" fmla="*/ 393700 h 393700"/>
              <a:gd name="connsiteX1" fmla="*/ 203200 w 584200"/>
              <a:gd name="connsiteY1" fmla="*/ 381000 h 393700"/>
              <a:gd name="connsiteX2" fmla="*/ 203200 w 584200"/>
              <a:gd name="connsiteY2" fmla="*/ 0 h 393700"/>
              <a:gd name="connsiteX3" fmla="*/ 431800 w 584200"/>
              <a:gd name="connsiteY3" fmla="*/ 0 h 393700"/>
              <a:gd name="connsiteX4" fmla="*/ 431800 w 584200"/>
              <a:gd name="connsiteY4" fmla="*/ 381000 h 393700"/>
              <a:gd name="connsiteX5" fmla="*/ 584200 w 584200"/>
              <a:gd name="connsiteY5" fmla="*/ 381000 h 393700"/>
              <a:gd name="connsiteX6" fmla="*/ 584200 w 584200"/>
              <a:gd name="connsiteY6" fmla="*/ 381000 h 393700"/>
              <a:gd name="connsiteX0" fmla="*/ 0 w 558800"/>
              <a:gd name="connsiteY0" fmla="*/ 393700 h 393700"/>
              <a:gd name="connsiteX1" fmla="*/ 177800 w 558800"/>
              <a:gd name="connsiteY1" fmla="*/ 381000 h 393700"/>
              <a:gd name="connsiteX2" fmla="*/ 177800 w 558800"/>
              <a:gd name="connsiteY2" fmla="*/ 0 h 393700"/>
              <a:gd name="connsiteX3" fmla="*/ 406400 w 558800"/>
              <a:gd name="connsiteY3" fmla="*/ 0 h 393700"/>
              <a:gd name="connsiteX4" fmla="*/ 406400 w 558800"/>
              <a:gd name="connsiteY4" fmla="*/ 381000 h 393700"/>
              <a:gd name="connsiteX5" fmla="*/ 558800 w 558800"/>
              <a:gd name="connsiteY5" fmla="*/ 381000 h 393700"/>
              <a:gd name="connsiteX6" fmla="*/ 558800 w 558800"/>
              <a:gd name="connsiteY6" fmla="*/ 381000 h 393700"/>
              <a:gd name="connsiteX0" fmla="*/ 0 w 546100"/>
              <a:gd name="connsiteY0" fmla="*/ 368300 h 381000"/>
              <a:gd name="connsiteX1" fmla="*/ 165100 w 546100"/>
              <a:gd name="connsiteY1" fmla="*/ 381000 h 381000"/>
              <a:gd name="connsiteX2" fmla="*/ 165100 w 546100"/>
              <a:gd name="connsiteY2" fmla="*/ 0 h 381000"/>
              <a:gd name="connsiteX3" fmla="*/ 393700 w 546100"/>
              <a:gd name="connsiteY3" fmla="*/ 0 h 381000"/>
              <a:gd name="connsiteX4" fmla="*/ 393700 w 546100"/>
              <a:gd name="connsiteY4" fmla="*/ 381000 h 381000"/>
              <a:gd name="connsiteX5" fmla="*/ 546100 w 546100"/>
              <a:gd name="connsiteY5" fmla="*/ 381000 h 381000"/>
              <a:gd name="connsiteX6" fmla="*/ 546100 w 546100"/>
              <a:gd name="connsiteY6" fmla="*/ 381000 h 381000"/>
              <a:gd name="connsiteX0" fmla="*/ 0 w 553134"/>
              <a:gd name="connsiteY0" fmla="*/ 396435 h 396435"/>
              <a:gd name="connsiteX1" fmla="*/ 172134 w 553134"/>
              <a:gd name="connsiteY1" fmla="*/ 381000 h 396435"/>
              <a:gd name="connsiteX2" fmla="*/ 172134 w 553134"/>
              <a:gd name="connsiteY2" fmla="*/ 0 h 396435"/>
              <a:gd name="connsiteX3" fmla="*/ 400734 w 553134"/>
              <a:gd name="connsiteY3" fmla="*/ 0 h 396435"/>
              <a:gd name="connsiteX4" fmla="*/ 400734 w 553134"/>
              <a:gd name="connsiteY4" fmla="*/ 381000 h 396435"/>
              <a:gd name="connsiteX5" fmla="*/ 553134 w 553134"/>
              <a:gd name="connsiteY5" fmla="*/ 381000 h 396435"/>
              <a:gd name="connsiteX6" fmla="*/ 553134 w 553134"/>
              <a:gd name="connsiteY6" fmla="*/ 381000 h 396435"/>
              <a:gd name="connsiteX0" fmla="*/ 0 w 539066"/>
              <a:gd name="connsiteY0" fmla="*/ 361266 h 381000"/>
              <a:gd name="connsiteX1" fmla="*/ 158066 w 539066"/>
              <a:gd name="connsiteY1" fmla="*/ 381000 h 381000"/>
              <a:gd name="connsiteX2" fmla="*/ 158066 w 539066"/>
              <a:gd name="connsiteY2" fmla="*/ 0 h 381000"/>
              <a:gd name="connsiteX3" fmla="*/ 386666 w 539066"/>
              <a:gd name="connsiteY3" fmla="*/ 0 h 381000"/>
              <a:gd name="connsiteX4" fmla="*/ 386666 w 539066"/>
              <a:gd name="connsiteY4" fmla="*/ 381000 h 381000"/>
              <a:gd name="connsiteX5" fmla="*/ 539066 w 539066"/>
              <a:gd name="connsiteY5" fmla="*/ 381000 h 381000"/>
              <a:gd name="connsiteX6" fmla="*/ 539066 w 539066"/>
              <a:gd name="connsiteY6" fmla="*/ 381000 h 381000"/>
              <a:gd name="connsiteX0" fmla="*/ 0 w 539066"/>
              <a:gd name="connsiteY0" fmla="*/ 389401 h 389401"/>
              <a:gd name="connsiteX1" fmla="*/ 158066 w 539066"/>
              <a:gd name="connsiteY1" fmla="*/ 381000 h 389401"/>
              <a:gd name="connsiteX2" fmla="*/ 158066 w 539066"/>
              <a:gd name="connsiteY2" fmla="*/ 0 h 389401"/>
              <a:gd name="connsiteX3" fmla="*/ 386666 w 539066"/>
              <a:gd name="connsiteY3" fmla="*/ 0 h 389401"/>
              <a:gd name="connsiteX4" fmla="*/ 386666 w 539066"/>
              <a:gd name="connsiteY4" fmla="*/ 381000 h 389401"/>
              <a:gd name="connsiteX5" fmla="*/ 539066 w 539066"/>
              <a:gd name="connsiteY5" fmla="*/ 381000 h 389401"/>
              <a:gd name="connsiteX6" fmla="*/ 539066 w 539066"/>
              <a:gd name="connsiteY6" fmla="*/ 381000 h 389401"/>
              <a:gd name="connsiteX0" fmla="*/ 0 w 546100"/>
              <a:gd name="connsiteY0" fmla="*/ 375333 h 381000"/>
              <a:gd name="connsiteX1" fmla="*/ 165100 w 546100"/>
              <a:gd name="connsiteY1" fmla="*/ 381000 h 381000"/>
              <a:gd name="connsiteX2" fmla="*/ 165100 w 546100"/>
              <a:gd name="connsiteY2" fmla="*/ 0 h 381000"/>
              <a:gd name="connsiteX3" fmla="*/ 393700 w 546100"/>
              <a:gd name="connsiteY3" fmla="*/ 0 h 381000"/>
              <a:gd name="connsiteX4" fmla="*/ 393700 w 546100"/>
              <a:gd name="connsiteY4" fmla="*/ 381000 h 381000"/>
              <a:gd name="connsiteX5" fmla="*/ 546100 w 546100"/>
              <a:gd name="connsiteY5" fmla="*/ 381000 h 381000"/>
              <a:gd name="connsiteX6" fmla="*/ 546100 w 546100"/>
              <a:gd name="connsiteY6"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100" h="381000">
                <a:moveTo>
                  <a:pt x="0" y="375333"/>
                </a:moveTo>
                <a:lnTo>
                  <a:pt x="165100" y="381000"/>
                </a:lnTo>
                <a:lnTo>
                  <a:pt x="165100" y="0"/>
                </a:lnTo>
                <a:lnTo>
                  <a:pt x="393700" y="0"/>
                </a:lnTo>
                <a:lnTo>
                  <a:pt x="393700" y="381000"/>
                </a:lnTo>
                <a:lnTo>
                  <a:pt x="546100" y="381000"/>
                </a:lnTo>
                <a:lnTo>
                  <a:pt x="546100" y="381000"/>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80FFDA0D-91C1-3AFB-A55E-677EDEEA7662}"/>
              </a:ext>
            </a:extLst>
          </p:cNvPr>
          <p:cNvSpPr/>
          <p:nvPr/>
        </p:nvSpPr>
        <p:spPr>
          <a:xfrm>
            <a:off x="6726940" y="1468430"/>
            <a:ext cx="1758374" cy="266746"/>
          </a:xfrm>
          <a:custGeom>
            <a:avLst/>
            <a:gdLst>
              <a:gd name="connsiteX0" fmla="*/ 0 w 5435600"/>
              <a:gd name="connsiteY0" fmla="*/ 495307 h 508013"/>
              <a:gd name="connsiteX1" fmla="*/ 482600 w 5435600"/>
              <a:gd name="connsiteY1" fmla="*/ 12707 h 508013"/>
              <a:gd name="connsiteX2" fmla="*/ 990600 w 5435600"/>
              <a:gd name="connsiteY2" fmla="*/ 508007 h 508013"/>
              <a:gd name="connsiteX3" fmla="*/ 1473200 w 5435600"/>
              <a:gd name="connsiteY3" fmla="*/ 12707 h 508013"/>
              <a:gd name="connsiteX4" fmla="*/ 1981200 w 5435600"/>
              <a:gd name="connsiteY4" fmla="*/ 508007 h 508013"/>
              <a:gd name="connsiteX5" fmla="*/ 2476500 w 5435600"/>
              <a:gd name="connsiteY5" fmla="*/ 7 h 508013"/>
              <a:gd name="connsiteX6" fmla="*/ 2971800 w 5435600"/>
              <a:gd name="connsiteY6" fmla="*/ 495307 h 508013"/>
              <a:gd name="connsiteX7" fmla="*/ 3454400 w 5435600"/>
              <a:gd name="connsiteY7" fmla="*/ 7 h 508013"/>
              <a:gd name="connsiteX8" fmla="*/ 3949700 w 5435600"/>
              <a:gd name="connsiteY8" fmla="*/ 482607 h 508013"/>
              <a:gd name="connsiteX9" fmla="*/ 4445000 w 5435600"/>
              <a:gd name="connsiteY9" fmla="*/ 7 h 508013"/>
              <a:gd name="connsiteX10" fmla="*/ 4940300 w 5435600"/>
              <a:gd name="connsiteY10" fmla="*/ 469907 h 508013"/>
              <a:gd name="connsiteX11" fmla="*/ 5435600 w 5435600"/>
              <a:gd name="connsiteY11" fmla="*/ 7 h 508013"/>
              <a:gd name="connsiteX12" fmla="*/ 5435600 w 5435600"/>
              <a:gd name="connsiteY12" fmla="*/ 7 h 508013"/>
              <a:gd name="connsiteX13" fmla="*/ 5435600 w 5435600"/>
              <a:gd name="connsiteY13" fmla="*/ 7 h 508013"/>
              <a:gd name="connsiteX0" fmla="*/ 0 w 4953000"/>
              <a:gd name="connsiteY0" fmla="*/ 12707 h 508013"/>
              <a:gd name="connsiteX1" fmla="*/ 508000 w 4953000"/>
              <a:gd name="connsiteY1" fmla="*/ 508007 h 508013"/>
              <a:gd name="connsiteX2" fmla="*/ 990600 w 4953000"/>
              <a:gd name="connsiteY2" fmla="*/ 12707 h 508013"/>
              <a:gd name="connsiteX3" fmla="*/ 1498600 w 4953000"/>
              <a:gd name="connsiteY3" fmla="*/ 508007 h 508013"/>
              <a:gd name="connsiteX4" fmla="*/ 1993900 w 4953000"/>
              <a:gd name="connsiteY4" fmla="*/ 7 h 508013"/>
              <a:gd name="connsiteX5" fmla="*/ 2489200 w 4953000"/>
              <a:gd name="connsiteY5" fmla="*/ 495307 h 508013"/>
              <a:gd name="connsiteX6" fmla="*/ 2971800 w 4953000"/>
              <a:gd name="connsiteY6" fmla="*/ 7 h 508013"/>
              <a:gd name="connsiteX7" fmla="*/ 3467100 w 4953000"/>
              <a:gd name="connsiteY7" fmla="*/ 482607 h 508013"/>
              <a:gd name="connsiteX8" fmla="*/ 3962400 w 4953000"/>
              <a:gd name="connsiteY8" fmla="*/ 7 h 508013"/>
              <a:gd name="connsiteX9" fmla="*/ 4457700 w 4953000"/>
              <a:gd name="connsiteY9" fmla="*/ 469907 h 508013"/>
              <a:gd name="connsiteX10" fmla="*/ 4953000 w 4953000"/>
              <a:gd name="connsiteY10" fmla="*/ 7 h 508013"/>
              <a:gd name="connsiteX11" fmla="*/ 4953000 w 4953000"/>
              <a:gd name="connsiteY11" fmla="*/ 7 h 508013"/>
              <a:gd name="connsiteX12" fmla="*/ 4953000 w 4953000"/>
              <a:gd name="connsiteY12" fmla="*/ 7 h 508013"/>
              <a:gd name="connsiteX0" fmla="*/ 0 w 4953000"/>
              <a:gd name="connsiteY0" fmla="*/ 12707 h 508013"/>
              <a:gd name="connsiteX1" fmla="*/ 508000 w 4953000"/>
              <a:gd name="connsiteY1" fmla="*/ 508007 h 508013"/>
              <a:gd name="connsiteX2" fmla="*/ 990600 w 4953000"/>
              <a:gd name="connsiteY2" fmla="*/ 12707 h 508013"/>
              <a:gd name="connsiteX3" fmla="*/ 1498600 w 4953000"/>
              <a:gd name="connsiteY3" fmla="*/ 508007 h 508013"/>
              <a:gd name="connsiteX4" fmla="*/ 1993900 w 4953000"/>
              <a:gd name="connsiteY4" fmla="*/ 7 h 508013"/>
              <a:gd name="connsiteX5" fmla="*/ 2489200 w 4953000"/>
              <a:gd name="connsiteY5" fmla="*/ 495307 h 508013"/>
              <a:gd name="connsiteX6" fmla="*/ 2971800 w 4953000"/>
              <a:gd name="connsiteY6" fmla="*/ 7 h 508013"/>
              <a:gd name="connsiteX7" fmla="*/ 3467100 w 4953000"/>
              <a:gd name="connsiteY7" fmla="*/ 482607 h 508013"/>
              <a:gd name="connsiteX8" fmla="*/ 3962400 w 4953000"/>
              <a:gd name="connsiteY8" fmla="*/ 7 h 508013"/>
              <a:gd name="connsiteX9" fmla="*/ 4457700 w 4953000"/>
              <a:gd name="connsiteY9" fmla="*/ 469907 h 508013"/>
              <a:gd name="connsiteX10" fmla="*/ 4953000 w 4953000"/>
              <a:gd name="connsiteY10" fmla="*/ 7 h 508013"/>
              <a:gd name="connsiteX11" fmla="*/ 4953000 w 4953000"/>
              <a:gd name="connsiteY11" fmla="*/ 7 h 508013"/>
              <a:gd name="connsiteX0" fmla="*/ 0 w 4953000"/>
              <a:gd name="connsiteY0" fmla="*/ 12707 h 508013"/>
              <a:gd name="connsiteX1" fmla="*/ 508000 w 4953000"/>
              <a:gd name="connsiteY1" fmla="*/ 508007 h 508013"/>
              <a:gd name="connsiteX2" fmla="*/ 990600 w 4953000"/>
              <a:gd name="connsiteY2" fmla="*/ 12707 h 508013"/>
              <a:gd name="connsiteX3" fmla="*/ 1498600 w 4953000"/>
              <a:gd name="connsiteY3" fmla="*/ 508007 h 508013"/>
              <a:gd name="connsiteX4" fmla="*/ 1993900 w 4953000"/>
              <a:gd name="connsiteY4" fmla="*/ 7 h 508013"/>
              <a:gd name="connsiteX5" fmla="*/ 2489200 w 4953000"/>
              <a:gd name="connsiteY5" fmla="*/ 495307 h 508013"/>
              <a:gd name="connsiteX6" fmla="*/ 2971800 w 4953000"/>
              <a:gd name="connsiteY6" fmla="*/ 7 h 508013"/>
              <a:gd name="connsiteX7" fmla="*/ 3467100 w 4953000"/>
              <a:gd name="connsiteY7" fmla="*/ 482607 h 508013"/>
              <a:gd name="connsiteX8" fmla="*/ 3962400 w 4953000"/>
              <a:gd name="connsiteY8" fmla="*/ 7 h 508013"/>
              <a:gd name="connsiteX9" fmla="*/ 4457700 w 4953000"/>
              <a:gd name="connsiteY9" fmla="*/ 469907 h 508013"/>
              <a:gd name="connsiteX10" fmla="*/ 4953000 w 4953000"/>
              <a:gd name="connsiteY10" fmla="*/ 7 h 508013"/>
              <a:gd name="connsiteX0" fmla="*/ 0 w 4457700"/>
              <a:gd name="connsiteY0" fmla="*/ 12707 h 508013"/>
              <a:gd name="connsiteX1" fmla="*/ 508000 w 4457700"/>
              <a:gd name="connsiteY1" fmla="*/ 508007 h 508013"/>
              <a:gd name="connsiteX2" fmla="*/ 990600 w 4457700"/>
              <a:gd name="connsiteY2" fmla="*/ 12707 h 508013"/>
              <a:gd name="connsiteX3" fmla="*/ 1498600 w 4457700"/>
              <a:gd name="connsiteY3" fmla="*/ 508007 h 508013"/>
              <a:gd name="connsiteX4" fmla="*/ 1993900 w 4457700"/>
              <a:gd name="connsiteY4" fmla="*/ 7 h 508013"/>
              <a:gd name="connsiteX5" fmla="*/ 2489200 w 4457700"/>
              <a:gd name="connsiteY5" fmla="*/ 495307 h 508013"/>
              <a:gd name="connsiteX6" fmla="*/ 2971800 w 4457700"/>
              <a:gd name="connsiteY6" fmla="*/ 7 h 508013"/>
              <a:gd name="connsiteX7" fmla="*/ 3467100 w 4457700"/>
              <a:gd name="connsiteY7" fmla="*/ 482607 h 508013"/>
              <a:gd name="connsiteX8" fmla="*/ 3962400 w 4457700"/>
              <a:gd name="connsiteY8" fmla="*/ 7 h 508013"/>
              <a:gd name="connsiteX9" fmla="*/ 4457700 w 4457700"/>
              <a:gd name="connsiteY9" fmla="*/ 469907 h 50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57700" h="508013">
                <a:moveTo>
                  <a:pt x="0" y="12707"/>
                </a:moveTo>
                <a:cubicBezTo>
                  <a:pt x="165100" y="14824"/>
                  <a:pt x="342900" y="508007"/>
                  <a:pt x="508000" y="508007"/>
                </a:cubicBezTo>
                <a:cubicBezTo>
                  <a:pt x="673100" y="508007"/>
                  <a:pt x="825500" y="12707"/>
                  <a:pt x="990600" y="12707"/>
                </a:cubicBezTo>
                <a:cubicBezTo>
                  <a:pt x="1155700" y="12707"/>
                  <a:pt x="1331383" y="510124"/>
                  <a:pt x="1498600" y="508007"/>
                </a:cubicBezTo>
                <a:cubicBezTo>
                  <a:pt x="1665817" y="505890"/>
                  <a:pt x="1828800" y="2124"/>
                  <a:pt x="1993900" y="7"/>
                </a:cubicBezTo>
                <a:cubicBezTo>
                  <a:pt x="2159000" y="-2110"/>
                  <a:pt x="2326217" y="495307"/>
                  <a:pt x="2489200" y="495307"/>
                </a:cubicBezTo>
                <a:cubicBezTo>
                  <a:pt x="2652183" y="495307"/>
                  <a:pt x="2808817" y="2124"/>
                  <a:pt x="2971800" y="7"/>
                </a:cubicBezTo>
                <a:cubicBezTo>
                  <a:pt x="3134783" y="-2110"/>
                  <a:pt x="3302000" y="482607"/>
                  <a:pt x="3467100" y="482607"/>
                </a:cubicBezTo>
                <a:cubicBezTo>
                  <a:pt x="3632200" y="482607"/>
                  <a:pt x="3797300" y="2124"/>
                  <a:pt x="3962400" y="7"/>
                </a:cubicBezTo>
                <a:cubicBezTo>
                  <a:pt x="4127500" y="-2110"/>
                  <a:pt x="4292600" y="469907"/>
                  <a:pt x="4457700" y="469907"/>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grpSp>
        <p:nvGrpSpPr>
          <p:cNvPr id="28" name="Group 27">
            <a:extLst>
              <a:ext uri="{FF2B5EF4-FFF2-40B4-BE49-F238E27FC236}">
                <a16:creationId xmlns:a16="http://schemas.microsoft.com/office/drawing/2014/main" id="{EC168A4B-EDE5-1B38-C469-28AEC8C3DDA4}"/>
              </a:ext>
            </a:extLst>
          </p:cNvPr>
          <p:cNvGrpSpPr/>
          <p:nvPr/>
        </p:nvGrpSpPr>
        <p:grpSpPr>
          <a:xfrm>
            <a:off x="6584066" y="1737195"/>
            <a:ext cx="1948034" cy="1827675"/>
            <a:chOff x="6764989" y="1579461"/>
            <a:chExt cx="1948034" cy="1827675"/>
          </a:xfrm>
        </p:grpSpPr>
        <p:pic>
          <p:nvPicPr>
            <p:cNvPr id="29" name="Picture 2" descr="Agilent/ HP 53131A Universal Counter">
              <a:extLst>
                <a:ext uri="{FF2B5EF4-FFF2-40B4-BE49-F238E27FC236}">
                  <a16:creationId xmlns:a16="http://schemas.microsoft.com/office/drawing/2014/main" id="{A5C8EFCE-4DB6-D8A1-ED83-6A440174B32E}"/>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838253" y="2099322"/>
              <a:ext cx="1758957" cy="980722"/>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Arrow Connector 29">
              <a:extLst>
                <a:ext uri="{FF2B5EF4-FFF2-40B4-BE49-F238E27FC236}">
                  <a16:creationId xmlns:a16="http://schemas.microsoft.com/office/drawing/2014/main" id="{4B5455C9-73B7-E942-ECEC-872450454EAF}"/>
                </a:ext>
              </a:extLst>
            </p:cNvPr>
            <p:cNvCxnSpPr>
              <a:cxnSpLocks/>
              <a:endCxn id="29" idx="0"/>
            </p:cNvCxnSpPr>
            <p:nvPr/>
          </p:nvCxnSpPr>
          <p:spPr>
            <a:xfrm>
              <a:off x="7717731" y="1579461"/>
              <a:ext cx="1" cy="51986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214B01D-5891-5F6B-CF4C-D9EFC8F01449}"/>
                </a:ext>
              </a:extLst>
            </p:cNvPr>
            <p:cNvSpPr txBox="1"/>
            <p:nvPr/>
          </p:nvSpPr>
          <p:spPr>
            <a:xfrm>
              <a:off x="6764989" y="3037804"/>
              <a:ext cx="1948034" cy="369332"/>
            </a:xfrm>
            <a:prstGeom prst="rect">
              <a:avLst/>
            </a:prstGeom>
            <a:noFill/>
          </p:spPr>
          <p:txBody>
            <a:bodyPr wrap="none" rtlCol="0">
              <a:spAutoFit/>
            </a:bodyPr>
            <a:lstStyle/>
            <a:p>
              <a:r>
                <a:rPr lang="en-US" dirty="0"/>
                <a:t>Frequency counter</a:t>
              </a:r>
            </a:p>
          </p:txBody>
        </p:sp>
      </p:grpSp>
      <p:sp>
        <p:nvSpPr>
          <p:cNvPr id="54" name="TextBox 53">
            <a:extLst>
              <a:ext uri="{FF2B5EF4-FFF2-40B4-BE49-F238E27FC236}">
                <a16:creationId xmlns:a16="http://schemas.microsoft.com/office/drawing/2014/main" id="{4613B907-9B88-F414-44BE-2507CACD11BA}"/>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a:solidFill>
                  <a:schemeClr val="bg1"/>
                </a:solidFill>
              </a:rPr>
              <a:t>The comb equation: </a:t>
            </a:r>
            <a:r>
              <a:rPr lang="en-US" sz="3200" dirty="0" err="1">
                <a:solidFill>
                  <a:schemeClr val="bg1"/>
                </a:solidFill>
              </a:rPr>
              <a:t>f</a:t>
            </a:r>
            <a:r>
              <a:rPr lang="en-US" sz="3200" baseline="-25000" dirty="0" err="1">
                <a:solidFill>
                  <a:schemeClr val="bg1"/>
                </a:solidFill>
              </a:rPr>
              <a:t>r</a:t>
            </a:r>
            <a:r>
              <a:rPr lang="en-US" sz="3200" dirty="0">
                <a:solidFill>
                  <a:schemeClr val="bg1"/>
                </a:solidFill>
              </a:rPr>
              <a:t> measurement</a:t>
            </a:r>
          </a:p>
        </p:txBody>
      </p:sp>
      <p:grpSp>
        <p:nvGrpSpPr>
          <p:cNvPr id="55" name="Group 54">
            <a:extLst>
              <a:ext uri="{FF2B5EF4-FFF2-40B4-BE49-F238E27FC236}">
                <a16:creationId xmlns:a16="http://schemas.microsoft.com/office/drawing/2014/main" id="{BBF022C5-1446-DCCB-0DA3-E372CCD36C43}"/>
              </a:ext>
            </a:extLst>
          </p:cNvPr>
          <p:cNvGrpSpPr/>
          <p:nvPr/>
        </p:nvGrpSpPr>
        <p:grpSpPr>
          <a:xfrm>
            <a:off x="2160001" y="3785293"/>
            <a:ext cx="4050355" cy="1607656"/>
            <a:chOff x="2160001" y="3785293"/>
            <a:chExt cx="4050355" cy="1607656"/>
          </a:xfrm>
        </p:grpSpPr>
        <p:sp>
          <p:nvSpPr>
            <p:cNvPr id="56" name="TextBox 55">
              <a:extLst>
                <a:ext uri="{FF2B5EF4-FFF2-40B4-BE49-F238E27FC236}">
                  <a16:creationId xmlns:a16="http://schemas.microsoft.com/office/drawing/2014/main" id="{CBF7261C-3BE8-B52E-2859-65C2B15D8233}"/>
                </a:ext>
              </a:extLst>
            </p:cNvPr>
            <p:cNvSpPr txBox="1"/>
            <p:nvPr/>
          </p:nvSpPr>
          <p:spPr>
            <a:xfrm>
              <a:off x="2160001" y="4192620"/>
              <a:ext cx="4050355" cy="1200329"/>
            </a:xfrm>
            <a:prstGeom prst="rect">
              <a:avLst/>
            </a:prstGeom>
            <a:noFill/>
          </p:spPr>
          <p:txBody>
            <a:bodyPr wrap="square" rtlCol="0">
              <a:spAutoFit/>
            </a:bodyPr>
            <a:lstStyle/>
            <a:p>
              <a:pPr algn="ctr"/>
              <a:r>
                <a:rPr lang="en-US" sz="2400" dirty="0">
                  <a:solidFill>
                    <a:schemeClr val="accent1"/>
                  </a:solidFill>
                </a:rPr>
                <a:t>N</a:t>
              </a:r>
              <a:r>
                <a:rPr lang="en-US" sz="2400" dirty="0"/>
                <a:t> takes </a:t>
              </a:r>
              <a:r>
                <a:rPr lang="en-US" sz="2400" dirty="0" err="1"/>
                <a:t>f</a:t>
              </a:r>
              <a:r>
                <a:rPr lang="en-US" sz="2400" baseline="-25000" dirty="0" err="1"/>
                <a:t>r</a:t>
              </a:r>
              <a:r>
                <a:rPr lang="en-US" sz="2400" dirty="0"/>
                <a:t> to the optical domain (can be determined using a wavemeter </a:t>
              </a:r>
              <a:r>
                <a:rPr lang="en-US" sz="2400" dirty="0" err="1">
                  <a:latin typeface="Symbol" pitchFamily="2" charset="2"/>
                </a:rPr>
                <a:t>Dn</a:t>
              </a:r>
              <a:r>
                <a:rPr lang="en-US" sz="2400" dirty="0"/>
                <a:t>/</a:t>
              </a:r>
              <a:r>
                <a:rPr lang="en-US" sz="2400" dirty="0">
                  <a:latin typeface="Symbol" pitchFamily="2" charset="2"/>
                </a:rPr>
                <a:t>n</a:t>
              </a:r>
              <a:r>
                <a:rPr lang="en-US" sz="2400" dirty="0"/>
                <a:t> ~ 10</a:t>
              </a:r>
              <a:r>
                <a:rPr lang="en-US" sz="2400" baseline="30000" dirty="0"/>
                <a:t>-7</a:t>
              </a:r>
              <a:r>
                <a:rPr lang="en-US" sz="2400" dirty="0"/>
                <a:t>)</a:t>
              </a:r>
            </a:p>
          </p:txBody>
        </p:sp>
        <p:cxnSp>
          <p:nvCxnSpPr>
            <p:cNvPr id="57" name="Straight Arrow Connector 56">
              <a:extLst>
                <a:ext uri="{FF2B5EF4-FFF2-40B4-BE49-F238E27FC236}">
                  <a16:creationId xmlns:a16="http://schemas.microsoft.com/office/drawing/2014/main" id="{2393FBEE-7563-4514-4388-E6478CE66873}"/>
                </a:ext>
              </a:extLst>
            </p:cNvPr>
            <p:cNvCxnSpPr>
              <a:cxnSpLocks/>
            </p:cNvCxnSpPr>
            <p:nvPr/>
          </p:nvCxnSpPr>
          <p:spPr>
            <a:xfrm flipV="1">
              <a:off x="4125137" y="3785293"/>
              <a:ext cx="0" cy="41210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1509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417C3000-B383-C350-8D72-4EFE1B42EB9D}"/>
              </a:ext>
            </a:extLst>
          </p:cNvPr>
          <p:cNvSpPr/>
          <p:nvPr/>
        </p:nvSpPr>
        <p:spPr>
          <a:xfrm>
            <a:off x="163317" y="791334"/>
            <a:ext cx="4495362" cy="5812325"/>
          </a:xfrm>
          <a:prstGeom prst="rect">
            <a:avLst/>
          </a:prstGeom>
          <a:solidFill>
            <a:schemeClr val="bg1"/>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B760341-F3FC-C124-3D90-5F19249A71F8}"/>
              </a:ext>
            </a:extLst>
          </p:cNvPr>
          <p:cNvSpPr/>
          <p:nvPr/>
        </p:nvSpPr>
        <p:spPr>
          <a:xfrm>
            <a:off x="1087587" y="2491266"/>
            <a:ext cx="1633866" cy="950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702C1EC6-E469-54A8-4B14-D11D1AB078ED}"/>
              </a:ext>
            </a:extLst>
          </p:cNvPr>
          <p:cNvSpPr txBox="1"/>
          <p:nvPr/>
        </p:nvSpPr>
        <p:spPr>
          <a:xfrm>
            <a:off x="430556" y="3698342"/>
            <a:ext cx="3972556" cy="1200329"/>
          </a:xfrm>
          <a:prstGeom prst="rect">
            <a:avLst/>
          </a:prstGeom>
          <a:noFill/>
        </p:spPr>
        <p:txBody>
          <a:bodyPr wrap="square" rtlCol="0">
            <a:spAutoFit/>
          </a:bodyPr>
          <a:lstStyle/>
          <a:p>
            <a:endParaRPr lang="en-US" dirty="0"/>
          </a:p>
          <a:p>
            <a:r>
              <a:rPr lang="en-US" dirty="0"/>
              <a:t>2. The second is then defined as a fixed number of cycles of radiation of the atomic transition.</a:t>
            </a:r>
          </a:p>
        </p:txBody>
      </p:sp>
      <p:pic>
        <p:nvPicPr>
          <p:cNvPr id="4" name="Picture 3">
            <a:extLst>
              <a:ext uri="{FF2B5EF4-FFF2-40B4-BE49-F238E27FC236}">
                <a16:creationId xmlns:a16="http://schemas.microsoft.com/office/drawing/2014/main" id="{1E4ABB5C-57D6-802E-5819-992C79D25B63}"/>
              </a:ext>
            </a:extLst>
          </p:cNvPr>
          <p:cNvPicPr>
            <a:picLocks noChangeAspect="1"/>
          </p:cNvPicPr>
          <p:nvPr/>
        </p:nvPicPr>
        <p:blipFill>
          <a:blip r:embed="rId2"/>
          <a:stretch>
            <a:fillRect/>
          </a:stretch>
        </p:blipFill>
        <p:spPr>
          <a:xfrm>
            <a:off x="3131660" y="2582781"/>
            <a:ext cx="937427" cy="1015664"/>
          </a:xfrm>
          <a:prstGeom prst="rect">
            <a:avLst/>
          </a:prstGeom>
        </p:spPr>
      </p:pic>
      <p:sp>
        <p:nvSpPr>
          <p:cNvPr id="8" name="Rectangle 7">
            <a:extLst>
              <a:ext uri="{FF2B5EF4-FFF2-40B4-BE49-F238E27FC236}">
                <a16:creationId xmlns:a16="http://schemas.microsoft.com/office/drawing/2014/main" id="{F528517A-ABAF-ECA5-DE6B-9061091DBB91}"/>
              </a:ext>
            </a:extLst>
          </p:cNvPr>
          <p:cNvSpPr/>
          <p:nvPr/>
        </p:nvSpPr>
        <p:spPr>
          <a:xfrm>
            <a:off x="487296" y="5130675"/>
            <a:ext cx="3815571" cy="1323439"/>
          </a:xfrm>
          <a:prstGeom prst="rect">
            <a:avLst/>
          </a:prstGeom>
        </p:spPr>
        <p:txBody>
          <a:bodyPr wrap="square">
            <a:spAutoFit/>
          </a:bodyPr>
          <a:lstStyle/>
          <a:p>
            <a:pPr algn="ctr"/>
            <a:r>
              <a:rPr lang="fi-FI" sz="2000" dirty="0" err="1">
                <a:solidFill>
                  <a:schemeClr val="accent1">
                    <a:lumMod val="75000"/>
                  </a:schemeClr>
                </a:solidFill>
                <a:latin typeface="arial" charset="0"/>
              </a:rPr>
              <a:t>The</a:t>
            </a:r>
            <a:r>
              <a:rPr lang="fi-FI" sz="2000" dirty="0">
                <a:solidFill>
                  <a:schemeClr val="accent1">
                    <a:lumMod val="75000"/>
                  </a:schemeClr>
                </a:solidFill>
                <a:latin typeface="arial" charset="0"/>
              </a:rPr>
              <a:t> </a:t>
            </a:r>
            <a:r>
              <a:rPr lang="fi-FI" sz="2000" dirty="0" err="1">
                <a:solidFill>
                  <a:schemeClr val="accent1">
                    <a:lumMod val="75000"/>
                  </a:schemeClr>
                </a:solidFill>
                <a:latin typeface="arial" charset="0"/>
              </a:rPr>
              <a:t>second</a:t>
            </a:r>
            <a:r>
              <a:rPr lang="fi-FI" sz="2000" dirty="0">
                <a:solidFill>
                  <a:schemeClr val="accent1">
                    <a:lumMod val="75000"/>
                  </a:schemeClr>
                </a:solidFill>
                <a:latin typeface="arial" charset="0"/>
              </a:rPr>
              <a:t> is </a:t>
            </a:r>
            <a:r>
              <a:rPr lang="fi-FI" sz="2000" dirty="0" err="1">
                <a:solidFill>
                  <a:schemeClr val="accent1">
                    <a:lumMod val="75000"/>
                  </a:schemeClr>
                </a:solidFill>
                <a:latin typeface="arial" charset="0"/>
              </a:rPr>
              <a:t>currently</a:t>
            </a:r>
            <a:r>
              <a:rPr lang="fi-FI" sz="2000" dirty="0">
                <a:solidFill>
                  <a:schemeClr val="accent1">
                    <a:lumMod val="75000"/>
                  </a:schemeClr>
                </a:solidFill>
                <a:latin typeface="arial" charset="0"/>
              </a:rPr>
              <a:t> </a:t>
            </a:r>
            <a:r>
              <a:rPr lang="fi-FI" sz="2000" dirty="0" err="1">
                <a:solidFill>
                  <a:schemeClr val="accent1">
                    <a:lumMod val="75000"/>
                  </a:schemeClr>
                </a:solidFill>
                <a:latin typeface="arial" charset="0"/>
              </a:rPr>
              <a:t>defined</a:t>
            </a:r>
            <a:r>
              <a:rPr lang="fi-FI" sz="2000" dirty="0">
                <a:solidFill>
                  <a:schemeClr val="accent1">
                    <a:lumMod val="75000"/>
                  </a:schemeClr>
                </a:solidFill>
                <a:latin typeface="arial" charset="0"/>
              </a:rPr>
              <a:t> as 9,192,631,770 </a:t>
            </a:r>
            <a:r>
              <a:rPr lang="fi-FI" sz="2000" dirty="0" err="1">
                <a:solidFill>
                  <a:schemeClr val="accent1">
                    <a:lumMod val="75000"/>
                  </a:schemeClr>
                </a:solidFill>
                <a:latin typeface="arial" charset="0"/>
              </a:rPr>
              <a:t>oscillations</a:t>
            </a:r>
            <a:r>
              <a:rPr lang="fi-FI" sz="2000" dirty="0">
                <a:solidFill>
                  <a:schemeClr val="accent1">
                    <a:lumMod val="75000"/>
                  </a:schemeClr>
                </a:solidFill>
                <a:latin typeface="arial" charset="0"/>
              </a:rPr>
              <a:t> of an </a:t>
            </a:r>
            <a:r>
              <a:rPr lang="fi-FI" sz="2000" dirty="0" err="1">
                <a:solidFill>
                  <a:schemeClr val="accent1">
                    <a:lumMod val="75000"/>
                  </a:schemeClr>
                </a:solidFill>
                <a:latin typeface="arial" charset="0"/>
              </a:rPr>
              <a:t>electronic</a:t>
            </a:r>
            <a:r>
              <a:rPr lang="fi-FI" sz="2000" dirty="0">
                <a:solidFill>
                  <a:schemeClr val="accent1">
                    <a:lumMod val="75000"/>
                  </a:schemeClr>
                </a:solidFill>
                <a:latin typeface="arial" charset="0"/>
              </a:rPr>
              <a:t> </a:t>
            </a:r>
            <a:r>
              <a:rPr lang="fi-FI" sz="2000" dirty="0" err="1">
                <a:solidFill>
                  <a:schemeClr val="accent1">
                    <a:lumMod val="75000"/>
                  </a:schemeClr>
                </a:solidFill>
                <a:latin typeface="arial" charset="0"/>
              </a:rPr>
              <a:t>hyperfine</a:t>
            </a:r>
            <a:r>
              <a:rPr lang="fi-FI" sz="2000" dirty="0">
                <a:solidFill>
                  <a:schemeClr val="accent1">
                    <a:lumMod val="75000"/>
                  </a:schemeClr>
                </a:solidFill>
                <a:latin typeface="arial" charset="0"/>
              </a:rPr>
              <a:t> transition in </a:t>
            </a:r>
            <a:r>
              <a:rPr lang="fi-FI" sz="2000" baseline="30000" dirty="0">
                <a:solidFill>
                  <a:schemeClr val="accent1">
                    <a:lumMod val="75000"/>
                  </a:schemeClr>
                </a:solidFill>
                <a:latin typeface="arial" charset="0"/>
              </a:rPr>
              <a:t>133</a:t>
            </a:r>
            <a:r>
              <a:rPr lang="fi-FI" sz="2000" dirty="0">
                <a:solidFill>
                  <a:schemeClr val="accent1">
                    <a:lumMod val="75000"/>
                  </a:schemeClr>
                </a:solidFill>
                <a:latin typeface="arial" charset="0"/>
              </a:rPr>
              <a:t>Cs</a:t>
            </a:r>
            <a:endParaRPr lang="en-US" sz="2000" dirty="0">
              <a:solidFill>
                <a:schemeClr val="accent1">
                  <a:lumMod val="75000"/>
                </a:schemeClr>
              </a:solidFill>
            </a:endParaRPr>
          </a:p>
        </p:txBody>
      </p:sp>
      <p:grpSp>
        <p:nvGrpSpPr>
          <p:cNvPr id="6" name="Group 5">
            <a:extLst>
              <a:ext uri="{FF2B5EF4-FFF2-40B4-BE49-F238E27FC236}">
                <a16:creationId xmlns:a16="http://schemas.microsoft.com/office/drawing/2014/main" id="{111F796E-B104-5DEF-2340-75B9486EE836}"/>
              </a:ext>
            </a:extLst>
          </p:cNvPr>
          <p:cNvGrpSpPr/>
          <p:nvPr/>
        </p:nvGrpSpPr>
        <p:grpSpPr>
          <a:xfrm>
            <a:off x="4925918" y="1502482"/>
            <a:ext cx="3957374" cy="2927766"/>
            <a:chOff x="4925918" y="1087680"/>
            <a:chExt cx="3957374" cy="2927766"/>
          </a:xfrm>
        </p:grpSpPr>
        <p:sp>
          <p:nvSpPr>
            <p:cNvPr id="9" name="TextBox 8">
              <a:extLst>
                <a:ext uri="{FF2B5EF4-FFF2-40B4-BE49-F238E27FC236}">
                  <a16:creationId xmlns:a16="http://schemas.microsoft.com/office/drawing/2014/main" id="{5986F4F0-C486-5661-D72D-FCAA8BEDCF2B}"/>
                </a:ext>
              </a:extLst>
            </p:cNvPr>
            <p:cNvSpPr txBox="1"/>
            <p:nvPr/>
          </p:nvSpPr>
          <p:spPr>
            <a:xfrm>
              <a:off x="4925918" y="1984121"/>
              <a:ext cx="3957374" cy="2031325"/>
            </a:xfrm>
            <a:prstGeom prst="rect">
              <a:avLst/>
            </a:prstGeom>
            <a:solidFill>
              <a:schemeClr val="accent4">
                <a:lumMod val="60000"/>
                <a:lumOff val="40000"/>
              </a:schemeClr>
            </a:solidFill>
          </p:spPr>
          <p:txBody>
            <a:bodyPr wrap="square" rtlCol="0">
              <a:spAutoFit/>
            </a:bodyPr>
            <a:lstStyle/>
            <a:p>
              <a:r>
                <a:rPr lang="en-US" sz="2100" dirty="0"/>
                <a:t>To calibrate the passage of time accurately you need to accumulate cycles of a phase continuous signal since t</a:t>
              </a:r>
              <a:r>
                <a:rPr lang="en-US" sz="2100" baseline="-25000" dirty="0"/>
                <a:t>0</a:t>
              </a:r>
              <a:r>
                <a:rPr lang="en-US" sz="2100" dirty="0"/>
                <a:t> = 0s.…. </a:t>
              </a:r>
              <a:r>
                <a:rPr lang="en-US" sz="2100" b="1" dirty="0"/>
                <a:t>Due to their complexity most atomic clocks are only run intermittently.</a:t>
              </a:r>
            </a:p>
          </p:txBody>
        </p:sp>
        <p:sp>
          <p:nvSpPr>
            <p:cNvPr id="10" name="TextBox 9">
              <a:extLst>
                <a:ext uri="{FF2B5EF4-FFF2-40B4-BE49-F238E27FC236}">
                  <a16:creationId xmlns:a16="http://schemas.microsoft.com/office/drawing/2014/main" id="{5F1FA3B9-5903-49D4-91B5-01B3A33DA394}"/>
                </a:ext>
              </a:extLst>
            </p:cNvPr>
            <p:cNvSpPr txBox="1"/>
            <p:nvPr/>
          </p:nvSpPr>
          <p:spPr>
            <a:xfrm>
              <a:off x="4926334" y="1087680"/>
              <a:ext cx="3911581" cy="769441"/>
            </a:xfrm>
            <a:prstGeom prst="rect">
              <a:avLst/>
            </a:prstGeom>
            <a:noFill/>
          </p:spPr>
          <p:txBody>
            <a:bodyPr wrap="square" rtlCol="0">
              <a:spAutoFit/>
            </a:bodyPr>
            <a:lstStyle/>
            <a:p>
              <a:pPr algn="ctr"/>
              <a:r>
                <a:rPr lang="en-US" sz="2200" b="1" dirty="0">
                  <a:solidFill>
                    <a:srgbClr val="C00000"/>
                  </a:solidFill>
                </a:rPr>
                <a:t>Atomic clocks are frequency references, not time references!</a:t>
              </a:r>
            </a:p>
          </p:txBody>
        </p:sp>
      </p:grpSp>
      <p:grpSp>
        <p:nvGrpSpPr>
          <p:cNvPr id="5" name="Group 4">
            <a:extLst>
              <a:ext uri="{FF2B5EF4-FFF2-40B4-BE49-F238E27FC236}">
                <a16:creationId xmlns:a16="http://schemas.microsoft.com/office/drawing/2014/main" id="{B5BEEBD8-CE3D-B70C-7E11-46ECDFEDAAC9}"/>
              </a:ext>
            </a:extLst>
          </p:cNvPr>
          <p:cNvGrpSpPr/>
          <p:nvPr/>
        </p:nvGrpSpPr>
        <p:grpSpPr>
          <a:xfrm>
            <a:off x="626436" y="2728045"/>
            <a:ext cx="2545885" cy="557550"/>
            <a:chOff x="494026" y="2959193"/>
            <a:chExt cx="3630448" cy="557550"/>
          </a:xfrm>
        </p:grpSpPr>
        <p:sp>
          <p:nvSpPr>
            <p:cNvPr id="11" name="Freeform 4">
              <a:extLst>
                <a:ext uri="{FF2B5EF4-FFF2-40B4-BE49-F238E27FC236}">
                  <a16:creationId xmlns:a16="http://schemas.microsoft.com/office/drawing/2014/main" id="{B378EB15-3454-394E-B8FF-B1FA1D85C0F7}"/>
                </a:ext>
              </a:extLst>
            </p:cNvPr>
            <p:cNvSpPr>
              <a:spLocks/>
            </p:cNvSpPr>
            <p:nvPr/>
          </p:nvSpPr>
          <p:spPr bwMode="auto">
            <a:xfrm>
              <a:off x="1400844" y="2970312"/>
              <a:ext cx="908406" cy="53054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3" name="Freeform 5">
              <a:extLst>
                <a:ext uri="{FF2B5EF4-FFF2-40B4-BE49-F238E27FC236}">
                  <a16:creationId xmlns:a16="http://schemas.microsoft.com/office/drawing/2014/main" id="{8E0EA86A-5FB5-978D-502D-AD9EF8A33B4A}"/>
                </a:ext>
              </a:extLst>
            </p:cNvPr>
            <p:cNvSpPr>
              <a:spLocks/>
            </p:cNvSpPr>
            <p:nvPr/>
          </p:nvSpPr>
          <p:spPr bwMode="auto">
            <a:xfrm>
              <a:off x="494026" y="2959193"/>
              <a:ext cx="906818" cy="528957"/>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4" name="Freeform 7">
              <a:extLst>
                <a:ext uri="{FF2B5EF4-FFF2-40B4-BE49-F238E27FC236}">
                  <a16:creationId xmlns:a16="http://schemas.microsoft.com/office/drawing/2014/main" id="{C8A72340-7D86-BCDB-140F-FD37A4040031}"/>
                </a:ext>
              </a:extLst>
            </p:cNvPr>
            <p:cNvSpPr>
              <a:spLocks/>
            </p:cNvSpPr>
            <p:nvPr/>
          </p:nvSpPr>
          <p:spPr bwMode="auto">
            <a:xfrm>
              <a:off x="3216068" y="2984637"/>
              <a:ext cx="908406" cy="53210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5" name="Freeform 8">
              <a:extLst>
                <a:ext uri="{FF2B5EF4-FFF2-40B4-BE49-F238E27FC236}">
                  <a16:creationId xmlns:a16="http://schemas.microsoft.com/office/drawing/2014/main" id="{E44B70D1-616E-E556-29EB-91EF55E4F33E}"/>
                </a:ext>
              </a:extLst>
            </p:cNvPr>
            <p:cNvSpPr>
              <a:spLocks/>
            </p:cNvSpPr>
            <p:nvPr/>
          </p:nvSpPr>
          <p:spPr bwMode="auto">
            <a:xfrm>
              <a:off x="2309250" y="2975078"/>
              <a:ext cx="906818" cy="530513"/>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sp>
        <p:nvSpPr>
          <p:cNvPr id="29" name="TextBox 28">
            <a:extLst>
              <a:ext uri="{FF2B5EF4-FFF2-40B4-BE49-F238E27FC236}">
                <a16:creationId xmlns:a16="http://schemas.microsoft.com/office/drawing/2014/main" id="{8BD3C835-C2B1-7340-C0EF-B62806F89B3E}"/>
              </a:ext>
            </a:extLst>
          </p:cNvPr>
          <p:cNvSpPr txBox="1"/>
          <p:nvPr/>
        </p:nvSpPr>
        <p:spPr>
          <a:xfrm>
            <a:off x="395468" y="1638561"/>
            <a:ext cx="4153117" cy="646331"/>
          </a:xfrm>
          <a:prstGeom prst="rect">
            <a:avLst/>
          </a:prstGeom>
          <a:noFill/>
        </p:spPr>
        <p:txBody>
          <a:bodyPr wrap="square" rtlCol="0">
            <a:spAutoFit/>
          </a:bodyPr>
          <a:lstStyle/>
          <a:p>
            <a:r>
              <a:rPr lang="en-US" dirty="0"/>
              <a:t>1. Cycles of microwave EM radiation are stabilized to a hyperfine transition in </a:t>
            </a:r>
            <a:r>
              <a:rPr lang="en-US" baseline="30000" dirty="0"/>
              <a:t>133</a:t>
            </a:r>
            <a:r>
              <a:rPr lang="en-US" dirty="0"/>
              <a:t>Cs</a:t>
            </a:r>
          </a:p>
        </p:txBody>
      </p:sp>
      <p:cxnSp>
        <p:nvCxnSpPr>
          <p:cNvPr id="30" name="Straight Arrow Connector 29">
            <a:extLst>
              <a:ext uri="{FF2B5EF4-FFF2-40B4-BE49-F238E27FC236}">
                <a16:creationId xmlns:a16="http://schemas.microsoft.com/office/drawing/2014/main" id="{3263DC97-67E3-E97F-2B0D-48A885FF21DE}"/>
              </a:ext>
            </a:extLst>
          </p:cNvPr>
          <p:cNvCxnSpPr>
            <a:cxnSpLocks/>
          </p:cNvCxnSpPr>
          <p:nvPr/>
        </p:nvCxnSpPr>
        <p:spPr>
          <a:xfrm>
            <a:off x="1040587" y="3466337"/>
            <a:ext cx="1704016" cy="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13E6369-4952-764F-966F-AD3A2FA8C4E4}"/>
              </a:ext>
            </a:extLst>
          </p:cNvPr>
          <p:cNvSpPr txBox="1"/>
          <p:nvPr/>
        </p:nvSpPr>
        <p:spPr>
          <a:xfrm>
            <a:off x="1306836" y="3543915"/>
            <a:ext cx="1165191" cy="400110"/>
          </a:xfrm>
          <a:prstGeom prst="rect">
            <a:avLst/>
          </a:prstGeom>
          <a:noFill/>
        </p:spPr>
        <p:txBody>
          <a:bodyPr wrap="none" rtlCol="0">
            <a:spAutoFit/>
          </a:bodyPr>
          <a:lstStyle/>
          <a:p>
            <a:r>
              <a:rPr lang="en-US" sz="2000" dirty="0"/>
              <a:t>SI second</a:t>
            </a:r>
          </a:p>
        </p:txBody>
      </p:sp>
      <p:sp>
        <p:nvSpPr>
          <p:cNvPr id="3" name="TextBox 2">
            <a:extLst>
              <a:ext uri="{FF2B5EF4-FFF2-40B4-BE49-F238E27FC236}">
                <a16:creationId xmlns:a16="http://schemas.microsoft.com/office/drawing/2014/main" id="{BF425ED4-AE7C-419E-1309-27A00C4A3EA2}"/>
              </a:ext>
            </a:extLst>
          </p:cNvPr>
          <p:cNvSpPr txBox="1"/>
          <p:nvPr/>
        </p:nvSpPr>
        <p:spPr>
          <a:xfrm>
            <a:off x="650502" y="917667"/>
            <a:ext cx="3762184" cy="461665"/>
          </a:xfrm>
          <a:prstGeom prst="rect">
            <a:avLst/>
          </a:prstGeom>
          <a:noFill/>
        </p:spPr>
        <p:txBody>
          <a:bodyPr wrap="none" rtlCol="0">
            <a:spAutoFit/>
          </a:bodyPr>
          <a:lstStyle/>
          <a:p>
            <a:r>
              <a:rPr lang="en-US" sz="2400" b="1" dirty="0"/>
              <a:t>How the atomic clock works</a:t>
            </a:r>
          </a:p>
        </p:txBody>
      </p:sp>
      <p:sp>
        <p:nvSpPr>
          <p:cNvPr id="2" name="Title 1">
            <a:extLst>
              <a:ext uri="{FF2B5EF4-FFF2-40B4-BE49-F238E27FC236}">
                <a16:creationId xmlns:a16="http://schemas.microsoft.com/office/drawing/2014/main" id="{7607DA8E-875F-C99F-DA02-27A486AB02BE}"/>
              </a:ext>
            </a:extLst>
          </p:cNvPr>
          <p:cNvSpPr txBox="1">
            <a:spLocks/>
          </p:cNvSpPr>
          <p:nvPr/>
        </p:nvSpPr>
        <p:spPr>
          <a:xfrm>
            <a:off x="-1" y="1"/>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How atomic clocks define time</a:t>
            </a:r>
          </a:p>
        </p:txBody>
      </p:sp>
    </p:spTree>
    <p:extLst>
      <p:ext uri="{BB962C8B-B14F-4D97-AF65-F5344CB8AC3E}">
        <p14:creationId xmlns:p14="http://schemas.microsoft.com/office/powerpoint/2010/main" val="286554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F23D48D-C3F1-3C95-68D2-AAD60951B178}"/>
              </a:ext>
            </a:extLst>
          </p:cNvPr>
          <p:cNvGrpSpPr/>
          <p:nvPr/>
        </p:nvGrpSpPr>
        <p:grpSpPr>
          <a:xfrm>
            <a:off x="3645389" y="3920761"/>
            <a:ext cx="5149607" cy="2381951"/>
            <a:chOff x="3645389" y="3920761"/>
            <a:chExt cx="5149607" cy="2381951"/>
          </a:xfrm>
        </p:grpSpPr>
        <p:sp>
          <p:nvSpPr>
            <p:cNvPr id="9" name="TextBox 8">
              <a:extLst>
                <a:ext uri="{FF2B5EF4-FFF2-40B4-BE49-F238E27FC236}">
                  <a16:creationId xmlns:a16="http://schemas.microsoft.com/office/drawing/2014/main" id="{3309DEBA-4125-9338-36A9-ACDC0BDCF7B1}"/>
                </a:ext>
              </a:extLst>
            </p:cNvPr>
            <p:cNvSpPr txBox="1"/>
            <p:nvPr/>
          </p:nvSpPr>
          <p:spPr>
            <a:xfrm>
              <a:off x="3645389" y="4363720"/>
              <a:ext cx="5149607" cy="1938992"/>
            </a:xfrm>
            <a:prstGeom prst="rect">
              <a:avLst/>
            </a:prstGeom>
            <a:noFill/>
          </p:spPr>
          <p:txBody>
            <a:bodyPr wrap="square" rtlCol="0">
              <a:spAutoFit/>
            </a:bodyPr>
            <a:lstStyle/>
            <a:p>
              <a:r>
                <a:rPr lang="en-US" sz="2000" b="1" dirty="0"/>
                <a:t>Hard to measure! </a:t>
              </a:r>
            </a:p>
            <a:p>
              <a:pPr marL="285750" indent="-285750">
                <a:buFont typeface="Arial" panose="020B0604020202020204" pitchFamily="34" charset="0"/>
                <a:buChar char="•"/>
              </a:pPr>
              <a:r>
                <a:rPr lang="en-US" sz="2000" dirty="0"/>
                <a:t>Is related to the phase of the optical carrier)</a:t>
              </a:r>
            </a:p>
            <a:p>
              <a:pPr marL="285750" indent="-285750">
                <a:buFont typeface="Arial" panose="020B0604020202020204" pitchFamily="34" charset="0"/>
                <a:buChar char="•"/>
              </a:pPr>
              <a:r>
                <a:rPr lang="en-US" sz="2000" dirty="0"/>
                <a:t>If you can’t measure the optical carrier, so how do you measure its phase?</a:t>
              </a:r>
            </a:p>
            <a:p>
              <a:pPr marL="285750" indent="-285750">
                <a:buFont typeface="Arial" panose="020B0604020202020204" pitchFamily="34" charset="0"/>
                <a:buChar char="•"/>
              </a:pPr>
              <a:r>
                <a:rPr lang="en-US" sz="2000" dirty="0"/>
                <a:t>Without access to </a:t>
              </a:r>
              <a:r>
                <a:rPr lang="en-US" sz="2000" dirty="0" err="1"/>
                <a:t>f</a:t>
              </a:r>
              <a:r>
                <a:rPr lang="en-US" sz="2000" baseline="-25000" dirty="0" err="1"/>
                <a:t>CE</a:t>
              </a:r>
              <a:r>
                <a:rPr lang="en-US" sz="2000" baseline="-25000" dirty="0"/>
                <a:t>……. </a:t>
              </a:r>
              <a:r>
                <a:rPr lang="en-US" sz="2000" dirty="0" err="1">
                  <a:latin typeface="Symbol" pitchFamily="2" charset="2"/>
                </a:rPr>
                <a:t>Dn</a:t>
              </a:r>
              <a:r>
                <a:rPr lang="en-US" sz="2000" baseline="-25000" dirty="0" err="1"/>
                <a:t>atom</a:t>
              </a:r>
              <a:r>
                <a:rPr lang="en-US" sz="2000" dirty="0"/>
                <a:t>/</a:t>
              </a:r>
              <a:r>
                <a:rPr lang="en-US" sz="2000" dirty="0" err="1">
                  <a:latin typeface="Symbol" pitchFamily="2" charset="2"/>
                </a:rPr>
                <a:t>n</a:t>
              </a:r>
              <a:r>
                <a:rPr lang="en-US" sz="2000" baseline="-25000" dirty="0" err="1"/>
                <a:t>atom</a:t>
              </a:r>
              <a:r>
                <a:rPr lang="en-US" sz="2000" dirty="0"/>
                <a:t> = 1 part per million = 10</a:t>
              </a:r>
              <a:r>
                <a:rPr lang="en-US" sz="2000" baseline="30000" dirty="0"/>
                <a:t>9/</a:t>
              </a:r>
              <a:r>
                <a:rPr lang="en-US" sz="2000" dirty="0"/>
                <a:t>10</a:t>
              </a:r>
              <a:r>
                <a:rPr lang="en-US" sz="2000" baseline="30000" dirty="0"/>
                <a:t>15 </a:t>
              </a:r>
              <a:r>
                <a:rPr lang="en-US" sz="2000" dirty="0"/>
                <a:t>!</a:t>
              </a:r>
              <a:endParaRPr lang="en-US" sz="2000" baseline="30000" dirty="0"/>
            </a:p>
          </p:txBody>
        </p:sp>
        <p:cxnSp>
          <p:nvCxnSpPr>
            <p:cNvPr id="10" name="Straight Arrow Connector 9">
              <a:extLst>
                <a:ext uri="{FF2B5EF4-FFF2-40B4-BE49-F238E27FC236}">
                  <a16:creationId xmlns:a16="http://schemas.microsoft.com/office/drawing/2014/main" id="{25E573E3-7BE5-C0BA-B8CF-BD4E1BA6733F}"/>
                </a:ext>
              </a:extLst>
            </p:cNvPr>
            <p:cNvCxnSpPr>
              <a:cxnSpLocks/>
            </p:cNvCxnSpPr>
            <p:nvPr/>
          </p:nvCxnSpPr>
          <p:spPr>
            <a:xfrm flipV="1">
              <a:off x="5396841" y="3920761"/>
              <a:ext cx="6812" cy="41210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770498F7-2261-9490-2C62-16C2D59F2F55}"/>
              </a:ext>
            </a:extLst>
          </p:cNvPr>
          <p:cNvGrpSpPr/>
          <p:nvPr/>
        </p:nvGrpSpPr>
        <p:grpSpPr>
          <a:xfrm>
            <a:off x="624045" y="1156274"/>
            <a:ext cx="5034327" cy="1413505"/>
            <a:chOff x="198483" y="731537"/>
            <a:chExt cx="5774722" cy="2274376"/>
          </a:xfrm>
        </p:grpSpPr>
        <p:grpSp>
          <p:nvGrpSpPr>
            <p:cNvPr id="12" name="Group 10">
              <a:extLst>
                <a:ext uri="{FF2B5EF4-FFF2-40B4-BE49-F238E27FC236}">
                  <a16:creationId xmlns:a16="http://schemas.microsoft.com/office/drawing/2014/main" id="{F74AC476-3810-8DE9-E2C5-FFB644468A72}"/>
                </a:ext>
              </a:extLst>
            </p:cNvPr>
            <p:cNvGrpSpPr>
              <a:grpSpLocks/>
            </p:cNvGrpSpPr>
            <p:nvPr/>
          </p:nvGrpSpPr>
          <p:grpSpPr bwMode="auto">
            <a:xfrm>
              <a:off x="2471110" y="1362495"/>
              <a:ext cx="1174279" cy="1118426"/>
              <a:chOff x="2713" y="2072"/>
              <a:chExt cx="697" cy="560"/>
            </a:xfrm>
          </p:grpSpPr>
          <p:grpSp>
            <p:nvGrpSpPr>
              <p:cNvPr id="13" name="Group 11">
                <a:extLst>
                  <a:ext uri="{FF2B5EF4-FFF2-40B4-BE49-F238E27FC236}">
                    <a16:creationId xmlns:a16="http://schemas.microsoft.com/office/drawing/2014/main" id="{479EB401-1CEB-9638-2792-53442D64187A}"/>
                  </a:ext>
                </a:extLst>
              </p:cNvPr>
              <p:cNvGrpSpPr>
                <a:grpSpLocks noChangeAspect="1"/>
              </p:cNvGrpSpPr>
              <p:nvPr/>
            </p:nvGrpSpPr>
            <p:grpSpPr bwMode="auto">
              <a:xfrm>
                <a:off x="2713" y="2104"/>
                <a:ext cx="697" cy="528"/>
                <a:chOff x="4652" y="3159"/>
                <a:chExt cx="638" cy="483"/>
              </a:xfrm>
            </p:grpSpPr>
            <p:sp>
              <p:nvSpPr>
                <p:cNvPr id="63" name="Freeform 12">
                  <a:extLst>
                    <a:ext uri="{FF2B5EF4-FFF2-40B4-BE49-F238E27FC236}">
                      <a16:creationId xmlns:a16="http://schemas.microsoft.com/office/drawing/2014/main" id="{94502DB5-4377-1618-8813-1E9C946EE982}"/>
                    </a:ext>
                  </a:extLst>
                </p:cNvPr>
                <p:cNvSpPr>
                  <a:spLocks noChangeAspect="1"/>
                </p:cNvSpPr>
                <p:nvPr/>
              </p:nvSpPr>
              <p:spPr bwMode="auto">
                <a:xfrm>
                  <a:off x="4652" y="3382"/>
                  <a:ext cx="15"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13">
                  <a:extLst>
                    <a:ext uri="{FF2B5EF4-FFF2-40B4-BE49-F238E27FC236}">
                      <a16:creationId xmlns:a16="http://schemas.microsoft.com/office/drawing/2014/main" id="{9005F927-5D12-148C-00E5-3BF0C960AF43}"/>
                    </a:ext>
                  </a:extLst>
                </p:cNvPr>
                <p:cNvSpPr>
                  <a:spLocks noChangeAspect="1"/>
                </p:cNvSpPr>
                <p:nvPr/>
              </p:nvSpPr>
              <p:spPr bwMode="auto">
                <a:xfrm>
                  <a:off x="4684" y="3382"/>
                  <a:ext cx="14"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14">
                  <a:extLst>
                    <a:ext uri="{FF2B5EF4-FFF2-40B4-BE49-F238E27FC236}">
                      <a16:creationId xmlns:a16="http://schemas.microsoft.com/office/drawing/2014/main" id="{A9F11901-39F2-A7A2-7400-7B7C9DF74903}"/>
                    </a:ext>
                  </a:extLst>
                </p:cNvPr>
                <p:cNvSpPr>
                  <a:spLocks noChangeAspect="1"/>
                </p:cNvSpPr>
                <p:nvPr/>
              </p:nvSpPr>
              <p:spPr bwMode="auto">
                <a:xfrm>
                  <a:off x="4652" y="3383"/>
                  <a:ext cx="15"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15">
                  <a:extLst>
                    <a:ext uri="{FF2B5EF4-FFF2-40B4-BE49-F238E27FC236}">
                      <a16:creationId xmlns:a16="http://schemas.microsoft.com/office/drawing/2014/main" id="{B898CE01-6AE7-D3D0-C6A0-3232BE3B7681}"/>
                    </a:ext>
                  </a:extLst>
                </p:cNvPr>
                <p:cNvSpPr>
                  <a:spLocks noChangeAspect="1"/>
                </p:cNvSpPr>
                <p:nvPr/>
              </p:nvSpPr>
              <p:spPr bwMode="auto">
                <a:xfrm>
                  <a:off x="4684" y="3383"/>
                  <a:ext cx="14" cy="0"/>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16">
                  <a:extLst>
                    <a:ext uri="{FF2B5EF4-FFF2-40B4-BE49-F238E27FC236}">
                      <a16:creationId xmlns:a16="http://schemas.microsoft.com/office/drawing/2014/main" id="{03E74D08-CF2C-F840-244D-C1B12304ECD8}"/>
                    </a:ext>
                  </a:extLst>
                </p:cNvPr>
                <p:cNvSpPr>
                  <a:spLocks noChangeAspect="1"/>
                </p:cNvSpPr>
                <p:nvPr/>
              </p:nvSpPr>
              <p:spPr bwMode="auto">
                <a:xfrm>
                  <a:off x="4652" y="3159"/>
                  <a:ext cx="638" cy="483"/>
                </a:xfrm>
                <a:custGeom>
                  <a:avLst/>
                  <a:gdLst>
                    <a:gd name="T0" fmla="*/ 15 w 969"/>
                    <a:gd name="T1" fmla="*/ 329 h 713"/>
                    <a:gd name="T2" fmla="*/ 34 w 969"/>
                    <a:gd name="T3" fmla="*/ 329 h 713"/>
                    <a:gd name="T4" fmla="*/ 53 w 969"/>
                    <a:gd name="T5" fmla="*/ 329 h 713"/>
                    <a:gd name="T6" fmla="*/ 73 w 969"/>
                    <a:gd name="T7" fmla="*/ 330 h 713"/>
                    <a:gd name="T8" fmla="*/ 92 w 969"/>
                    <a:gd name="T9" fmla="*/ 331 h 713"/>
                    <a:gd name="T10" fmla="*/ 112 w 969"/>
                    <a:gd name="T11" fmla="*/ 331 h 713"/>
                    <a:gd name="T12" fmla="*/ 131 w 969"/>
                    <a:gd name="T13" fmla="*/ 328 h 713"/>
                    <a:gd name="T14" fmla="*/ 151 w 969"/>
                    <a:gd name="T15" fmla="*/ 323 h 713"/>
                    <a:gd name="T16" fmla="*/ 170 w 969"/>
                    <a:gd name="T17" fmla="*/ 321 h 713"/>
                    <a:gd name="T18" fmla="*/ 190 w 969"/>
                    <a:gd name="T19" fmla="*/ 330 h 713"/>
                    <a:gd name="T20" fmla="*/ 209 w 969"/>
                    <a:gd name="T21" fmla="*/ 350 h 713"/>
                    <a:gd name="T22" fmla="*/ 229 w 969"/>
                    <a:gd name="T23" fmla="*/ 365 h 713"/>
                    <a:gd name="T24" fmla="*/ 248 w 969"/>
                    <a:gd name="T25" fmla="*/ 345 h 713"/>
                    <a:gd name="T26" fmla="*/ 268 w 969"/>
                    <a:gd name="T27" fmla="*/ 287 h 713"/>
                    <a:gd name="T28" fmla="*/ 287 w 969"/>
                    <a:gd name="T29" fmla="*/ 234 h 713"/>
                    <a:gd name="T30" fmla="*/ 307 w 969"/>
                    <a:gd name="T31" fmla="*/ 257 h 713"/>
                    <a:gd name="T32" fmla="*/ 326 w 969"/>
                    <a:gd name="T33" fmla="*/ 380 h 713"/>
                    <a:gd name="T34" fmla="*/ 346 w 969"/>
                    <a:gd name="T35" fmla="*/ 515 h 713"/>
                    <a:gd name="T36" fmla="*/ 365 w 969"/>
                    <a:gd name="T37" fmla="*/ 517 h 713"/>
                    <a:gd name="T38" fmla="*/ 385 w 969"/>
                    <a:gd name="T39" fmla="*/ 328 h 713"/>
                    <a:gd name="T40" fmla="*/ 404 w 969"/>
                    <a:gd name="T41" fmla="*/ 80 h 713"/>
                    <a:gd name="T42" fmla="*/ 424 w 969"/>
                    <a:gd name="T43" fmla="*/ 8 h 713"/>
                    <a:gd name="T44" fmla="*/ 443 w 969"/>
                    <a:gd name="T45" fmla="*/ 219 h 713"/>
                    <a:gd name="T46" fmla="*/ 463 w 969"/>
                    <a:gd name="T47" fmla="*/ 552 h 713"/>
                    <a:gd name="T48" fmla="*/ 482 w 969"/>
                    <a:gd name="T49" fmla="*/ 713 h 713"/>
                    <a:gd name="T50" fmla="*/ 502 w 969"/>
                    <a:gd name="T51" fmla="*/ 552 h 713"/>
                    <a:gd name="T52" fmla="*/ 521 w 969"/>
                    <a:gd name="T53" fmla="*/ 219 h 713"/>
                    <a:gd name="T54" fmla="*/ 541 w 969"/>
                    <a:gd name="T55" fmla="*/ 8 h 713"/>
                    <a:gd name="T56" fmla="*/ 560 w 969"/>
                    <a:gd name="T57" fmla="*/ 80 h 713"/>
                    <a:gd name="T58" fmla="*/ 580 w 969"/>
                    <a:gd name="T59" fmla="*/ 328 h 713"/>
                    <a:gd name="T60" fmla="*/ 599 w 969"/>
                    <a:gd name="T61" fmla="*/ 517 h 713"/>
                    <a:gd name="T62" fmla="*/ 619 w 969"/>
                    <a:gd name="T63" fmla="*/ 515 h 713"/>
                    <a:gd name="T64" fmla="*/ 638 w 969"/>
                    <a:gd name="T65" fmla="*/ 380 h 713"/>
                    <a:gd name="T66" fmla="*/ 658 w 969"/>
                    <a:gd name="T67" fmla="*/ 257 h 713"/>
                    <a:gd name="T68" fmla="*/ 677 w 969"/>
                    <a:gd name="T69" fmla="*/ 234 h 713"/>
                    <a:gd name="T70" fmla="*/ 697 w 969"/>
                    <a:gd name="T71" fmla="*/ 287 h 713"/>
                    <a:gd name="T72" fmla="*/ 716 w 969"/>
                    <a:gd name="T73" fmla="*/ 345 h 713"/>
                    <a:gd name="T74" fmla="*/ 736 w 969"/>
                    <a:gd name="T75" fmla="*/ 365 h 713"/>
                    <a:gd name="T76" fmla="*/ 755 w 969"/>
                    <a:gd name="T77" fmla="*/ 350 h 713"/>
                    <a:gd name="T78" fmla="*/ 774 w 969"/>
                    <a:gd name="T79" fmla="*/ 330 h 713"/>
                    <a:gd name="T80" fmla="*/ 794 w 969"/>
                    <a:gd name="T81" fmla="*/ 321 h 713"/>
                    <a:gd name="T82" fmla="*/ 814 w 969"/>
                    <a:gd name="T83" fmla="*/ 323 h 713"/>
                    <a:gd name="T84" fmla="*/ 833 w 969"/>
                    <a:gd name="T85" fmla="*/ 328 h 713"/>
                    <a:gd name="T86" fmla="*/ 852 w 969"/>
                    <a:gd name="T87" fmla="*/ 331 h 713"/>
                    <a:gd name="T88" fmla="*/ 872 w 969"/>
                    <a:gd name="T89" fmla="*/ 331 h 713"/>
                    <a:gd name="T90" fmla="*/ 892 w 969"/>
                    <a:gd name="T91" fmla="*/ 330 h 713"/>
                    <a:gd name="T92" fmla="*/ 911 w 969"/>
                    <a:gd name="T93" fmla="*/ 329 h 713"/>
                    <a:gd name="T94" fmla="*/ 930 w 969"/>
                    <a:gd name="T95" fmla="*/ 329 h 713"/>
                    <a:gd name="T96" fmla="*/ 950 w 969"/>
                    <a:gd name="T97" fmla="*/ 329 h 713"/>
                    <a:gd name="T98" fmla="*/ 969 w 969"/>
                    <a:gd name="T99" fmla="*/ 329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9" h="713">
                      <a:moveTo>
                        <a:pt x="0" y="329"/>
                      </a:moveTo>
                      <a:lnTo>
                        <a:pt x="5" y="329"/>
                      </a:lnTo>
                      <a:lnTo>
                        <a:pt x="10" y="329"/>
                      </a:lnTo>
                      <a:lnTo>
                        <a:pt x="15" y="329"/>
                      </a:lnTo>
                      <a:lnTo>
                        <a:pt x="19" y="329"/>
                      </a:lnTo>
                      <a:lnTo>
                        <a:pt x="24" y="329"/>
                      </a:lnTo>
                      <a:lnTo>
                        <a:pt x="29" y="329"/>
                      </a:lnTo>
                      <a:lnTo>
                        <a:pt x="34" y="329"/>
                      </a:lnTo>
                      <a:lnTo>
                        <a:pt x="39" y="329"/>
                      </a:lnTo>
                      <a:lnTo>
                        <a:pt x="44" y="329"/>
                      </a:lnTo>
                      <a:lnTo>
                        <a:pt x="49" y="329"/>
                      </a:lnTo>
                      <a:lnTo>
                        <a:pt x="53" y="329"/>
                      </a:lnTo>
                      <a:lnTo>
                        <a:pt x="58" y="329"/>
                      </a:lnTo>
                      <a:lnTo>
                        <a:pt x="63" y="330"/>
                      </a:lnTo>
                      <a:lnTo>
                        <a:pt x="68" y="330"/>
                      </a:lnTo>
                      <a:lnTo>
                        <a:pt x="73" y="330"/>
                      </a:lnTo>
                      <a:lnTo>
                        <a:pt x="78" y="330"/>
                      </a:lnTo>
                      <a:lnTo>
                        <a:pt x="83" y="331"/>
                      </a:lnTo>
                      <a:lnTo>
                        <a:pt x="87" y="331"/>
                      </a:lnTo>
                      <a:lnTo>
                        <a:pt x="92" y="331"/>
                      </a:lnTo>
                      <a:lnTo>
                        <a:pt x="97" y="331"/>
                      </a:lnTo>
                      <a:lnTo>
                        <a:pt x="102" y="331"/>
                      </a:lnTo>
                      <a:lnTo>
                        <a:pt x="107" y="331"/>
                      </a:lnTo>
                      <a:lnTo>
                        <a:pt x="112" y="331"/>
                      </a:lnTo>
                      <a:lnTo>
                        <a:pt x="117" y="331"/>
                      </a:lnTo>
                      <a:lnTo>
                        <a:pt x="122" y="330"/>
                      </a:lnTo>
                      <a:lnTo>
                        <a:pt x="127" y="329"/>
                      </a:lnTo>
                      <a:lnTo>
                        <a:pt x="131" y="328"/>
                      </a:lnTo>
                      <a:lnTo>
                        <a:pt x="136" y="327"/>
                      </a:lnTo>
                      <a:lnTo>
                        <a:pt x="141" y="326"/>
                      </a:lnTo>
                      <a:lnTo>
                        <a:pt x="146" y="324"/>
                      </a:lnTo>
                      <a:lnTo>
                        <a:pt x="151" y="323"/>
                      </a:lnTo>
                      <a:lnTo>
                        <a:pt x="156" y="322"/>
                      </a:lnTo>
                      <a:lnTo>
                        <a:pt x="161" y="321"/>
                      </a:lnTo>
                      <a:lnTo>
                        <a:pt x="165" y="320"/>
                      </a:lnTo>
                      <a:lnTo>
                        <a:pt x="170" y="321"/>
                      </a:lnTo>
                      <a:lnTo>
                        <a:pt x="175" y="322"/>
                      </a:lnTo>
                      <a:lnTo>
                        <a:pt x="180" y="323"/>
                      </a:lnTo>
                      <a:lnTo>
                        <a:pt x="185" y="326"/>
                      </a:lnTo>
                      <a:lnTo>
                        <a:pt x="190" y="330"/>
                      </a:lnTo>
                      <a:lnTo>
                        <a:pt x="195" y="334"/>
                      </a:lnTo>
                      <a:lnTo>
                        <a:pt x="199" y="339"/>
                      </a:lnTo>
                      <a:lnTo>
                        <a:pt x="205" y="345"/>
                      </a:lnTo>
                      <a:lnTo>
                        <a:pt x="209" y="350"/>
                      </a:lnTo>
                      <a:lnTo>
                        <a:pt x="214" y="356"/>
                      </a:lnTo>
                      <a:lnTo>
                        <a:pt x="219" y="360"/>
                      </a:lnTo>
                      <a:lnTo>
                        <a:pt x="224" y="363"/>
                      </a:lnTo>
                      <a:lnTo>
                        <a:pt x="229" y="365"/>
                      </a:lnTo>
                      <a:lnTo>
                        <a:pt x="234" y="364"/>
                      </a:lnTo>
                      <a:lnTo>
                        <a:pt x="239" y="360"/>
                      </a:lnTo>
                      <a:lnTo>
                        <a:pt x="243" y="354"/>
                      </a:lnTo>
                      <a:lnTo>
                        <a:pt x="248" y="345"/>
                      </a:lnTo>
                      <a:lnTo>
                        <a:pt x="253" y="333"/>
                      </a:lnTo>
                      <a:lnTo>
                        <a:pt x="258" y="319"/>
                      </a:lnTo>
                      <a:lnTo>
                        <a:pt x="263" y="303"/>
                      </a:lnTo>
                      <a:lnTo>
                        <a:pt x="268" y="287"/>
                      </a:lnTo>
                      <a:lnTo>
                        <a:pt x="273" y="270"/>
                      </a:lnTo>
                      <a:lnTo>
                        <a:pt x="278" y="255"/>
                      </a:lnTo>
                      <a:lnTo>
                        <a:pt x="282" y="242"/>
                      </a:lnTo>
                      <a:lnTo>
                        <a:pt x="287" y="234"/>
                      </a:lnTo>
                      <a:lnTo>
                        <a:pt x="292" y="230"/>
                      </a:lnTo>
                      <a:lnTo>
                        <a:pt x="297" y="232"/>
                      </a:lnTo>
                      <a:lnTo>
                        <a:pt x="302" y="241"/>
                      </a:lnTo>
                      <a:lnTo>
                        <a:pt x="307" y="257"/>
                      </a:lnTo>
                      <a:lnTo>
                        <a:pt x="312" y="280"/>
                      </a:lnTo>
                      <a:lnTo>
                        <a:pt x="317" y="309"/>
                      </a:lnTo>
                      <a:lnTo>
                        <a:pt x="321" y="343"/>
                      </a:lnTo>
                      <a:lnTo>
                        <a:pt x="326" y="380"/>
                      </a:lnTo>
                      <a:lnTo>
                        <a:pt x="331" y="418"/>
                      </a:lnTo>
                      <a:lnTo>
                        <a:pt x="336" y="455"/>
                      </a:lnTo>
                      <a:lnTo>
                        <a:pt x="341" y="488"/>
                      </a:lnTo>
                      <a:lnTo>
                        <a:pt x="346" y="515"/>
                      </a:lnTo>
                      <a:lnTo>
                        <a:pt x="351" y="533"/>
                      </a:lnTo>
                      <a:lnTo>
                        <a:pt x="356" y="540"/>
                      </a:lnTo>
                      <a:lnTo>
                        <a:pt x="360" y="535"/>
                      </a:lnTo>
                      <a:lnTo>
                        <a:pt x="365" y="517"/>
                      </a:lnTo>
                      <a:lnTo>
                        <a:pt x="370" y="486"/>
                      </a:lnTo>
                      <a:lnTo>
                        <a:pt x="375" y="443"/>
                      </a:lnTo>
                      <a:lnTo>
                        <a:pt x="380" y="389"/>
                      </a:lnTo>
                      <a:lnTo>
                        <a:pt x="385" y="328"/>
                      </a:lnTo>
                      <a:lnTo>
                        <a:pt x="390" y="263"/>
                      </a:lnTo>
                      <a:lnTo>
                        <a:pt x="394" y="197"/>
                      </a:lnTo>
                      <a:lnTo>
                        <a:pt x="400" y="135"/>
                      </a:lnTo>
                      <a:lnTo>
                        <a:pt x="404" y="80"/>
                      </a:lnTo>
                      <a:lnTo>
                        <a:pt x="409" y="38"/>
                      </a:lnTo>
                      <a:lnTo>
                        <a:pt x="414" y="10"/>
                      </a:lnTo>
                      <a:lnTo>
                        <a:pt x="419" y="0"/>
                      </a:lnTo>
                      <a:lnTo>
                        <a:pt x="424" y="8"/>
                      </a:lnTo>
                      <a:lnTo>
                        <a:pt x="429" y="36"/>
                      </a:lnTo>
                      <a:lnTo>
                        <a:pt x="434" y="82"/>
                      </a:lnTo>
                      <a:lnTo>
                        <a:pt x="438" y="144"/>
                      </a:lnTo>
                      <a:lnTo>
                        <a:pt x="443" y="219"/>
                      </a:lnTo>
                      <a:lnTo>
                        <a:pt x="448" y="302"/>
                      </a:lnTo>
                      <a:lnTo>
                        <a:pt x="453" y="388"/>
                      </a:lnTo>
                      <a:lnTo>
                        <a:pt x="458" y="474"/>
                      </a:lnTo>
                      <a:lnTo>
                        <a:pt x="463" y="552"/>
                      </a:lnTo>
                      <a:lnTo>
                        <a:pt x="468" y="619"/>
                      </a:lnTo>
                      <a:lnTo>
                        <a:pt x="472" y="670"/>
                      </a:lnTo>
                      <a:lnTo>
                        <a:pt x="477" y="702"/>
                      </a:lnTo>
                      <a:lnTo>
                        <a:pt x="482" y="713"/>
                      </a:lnTo>
                      <a:lnTo>
                        <a:pt x="487" y="702"/>
                      </a:lnTo>
                      <a:lnTo>
                        <a:pt x="492" y="670"/>
                      </a:lnTo>
                      <a:lnTo>
                        <a:pt x="497" y="619"/>
                      </a:lnTo>
                      <a:lnTo>
                        <a:pt x="502" y="552"/>
                      </a:lnTo>
                      <a:lnTo>
                        <a:pt x="507" y="474"/>
                      </a:lnTo>
                      <a:lnTo>
                        <a:pt x="512" y="388"/>
                      </a:lnTo>
                      <a:lnTo>
                        <a:pt x="516" y="302"/>
                      </a:lnTo>
                      <a:lnTo>
                        <a:pt x="521" y="219"/>
                      </a:lnTo>
                      <a:lnTo>
                        <a:pt x="526" y="144"/>
                      </a:lnTo>
                      <a:lnTo>
                        <a:pt x="531" y="82"/>
                      </a:lnTo>
                      <a:lnTo>
                        <a:pt x="536" y="36"/>
                      </a:lnTo>
                      <a:lnTo>
                        <a:pt x="541" y="8"/>
                      </a:lnTo>
                      <a:lnTo>
                        <a:pt x="546" y="0"/>
                      </a:lnTo>
                      <a:lnTo>
                        <a:pt x="550" y="10"/>
                      </a:lnTo>
                      <a:lnTo>
                        <a:pt x="555" y="38"/>
                      </a:lnTo>
                      <a:lnTo>
                        <a:pt x="560" y="80"/>
                      </a:lnTo>
                      <a:lnTo>
                        <a:pt x="565" y="135"/>
                      </a:lnTo>
                      <a:lnTo>
                        <a:pt x="570" y="197"/>
                      </a:lnTo>
                      <a:lnTo>
                        <a:pt x="575" y="263"/>
                      </a:lnTo>
                      <a:lnTo>
                        <a:pt x="580" y="328"/>
                      </a:lnTo>
                      <a:lnTo>
                        <a:pt x="584" y="389"/>
                      </a:lnTo>
                      <a:lnTo>
                        <a:pt x="589" y="443"/>
                      </a:lnTo>
                      <a:lnTo>
                        <a:pt x="594" y="486"/>
                      </a:lnTo>
                      <a:lnTo>
                        <a:pt x="599" y="517"/>
                      </a:lnTo>
                      <a:lnTo>
                        <a:pt x="604" y="535"/>
                      </a:lnTo>
                      <a:lnTo>
                        <a:pt x="609" y="540"/>
                      </a:lnTo>
                      <a:lnTo>
                        <a:pt x="614" y="533"/>
                      </a:lnTo>
                      <a:lnTo>
                        <a:pt x="619" y="515"/>
                      </a:lnTo>
                      <a:lnTo>
                        <a:pt x="624" y="488"/>
                      </a:lnTo>
                      <a:lnTo>
                        <a:pt x="628" y="455"/>
                      </a:lnTo>
                      <a:lnTo>
                        <a:pt x="633" y="418"/>
                      </a:lnTo>
                      <a:lnTo>
                        <a:pt x="638" y="380"/>
                      </a:lnTo>
                      <a:lnTo>
                        <a:pt x="643" y="343"/>
                      </a:lnTo>
                      <a:lnTo>
                        <a:pt x="648" y="309"/>
                      </a:lnTo>
                      <a:lnTo>
                        <a:pt x="653" y="280"/>
                      </a:lnTo>
                      <a:lnTo>
                        <a:pt x="658" y="257"/>
                      </a:lnTo>
                      <a:lnTo>
                        <a:pt x="662" y="241"/>
                      </a:lnTo>
                      <a:lnTo>
                        <a:pt x="667" y="232"/>
                      </a:lnTo>
                      <a:lnTo>
                        <a:pt x="672" y="230"/>
                      </a:lnTo>
                      <a:lnTo>
                        <a:pt x="677" y="234"/>
                      </a:lnTo>
                      <a:lnTo>
                        <a:pt x="682" y="242"/>
                      </a:lnTo>
                      <a:lnTo>
                        <a:pt x="687" y="255"/>
                      </a:lnTo>
                      <a:lnTo>
                        <a:pt x="692" y="270"/>
                      </a:lnTo>
                      <a:lnTo>
                        <a:pt x="697" y="287"/>
                      </a:lnTo>
                      <a:lnTo>
                        <a:pt x="702" y="303"/>
                      </a:lnTo>
                      <a:lnTo>
                        <a:pt x="706" y="319"/>
                      </a:lnTo>
                      <a:lnTo>
                        <a:pt x="711" y="333"/>
                      </a:lnTo>
                      <a:lnTo>
                        <a:pt x="716" y="345"/>
                      </a:lnTo>
                      <a:lnTo>
                        <a:pt x="721" y="354"/>
                      </a:lnTo>
                      <a:lnTo>
                        <a:pt x="726" y="360"/>
                      </a:lnTo>
                      <a:lnTo>
                        <a:pt x="731" y="364"/>
                      </a:lnTo>
                      <a:lnTo>
                        <a:pt x="736" y="365"/>
                      </a:lnTo>
                      <a:lnTo>
                        <a:pt x="740" y="363"/>
                      </a:lnTo>
                      <a:lnTo>
                        <a:pt x="745" y="360"/>
                      </a:lnTo>
                      <a:lnTo>
                        <a:pt x="750" y="356"/>
                      </a:lnTo>
                      <a:lnTo>
                        <a:pt x="755" y="350"/>
                      </a:lnTo>
                      <a:lnTo>
                        <a:pt x="760" y="345"/>
                      </a:lnTo>
                      <a:lnTo>
                        <a:pt x="765" y="339"/>
                      </a:lnTo>
                      <a:lnTo>
                        <a:pt x="770" y="334"/>
                      </a:lnTo>
                      <a:lnTo>
                        <a:pt x="774" y="330"/>
                      </a:lnTo>
                      <a:lnTo>
                        <a:pt x="779" y="326"/>
                      </a:lnTo>
                      <a:lnTo>
                        <a:pt x="784" y="323"/>
                      </a:lnTo>
                      <a:lnTo>
                        <a:pt x="789" y="322"/>
                      </a:lnTo>
                      <a:lnTo>
                        <a:pt x="794" y="321"/>
                      </a:lnTo>
                      <a:lnTo>
                        <a:pt x="799" y="320"/>
                      </a:lnTo>
                      <a:lnTo>
                        <a:pt x="804" y="321"/>
                      </a:lnTo>
                      <a:lnTo>
                        <a:pt x="809" y="322"/>
                      </a:lnTo>
                      <a:lnTo>
                        <a:pt x="814" y="323"/>
                      </a:lnTo>
                      <a:lnTo>
                        <a:pt x="818" y="324"/>
                      </a:lnTo>
                      <a:lnTo>
                        <a:pt x="823" y="326"/>
                      </a:lnTo>
                      <a:lnTo>
                        <a:pt x="828" y="327"/>
                      </a:lnTo>
                      <a:lnTo>
                        <a:pt x="833" y="328"/>
                      </a:lnTo>
                      <a:lnTo>
                        <a:pt x="838" y="329"/>
                      </a:lnTo>
                      <a:lnTo>
                        <a:pt x="843" y="330"/>
                      </a:lnTo>
                      <a:lnTo>
                        <a:pt x="848" y="331"/>
                      </a:lnTo>
                      <a:lnTo>
                        <a:pt x="852" y="331"/>
                      </a:lnTo>
                      <a:lnTo>
                        <a:pt x="857" y="331"/>
                      </a:lnTo>
                      <a:lnTo>
                        <a:pt x="862" y="331"/>
                      </a:lnTo>
                      <a:lnTo>
                        <a:pt x="867" y="331"/>
                      </a:lnTo>
                      <a:lnTo>
                        <a:pt x="872" y="331"/>
                      </a:lnTo>
                      <a:lnTo>
                        <a:pt x="877" y="331"/>
                      </a:lnTo>
                      <a:lnTo>
                        <a:pt x="882" y="331"/>
                      </a:lnTo>
                      <a:lnTo>
                        <a:pt x="887" y="330"/>
                      </a:lnTo>
                      <a:lnTo>
                        <a:pt x="892" y="330"/>
                      </a:lnTo>
                      <a:lnTo>
                        <a:pt x="896" y="330"/>
                      </a:lnTo>
                      <a:lnTo>
                        <a:pt x="901" y="330"/>
                      </a:lnTo>
                      <a:lnTo>
                        <a:pt x="906" y="329"/>
                      </a:lnTo>
                      <a:lnTo>
                        <a:pt x="911" y="329"/>
                      </a:lnTo>
                      <a:lnTo>
                        <a:pt x="916" y="329"/>
                      </a:lnTo>
                      <a:lnTo>
                        <a:pt x="921" y="329"/>
                      </a:lnTo>
                      <a:lnTo>
                        <a:pt x="926" y="329"/>
                      </a:lnTo>
                      <a:lnTo>
                        <a:pt x="930" y="329"/>
                      </a:lnTo>
                      <a:lnTo>
                        <a:pt x="935" y="329"/>
                      </a:lnTo>
                      <a:lnTo>
                        <a:pt x="940" y="329"/>
                      </a:lnTo>
                      <a:lnTo>
                        <a:pt x="945" y="329"/>
                      </a:lnTo>
                      <a:lnTo>
                        <a:pt x="950" y="329"/>
                      </a:lnTo>
                      <a:lnTo>
                        <a:pt x="955" y="329"/>
                      </a:lnTo>
                      <a:lnTo>
                        <a:pt x="960" y="329"/>
                      </a:lnTo>
                      <a:lnTo>
                        <a:pt x="965" y="329"/>
                      </a:lnTo>
                      <a:lnTo>
                        <a:pt x="969" y="329"/>
                      </a:lnTo>
                    </a:path>
                  </a:pathLst>
                </a:custGeom>
                <a:noFill/>
                <a:ln w="285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 name="Group 17">
                <a:extLst>
                  <a:ext uri="{FF2B5EF4-FFF2-40B4-BE49-F238E27FC236}">
                    <a16:creationId xmlns:a16="http://schemas.microsoft.com/office/drawing/2014/main" id="{837B25E8-3050-D4BC-DC3E-6CBE6A3327E4}"/>
                  </a:ext>
                </a:extLst>
              </p:cNvPr>
              <p:cNvGrpSpPr>
                <a:grpSpLocks/>
              </p:cNvGrpSpPr>
              <p:nvPr/>
            </p:nvGrpSpPr>
            <p:grpSpPr bwMode="auto">
              <a:xfrm>
                <a:off x="2783" y="2072"/>
                <a:ext cx="617" cy="558"/>
                <a:chOff x="2777" y="2072"/>
                <a:chExt cx="617" cy="558"/>
              </a:xfrm>
            </p:grpSpPr>
            <p:sp>
              <p:nvSpPr>
                <p:cNvPr id="15" name="Freeform 18">
                  <a:extLst>
                    <a:ext uri="{FF2B5EF4-FFF2-40B4-BE49-F238E27FC236}">
                      <a16:creationId xmlns:a16="http://schemas.microsoft.com/office/drawing/2014/main" id="{1FB261BD-43DA-21DA-5741-151813B53677}"/>
                    </a:ext>
                  </a:extLst>
                </p:cNvPr>
                <p:cNvSpPr>
                  <a:spLocks noChangeAspect="1"/>
                </p:cNvSpPr>
                <p:nvPr/>
              </p:nvSpPr>
              <p:spPr bwMode="auto">
                <a:xfrm>
                  <a:off x="2777" y="2345"/>
                  <a:ext cx="14" cy="2"/>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19">
                  <a:extLst>
                    <a:ext uri="{FF2B5EF4-FFF2-40B4-BE49-F238E27FC236}">
                      <a16:creationId xmlns:a16="http://schemas.microsoft.com/office/drawing/2014/main" id="{B6C64674-9960-A978-1DB9-32F0FEF05C48}"/>
                    </a:ext>
                  </a:extLst>
                </p:cNvPr>
                <p:cNvSpPr>
                  <a:spLocks noChangeAspect="1"/>
                </p:cNvSpPr>
                <p:nvPr/>
              </p:nvSpPr>
              <p:spPr bwMode="auto">
                <a:xfrm>
                  <a:off x="2810" y="2340"/>
                  <a:ext cx="15"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20">
                  <a:extLst>
                    <a:ext uri="{FF2B5EF4-FFF2-40B4-BE49-F238E27FC236}">
                      <a16:creationId xmlns:a16="http://schemas.microsoft.com/office/drawing/2014/main" id="{196C5BFD-5CC8-937A-2649-B52D6EDEAA29}"/>
                    </a:ext>
                  </a:extLst>
                </p:cNvPr>
                <p:cNvSpPr>
                  <a:spLocks noChangeAspect="1"/>
                </p:cNvSpPr>
                <p:nvPr/>
              </p:nvSpPr>
              <p:spPr bwMode="auto">
                <a:xfrm>
                  <a:off x="2845" y="2329"/>
                  <a:ext cx="14" cy="7"/>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21">
                  <a:extLst>
                    <a:ext uri="{FF2B5EF4-FFF2-40B4-BE49-F238E27FC236}">
                      <a16:creationId xmlns:a16="http://schemas.microsoft.com/office/drawing/2014/main" id="{3CBADBF5-0306-C5C2-0042-11390B5266FD}"/>
                    </a:ext>
                  </a:extLst>
                </p:cNvPr>
                <p:cNvSpPr>
                  <a:spLocks noChangeAspect="1"/>
                </p:cNvSpPr>
                <p:nvPr/>
              </p:nvSpPr>
              <p:spPr bwMode="auto">
                <a:xfrm>
                  <a:off x="2878" y="2304"/>
                  <a:ext cx="16"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22">
                  <a:extLst>
                    <a:ext uri="{FF2B5EF4-FFF2-40B4-BE49-F238E27FC236}">
                      <a16:creationId xmlns:a16="http://schemas.microsoft.com/office/drawing/2014/main" id="{ED235E57-C598-E794-E0AA-D478B0080EBA}"/>
                    </a:ext>
                  </a:extLst>
                </p:cNvPr>
                <p:cNvSpPr>
                  <a:spLocks noChangeAspect="1"/>
                </p:cNvSpPr>
                <p:nvPr/>
              </p:nvSpPr>
              <p:spPr bwMode="auto">
                <a:xfrm>
                  <a:off x="2910" y="2269"/>
                  <a:ext cx="10"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23">
                  <a:extLst>
                    <a:ext uri="{FF2B5EF4-FFF2-40B4-BE49-F238E27FC236}">
                      <a16:creationId xmlns:a16="http://schemas.microsoft.com/office/drawing/2014/main" id="{53F99BE9-12CD-7A51-BF90-D0BFDEC8DD77}"/>
                    </a:ext>
                  </a:extLst>
                </p:cNvPr>
                <p:cNvSpPr>
                  <a:spLocks noChangeAspect="1"/>
                </p:cNvSpPr>
                <p:nvPr/>
              </p:nvSpPr>
              <p:spPr bwMode="auto">
                <a:xfrm>
                  <a:off x="2931" y="2236"/>
                  <a:ext cx="9" cy="14"/>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24">
                  <a:extLst>
                    <a:ext uri="{FF2B5EF4-FFF2-40B4-BE49-F238E27FC236}">
                      <a16:creationId xmlns:a16="http://schemas.microsoft.com/office/drawing/2014/main" id="{75A1E9D2-20B5-A891-F569-A2F3870B5E7F}"/>
                    </a:ext>
                  </a:extLst>
                </p:cNvPr>
                <p:cNvSpPr>
                  <a:spLocks noChangeAspect="1"/>
                </p:cNvSpPr>
                <p:nvPr/>
              </p:nvSpPr>
              <p:spPr bwMode="auto">
                <a:xfrm>
                  <a:off x="2951" y="2201"/>
                  <a:ext cx="8" cy="15"/>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25">
                  <a:extLst>
                    <a:ext uri="{FF2B5EF4-FFF2-40B4-BE49-F238E27FC236}">
                      <a16:creationId xmlns:a16="http://schemas.microsoft.com/office/drawing/2014/main" id="{85585348-E4E6-D3E9-024E-2D40EB3FB965}"/>
                    </a:ext>
                  </a:extLst>
                </p:cNvPr>
                <p:cNvSpPr>
                  <a:spLocks noChangeAspect="1"/>
                </p:cNvSpPr>
                <p:nvPr/>
              </p:nvSpPr>
              <p:spPr bwMode="auto">
                <a:xfrm>
                  <a:off x="2969" y="2167"/>
                  <a:ext cx="7" cy="15"/>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26">
                  <a:extLst>
                    <a:ext uri="{FF2B5EF4-FFF2-40B4-BE49-F238E27FC236}">
                      <a16:creationId xmlns:a16="http://schemas.microsoft.com/office/drawing/2014/main" id="{90B807E0-B68C-DBFF-963C-8C4415A704CF}"/>
                    </a:ext>
                  </a:extLst>
                </p:cNvPr>
                <p:cNvSpPr>
                  <a:spLocks noChangeAspect="1"/>
                </p:cNvSpPr>
                <p:nvPr/>
              </p:nvSpPr>
              <p:spPr bwMode="auto">
                <a:xfrm>
                  <a:off x="2986" y="2133"/>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27">
                  <a:extLst>
                    <a:ext uri="{FF2B5EF4-FFF2-40B4-BE49-F238E27FC236}">
                      <a16:creationId xmlns:a16="http://schemas.microsoft.com/office/drawing/2014/main" id="{577E1689-7E18-9A5B-50B0-549D6A260FAA}"/>
                    </a:ext>
                  </a:extLst>
                </p:cNvPr>
                <p:cNvSpPr>
                  <a:spLocks noChangeAspect="1"/>
                </p:cNvSpPr>
                <p:nvPr/>
              </p:nvSpPr>
              <p:spPr bwMode="auto">
                <a:xfrm>
                  <a:off x="3004" y="2099"/>
                  <a:ext cx="8" cy="16"/>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28">
                  <a:extLst>
                    <a:ext uri="{FF2B5EF4-FFF2-40B4-BE49-F238E27FC236}">
                      <a16:creationId xmlns:a16="http://schemas.microsoft.com/office/drawing/2014/main" id="{69C63C9B-2F53-F1B7-D9B7-829D26DE7B43}"/>
                    </a:ext>
                  </a:extLst>
                </p:cNvPr>
                <p:cNvSpPr>
                  <a:spLocks noChangeAspect="1"/>
                </p:cNvSpPr>
                <p:nvPr/>
              </p:nvSpPr>
              <p:spPr bwMode="auto">
                <a:xfrm>
                  <a:off x="3115" y="2126"/>
                  <a:ext cx="6" cy="14"/>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29">
                  <a:extLst>
                    <a:ext uri="{FF2B5EF4-FFF2-40B4-BE49-F238E27FC236}">
                      <a16:creationId xmlns:a16="http://schemas.microsoft.com/office/drawing/2014/main" id="{8DCDD9A9-EDA5-7D19-6721-6659AB99CD20}"/>
                    </a:ext>
                  </a:extLst>
                </p:cNvPr>
                <p:cNvSpPr>
                  <a:spLocks noChangeAspect="1"/>
                </p:cNvSpPr>
                <p:nvPr/>
              </p:nvSpPr>
              <p:spPr bwMode="auto">
                <a:xfrm>
                  <a:off x="3132" y="2158"/>
                  <a:ext cx="6"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30">
                  <a:extLst>
                    <a:ext uri="{FF2B5EF4-FFF2-40B4-BE49-F238E27FC236}">
                      <a16:creationId xmlns:a16="http://schemas.microsoft.com/office/drawing/2014/main" id="{C92C34AC-E974-FF06-D809-C68687623A7D}"/>
                    </a:ext>
                  </a:extLst>
                </p:cNvPr>
                <p:cNvSpPr>
                  <a:spLocks noChangeAspect="1"/>
                </p:cNvSpPr>
                <p:nvPr/>
              </p:nvSpPr>
              <p:spPr bwMode="auto">
                <a:xfrm>
                  <a:off x="3149" y="2193"/>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31">
                  <a:extLst>
                    <a:ext uri="{FF2B5EF4-FFF2-40B4-BE49-F238E27FC236}">
                      <a16:creationId xmlns:a16="http://schemas.microsoft.com/office/drawing/2014/main" id="{68EED4D0-39CF-FD74-9C59-B7ED2566BD75}"/>
                    </a:ext>
                  </a:extLst>
                </p:cNvPr>
                <p:cNvSpPr>
                  <a:spLocks noChangeAspect="1"/>
                </p:cNvSpPr>
                <p:nvPr/>
              </p:nvSpPr>
              <p:spPr bwMode="auto">
                <a:xfrm>
                  <a:off x="3166" y="2227"/>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32">
                  <a:extLst>
                    <a:ext uri="{FF2B5EF4-FFF2-40B4-BE49-F238E27FC236}">
                      <a16:creationId xmlns:a16="http://schemas.microsoft.com/office/drawing/2014/main" id="{3B096C56-94E7-10D3-D9AE-71DE8813E84C}"/>
                    </a:ext>
                  </a:extLst>
                </p:cNvPr>
                <p:cNvSpPr>
                  <a:spLocks noChangeAspect="1"/>
                </p:cNvSpPr>
                <p:nvPr/>
              </p:nvSpPr>
              <p:spPr bwMode="auto">
                <a:xfrm>
                  <a:off x="3185" y="2261"/>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33">
                  <a:extLst>
                    <a:ext uri="{FF2B5EF4-FFF2-40B4-BE49-F238E27FC236}">
                      <a16:creationId xmlns:a16="http://schemas.microsoft.com/office/drawing/2014/main" id="{660DF4DB-6C63-5A85-51C1-8B5873E7F34E}"/>
                    </a:ext>
                  </a:extLst>
                </p:cNvPr>
                <p:cNvSpPr>
                  <a:spLocks noChangeAspect="1"/>
                </p:cNvSpPr>
                <p:nvPr/>
              </p:nvSpPr>
              <p:spPr bwMode="auto">
                <a:xfrm>
                  <a:off x="3210" y="2295"/>
                  <a:ext cx="14"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 name="Freeform 34">
                  <a:extLst>
                    <a:ext uri="{FF2B5EF4-FFF2-40B4-BE49-F238E27FC236}">
                      <a16:creationId xmlns:a16="http://schemas.microsoft.com/office/drawing/2014/main" id="{1715D485-B192-10D3-0091-80DBA32A9C46}"/>
                    </a:ext>
                  </a:extLst>
                </p:cNvPr>
                <p:cNvSpPr>
                  <a:spLocks noChangeAspect="1"/>
                </p:cNvSpPr>
                <p:nvPr/>
              </p:nvSpPr>
              <p:spPr bwMode="auto">
                <a:xfrm>
                  <a:off x="3244" y="2325"/>
                  <a:ext cx="14" cy="6"/>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35">
                  <a:extLst>
                    <a:ext uri="{FF2B5EF4-FFF2-40B4-BE49-F238E27FC236}">
                      <a16:creationId xmlns:a16="http://schemas.microsoft.com/office/drawing/2014/main" id="{F807EA8D-E031-71FD-E14E-184AB5C99D21}"/>
                    </a:ext>
                  </a:extLst>
                </p:cNvPr>
                <p:cNvSpPr>
                  <a:spLocks noChangeAspect="1"/>
                </p:cNvSpPr>
                <p:nvPr/>
              </p:nvSpPr>
              <p:spPr bwMode="auto">
                <a:xfrm>
                  <a:off x="3278" y="2340"/>
                  <a:ext cx="14"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Freeform 36">
                  <a:extLst>
                    <a:ext uri="{FF2B5EF4-FFF2-40B4-BE49-F238E27FC236}">
                      <a16:creationId xmlns:a16="http://schemas.microsoft.com/office/drawing/2014/main" id="{D3F1AE97-12FC-AD8F-F5AE-4F3C90272971}"/>
                    </a:ext>
                  </a:extLst>
                </p:cNvPr>
                <p:cNvSpPr>
                  <a:spLocks noChangeAspect="1"/>
                </p:cNvSpPr>
                <p:nvPr/>
              </p:nvSpPr>
              <p:spPr bwMode="auto">
                <a:xfrm>
                  <a:off x="3310" y="2345"/>
                  <a:ext cx="16" cy="0"/>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37">
                  <a:extLst>
                    <a:ext uri="{FF2B5EF4-FFF2-40B4-BE49-F238E27FC236}">
                      <a16:creationId xmlns:a16="http://schemas.microsoft.com/office/drawing/2014/main" id="{257C9633-BF06-2E9E-3158-7F7CE97E0090}"/>
                    </a:ext>
                  </a:extLst>
                </p:cNvPr>
                <p:cNvSpPr>
                  <a:spLocks noChangeAspect="1"/>
                </p:cNvSpPr>
                <p:nvPr/>
              </p:nvSpPr>
              <p:spPr bwMode="auto">
                <a:xfrm>
                  <a:off x="3344" y="2348"/>
                  <a:ext cx="15"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Freeform 38">
                  <a:extLst>
                    <a:ext uri="{FF2B5EF4-FFF2-40B4-BE49-F238E27FC236}">
                      <a16:creationId xmlns:a16="http://schemas.microsoft.com/office/drawing/2014/main" id="{53946125-ACE3-7F8D-633B-93599815916D}"/>
                    </a:ext>
                  </a:extLst>
                </p:cNvPr>
                <p:cNvSpPr>
                  <a:spLocks noChangeAspect="1"/>
                </p:cNvSpPr>
                <p:nvPr/>
              </p:nvSpPr>
              <p:spPr bwMode="auto">
                <a:xfrm>
                  <a:off x="3377" y="2348"/>
                  <a:ext cx="17"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39">
                  <a:extLst>
                    <a:ext uri="{FF2B5EF4-FFF2-40B4-BE49-F238E27FC236}">
                      <a16:creationId xmlns:a16="http://schemas.microsoft.com/office/drawing/2014/main" id="{1729B6D2-CC7B-049B-720C-7A30A8D5A641}"/>
                    </a:ext>
                  </a:extLst>
                </p:cNvPr>
                <p:cNvSpPr>
                  <a:spLocks noChangeAspect="1"/>
                </p:cNvSpPr>
                <p:nvPr/>
              </p:nvSpPr>
              <p:spPr bwMode="auto">
                <a:xfrm>
                  <a:off x="2777" y="2349"/>
                  <a:ext cx="14"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40">
                  <a:extLst>
                    <a:ext uri="{FF2B5EF4-FFF2-40B4-BE49-F238E27FC236}">
                      <a16:creationId xmlns:a16="http://schemas.microsoft.com/office/drawing/2014/main" id="{FBFCBE33-4B70-94D4-374F-B16CD195BD83}"/>
                    </a:ext>
                  </a:extLst>
                </p:cNvPr>
                <p:cNvSpPr>
                  <a:spLocks noChangeAspect="1"/>
                </p:cNvSpPr>
                <p:nvPr/>
              </p:nvSpPr>
              <p:spPr bwMode="auto">
                <a:xfrm>
                  <a:off x="2810" y="2351"/>
                  <a:ext cx="15"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 name="Freeform 41">
                  <a:extLst>
                    <a:ext uri="{FF2B5EF4-FFF2-40B4-BE49-F238E27FC236}">
                      <a16:creationId xmlns:a16="http://schemas.microsoft.com/office/drawing/2014/main" id="{D69862E3-E5B3-C9B0-54F0-3C0018AF4A4A}"/>
                    </a:ext>
                  </a:extLst>
                </p:cNvPr>
                <p:cNvSpPr>
                  <a:spLocks noChangeAspect="1"/>
                </p:cNvSpPr>
                <p:nvPr/>
              </p:nvSpPr>
              <p:spPr bwMode="auto">
                <a:xfrm>
                  <a:off x="2845" y="2361"/>
                  <a:ext cx="14" cy="5"/>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Freeform 42">
                  <a:extLst>
                    <a:ext uri="{FF2B5EF4-FFF2-40B4-BE49-F238E27FC236}">
                      <a16:creationId xmlns:a16="http://schemas.microsoft.com/office/drawing/2014/main" id="{C6FF0CD5-B24D-83B5-8000-9EC21C3CEE83}"/>
                    </a:ext>
                  </a:extLst>
                </p:cNvPr>
                <p:cNvSpPr>
                  <a:spLocks noChangeAspect="1"/>
                </p:cNvSpPr>
                <p:nvPr/>
              </p:nvSpPr>
              <p:spPr bwMode="auto">
                <a:xfrm>
                  <a:off x="2878" y="2378"/>
                  <a:ext cx="16" cy="13"/>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 name="Freeform 43">
                  <a:extLst>
                    <a:ext uri="{FF2B5EF4-FFF2-40B4-BE49-F238E27FC236}">
                      <a16:creationId xmlns:a16="http://schemas.microsoft.com/office/drawing/2014/main" id="{1C27FA60-50C0-D3BE-AA8F-D6E1CF9CC8BA}"/>
                    </a:ext>
                  </a:extLst>
                </p:cNvPr>
                <p:cNvSpPr>
                  <a:spLocks noChangeAspect="1"/>
                </p:cNvSpPr>
                <p:nvPr/>
              </p:nvSpPr>
              <p:spPr bwMode="auto">
                <a:xfrm>
                  <a:off x="2910" y="2411"/>
                  <a:ext cx="10" cy="14"/>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44">
                  <a:extLst>
                    <a:ext uri="{FF2B5EF4-FFF2-40B4-BE49-F238E27FC236}">
                      <a16:creationId xmlns:a16="http://schemas.microsoft.com/office/drawing/2014/main" id="{474E9FC1-B543-1ACB-319F-E2E635A8E1F9}"/>
                    </a:ext>
                  </a:extLst>
                </p:cNvPr>
                <p:cNvSpPr>
                  <a:spLocks noChangeAspect="1"/>
                </p:cNvSpPr>
                <p:nvPr/>
              </p:nvSpPr>
              <p:spPr bwMode="auto">
                <a:xfrm>
                  <a:off x="2931" y="2445"/>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Freeform 45">
                  <a:extLst>
                    <a:ext uri="{FF2B5EF4-FFF2-40B4-BE49-F238E27FC236}">
                      <a16:creationId xmlns:a16="http://schemas.microsoft.com/office/drawing/2014/main" id="{43165995-0536-7C87-45AE-3CEBCE475A4A}"/>
                    </a:ext>
                  </a:extLst>
                </p:cNvPr>
                <p:cNvSpPr>
                  <a:spLocks noChangeAspect="1"/>
                </p:cNvSpPr>
                <p:nvPr/>
              </p:nvSpPr>
              <p:spPr bwMode="auto">
                <a:xfrm>
                  <a:off x="2951" y="2479"/>
                  <a:ext cx="8" cy="14"/>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 name="Freeform 46">
                  <a:extLst>
                    <a:ext uri="{FF2B5EF4-FFF2-40B4-BE49-F238E27FC236}">
                      <a16:creationId xmlns:a16="http://schemas.microsoft.com/office/drawing/2014/main" id="{77EDBBE8-4DAF-3C83-1A2D-2EA5B6D21B4B}"/>
                    </a:ext>
                  </a:extLst>
                </p:cNvPr>
                <p:cNvSpPr>
                  <a:spLocks noChangeAspect="1"/>
                </p:cNvSpPr>
                <p:nvPr/>
              </p:nvSpPr>
              <p:spPr bwMode="auto">
                <a:xfrm>
                  <a:off x="2969" y="2513"/>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47">
                  <a:extLst>
                    <a:ext uri="{FF2B5EF4-FFF2-40B4-BE49-F238E27FC236}">
                      <a16:creationId xmlns:a16="http://schemas.microsoft.com/office/drawing/2014/main" id="{935A51AB-9C1A-8353-0749-5C95F1539609}"/>
                    </a:ext>
                  </a:extLst>
                </p:cNvPr>
                <p:cNvSpPr>
                  <a:spLocks noChangeAspect="1"/>
                </p:cNvSpPr>
                <p:nvPr/>
              </p:nvSpPr>
              <p:spPr bwMode="auto">
                <a:xfrm>
                  <a:off x="2986" y="2547"/>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 name="Freeform 48">
                  <a:extLst>
                    <a:ext uri="{FF2B5EF4-FFF2-40B4-BE49-F238E27FC236}">
                      <a16:creationId xmlns:a16="http://schemas.microsoft.com/office/drawing/2014/main" id="{55DE7718-3E77-56EA-447E-8227E5FA18A8}"/>
                    </a:ext>
                  </a:extLst>
                </p:cNvPr>
                <p:cNvSpPr>
                  <a:spLocks noChangeAspect="1"/>
                </p:cNvSpPr>
                <p:nvPr/>
              </p:nvSpPr>
              <p:spPr bwMode="auto">
                <a:xfrm>
                  <a:off x="3004" y="2582"/>
                  <a:ext cx="8"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 name="Freeform 49">
                  <a:extLst>
                    <a:ext uri="{FF2B5EF4-FFF2-40B4-BE49-F238E27FC236}">
                      <a16:creationId xmlns:a16="http://schemas.microsoft.com/office/drawing/2014/main" id="{F0B2DA9F-48FC-F3F1-1B0D-8A5C69E3DBE9}"/>
                    </a:ext>
                  </a:extLst>
                </p:cNvPr>
                <p:cNvSpPr>
                  <a:spLocks noChangeAspect="1"/>
                </p:cNvSpPr>
                <p:nvPr/>
              </p:nvSpPr>
              <p:spPr bwMode="auto">
                <a:xfrm>
                  <a:off x="3026" y="2616"/>
                  <a:ext cx="17" cy="11"/>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 name="Freeform 50">
                  <a:extLst>
                    <a:ext uri="{FF2B5EF4-FFF2-40B4-BE49-F238E27FC236}">
                      <a16:creationId xmlns:a16="http://schemas.microsoft.com/office/drawing/2014/main" id="{E37D444F-BFCA-A44A-EE18-D08806D29C0D}"/>
                    </a:ext>
                  </a:extLst>
                </p:cNvPr>
                <p:cNvSpPr>
                  <a:spLocks noChangeAspect="1"/>
                </p:cNvSpPr>
                <p:nvPr/>
              </p:nvSpPr>
              <p:spPr bwMode="auto">
                <a:xfrm>
                  <a:off x="3062" y="2623"/>
                  <a:ext cx="13" cy="7"/>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 name="Freeform 51">
                  <a:extLst>
                    <a:ext uri="{FF2B5EF4-FFF2-40B4-BE49-F238E27FC236}">
                      <a16:creationId xmlns:a16="http://schemas.microsoft.com/office/drawing/2014/main" id="{8E43FC36-6253-1EBC-F495-F20499B71824}"/>
                    </a:ext>
                  </a:extLst>
                </p:cNvPr>
                <p:cNvSpPr>
                  <a:spLocks noChangeAspect="1"/>
                </p:cNvSpPr>
                <p:nvPr/>
              </p:nvSpPr>
              <p:spPr bwMode="auto">
                <a:xfrm>
                  <a:off x="3093" y="2590"/>
                  <a:ext cx="10" cy="14"/>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 name="Freeform 52">
                  <a:extLst>
                    <a:ext uri="{FF2B5EF4-FFF2-40B4-BE49-F238E27FC236}">
                      <a16:creationId xmlns:a16="http://schemas.microsoft.com/office/drawing/2014/main" id="{34F69117-24DF-2EB1-C3E9-6C2A09846F7F}"/>
                    </a:ext>
                  </a:extLst>
                </p:cNvPr>
                <p:cNvSpPr>
                  <a:spLocks noChangeAspect="1"/>
                </p:cNvSpPr>
                <p:nvPr/>
              </p:nvSpPr>
              <p:spPr bwMode="auto">
                <a:xfrm>
                  <a:off x="3115" y="2555"/>
                  <a:ext cx="6"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 name="Freeform 53">
                  <a:extLst>
                    <a:ext uri="{FF2B5EF4-FFF2-40B4-BE49-F238E27FC236}">
                      <a16:creationId xmlns:a16="http://schemas.microsoft.com/office/drawing/2014/main" id="{709E0F45-8BAE-5A70-CF1F-C5D176E834D0}"/>
                    </a:ext>
                  </a:extLst>
                </p:cNvPr>
                <p:cNvSpPr>
                  <a:spLocks noChangeAspect="1"/>
                </p:cNvSpPr>
                <p:nvPr/>
              </p:nvSpPr>
              <p:spPr bwMode="auto">
                <a:xfrm>
                  <a:off x="3132" y="2522"/>
                  <a:ext cx="6" cy="14"/>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 name="Freeform 54">
                  <a:extLst>
                    <a:ext uri="{FF2B5EF4-FFF2-40B4-BE49-F238E27FC236}">
                      <a16:creationId xmlns:a16="http://schemas.microsoft.com/office/drawing/2014/main" id="{5D1FEC31-8B65-D06F-DF7E-B21242ED31F9}"/>
                    </a:ext>
                  </a:extLst>
                </p:cNvPr>
                <p:cNvSpPr>
                  <a:spLocks noChangeAspect="1"/>
                </p:cNvSpPr>
                <p:nvPr/>
              </p:nvSpPr>
              <p:spPr bwMode="auto">
                <a:xfrm>
                  <a:off x="3149" y="2488"/>
                  <a:ext cx="5" cy="14"/>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55">
                  <a:extLst>
                    <a:ext uri="{FF2B5EF4-FFF2-40B4-BE49-F238E27FC236}">
                      <a16:creationId xmlns:a16="http://schemas.microsoft.com/office/drawing/2014/main" id="{342A7FA3-FBD5-BD0B-2D2B-B49996CBB519}"/>
                    </a:ext>
                  </a:extLst>
                </p:cNvPr>
                <p:cNvSpPr>
                  <a:spLocks noChangeAspect="1"/>
                </p:cNvSpPr>
                <p:nvPr/>
              </p:nvSpPr>
              <p:spPr bwMode="auto">
                <a:xfrm>
                  <a:off x="3166" y="2453"/>
                  <a:ext cx="8" cy="15"/>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56">
                  <a:extLst>
                    <a:ext uri="{FF2B5EF4-FFF2-40B4-BE49-F238E27FC236}">
                      <a16:creationId xmlns:a16="http://schemas.microsoft.com/office/drawing/2014/main" id="{F70897C3-5AF2-2705-3989-B1E3B6CB2175}"/>
                    </a:ext>
                  </a:extLst>
                </p:cNvPr>
                <p:cNvSpPr>
                  <a:spLocks noChangeAspect="1"/>
                </p:cNvSpPr>
                <p:nvPr/>
              </p:nvSpPr>
              <p:spPr bwMode="auto">
                <a:xfrm>
                  <a:off x="3185" y="2420"/>
                  <a:ext cx="10" cy="14"/>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 name="Freeform 57">
                  <a:extLst>
                    <a:ext uri="{FF2B5EF4-FFF2-40B4-BE49-F238E27FC236}">
                      <a16:creationId xmlns:a16="http://schemas.microsoft.com/office/drawing/2014/main" id="{6C08190B-580D-84A0-F618-93A3683E89E5}"/>
                    </a:ext>
                  </a:extLst>
                </p:cNvPr>
                <p:cNvSpPr>
                  <a:spLocks noChangeAspect="1"/>
                </p:cNvSpPr>
                <p:nvPr/>
              </p:nvSpPr>
              <p:spPr bwMode="auto">
                <a:xfrm>
                  <a:off x="3210" y="2386"/>
                  <a:ext cx="14"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Freeform 58">
                  <a:extLst>
                    <a:ext uri="{FF2B5EF4-FFF2-40B4-BE49-F238E27FC236}">
                      <a16:creationId xmlns:a16="http://schemas.microsoft.com/office/drawing/2014/main" id="{FABBE84B-BE4F-986E-D009-0799405F78C2}"/>
                    </a:ext>
                  </a:extLst>
                </p:cNvPr>
                <p:cNvSpPr>
                  <a:spLocks noChangeAspect="1"/>
                </p:cNvSpPr>
                <p:nvPr/>
              </p:nvSpPr>
              <p:spPr bwMode="auto">
                <a:xfrm>
                  <a:off x="3244" y="2363"/>
                  <a:ext cx="14" cy="8"/>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 name="Freeform 59">
                  <a:extLst>
                    <a:ext uri="{FF2B5EF4-FFF2-40B4-BE49-F238E27FC236}">
                      <a16:creationId xmlns:a16="http://schemas.microsoft.com/office/drawing/2014/main" id="{AD4D73A2-42DD-FBB6-CF45-48B952CEABA1}"/>
                    </a:ext>
                  </a:extLst>
                </p:cNvPr>
                <p:cNvSpPr>
                  <a:spLocks noChangeAspect="1"/>
                </p:cNvSpPr>
                <p:nvPr/>
              </p:nvSpPr>
              <p:spPr bwMode="auto">
                <a:xfrm>
                  <a:off x="3278" y="2353"/>
                  <a:ext cx="14"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60">
                  <a:extLst>
                    <a:ext uri="{FF2B5EF4-FFF2-40B4-BE49-F238E27FC236}">
                      <a16:creationId xmlns:a16="http://schemas.microsoft.com/office/drawing/2014/main" id="{BCB12340-7F99-FA41-065B-9079501C85A6}"/>
                    </a:ext>
                  </a:extLst>
                </p:cNvPr>
                <p:cNvSpPr>
                  <a:spLocks noChangeAspect="1"/>
                </p:cNvSpPr>
                <p:nvPr/>
              </p:nvSpPr>
              <p:spPr bwMode="auto">
                <a:xfrm>
                  <a:off x="3310" y="2350"/>
                  <a:ext cx="16" cy="0"/>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61">
                  <a:extLst>
                    <a:ext uri="{FF2B5EF4-FFF2-40B4-BE49-F238E27FC236}">
                      <a16:creationId xmlns:a16="http://schemas.microsoft.com/office/drawing/2014/main" id="{97732163-7410-ED0D-9CE1-F7ACF1446066}"/>
                    </a:ext>
                  </a:extLst>
                </p:cNvPr>
                <p:cNvSpPr>
                  <a:spLocks noChangeAspect="1"/>
                </p:cNvSpPr>
                <p:nvPr/>
              </p:nvSpPr>
              <p:spPr bwMode="auto">
                <a:xfrm>
                  <a:off x="3344" y="2349"/>
                  <a:ext cx="15" cy="0"/>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62">
                  <a:extLst>
                    <a:ext uri="{FF2B5EF4-FFF2-40B4-BE49-F238E27FC236}">
                      <a16:creationId xmlns:a16="http://schemas.microsoft.com/office/drawing/2014/main" id="{DB70EFBF-C508-5F42-D995-ED2DAF1C819D}"/>
                    </a:ext>
                  </a:extLst>
                </p:cNvPr>
                <p:cNvSpPr>
                  <a:spLocks noChangeAspect="1"/>
                </p:cNvSpPr>
                <p:nvPr/>
              </p:nvSpPr>
              <p:spPr bwMode="auto">
                <a:xfrm>
                  <a:off x="3377" y="2349"/>
                  <a:ext cx="17"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63">
                  <a:extLst>
                    <a:ext uri="{FF2B5EF4-FFF2-40B4-BE49-F238E27FC236}">
                      <a16:creationId xmlns:a16="http://schemas.microsoft.com/office/drawing/2014/main" id="{F3230E99-9E77-EEF3-B651-F6AC91EF8096}"/>
                    </a:ext>
                  </a:extLst>
                </p:cNvPr>
                <p:cNvSpPr>
                  <a:spLocks noChangeAspect="1"/>
                </p:cNvSpPr>
                <p:nvPr/>
              </p:nvSpPr>
              <p:spPr bwMode="auto">
                <a:xfrm>
                  <a:off x="3023" y="2074"/>
                  <a:ext cx="20"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64">
                  <a:extLst>
                    <a:ext uri="{FF2B5EF4-FFF2-40B4-BE49-F238E27FC236}">
                      <a16:creationId xmlns:a16="http://schemas.microsoft.com/office/drawing/2014/main" id="{1C3135E7-9AA3-669A-0340-EEAAC8529C3B}"/>
                    </a:ext>
                  </a:extLst>
                </p:cNvPr>
                <p:cNvSpPr>
                  <a:spLocks noChangeAspect="1"/>
                </p:cNvSpPr>
                <p:nvPr/>
              </p:nvSpPr>
              <p:spPr bwMode="auto">
                <a:xfrm>
                  <a:off x="3069" y="2072"/>
                  <a:ext cx="18"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65">
                  <a:extLst>
                    <a:ext uri="{FF2B5EF4-FFF2-40B4-BE49-F238E27FC236}">
                      <a16:creationId xmlns:a16="http://schemas.microsoft.com/office/drawing/2014/main" id="{15B017A6-5801-3247-A67F-61FC7A32862A}"/>
                    </a:ext>
                  </a:extLst>
                </p:cNvPr>
                <p:cNvSpPr>
                  <a:spLocks noChangeAspect="1"/>
                </p:cNvSpPr>
                <p:nvPr/>
              </p:nvSpPr>
              <p:spPr bwMode="auto">
                <a:xfrm>
                  <a:off x="3110" y="2097"/>
                  <a:ext cx="15"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68" name="Group 68">
              <a:extLst>
                <a:ext uri="{FF2B5EF4-FFF2-40B4-BE49-F238E27FC236}">
                  <a16:creationId xmlns:a16="http://schemas.microsoft.com/office/drawing/2014/main" id="{D7E4C27B-80C5-FCD3-A962-758DB4886E21}"/>
                </a:ext>
              </a:extLst>
            </p:cNvPr>
            <p:cNvGrpSpPr>
              <a:grpSpLocks/>
            </p:cNvGrpSpPr>
            <p:nvPr/>
          </p:nvGrpSpPr>
          <p:grpSpPr bwMode="auto">
            <a:xfrm>
              <a:off x="1302129" y="1339846"/>
              <a:ext cx="1057734" cy="1146983"/>
              <a:chOff x="1852" y="2060"/>
              <a:chExt cx="691" cy="574"/>
            </a:xfrm>
          </p:grpSpPr>
          <p:grpSp>
            <p:nvGrpSpPr>
              <p:cNvPr id="69" name="Group 69">
                <a:extLst>
                  <a:ext uri="{FF2B5EF4-FFF2-40B4-BE49-F238E27FC236}">
                    <a16:creationId xmlns:a16="http://schemas.microsoft.com/office/drawing/2014/main" id="{7FCB6335-4CDE-1615-D374-210162B3B376}"/>
                  </a:ext>
                </a:extLst>
              </p:cNvPr>
              <p:cNvGrpSpPr>
                <a:grpSpLocks/>
              </p:cNvGrpSpPr>
              <p:nvPr/>
            </p:nvGrpSpPr>
            <p:grpSpPr bwMode="auto">
              <a:xfrm>
                <a:off x="1852" y="2072"/>
                <a:ext cx="691" cy="550"/>
                <a:chOff x="1858" y="2414"/>
                <a:chExt cx="691" cy="550"/>
              </a:xfrm>
            </p:grpSpPr>
            <p:sp>
              <p:nvSpPr>
                <p:cNvPr id="119" name="Freeform 70">
                  <a:extLst>
                    <a:ext uri="{FF2B5EF4-FFF2-40B4-BE49-F238E27FC236}">
                      <a16:creationId xmlns:a16="http://schemas.microsoft.com/office/drawing/2014/main" id="{C8C82704-8636-E138-8BCD-311C4736B9BA}"/>
                    </a:ext>
                  </a:extLst>
                </p:cNvPr>
                <p:cNvSpPr>
                  <a:spLocks noChangeAspect="1"/>
                </p:cNvSpPr>
                <p:nvPr/>
              </p:nvSpPr>
              <p:spPr bwMode="auto">
                <a:xfrm>
                  <a:off x="1858" y="2414"/>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rgbClr val="99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Freeform 71">
                  <a:extLst>
                    <a:ext uri="{FF2B5EF4-FFF2-40B4-BE49-F238E27FC236}">
                      <a16:creationId xmlns:a16="http://schemas.microsoft.com/office/drawing/2014/main" id="{005707CB-F8BC-B10D-AA29-D1EAEF953506}"/>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 name="Freeform 72">
                  <a:extLst>
                    <a:ext uri="{FF2B5EF4-FFF2-40B4-BE49-F238E27FC236}">
                      <a16:creationId xmlns:a16="http://schemas.microsoft.com/office/drawing/2014/main" id="{B5A4DB9E-DEB9-1D83-F892-C6D6B791905C}"/>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73">
                  <a:extLst>
                    <a:ext uri="{FF2B5EF4-FFF2-40B4-BE49-F238E27FC236}">
                      <a16:creationId xmlns:a16="http://schemas.microsoft.com/office/drawing/2014/main" id="{409C9823-0D9A-C9E9-864E-FF7255E629F7}"/>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74">
                  <a:extLst>
                    <a:ext uri="{FF2B5EF4-FFF2-40B4-BE49-F238E27FC236}">
                      <a16:creationId xmlns:a16="http://schemas.microsoft.com/office/drawing/2014/main" id="{1B63EDD6-E906-2D8F-6DB4-AC7598C5E6B6}"/>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70" name="Freeform 75">
                <a:extLst>
                  <a:ext uri="{FF2B5EF4-FFF2-40B4-BE49-F238E27FC236}">
                    <a16:creationId xmlns:a16="http://schemas.microsoft.com/office/drawing/2014/main" id="{1FB3FFE8-8821-30B5-4AD7-7A63ACB7894B}"/>
                  </a:ext>
                </a:extLst>
              </p:cNvPr>
              <p:cNvSpPr>
                <a:spLocks noChangeAspect="1"/>
              </p:cNvSpPr>
              <p:nvPr/>
            </p:nvSpPr>
            <p:spPr bwMode="auto">
              <a:xfrm>
                <a:off x="2516" y="2347"/>
                <a:ext cx="16" cy="0"/>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76">
                <a:extLst>
                  <a:ext uri="{FF2B5EF4-FFF2-40B4-BE49-F238E27FC236}">
                    <a16:creationId xmlns:a16="http://schemas.microsoft.com/office/drawing/2014/main" id="{D5234AB3-E779-E2A2-D885-E7BF3D79FBAA}"/>
                  </a:ext>
                </a:extLst>
              </p:cNvPr>
              <p:cNvSpPr>
                <a:spLocks noChangeAspect="1"/>
              </p:cNvSpPr>
              <p:nvPr/>
            </p:nvSpPr>
            <p:spPr bwMode="auto">
              <a:xfrm>
                <a:off x="2516" y="2347"/>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77">
                <a:extLst>
                  <a:ext uri="{FF2B5EF4-FFF2-40B4-BE49-F238E27FC236}">
                    <a16:creationId xmlns:a16="http://schemas.microsoft.com/office/drawing/2014/main" id="{B7975C33-42E7-F3EE-9013-FF7FED14CC70}"/>
                  </a:ext>
                </a:extLst>
              </p:cNvPr>
              <p:cNvSpPr>
                <a:spLocks noChangeAspect="1"/>
              </p:cNvSpPr>
              <p:nvPr/>
            </p:nvSpPr>
            <p:spPr bwMode="auto">
              <a:xfrm>
                <a:off x="1922" y="234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78">
                <a:extLst>
                  <a:ext uri="{FF2B5EF4-FFF2-40B4-BE49-F238E27FC236}">
                    <a16:creationId xmlns:a16="http://schemas.microsoft.com/office/drawing/2014/main" id="{50397F88-43E3-2515-60B8-C045D75E2575}"/>
                  </a:ext>
                </a:extLst>
              </p:cNvPr>
              <p:cNvSpPr>
                <a:spLocks noChangeAspect="1"/>
              </p:cNvSpPr>
              <p:nvPr/>
            </p:nvSpPr>
            <p:spPr bwMode="auto">
              <a:xfrm>
                <a:off x="1954" y="234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79">
                <a:extLst>
                  <a:ext uri="{FF2B5EF4-FFF2-40B4-BE49-F238E27FC236}">
                    <a16:creationId xmlns:a16="http://schemas.microsoft.com/office/drawing/2014/main" id="{5912C569-6EEB-3944-9718-AE1338FE73F5}"/>
                  </a:ext>
                </a:extLst>
              </p:cNvPr>
              <p:cNvSpPr>
                <a:spLocks noChangeAspect="1"/>
              </p:cNvSpPr>
              <p:nvPr/>
            </p:nvSpPr>
            <p:spPr bwMode="auto">
              <a:xfrm>
                <a:off x="1988" y="232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 name="Freeform 80">
                <a:extLst>
                  <a:ext uri="{FF2B5EF4-FFF2-40B4-BE49-F238E27FC236}">
                    <a16:creationId xmlns:a16="http://schemas.microsoft.com/office/drawing/2014/main" id="{9216893E-B2DB-DC89-63A5-F227FB9194F6}"/>
                  </a:ext>
                </a:extLst>
              </p:cNvPr>
              <p:cNvSpPr>
                <a:spLocks noChangeAspect="1"/>
              </p:cNvSpPr>
              <p:nvPr/>
            </p:nvSpPr>
            <p:spPr bwMode="auto">
              <a:xfrm>
                <a:off x="2021" y="230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Freeform 81">
                <a:extLst>
                  <a:ext uri="{FF2B5EF4-FFF2-40B4-BE49-F238E27FC236}">
                    <a16:creationId xmlns:a16="http://schemas.microsoft.com/office/drawing/2014/main" id="{D6B4B5FD-FDC6-D131-0DCC-8682EDCFA9B1}"/>
                  </a:ext>
                </a:extLst>
              </p:cNvPr>
              <p:cNvSpPr>
                <a:spLocks noChangeAspect="1"/>
              </p:cNvSpPr>
              <p:nvPr/>
            </p:nvSpPr>
            <p:spPr bwMode="auto">
              <a:xfrm>
                <a:off x="2054" y="226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 name="Freeform 82">
                <a:extLst>
                  <a:ext uri="{FF2B5EF4-FFF2-40B4-BE49-F238E27FC236}">
                    <a16:creationId xmlns:a16="http://schemas.microsoft.com/office/drawing/2014/main" id="{987E9000-30D8-40E6-5805-831D5383E7C1}"/>
                  </a:ext>
                </a:extLst>
              </p:cNvPr>
              <p:cNvSpPr>
                <a:spLocks noChangeAspect="1"/>
              </p:cNvSpPr>
              <p:nvPr/>
            </p:nvSpPr>
            <p:spPr bwMode="auto">
              <a:xfrm>
                <a:off x="2074" y="223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 name="Freeform 83">
                <a:extLst>
                  <a:ext uri="{FF2B5EF4-FFF2-40B4-BE49-F238E27FC236}">
                    <a16:creationId xmlns:a16="http://schemas.microsoft.com/office/drawing/2014/main" id="{F8E950B2-F185-2199-AE24-510A5584EFE6}"/>
                  </a:ext>
                </a:extLst>
              </p:cNvPr>
              <p:cNvSpPr>
                <a:spLocks noChangeAspect="1"/>
              </p:cNvSpPr>
              <p:nvPr/>
            </p:nvSpPr>
            <p:spPr bwMode="auto">
              <a:xfrm>
                <a:off x="2093" y="219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 name="Freeform 84">
                <a:extLst>
                  <a:ext uri="{FF2B5EF4-FFF2-40B4-BE49-F238E27FC236}">
                    <a16:creationId xmlns:a16="http://schemas.microsoft.com/office/drawing/2014/main" id="{65B548EF-222E-11D2-CE92-6500D7B4F3A7}"/>
                  </a:ext>
                </a:extLst>
              </p:cNvPr>
              <p:cNvSpPr>
                <a:spLocks noChangeAspect="1"/>
              </p:cNvSpPr>
              <p:nvPr/>
            </p:nvSpPr>
            <p:spPr bwMode="auto">
              <a:xfrm>
                <a:off x="2109" y="216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Freeform 85">
                <a:extLst>
                  <a:ext uri="{FF2B5EF4-FFF2-40B4-BE49-F238E27FC236}">
                    <a16:creationId xmlns:a16="http://schemas.microsoft.com/office/drawing/2014/main" id="{77176FCB-045B-7B6D-2A41-CE6BE44FFAE6}"/>
                  </a:ext>
                </a:extLst>
              </p:cNvPr>
              <p:cNvSpPr>
                <a:spLocks noChangeAspect="1"/>
              </p:cNvSpPr>
              <p:nvPr/>
            </p:nvSpPr>
            <p:spPr bwMode="auto">
              <a:xfrm>
                <a:off x="2127" y="212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 name="Freeform 86">
                <a:extLst>
                  <a:ext uri="{FF2B5EF4-FFF2-40B4-BE49-F238E27FC236}">
                    <a16:creationId xmlns:a16="http://schemas.microsoft.com/office/drawing/2014/main" id="{F4737A80-B66A-26F0-1DD8-FB2FAF9386DC}"/>
                  </a:ext>
                </a:extLst>
              </p:cNvPr>
              <p:cNvSpPr>
                <a:spLocks noChangeAspect="1"/>
              </p:cNvSpPr>
              <p:nvPr/>
            </p:nvSpPr>
            <p:spPr bwMode="auto">
              <a:xfrm>
                <a:off x="2145" y="209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 name="Freeform 87">
                <a:extLst>
                  <a:ext uri="{FF2B5EF4-FFF2-40B4-BE49-F238E27FC236}">
                    <a16:creationId xmlns:a16="http://schemas.microsoft.com/office/drawing/2014/main" id="{2B15F272-8219-DDDC-114E-4783DA2F66DA}"/>
                  </a:ext>
                </a:extLst>
              </p:cNvPr>
              <p:cNvSpPr>
                <a:spLocks noChangeAspect="1"/>
              </p:cNvSpPr>
              <p:nvPr/>
            </p:nvSpPr>
            <p:spPr bwMode="auto">
              <a:xfrm>
                <a:off x="2168" y="206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 name="Freeform 88">
                <a:extLst>
                  <a:ext uri="{FF2B5EF4-FFF2-40B4-BE49-F238E27FC236}">
                    <a16:creationId xmlns:a16="http://schemas.microsoft.com/office/drawing/2014/main" id="{4F37E6A1-D5F4-CE13-1F51-6EEEF006B768}"/>
                  </a:ext>
                </a:extLst>
              </p:cNvPr>
              <p:cNvSpPr>
                <a:spLocks noChangeAspect="1"/>
              </p:cNvSpPr>
              <p:nvPr/>
            </p:nvSpPr>
            <p:spPr bwMode="auto">
              <a:xfrm>
                <a:off x="2202" y="206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 name="Freeform 89">
                <a:extLst>
                  <a:ext uri="{FF2B5EF4-FFF2-40B4-BE49-F238E27FC236}">
                    <a16:creationId xmlns:a16="http://schemas.microsoft.com/office/drawing/2014/main" id="{09728FF9-6AB3-45FE-F494-BB6B81966BD2}"/>
                  </a:ext>
                </a:extLst>
              </p:cNvPr>
              <p:cNvSpPr>
                <a:spLocks noChangeAspect="1"/>
              </p:cNvSpPr>
              <p:nvPr/>
            </p:nvSpPr>
            <p:spPr bwMode="auto">
              <a:xfrm>
                <a:off x="2233" y="208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 name="Freeform 90">
                <a:extLst>
                  <a:ext uri="{FF2B5EF4-FFF2-40B4-BE49-F238E27FC236}">
                    <a16:creationId xmlns:a16="http://schemas.microsoft.com/office/drawing/2014/main" id="{EF4F3BFA-EEF5-D874-8CB0-D458F915903D}"/>
                  </a:ext>
                </a:extLst>
              </p:cNvPr>
              <p:cNvSpPr>
                <a:spLocks noChangeAspect="1"/>
              </p:cNvSpPr>
              <p:nvPr/>
            </p:nvSpPr>
            <p:spPr bwMode="auto">
              <a:xfrm>
                <a:off x="2255" y="212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 name="Freeform 91">
                <a:extLst>
                  <a:ext uri="{FF2B5EF4-FFF2-40B4-BE49-F238E27FC236}">
                    <a16:creationId xmlns:a16="http://schemas.microsoft.com/office/drawing/2014/main" id="{F85ADCEE-BD73-5C06-67F4-88496454533D}"/>
                  </a:ext>
                </a:extLst>
              </p:cNvPr>
              <p:cNvSpPr>
                <a:spLocks noChangeAspect="1"/>
              </p:cNvSpPr>
              <p:nvPr/>
            </p:nvSpPr>
            <p:spPr bwMode="auto">
              <a:xfrm>
                <a:off x="2271" y="215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 name="Freeform 92">
                <a:extLst>
                  <a:ext uri="{FF2B5EF4-FFF2-40B4-BE49-F238E27FC236}">
                    <a16:creationId xmlns:a16="http://schemas.microsoft.com/office/drawing/2014/main" id="{3E43C2A8-7DD4-DDD6-EE51-79D35A49A19E}"/>
                  </a:ext>
                </a:extLst>
              </p:cNvPr>
              <p:cNvSpPr>
                <a:spLocks noChangeAspect="1"/>
              </p:cNvSpPr>
              <p:nvPr/>
            </p:nvSpPr>
            <p:spPr bwMode="auto">
              <a:xfrm>
                <a:off x="2288" y="219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Freeform 93">
                <a:extLst>
                  <a:ext uri="{FF2B5EF4-FFF2-40B4-BE49-F238E27FC236}">
                    <a16:creationId xmlns:a16="http://schemas.microsoft.com/office/drawing/2014/main" id="{3C5662FB-3AEC-A4E8-9EA2-8C0A2B6FB33E}"/>
                  </a:ext>
                </a:extLst>
              </p:cNvPr>
              <p:cNvSpPr>
                <a:spLocks noChangeAspect="1"/>
              </p:cNvSpPr>
              <p:nvPr/>
            </p:nvSpPr>
            <p:spPr bwMode="auto">
              <a:xfrm>
                <a:off x="2305" y="222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 name="Freeform 94">
                <a:extLst>
                  <a:ext uri="{FF2B5EF4-FFF2-40B4-BE49-F238E27FC236}">
                    <a16:creationId xmlns:a16="http://schemas.microsoft.com/office/drawing/2014/main" id="{C46AFAC4-45DF-788F-A2EA-0AC2AB989D6E}"/>
                  </a:ext>
                </a:extLst>
              </p:cNvPr>
              <p:cNvSpPr>
                <a:spLocks noChangeAspect="1"/>
              </p:cNvSpPr>
              <p:nvPr/>
            </p:nvSpPr>
            <p:spPr bwMode="auto">
              <a:xfrm>
                <a:off x="2324" y="225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95">
                <a:extLst>
                  <a:ext uri="{FF2B5EF4-FFF2-40B4-BE49-F238E27FC236}">
                    <a16:creationId xmlns:a16="http://schemas.microsoft.com/office/drawing/2014/main" id="{BB9767D6-DBB5-947B-EAD6-6EB300E2EB6F}"/>
                  </a:ext>
                </a:extLst>
              </p:cNvPr>
              <p:cNvSpPr>
                <a:spLocks noChangeAspect="1"/>
              </p:cNvSpPr>
              <p:nvPr/>
            </p:nvSpPr>
            <p:spPr bwMode="auto">
              <a:xfrm>
                <a:off x="2349" y="229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 name="Freeform 96">
                <a:extLst>
                  <a:ext uri="{FF2B5EF4-FFF2-40B4-BE49-F238E27FC236}">
                    <a16:creationId xmlns:a16="http://schemas.microsoft.com/office/drawing/2014/main" id="{0A877DC9-230D-A811-188B-A68430EA7CF1}"/>
                  </a:ext>
                </a:extLst>
              </p:cNvPr>
              <p:cNvSpPr>
                <a:spLocks noChangeAspect="1"/>
              </p:cNvSpPr>
              <p:nvPr/>
            </p:nvSpPr>
            <p:spPr bwMode="auto">
              <a:xfrm>
                <a:off x="2383" y="232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 name="Freeform 97">
                <a:extLst>
                  <a:ext uri="{FF2B5EF4-FFF2-40B4-BE49-F238E27FC236}">
                    <a16:creationId xmlns:a16="http://schemas.microsoft.com/office/drawing/2014/main" id="{FCD655ED-B32A-E10A-AB86-6AB8A08975AD}"/>
                  </a:ext>
                </a:extLst>
              </p:cNvPr>
              <p:cNvSpPr>
                <a:spLocks noChangeAspect="1"/>
              </p:cNvSpPr>
              <p:nvPr/>
            </p:nvSpPr>
            <p:spPr bwMode="auto">
              <a:xfrm>
                <a:off x="2416" y="233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 name="Freeform 98">
                <a:extLst>
                  <a:ext uri="{FF2B5EF4-FFF2-40B4-BE49-F238E27FC236}">
                    <a16:creationId xmlns:a16="http://schemas.microsoft.com/office/drawing/2014/main" id="{8459C78D-84B4-ECE7-2E2A-086444A82E9E}"/>
                  </a:ext>
                </a:extLst>
              </p:cNvPr>
              <p:cNvSpPr>
                <a:spLocks noChangeAspect="1"/>
              </p:cNvSpPr>
              <p:nvPr/>
            </p:nvSpPr>
            <p:spPr bwMode="auto">
              <a:xfrm>
                <a:off x="2449" y="234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 name="Freeform 99">
                <a:extLst>
                  <a:ext uri="{FF2B5EF4-FFF2-40B4-BE49-F238E27FC236}">
                    <a16:creationId xmlns:a16="http://schemas.microsoft.com/office/drawing/2014/main" id="{BE754FB0-83E3-6662-297B-761D7939B511}"/>
                  </a:ext>
                </a:extLst>
              </p:cNvPr>
              <p:cNvSpPr>
                <a:spLocks noChangeAspect="1"/>
              </p:cNvSpPr>
              <p:nvPr/>
            </p:nvSpPr>
            <p:spPr bwMode="auto">
              <a:xfrm>
                <a:off x="2483" y="234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 name="Freeform 100">
                <a:extLst>
                  <a:ext uri="{FF2B5EF4-FFF2-40B4-BE49-F238E27FC236}">
                    <a16:creationId xmlns:a16="http://schemas.microsoft.com/office/drawing/2014/main" id="{5D33C14E-85C5-3D2D-2D89-200D49E10D01}"/>
                  </a:ext>
                </a:extLst>
              </p:cNvPr>
              <p:cNvSpPr>
                <a:spLocks noChangeAspect="1"/>
              </p:cNvSpPr>
              <p:nvPr/>
            </p:nvSpPr>
            <p:spPr bwMode="auto">
              <a:xfrm>
                <a:off x="1922" y="234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 name="Freeform 101">
                <a:extLst>
                  <a:ext uri="{FF2B5EF4-FFF2-40B4-BE49-F238E27FC236}">
                    <a16:creationId xmlns:a16="http://schemas.microsoft.com/office/drawing/2014/main" id="{7EDD9412-4E5D-9739-C51D-D3C839FE2CE4}"/>
                  </a:ext>
                </a:extLst>
              </p:cNvPr>
              <p:cNvSpPr>
                <a:spLocks noChangeAspect="1"/>
              </p:cNvSpPr>
              <p:nvPr/>
            </p:nvSpPr>
            <p:spPr bwMode="auto">
              <a:xfrm>
                <a:off x="1954" y="235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 name="Freeform 102">
                <a:extLst>
                  <a:ext uri="{FF2B5EF4-FFF2-40B4-BE49-F238E27FC236}">
                    <a16:creationId xmlns:a16="http://schemas.microsoft.com/office/drawing/2014/main" id="{D04687C0-4063-ACF1-F9C4-F937DC95F550}"/>
                  </a:ext>
                </a:extLst>
              </p:cNvPr>
              <p:cNvSpPr>
                <a:spLocks noChangeAspect="1"/>
              </p:cNvSpPr>
              <p:nvPr/>
            </p:nvSpPr>
            <p:spPr bwMode="auto">
              <a:xfrm>
                <a:off x="1988" y="235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 name="Freeform 103">
                <a:extLst>
                  <a:ext uri="{FF2B5EF4-FFF2-40B4-BE49-F238E27FC236}">
                    <a16:creationId xmlns:a16="http://schemas.microsoft.com/office/drawing/2014/main" id="{CCE2C119-D22F-0C41-8848-F7BB6D8F6CE7}"/>
                  </a:ext>
                </a:extLst>
              </p:cNvPr>
              <p:cNvSpPr>
                <a:spLocks noChangeAspect="1"/>
              </p:cNvSpPr>
              <p:nvPr/>
            </p:nvSpPr>
            <p:spPr bwMode="auto">
              <a:xfrm>
                <a:off x="2021" y="237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 name="Freeform 104">
                <a:extLst>
                  <a:ext uri="{FF2B5EF4-FFF2-40B4-BE49-F238E27FC236}">
                    <a16:creationId xmlns:a16="http://schemas.microsoft.com/office/drawing/2014/main" id="{AA52B817-561B-A58E-F156-30B8026910C3}"/>
                  </a:ext>
                </a:extLst>
              </p:cNvPr>
              <p:cNvSpPr>
                <a:spLocks noChangeAspect="1"/>
              </p:cNvSpPr>
              <p:nvPr/>
            </p:nvSpPr>
            <p:spPr bwMode="auto">
              <a:xfrm>
                <a:off x="2054" y="241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 name="Freeform 105">
                <a:extLst>
                  <a:ext uri="{FF2B5EF4-FFF2-40B4-BE49-F238E27FC236}">
                    <a16:creationId xmlns:a16="http://schemas.microsoft.com/office/drawing/2014/main" id="{146D7F91-5960-1E50-FF27-E4A0A78812D9}"/>
                  </a:ext>
                </a:extLst>
              </p:cNvPr>
              <p:cNvSpPr>
                <a:spLocks noChangeAspect="1"/>
              </p:cNvSpPr>
              <p:nvPr/>
            </p:nvSpPr>
            <p:spPr bwMode="auto">
              <a:xfrm>
                <a:off x="2074" y="244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106">
                <a:extLst>
                  <a:ext uri="{FF2B5EF4-FFF2-40B4-BE49-F238E27FC236}">
                    <a16:creationId xmlns:a16="http://schemas.microsoft.com/office/drawing/2014/main" id="{80A90200-AD22-2CDD-6A6F-EA2A6DD67B61}"/>
                  </a:ext>
                </a:extLst>
              </p:cNvPr>
              <p:cNvSpPr>
                <a:spLocks noChangeAspect="1"/>
              </p:cNvSpPr>
              <p:nvPr/>
            </p:nvSpPr>
            <p:spPr bwMode="auto">
              <a:xfrm>
                <a:off x="2093" y="248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107">
                <a:extLst>
                  <a:ext uri="{FF2B5EF4-FFF2-40B4-BE49-F238E27FC236}">
                    <a16:creationId xmlns:a16="http://schemas.microsoft.com/office/drawing/2014/main" id="{224FD382-EA66-F0BF-59CD-D8E0CB575C4C}"/>
                  </a:ext>
                </a:extLst>
              </p:cNvPr>
              <p:cNvSpPr>
                <a:spLocks noChangeAspect="1"/>
              </p:cNvSpPr>
              <p:nvPr/>
            </p:nvSpPr>
            <p:spPr bwMode="auto">
              <a:xfrm>
                <a:off x="2109" y="251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108">
                <a:extLst>
                  <a:ext uri="{FF2B5EF4-FFF2-40B4-BE49-F238E27FC236}">
                    <a16:creationId xmlns:a16="http://schemas.microsoft.com/office/drawing/2014/main" id="{FB7FE5C5-8D23-4AAC-B4B0-71A87DDFCF79}"/>
                  </a:ext>
                </a:extLst>
              </p:cNvPr>
              <p:cNvSpPr>
                <a:spLocks noChangeAspect="1"/>
              </p:cNvSpPr>
              <p:nvPr/>
            </p:nvSpPr>
            <p:spPr bwMode="auto">
              <a:xfrm>
                <a:off x="2127" y="255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109">
                <a:extLst>
                  <a:ext uri="{FF2B5EF4-FFF2-40B4-BE49-F238E27FC236}">
                    <a16:creationId xmlns:a16="http://schemas.microsoft.com/office/drawing/2014/main" id="{643E788B-C5E9-4354-0B3C-4F8BFCB669C8}"/>
                  </a:ext>
                </a:extLst>
              </p:cNvPr>
              <p:cNvSpPr>
                <a:spLocks noChangeAspect="1"/>
              </p:cNvSpPr>
              <p:nvPr/>
            </p:nvSpPr>
            <p:spPr bwMode="auto">
              <a:xfrm>
                <a:off x="2145" y="258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110">
                <a:extLst>
                  <a:ext uri="{FF2B5EF4-FFF2-40B4-BE49-F238E27FC236}">
                    <a16:creationId xmlns:a16="http://schemas.microsoft.com/office/drawing/2014/main" id="{55A3F318-16C5-96A5-2E58-F13DABCB9522}"/>
                  </a:ext>
                </a:extLst>
              </p:cNvPr>
              <p:cNvSpPr>
                <a:spLocks noChangeAspect="1"/>
              </p:cNvSpPr>
              <p:nvPr/>
            </p:nvSpPr>
            <p:spPr bwMode="auto">
              <a:xfrm>
                <a:off x="2168" y="261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111">
                <a:extLst>
                  <a:ext uri="{FF2B5EF4-FFF2-40B4-BE49-F238E27FC236}">
                    <a16:creationId xmlns:a16="http://schemas.microsoft.com/office/drawing/2014/main" id="{2BA960E9-3B9E-A72E-D0A5-92FB661DF6B8}"/>
                  </a:ext>
                </a:extLst>
              </p:cNvPr>
              <p:cNvSpPr>
                <a:spLocks noChangeAspect="1"/>
              </p:cNvSpPr>
              <p:nvPr/>
            </p:nvSpPr>
            <p:spPr bwMode="auto">
              <a:xfrm>
                <a:off x="2202" y="262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112">
                <a:extLst>
                  <a:ext uri="{FF2B5EF4-FFF2-40B4-BE49-F238E27FC236}">
                    <a16:creationId xmlns:a16="http://schemas.microsoft.com/office/drawing/2014/main" id="{E11EE1E4-F803-D03A-2643-05BF4055A537}"/>
                  </a:ext>
                </a:extLst>
              </p:cNvPr>
              <p:cNvSpPr>
                <a:spLocks noChangeAspect="1"/>
              </p:cNvSpPr>
              <p:nvPr/>
            </p:nvSpPr>
            <p:spPr bwMode="auto">
              <a:xfrm>
                <a:off x="2233" y="259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113">
                <a:extLst>
                  <a:ext uri="{FF2B5EF4-FFF2-40B4-BE49-F238E27FC236}">
                    <a16:creationId xmlns:a16="http://schemas.microsoft.com/office/drawing/2014/main" id="{85EAB92A-D55C-4B25-EA0D-1D26844EF954}"/>
                  </a:ext>
                </a:extLst>
              </p:cNvPr>
              <p:cNvSpPr>
                <a:spLocks noChangeAspect="1"/>
              </p:cNvSpPr>
              <p:nvPr/>
            </p:nvSpPr>
            <p:spPr bwMode="auto">
              <a:xfrm>
                <a:off x="2255" y="255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114">
                <a:extLst>
                  <a:ext uri="{FF2B5EF4-FFF2-40B4-BE49-F238E27FC236}">
                    <a16:creationId xmlns:a16="http://schemas.microsoft.com/office/drawing/2014/main" id="{36853AEE-4FCE-B911-865A-DE69034E39C3}"/>
                  </a:ext>
                </a:extLst>
              </p:cNvPr>
              <p:cNvSpPr>
                <a:spLocks noChangeAspect="1"/>
              </p:cNvSpPr>
              <p:nvPr/>
            </p:nvSpPr>
            <p:spPr bwMode="auto">
              <a:xfrm>
                <a:off x="2271" y="252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115">
                <a:extLst>
                  <a:ext uri="{FF2B5EF4-FFF2-40B4-BE49-F238E27FC236}">
                    <a16:creationId xmlns:a16="http://schemas.microsoft.com/office/drawing/2014/main" id="{5BD243D2-5394-D46D-4118-3329002C1D30}"/>
                  </a:ext>
                </a:extLst>
              </p:cNvPr>
              <p:cNvSpPr>
                <a:spLocks noChangeAspect="1"/>
              </p:cNvSpPr>
              <p:nvPr/>
            </p:nvSpPr>
            <p:spPr bwMode="auto">
              <a:xfrm>
                <a:off x="2288" y="248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116">
                <a:extLst>
                  <a:ext uri="{FF2B5EF4-FFF2-40B4-BE49-F238E27FC236}">
                    <a16:creationId xmlns:a16="http://schemas.microsoft.com/office/drawing/2014/main" id="{2F4FF299-0028-CA55-FF56-C678D5276D5E}"/>
                  </a:ext>
                </a:extLst>
              </p:cNvPr>
              <p:cNvSpPr>
                <a:spLocks noChangeAspect="1"/>
              </p:cNvSpPr>
              <p:nvPr/>
            </p:nvSpPr>
            <p:spPr bwMode="auto">
              <a:xfrm>
                <a:off x="2305" y="245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117">
                <a:extLst>
                  <a:ext uri="{FF2B5EF4-FFF2-40B4-BE49-F238E27FC236}">
                    <a16:creationId xmlns:a16="http://schemas.microsoft.com/office/drawing/2014/main" id="{0436CB3A-8F54-F633-8603-FA30CC456916}"/>
                  </a:ext>
                </a:extLst>
              </p:cNvPr>
              <p:cNvSpPr>
                <a:spLocks noChangeAspect="1"/>
              </p:cNvSpPr>
              <p:nvPr/>
            </p:nvSpPr>
            <p:spPr bwMode="auto">
              <a:xfrm>
                <a:off x="2324" y="241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118">
                <a:extLst>
                  <a:ext uri="{FF2B5EF4-FFF2-40B4-BE49-F238E27FC236}">
                    <a16:creationId xmlns:a16="http://schemas.microsoft.com/office/drawing/2014/main" id="{5B219EBE-75D8-36D3-A4D0-9CC7E06FF3F5}"/>
                  </a:ext>
                </a:extLst>
              </p:cNvPr>
              <p:cNvSpPr>
                <a:spLocks noChangeAspect="1"/>
              </p:cNvSpPr>
              <p:nvPr/>
            </p:nvSpPr>
            <p:spPr bwMode="auto">
              <a:xfrm>
                <a:off x="2349" y="238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 name="Freeform 119">
                <a:extLst>
                  <a:ext uri="{FF2B5EF4-FFF2-40B4-BE49-F238E27FC236}">
                    <a16:creationId xmlns:a16="http://schemas.microsoft.com/office/drawing/2014/main" id="{BC11216D-D8F4-23EA-8C34-3A2BD4FF927A}"/>
                  </a:ext>
                </a:extLst>
              </p:cNvPr>
              <p:cNvSpPr>
                <a:spLocks noChangeAspect="1"/>
              </p:cNvSpPr>
              <p:nvPr/>
            </p:nvSpPr>
            <p:spPr bwMode="auto">
              <a:xfrm>
                <a:off x="2383" y="236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5" name="Freeform 120">
                <a:extLst>
                  <a:ext uri="{FF2B5EF4-FFF2-40B4-BE49-F238E27FC236}">
                    <a16:creationId xmlns:a16="http://schemas.microsoft.com/office/drawing/2014/main" id="{B1BAF73F-DF3F-1145-6559-05513D869A19}"/>
                  </a:ext>
                </a:extLst>
              </p:cNvPr>
              <p:cNvSpPr>
                <a:spLocks noChangeAspect="1"/>
              </p:cNvSpPr>
              <p:nvPr/>
            </p:nvSpPr>
            <p:spPr bwMode="auto">
              <a:xfrm>
                <a:off x="2416" y="235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 name="Freeform 121">
                <a:extLst>
                  <a:ext uri="{FF2B5EF4-FFF2-40B4-BE49-F238E27FC236}">
                    <a16:creationId xmlns:a16="http://schemas.microsoft.com/office/drawing/2014/main" id="{1CE2D755-0937-045C-56B7-D15CC1BAC688}"/>
                  </a:ext>
                </a:extLst>
              </p:cNvPr>
              <p:cNvSpPr>
                <a:spLocks noChangeAspect="1"/>
              </p:cNvSpPr>
              <p:nvPr/>
            </p:nvSpPr>
            <p:spPr bwMode="auto">
              <a:xfrm>
                <a:off x="2449" y="234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Freeform 122">
                <a:extLst>
                  <a:ext uri="{FF2B5EF4-FFF2-40B4-BE49-F238E27FC236}">
                    <a16:creationId xmlns:a16="http://schemas.microsoft.com/office/drawing/2014/main" id="{8678639A-E2CA-7A9E-BEC5-7CDFE3B920CB}"/>
                  </a:ext>
                </a:extLst>
              </p:cNvPr>
              <p:cNvSpPr>
                <a:spLocks noChangeAspect="1"/>
              </p:cNvSpPr>
              <p:nvPr/>
            </p:nvSpPr>
            <p:spPr bwMode="auto">
              <a:xfrm>
                <a:off x="2483" y="234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Rectangle 123">
                <a:extLst>
                  <a:ext uri="{FF2B5EF4-FFF2-40B4-BE49-F238E27FC236}">
                    <a16:creationId xmlns:a16="http://schemas.microsoft.com/office/drawing/2014/main" id="{AE2529E0-1823-60CC-F405-3475DA1EA445}"/>
                  </a:ext>
                </a:extLst>
              </p:cNvPr>
              <p:cNvSpPr>
                <a:spLocks noChangeAspect="1" noChangeArrowheads="1"/>
              </p:cNvSpPr>
              <p:nvPr/>
            </p:nvSpPr>
            <p:spPr bwMode="auto">
              <a:xfrm>
                <a:off x="2191" y="2347"/>
                <a:ext cx="1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l" eaLnBrk="0" hangingPunct="0"/>
                <a:r>
                  <a:rPr lang="en-US" altLang="en-US" sz="700">
                    <a:solidFill>
                      <a:srgbClr val="000000"/>
                    </a:solidFill>
                  </a:rPr>
                  <a:t> </a:t>
                </a:r>
                <a:endParaRPr lang="en-US" altLang="en-US" sz="2800">
                  <a:latin typeface="Times New Roman" panose="02020603050405020304" pitchFamily="18" charset="0"/>
                </a:endParaRPr>
              </a:p>
            </p:txBody>
          </p:sp>
        </p:grpSp>
        <p:grpSp>
          <p:nvGrpSpPr>
            <p:cNvPr id="124" name="Group 124">
              <a:extLst>
                <a:ext uri="{FF2B5EF4-FFF2-40B4-BE49-F238E27FC236}">
                  <a16:creationId xmlns:a16="http://schemas.microsoft.com/office/drawing/2014/main" id="{832E29FF-7BD6-5893-96A9-DDBA5F30F2A5}"/>
                </a:ext>
              </a:extLst>
            </p:cNvPr>
            <p:cNvGrpSpPr>
              <a:grpSpLocks/>
            </p:cNvGrpSpPr>
            <p:nvPr/>
          </p:nvGrpSpPr>
          <p:grpSpPr bwMode="auto">
            <a:xfrm>
              <a:off x="198483" y="1301802"/>
              <a:ext cx="995930" cy="1211616"/>
              <a:chOff x="1007" y="2038"/>
              <a:chExt cx="651" cy="607"/>
            </a:xfrm>
          </p:grpSpPr>
          <p:sp>
            <p:nvSpPr>
              <p:cNvPr id="125" name="Freeform 125">
                <a:extLst>
                  <a:ext uri="{FF2B5EF4-FFF2-40B4-BE49-F238E27FC236}">
                    <a16:creationId xmlns:a16="http://schemas.microsoft.com/office/drawing/2014/main" id="{FD2247CE-9AF1-40F1-C138-ECFC5D5FA1C1}"/>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126">
                <a:extLst>
                  <a:ext uri="{FF2B5EF4-FFF2-40B4-BE49-F238E27FC236}">
                    <a16:creationId xmlns:a16="http://schemas.microsoft.com/office/drawing/2014/main" id="{4608E3F7-10E1-D072-17E7-AB681308A3F7}"/>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Freeform 127">
                <a:extLst>
                  <a:ext uri="{FF2B5EF4-FFF2-40B4-BE49-F238E27FC236}">
                    <a16:creationId xmlns:a16="http://schemas.microsoft.com/office/drawing/2014/main" id="{9257B0DD-82FD-5FE3-4C67-869574626AE1}"/>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8" name="Freeform 128">
                <a:extLst>
                  <a:ext uri="{FF2B5EF4-FFF2-40B4-BE49-F238E27FC236}">
                    <a16:creationId xmlns:a16="http://schemas.microsoft.com/office/drawing/2014/main" id="{0FFDA5EB-B72B-9997-FE60-D6D60F5CDE40}"/>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 name="Freeform 129">
                <a:extLst>
                  <a:ext uri="{FF2B5EF4-FFF2-40B4-BE49-F238E27FC236}">
                    <a16:creationId xmlns:a16="http://schemas.microsoft.com/office/drawing/2014/main" id="{0DE2942B-908F-D564-D87B-0F424E6A9469}"/>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130">
                <a:extLst>
                  <a:ext uri="{FF2B5EF4-FFF2-40B4-BE49-F238E27FC236}">
                    <a16:creationId xmlns:a16="http://schemas.microsoft.com/office/drawing/2014/main" id="{D9227DDE-E9F4-35B8-4909-883BEA74F448}"/>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131">
                <a:extLst>
                  <a:ext uri="{FF2B5EF4-FFF2-40B4-BE49-F238E27FC236}">
                    <a16:creationId xmlns:a16="http://schemas.microsoft.com/office/drawing/2014/main" id="{975A4228-4541-C693-5565-D6CC5DC41935}"/>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132">
                <a:extLst>
                  <a:ext uri="{FF2B5EF4-FFF2-40B4-BE49-F238E27FC236}">
                    <a16:creationId xmlns:a16="http://schemas.microsoft.com/office/drawing/2014/main" id="{3E016C30-8545-4943-13F0-FD2681B8E631}"/>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133">
                <a:extLst>
                  <a:ext uri="{FF2B5EF4-FFF2-40B4-BE49-F238E27FC236}">
                    <a16:creationId xmlns:a16="http://schemas.microsoft.com/office/drawing/2014/main" id="{15C59A11-B45D-CB95-9F8F-C77F3FE41518}"/>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134">
                <a:extLst>
                  <a:ext uri="{FF2B5EF4-FFF2-40B4-BE49-F238E27FC236}">
                    <a16:creationId xmlns:a16="http://schemas.microsoft.com/office/drawing/2014/main" id="{BEF936BF-B13E-445A-715C-FBD1731203C1}"/>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Freeform 135">
                <a:extLst>
                  <a:ext uri="{FF2B5EF4-FFF2-40B4-BE49-F238E27FC236}">
                    <a16:creationId xmlns:a16="http://schemas.microsoft.com/office/drawing/2014/main" id="{81100FD6-A60D-2D3C-0ED1-087564E3FB48}"/>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6" name="Freeform 136">
                <a:extLst>
                  <a:ext uri="{FF2B5EF4-FFF2-40B4-BE49-F238E27FC236}">
                    <a16:creationId xmlns:a16="http://schemas.microsoft.com/office/drawing/2014/main" id="{7D23A519-7A98-DC92-AAEC-70F66B30EC2C}"/>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7" name="Freeform 137">
                <a:extLst>
                  <a:ext uri="{FF2B5EF4-FFF2-40B4-BE49-F238E27FC236}">
                    <a16:creationId xmlns:a16="http://schemas.microsoft.com/office/drawing/2014/main" id="{369FF25A-69F9-4CEB-172B-21A3FC6B30E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 name="Freeform 138">
                <a:extLst>
                  <a:ext uri="{FF2B5EF4-FFF2-40B4-BE49-F238E27FC236}">
                    <a16:creationId xmlns:a16="http://schemas.microsoft.com/office/drawing/2014/main" id="{47E94F6A-05CB-48F6-FA25-0710B0CBE61A}"/>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9" name="Freeform 139">
                <a:extLst>
                  <a:ext uri="{FF2B5EF4-FFF2-40B4-BE49-F238E27FC236}">
                    <a16:creationId xmlns:a16="http://schemas.microsoft.com/office/drawing/2014/main" id="{C96C5213-759D-5391-6862-559F5D642CC1}"/>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0" name="Freeform 140">
                <a:extLst>
                  <a:ext uri="{FF2B5EF4-FFF2-40B4-BE49-F238E27FC236}">
                    <a16:creationId xmlns:a16="http://schemas.microsoft.com/office/drawing/2014/main" id="{CEF1C986-EAE4-4404-CB2E-227F413B30BD}"/>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1" name="Freeform 141">
                <a:extLst>
                  <a:ext uri="{FF2B5EF4-FFF2-40B4-BE49-F238E27FC236}">
                    <a16:creationId xmlns:a16="http://schemas.microsoft.com/office/drawing/2014/main" id="{E8EC3C4F-59DA-9586-D4C6-563BBEF7E201}"/>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2" name="Freeform 142">
                <a:extLst>
                  <a:ext uri="{FF2B5EF4-FFF2-40B4-BE49-F238E27FC236}">
                    <a16:creationId xmlns:a16="http://schemas.microsoft.com/office/drawing/2014/main" id="{EDF74B45-B6F7-438C-72C3-66F805D75D35}"/>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 name="Freeform 143">
                <a:extLst>
                  <a:ext uri="{FF2B5EF4-FFF2-40B4-BE49-F238E27FC236}">
                    <a16:creationId xmlns:a16="http://schemas.microsoft.com/office/drawing/2014/main" id="{FCDB2A85-116C-568B-7945-393D3F51DDFD}"/>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 name="Freeform 144">
                <a:extLst>
                  <a:ext uri="{FF2B5EF4-FFF2-40B4-BE49-F238E27FC236}">
                    <a16:creationId xmlns:a16="http://schemas.microsoft.com/office/drawing/2014/main" id="{1DA9CD50-B673-241E-C3A3-CA3538DC9F7B}"/>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5" name="Freeform 145">
                <a:extLst>
                  <a:ext uri="{FF2B5EF4-FFF2-40B4-BE49-F238E27FC236}">
                    <a16:creationId xmlns:a16="http://schemas.microsoft.com/office/drawing/2014/main" id="{50C2815F-E4BA-A785-4863-E26A7608546F}"/>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6" name="Freeform 146">
                <a:extLst>
                  <a:ext uri="{FF2B5EF4-FFF2-40B4-BE49-F238E27FC236}">
                    <a16:creationId xmlns:a16="http://schemas.microsoft.com/office/drawing/2014/main" id="{4DF3502B-19C2-365D-9377-D61BA55E40A0}"/>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7" name="Freeform 147">
                <a:extLst>
                  <a:ext uri="{FF2B5EF4-FFF2-40B4-BE49-F238E27FC236}">
                    <a16:creationId xmlns:a16="http://schemas.microsoft.com/office/drawing/2014/main" id="{BE2F7269-0E39-36E2-9B94-FF9D6629B0D9}"/>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8" name="Freeform 148">
                <a:extLst>
                  <a:ext uri="{FF2B5EF4-FFF2-40B4-BE49-F238E27FC236}">
                    <a16:creationId xmlns:a16="http://schemas.microsoft.com/office/drawing/2014/main" id="{E9ABC262-F6BB-9706-C755-85600635B45F}"/>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9" name="Freeform 149">
                <a:extLst>
                  <a:ext uri="{FF2B5EF4-FFF2-40B4-BE49-F238E27FC236}">
                    <a16:creationId xmlns:a16="http://schemas.microsoft.com/office/drawing/2014/main" id="{A47ADACE-18DD-C80E-2438-7DBE96C062F9}"/>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0" name="Freeform 150">
                <a:extLst>
                  <a:ext uri="{FF2B5EF4-FFF2-40B4-BE49-F238E27FC236}">
                    <a16:creationId xmlns:a16="http://schemas.microsoft.com/office/drawing/2014/main" id="{87E265FF-7948-9F4C-9804-07C76B9376D8}"/>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1" name="Freeform 151">
                <a:extLst>
                  <a:ext uri="{FF2B5EF4-FFF2-40B4-BE49-F238E27FC236}">
                    <a16:creationId xmlns:a16="http://schemas.microsoft.com/office/drawing/2014/main" id="{3C43D859-ECBF-279E-6623-7DE1F624A405}"/>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152">
                <a:extLst>
                  <a:ext uri="{FF2B5EF4-FFF2-40B4-BE49-F238E27FC236}">
                    <a16:creationId xmlns:a16="http://schemas.microsoft.com/office/drawing/2014/main" id="{56DAF924-C931-0C83-0213-0FF87495ABD7}"/>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Freeform 153">
                <a:extLst>
                  <a:ext uri="{FF2B5EF4-FFF2-40B4-BE49-F238E27FC236}">
                    <a16:creationId xmlns:a16="http://schemas.microsoft.com/office/drawing/2014/main" id="{F092D59E-D108-CD7A-FD73-0206F3E3CC0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 name="Freeform 154">
                <a:extLst>
                  <a:ext uri="{FF2B5EF4-FFF2-40B4-BE49-F238E27FC236}">
                    <a16:creationId xmlns:a16="http://schemas.microsoft.com/office/drawing/2014/main" id="{E9DF29F3-CBC6-EA8B-8460-8C042BCD0810}"/>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 name="Freeform 155">
                <a:extLst>
                  <a:ext uri="{FF2B5EF4-FFF2-40B4-BE49-F238E27FC236}">
                    <a16:creationId xmlns:a16="http://schemas.microsoft.com/office/drawing/2014/main" id="{857112CC-2BBD-9156-B94C-81FBC18501AA}"/>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 name="Freeform 156">
                <a:extLst>
                  <a:ext uri="{FF2B5EF4-FFF2-40B4-BE49-F238E27FC236}">
                    <a16:creationId xmlns:a16="http://schemas.microsoft.com/office/drawing/2014/main" id="{D6D75216-3E64-A8A5-22A9-3ADFE3CFE057}"/>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 name="Freeform 157">
                <a:extLst>
                  <a:ext uri="{FF2B5EF4-FFF2-40B4-BE49-F238E27FC236}">
                    <a16:creationId xmlns:a16="http://schemas.microsoft.com/office/drawing/2014/main" id="{7288F98D-C8CF-6319-DB05-0A2D6F70FC2D}"/>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 name="Freeform 158">
                <a:extLst>
                  <a:ext uri="{FF2B5EF4-FFF2-40B4-BE49-F238E27FC236}">
                    <a16:creationId xmlns:a16="http://schemas.microsoft.com/office/drawing/2014/main" id="{CE50EE34-0CFB-982A-49E0-6DEDF8B220B2}"/>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 name="Freeform 159">
                <a:extLst>
                  <a:ext uri="{FF2B5EF4-FFF2-40B4-BE49-F238E27FC236}">
                    <a16:creationId xmlns:a16="http://schemas.microsoft.com/office/drawing/2014/main" id="{F51E691A-0FDD-8976-F893-0E022DF1023E}"/>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 name="Freeform 160">
                <a:extLst>
                  <a:ext uri="{FF2B5EF4-FFF2-40B4-BE49-F238E27FC236}">
                    <a16:creationId xmlns:a16="http://schemas.microsoft.com/office/drawing/2014/main" id="{E7097B70-2178-E62A-7124-0E9179C48571}"/>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1" name="Freeform 161">
                <a:extLst>
                  <a:ext uri="{FF2B5EF4-FFF2-40B4-BE49-F238E27FC236}">
                    <a16:creationId xmlns:a16="http://schemas.microsoft.com/office/drawing/2014/main" id="{55DF7951-40F4-A40A-FDE3-D91375D62CD6}"/>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2" name="Freeform 162">
                <a:extLst>
                  <a:ext uri="{FF2B5EF4-FFF2-40B4-BE49-F238E27FC236}">
                    <a16:creationId xmlns:a16="http://schemas.microsoft.com/office/drawing/2014/main" id="{A706FF2B-0ACA-DC67-3641-916DB37F469E}"/>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 name="Freeform 163">
                <a:extLst>
                  <a:ext uri="{FF2B5EF4-FFF2-40B4-BE49-F238E27FC236}">
                    <a16:creationId xmlns:a16="http://schemas.microsoft.com/office/drawing/2014/main" id="{5B59F885-7698-F3F1-A505-CAB8EC333575}"/>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 name="Freeform 164">
                <a:extLst>
                  <a:ext uri="{FF2B5EF4-FFF2-40B4-BE49-F238E27FC236}">
                    <a16:creationId xmlns:a16="http://schemas.microsoft.com/office/drawing/2014/main" id="{64128EE2-0426-6FE1-BF9F-E9297E07EA33}"/>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 name="Freeform 165">
                <a:extLst>
                  <a:ext uri="{FF2B5EF4-FFF2-40B4-BE49-F238E27FC236}">
                    <a16:creationId xmlns:a16="http://schemas.microsoft.com/office/drawing/2014/main" id="{F6BDD1A1-F78A-600F-99BE-A26C3BCC441C}"/>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 name="Freeform 166">
                <a:extLst>
                  <a:ext uri="{FF2B5EF4-FFF2-40B4-BE49-F238E27FC236}">
                    <a16:creationId xmlns:a16="http://schemas.microsoft.com/office/drawing/2014/main" id="{56C5DF5E-6CFE-BD59-B6A5-B2228EAC10F9}"/>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7" name="Freeform 167">
                <a:extLst>
                  <a:ext uri="{FF2B5EF4-FFF2-40B4-BE49-F238E27FC236}">
                    <a16:creationId xmlns:a16="http://schemas.microsoft.com/office/drawing/2014/main" id="{66C7B606-8DCA-F437-3551-5520A4A466A1}"/>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Freeform 168">
                <a:extLst>
                  <a:ext uri="{FF2B5EF4-FFF2-40B4-BE49-F238E27FC236}">
                    <a16:creationId xmlns:a16="http://schemas.microsoft.com/office/drawing/2014/main" id="{8699F5A3-F896-44A4-18FF-0D6052642C6C}"/>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9" name="Freeform 169">
                <a:extLst>
                  <a:ext uri="{FF2B5EF4-FFF2-40B4-BE49-F238E27FC236}">
                    <a16:creationId xmlns:a16="http://schemas.microsoft.com/office/drawing/2014/main" id="{876653E4-3DD9-6A60-1883-124D73C72F52}"/>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0" name="Freeform 170">
                <a:extLst>
                  <a:ext uri="{FF2B5EF4-FFF2-40B4-BE49-F238E27FC236}">
                    <a16:creationId xmlns:a16="http://schemas.microsoft.com/office/drawing/2014/main" id="{64E5237B-E8B3-A4F9-2FB5-7C4EF16AD581}"/>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 name="Freeform 171">
                <a:extLst>
                  <a:ext uri="{FF2B5EF4-FFF2-40B4-BE49-F238E27FC236}">
                    <a16:creationId xmlns:a16="http://schemas.microsoft.com/office/drawing/2014/main" id="{4254975A-BB14-77F5-CA81-14F23D22861B}"/>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2" name="Freeform 172">
                <a:extLst>
                  <a:ext uri="{FF2B5EF4-FFF2-40B4-BE49-F238E27FC236}">
                    <a16:creationId xmlns:a16="http://schemas.microsoft.com/office/drawing/2014/main" id="{FB2A6714-391A-6869-9D13-AA64988C3B42}"/>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 name="Freeform 173">
                <a:extLst>
                  <a:ext uri="{FF2B5EF4-FFF2-40B4-BE49-F238E27FC236}">
                    <a16:creationId xmlns:a16="http://schemas.microsoft.com/office/drawing/2014/main" id="{9B8341DB-EB79-5E51-AE24-B2FE7ABEAB61}"/>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 name="Freeform 174">
                <a:extLst>
                  <a:ext uri="{FF2B5EF4-FFF2-40B4-BE49-F238E27FC236}">
                    <a16:creationId xmlns:a16="http://schemas.microsoft.com/office/drawing/2014/main" id="{3091FC27-EB0F-4EFD-1E6D-83DF929F96EA}"/>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 name="Freeform 175">
                <a:extLst>
                  <a:ext uri="{FF2B5EF4-FFF2-40B4-BE49-F238E27FC236}">
                    <a16:creationId xmlns:a16="http://schemas.microsoft.com/office/drawing/2014/main" id="{96A8BB4E-48CF-10E7-DD09-9D86FE4B7489}"/>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 name="Freeform 176">
                <a:extLst>
                  <a:ext uri="{FF2B5EF4-FFF2-40B4-BE49-F238E27FC236}">
                    <a16:creationId xmlns:a16="http://schemas.microsoft.com/office/drawing/2014/main" id="{6CC0A9D5-84F5-8FFF-7D20-894B2855010A}"/>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Freeform 177">
                <a:extLst>
                  <a:ext uri="{FF2B5EF4-FFF2-40B4-BE49-F238E27FC236}">
                    <a16:creationId xmlns:a16="http://schemas.microsoft.com/office/drawing/2014/main" id="{F2929FDD-2156-005B-71A9-38BE601311F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78" name="Group 178">
              <a:extLst>
                <a:ext uri="{FF2B5EF4-FFF2-40B4-BE49-F238E27FC236}">
                  <a16:creationId xmlns:a16="http://schemas.microsoft.com/office/drawing/2014/main" id="{90C3C072-8AF6-0FD0-B676-3150C8C682FD}"/>
                </a:ext>
              </a:extLst>
            </p:cNvPr>
            <p:cNvGrpSpPr>
              <a:grpSpLocks/>
            </p:cNvGrpSpPr>
            <p:nvPr/>
          </p:nvGrpSpPr>
          <p:grpSpPr bwMode="auto">
            <a:xfrm flipH="1">
              <a:off x="3686003" y="1337482"/>
              <a:ext cx="1057734" cy="1126279"/>
              <a:chOff x="1858" y="2419"/>
              <a:chExt cx="691" cy="550"/>
            </a:xfrm>
          </p:grpSpPr>
          <p:sp>
            <p:nvSpPr>
              <p:cNvPr id="179" name="Freeform 179">
                <a:extLst>
                  <a:ext uri="{FF2B5EF4-FFF2-40B4-BE49-F238E27FC236}">
                    <a16:creationId xmlns:a16="http://schemas.microsoft.com/office/drawing/2014/main" id="{2AE1B2B6-1E0E-40E4-6769-D20F3B3B0F96}"/>
                  </a:ext>
                </a:extLst>
              </p:cNvPr>
              <p:cNvSpPr>
                <a:spLocks noChangeAspect="1"/>
              </p:cNvSpPr>
              <p:nvPr/>
            </p:nvSpPr>
            <p:spPr bwMode="auto">
              <a:xfrm>
                <a:off x="1858" y="2419"/>
                <a:ext cx="691" cy="550"/>
              </a:xfrm>
              <a:custGeom>
                <a:avLst/>
                <a:gdLst>
                  <a:gd name="T0" fmla="*/ 15 w 964"/>
                  <a:gd name="T1" fmla="*/ 373 h 747"/>
                  <a:gd name="T2" fmla="*/ 35 w 964"/>
                  <a:gd name="T3" fmla="*/ 374 h 747"/>
                  <a:gd name="T4" fmla="*/ 54 w 964"/>
                  <a:gd name="T5" fmla="*/ 374 h 747"/>
                  <a:gd name="T6" fmla="*/ 73 w 964"/>
                  <a:gd name="T7" fmla="*/ 374 h 747"/>
                  <a:gd name="T8" fmla="*/ 93 w 964"/>
                  <a:gd name="T9" fmla="*/ 373 h 747"/>
                  <a:gd name="T10" fmla="*/ 112 w 964"/>
                  <a:gd name="T11" fmla="*/ 371 h 747"/>
                  <a:gd name="T12" fmla="*/ 131 w 964"/>
                  <a:gd name="T13" fmla="*/ 370 h 747"/>
                  <a:gd name="T14" fmla="*/ 151 w 964"/>
                  <a:gd name="T15" fmla="*/ 371 h 747"/>
                  <a:gd name="T16" fmla="*/ 170 w 964"/>
                  <a:gd name="T17" fmla="*/ 380 h 747"/>
                  <a:gd name="T18" fmla="*/ 190 w 964"/>
                  <a:gd name="T19" fmla="*/ 391 h 747"/>
                  <a:gd name="T20" fmla="*/ 209 w 964"/>
                  <a:gd name="T21" fmla="*/ 388 h 747"/>
                  <a:gd name="T22" fmla="*/ 228 w 964"/>
                  <a:gd name="T23" fmla="*/ 361 h 747"/>
                  <a:gd name="T24" fmla="*/ 248 w 964"/>
                  <a:gd name="T25" fmla="*/ 323 h 747"/>
                  <a:gd name="T26" fmla="*/ 267 w 964"/>
                  <a:gd name="T27" fmla="*/ 315 h 747"/>
                  <a:gd name="T28" fmla="*/ 286 w 964"/>
                  <a:gd name="T29" fmla="*/ 375 h 747"/>
                  <a:gd name="T30" fmla="*/ 306 w 964"/>
                  <a:gd name="T31" fmla="*/ 477 h 747"/>
                  <a:gd name="T32" fmla="*/ 325 w 964"/>
                  <a:gd name="T33" fmla="*/ 526 h 747"/>
                  <a:gd name="T34" fmla="*/ 345 w 964"/>
                  <a:gd name="T35" fmla="*/ 433 h 747"/>
                  <a:gd name="T36" fmla="*/ 364 w 964"/>
                  <a:gd name="T37" fmla="*/ 233 h 747"/>
                  <a:gd name="T38" fmla="*/ 383 w 964"/>
                  <a:gd name="T39" fmla="*/ 97 h 747"/>
                  <a:gd name="T40" fmla="*/ 403 w 964"/>
                  <a:gd name="T41" fmla="*/ 191 h 747"/>
                  <a:gd name="T42" fmla="*/ 422 w 964"/>
                  <a:gd name="T43" fmla="*/ 481 h 747"/>
                  <a:gd name="T44" fmla="*/ 441 w 964"/>
                  <a:gd name="T45" fmla="*/ 725 h 747"/>
                  <a:gd name="T46" fmla="*/ 461 w 964"/>
                  <a:gd name="T47" fmla="*/ 685 h 747"/>
                  <a:gd name="T48" fmla="*/ 480 w 964"/>
                  <a:gd name="T49" fmla="*/ 374 h 747"/>
                  <a:gd name="T50" fmla="*/ 499 w 964"/>
                  <a:gd name="T51" fmla="*/ 62 h 747"/>
                  <a:gd name="T52" fmla="*/ 519 w 964"/>
                  <a:gd name="T53" fmla="*/ 22 h 747"/>
                  <a:gd name="T54" fmla="*/ 538 w 964"/>
                  <a:gd name="T55" fmla="*/ 266 h 747"/>
                  <a:gd name="T56" fmla="*/ 558 w 964"/>
                  <a:gd name="T57" fmla="*/ 556 h 747"/>
                  <a:gd name="T58" fmla="*/ 577 w 964"/>
                  <a:gd name="T59" fmla="*/ 650 h 747"/>
                  <a:gd name="T60" fmla="*/ 596 w 964"/>
                  <a:gd name="T61" fmla="*/ 514 h 747"/>
                  <a:gd name="T62" fmla="*/ 616 w 964"/>
                  <a:gd name="T63" fmla="*/ 314 h 747"/>
                  <a:gd name="T64" fmla="*/ 635 w 964"/>
                  <a:gd name="T65" fmla="*/ 221 h 747"/>
                  <a:gd name="T66" fmla="*/ 654 w 964"/>
                  <a:gd name="T67" fmla="*/ 270 h 747"/>
                  <a:gd name="T68" fmla="*/ 674 w 964"/>
                  <a:gd name="T69" fmla="*/ 372 h 747"/>
                  <a:gd name="T70" fmla="*/ 693 w 964"/>
                  <a:gd name="T71" fmla="*/ 432 h 747"/>
                  <a:gd name="T72" fmla="*/ 712 w 964"/>
                  <a:gd name="T73" fmla="*/ 424 h 747"/>
                  <a:gd name="T74" fmla="*/ 732 w 964"/>
                  <a:gd name="T75" fmla="*/ 386 h 747"/>
                  <a:gd name="T76" fmla="*/ 751 w 964"/>
                  <a:gd name="T77" fmla="*/ 359 h 747"/>
                  <a:gd name="T78" fmla="*/ 771 w 964"/>
                  <a:gd name="T79" fmla="*/ 356 h 747"/>
                  <a:gd name="T80" fmla="*/ 790 w 964"/>
                  <a:gd name="T81" fmla="*/ 367 h 747"/>
                  <a:gd name="T82" fmla="*/ 809 w 964"/>
                  <a:gd name="T83" fmla="*/ 376 h 747"/>
                  <a:gd name="T84" fmla="*/ 829 w 964"/>
                  <a:gd name="T85" fmla="*/ 378 h 747"/>
                  <a:gd name="T86" fmla="*/ 848 w 964"/>
                  <a:gd name="T87" fmla="*/ 376 h 747"/>
                  <a:gd name="T88" fmla="*/ 867 w 964"/>
                  <a:gd name="T89" fmla="*/ 374 h 747"/>
                  <a:gd name="T90" fmla="*/ 887 w 964"/>
                  <a:gd name="T91" fmla="*/ 373 h 747"/>
                  <a:gd name="T92" fmla="*/ 906 w 964"/>
                  <a:gd name="T93" fmla="*/ 373 h 747"/>
                  <a:gd name="T94" fmla="*/ 925 w 964"/>
                  <a:gd name="T95" fmla="*/ 373 h 747"/>
                  <a:gd name="T96" fmla="*/ 945 w 964"/>
                  <a:gd name="T97" fmla="*/ 374 h 747"/>
                  <a:gd name="T98" fmla="*/ 964 w 964"/>
                  <a:gd name="T99" fmla="*/ 374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64" h="747">
                    <a:moveTo>
                      <a:pt x="0" y="373"/>
                    </a:moveTo>
                    <a:lnTo>
                      <a:pt x="5" y="373"/>
                    </a:lnTo>
                    <a:lnTo>
                      <a:pt x="10" y="373"/>
                    </a:lnTo>
                    <a:lnTo>
                      <a:pt x="15" y="373"/>
                    </a:lnTo>
                    <a:lnTo>
                      <a:pt x="20" y="373"/>
                    </a:lnTo>
                    <a:lnTo>
                      <a:pt x="25" y="373"/>
                    </a:lnTo>
                    <a:lnTo>
                      <a:pt x="30" y="374"/>
                    </a:lnTo>
                    <a:lnTo>
                      <a:pt x="35" y="374"/>
                    </a:lnTo>
                    <a:lnTo>
                      <a:pt x="39" y="374"/>
                    </a:lnTo>
                    <a:lnTo>
                      <a:pt x="44" y="374"/>
                    </a:lnTo>
                    <a:lnTo>
                      <a:pt x="49" y="374"/>
                    </a:lnTo>
                    <a:lnTo>
                      <a:pt x="54" y="374"/>
                    </a:lnTo>
                    <a:lnTo>
                      <a:pt x="59" y="374"/>
                    </a:lnTo>
                    <a:lnTo>
                      <a:pt x="63" y="374"/>
                    </a:lnTo>
                    <a:lnTo>
                      <a:pt x="68" y="374"/>
                    </a:lnTo>
                    <a:lnTo>
                      <a:pt x="73" y="374"/>
                    </a:lnTo>
                    <a:lnTo>
                      <a:pt x="78" y="374"/>
                    </a:lnTo>
                    <a:lnTo>
                      <a:pt x="83" y="374"/>
                    </a:lnTo>
                    <a:lnTo>
                      <a:pt x="88" y="374"/>
                    </a:lnTo>
                    <a:lnTo>
                      <a:pt x="93" y="373"/>
                    </a:lnTo>
                    <a:lnTo>
                      <a:pt x="97" y="373"/>
                    </a:lnTo>
                    <a:lnTo>
                      <a:pt x="102" y="373"/>
                    </a:lnTo>
                    <a:lnTo>
                      <a:pt x="107" y="372"/>
                    </a:lnTo>
                    <a:lnTo>
                      <a:pt x="112" y="371"/>
                    </a:lnTo>
                    <a:lnTo>
                      <a:pt x="117" y="371"/>
                    </a:lnTo>
                    <a:lnTo>
                      <a:pt x="122" y="370"/>
                    </a:lnTo>
                    <a:lnTo>
                      <a:pt x="127" y="370"/>
                    </a:lnTo>
                    <a:lnTo>
                      <a:pt x="131" y="370"/>
                    </a:lnTo>
                    <a:lnTo>
                      <a:pt x="136" y="369"/>
                    </a:lnTo>
                    <a:lnTo>
                      <a:pt x="141" y="370"/>
                    </a:lnTo>
                    <a:lnTo>
                      <a:pt x="146" y="370"/>
                    </a:lnTo>
                    <a:lnTo>
                      <a:pt x="151" y="371"/>
                    </a:lnTo>
                    <a:lnTo>
                      <a:pt x="156" y="373"/>
                    </a:lnTo>
                    <a:lnTo>
                      <a:pt x="160" y="375"/>
                    </a:lnTo>
                    <a:lnTo>
                      <a:pt x="165" y="378"/>
                    </a:lnTo>
                    <a:lnTo>
                      <a:pt x="170" y="380"/>
                    </a:lnTo>
                    <a:lnTo>
                      <a:pt x="175" y="383"/>
                    </a:lnTo>
                    <a:lnTo>
                      <a:pt x="180" y="386"/>
                    </a:lnTo>
                    <a:lnTo>
                      <a:pt x="185" y="389"/>
                    </a:lnTo>
                    <a:lnTo>
                      <a:pt x="190" y="391"/>
                    </a:lnTo>
                    <a:lnTo>
                      <a:pt x="194" y="392"/>
                    </a:lnTo>
                    <a:lnTo>
                      <a:pt x="199" y="392"/>
                    </a:lnTo>
                    <a:lnTo>
                      <a:pt x="204" y="391"/>
                    </a:lnTo>
                    <a:lnTo>
                      <a:pt x="209" y="388"/>
                    </a:lnTo>
                    <a:lnTo>
                      <a:pt x="214" y="384"/>
                    </a:lnTo>
                    <a:lnTo>
                      <a:pt x="218" y="378"/>
                    </a:lnTo>
                    <a:lnTo>
                      <a:pt x="223" y="370"/>
                    </a:lnTo>
                    <a:lnTo>
                      <a:pt x="228" y="361"/>
                    </a:lnTo>
                    <a:lnTo>
                      <a:pt x="233" y="351"/>
                    </a:lnTo>
                    <a:lnTo>
                      <a:pt x="238" y="341"/>
                    </a:lnTo>
                    <a:lnTo>
                      <a:pt x="243" y="331"/>
                    </a:lnTo>
                    <a:lnTo>
                      <a:pt x="248" y="323"/>
                    </a:lnTo>
                    <a:lnTo>
                      <a:pt x="252" y="316"/>
                    </a:lnTo>
                    <a:lnTo>
                      <a:pt x="257" y="312"/>
                    </a:lnTo>
                    <a:lnTo>
                      <a:pt x="262" y="311"/>
                    </a:lnTo>
                    <a:lnTo>
                      <a:pt x="267" y="315"/>
                    </a:lnTo>
                    <a:lnTo>
                      <a:pt x="272" y="323"/>
                    </a:lnTo>
                    <a:lnTo>
                      <a:pt x="277" y="336"/>
                    </a:lnTo>
                    <a:lnTo>
                      <a:pt x="281" y="353"/>
                    </a:lnTo>
                    <a:lnTo>
                      <a:pt x="286" y="375"/>
                    </a:lnTo>
                    <a:lnTo>
                      <a:pt x="291" y="399"/>
                    </a:lnTo>
                    <a:lnTo>
                      <a:pt x="296" y="425"/>
                    </a:lnTo>
                    <a:lnTo>
                      <a:pt x="301" y="452"/>
                    </a:lnTo>
                    <a:lnTo>
                      <a:pt x="306" y="477"/>
                    </a:lnTo>
                    <a:lnTo>
                      <a:pt x="311" y="499"/>
                    </a:lnTo>
                    <a:lnTo>
                      <a:pt x="315" y="516"/>
                    </a:lnTo>
                    <a:lnTo>
                      <a:pt x="320" y="525"/>
                    </a:lnTo>
                    <a:lnTo>
                      <a:pt x="325" y="526"/>
                    </a:lnTo>
                    <a:lnTo>
                      <a:pt x="330" y="518"/>
                    </a:lnTo>
                    <a:lnTo>
                      <a:pt x="335" y="499"/>
                    </a:lnTo>
                    <a:lnTo>
                      <a:pt x="340" y="471"/>
                    </a:lnTo>
                    <a:lnTo>
                      <a:pt x="345" y="433"/>
                    </a:lnTo>
                    <a:lnTo>
                      <a:pt x="349" y="388"/>
                    </a:lnTo>
                    <a:lnTo>
                      <a:pt x="354" y="338"/>
                    </a:lnTo>
                    <a:lnTo>
                      <a:pt x="359" y="285"/>
                    </a:lnTo>
                    <a:lnTo>
                      <a:pt x="364" y="233"/>
                    </a:lnTo>
                    <a:lnTo>
                      <a:pt x="369" y="185"/>
                    </a:lnTo>
                    <a:lnTo>
                      <a:pt x="373" y="144"/>
                    </a:lnTo>
                    <a:lnTo>
                      <a:pt x="378" y="114"/>
                    </a:lnTo>
                    <a:lnTo>
                      <a:pt x="383" y="97"/>
                    </a:lnTo>
                    <a:lnTo>
                      <a:pt x="388" y="96"/>
                    </a:lnTo>
                    <a:lnTo>
                      <a:pt x="393" y="111"/>
                    </a:lnTo>
                    <a:lnTo>
                      <a:pt x="398" y="143"/>
                    </a:lnTo>
                    <a:lnTo>
                      <a:pt x="403" y="191"/>
                    </a:lnTo>
                    <a:lnTo>
                      <a:pt x="407" y="252"/>
                    </a:lnTo>
                    <a:lnTo>
                      <a:pt x="412" y="323"/>
                    </a:lnTo>
                    <a:lnTo>
                      <a:pt x="417" y="401"/>
                    </a:lnTo>
                    <a:lnTo>
                      <a:pt x="422" y="481"/>
                    </a:lnTo>
                    <a:lnTo>
                      <a:pt x="427" y="558"/>
                    </a:lnTo>
                    <a:lnTo>
                      <a:pt x="432" y="627"/>
                    </a:lnTo>
                    <a:lnTo>
                      <a:pt x="436" y="684"/>
                    </a:lnTo>
                    <a:lnTo>
                      <a:pt x="441" y="725"/>
                    </a:lnTo>
                    <a:lnTo>
                      <a:pt x="446" y="746"/>
                    </a:lnTo>
                    <a:lnTo>
                      <a:pt x="451" y="747"/>
                    </a:lnTo>
                    <a:lnTo>
                      <a:pt x="456" y="726"/>
                    </a:lnTo>
                    <a:lnTo>
                      <a:pt x="461" y="685"/>
                    </a:lnTo>
                    <a:lnTo>
                      <a:pt x="466" y="625"/>
                    </a:lnTo>
                    <a:lnTo>
                      <a:pt x="470" y="550"/>
                    </a:lnTo>
                    <a:lnTo>
                      <a:pt x="475" y="465"/>
                    </a:lnTo>
                    <a:lnTo>
                      <a:pt x="480" y="374"/>
                    </a:lnTo>
                    <a:lnTo>
                      <a:pt x="485" y="283"/>
                    </a:lnTo>
                    <a:lnTo>
                      <a:pt x="490" y="197"/>
                    </a:lnTo>
                    <a:lnTo>
                      <a:pt x="494" y="122"/>
                    </a:lnTo>
                    <a:lnTo>
                      <a:pt x="499" y="62"/>
                    </a:lnTo>
                    <a:lnTo>
                      <a:pt x="504" y="21"/>
                    </a:lnTo>
                    <a:lnTo>
                      <a:pt x="509" y="0"/>
                    </a:lnTo>
                    <a:lnTo>
                      <a:pt x="514" y="1"/>
                    </a:lnTo>
                    <a:lnTo>
                      <a:pt x="519" y="22"/>
                    </a:lnTo>
                    <a:lnTo>
                      <a:pt x="524" y="63"/>
                    </a:lnTo>
                    <a:lnTo>
                      <a:pt x="528" y="120"/>
                    </a:lnTo>
                    <a:lnTo>
                      <a:pt x="533" y="189"/>
                    </a:lnTo>
                    <a:lnTo>
                      <a:pt x="538" y="266"/>
                    </a:lnTo>
                    <a:lnTo>
                      <a:pt x="543" y="346"/>
                    </a:lnTo>
                    <a:lnTo>
                      <a:pt x="548" y="424"/>
                    </a:lnTo>
                    <a:lnTo>
                      <a:pt x="553" y="495"/>
                    </a:lnTo>
                    <a:lnTo>
                      <a:pt x="558" y="556"/>
                    </a:lnTo>
                    <a:lnTo>
                      <a:pt x="562" y="604"/>
                    </a:lnTo>
                    <a:lnTo>
                      <a:pt x="567" y="636"/>
                    </a:lnTo>
                    <a:lnTo>
                      <a:pt x="572" y="651"/>
                    </a:lnTo>
                    <a:lnTo>
                      <a:pt x="577" y="650"/>
                    </a:lnTo>
                    <a:lnTo>
                      <a:pt x="582" y="633"/>
                    </a:lnTo>
                    <a:lnTo>
                      <a:pt x="587" y="603"/>
                    </a:lnTo>
                    <a:lnTo>
                      <a:pt x="591" y="563"/>
                    </a:lnTo>
                    <a:lnTo>
                      <a:pt x="596" y="514"/>
                    </a:lnTo>
                    <a:lnTo>
                      <a:pt x="601" y="462"/>
                    </a:lnTo>
                    <a:lnTo>
                      <a:pt x="606" y="409"/>
                    </a:lnTo>
                    <a:lnTo>
                      <a:pt x="611" y="359"/>
                    </a:lnTo>
                    <a:lnTo>
                      <a:pt x="616" y="314"/>
                    </a:lnTo>
                    <a:lnTo>
                      <a:pt x="621" y="276"/>
                    </a:lnTo>
                    <a:lnTo>
                      <a:pt x="625" y="248"/>
                    </a:lnTo>
                    <a:lnTo>
                      <a:pt x="630" y="230"/>
                    </a:lnTo>
                    <a:lnTo>
                      <a:pt x="635" y="221"/>
                    </a:lnTo>
                    <a:lnTo>
                      <a:pt x="640" y="222"/>
                    </a:lnTo>
                    <a:lnTo>
                      <a:pt x="645" y="231"/>
                    </a:lnTo>
                    <a:lnTo>
                      <a:pt x="649" y="248"/>
                    </a:lnTo>
                    <a:lnTo>
                      <a:pt x="654" y="270"/>
                    </a:lnTo>
                    <a:lnTo>
                      <a:pt x="659" y="295"/>
                    </a:lnTo>
                    <a:lnTo>
                      <a:pt x="664" y="322"/>
                    </a:lnTo>
                    <a:lnTo>
                      <a:pt x="669" y="348"/>
                    </a:lnTo>
                    <a:lnTo>
                      <a:pt x="674" y="372"/>
                    </a:lnTo>
                    <a:lnTo>
                      <a:pt x="679" y="394"/>
                    </a:lnTo>
                    <a:lnTo>
                      <a:pt x="683" y="411"/>
                    </a:lnTo>
                    <a:lnTo>
                      <a:pt x="688" y="424"/>
                    </a:lnTo>
                    <a:lnTo>
                      <a:pt x="693" y="432"/>
                    </a:lnTo>
                    <a:lnTo>
                      <a:pt x="698" y="436"/>
                    </a:lnTo>
                    <a:lnTo>
                      <a:pt x="703" y="435"/>
                    </a:lnTo>
                    <a:lnTo>
                      <a:pt x="708" y="431"/>
                    </a:lnTo>
                    <a:lnTo>
                      <a:pt x="712" y="424"/>
                    </a:lnTo>
                    <a:lnTo>
                      <a:pt x="717" y="416"/>
                    </a:lnTo>
                    <a:lnTo>
                      <a:pt x="722" y="406"/>
                    </a:lnTo>
                    <a:lnTo>
                      <a:pt x="727" y="396"/>
                    </a:lnTo>
                    <a:lnTo>
                      <a:pt x="732" y="386"/>
                    </a:lnTo>
                    <a:lnTo>
                      <a:pt x="737" y="377"/>
                    </a:lnTo>
                    <a:lnTo>
                      <a:pt x="742" y="369"/>
                    </a:lnTo>
                    <a:lnTo>
                      <a:pt x="746" y="363"/>
                    </a:lnTo>
                    <a:lnTo>
                      <a:pt x="751" y="359"/>
                    </a:lnTo>
                    <a:lnTo>
                      <a:pt x="756" y="356"/>
                    </a:lnTo>
                    <a:lnTo>
                      <a:pt x="761" y="355"/>
                    </a:lnTo>
                    <a:lnTo>
                      <a:pt x="766" y="355"/>
                    </a:lnTo>
                    <a:lnTo>
                      <a:pt x="771" y="356"/>
                    </a:lnTo>
                    <a:lnTo>
                      <a:pt x="776" y="358"/>
                    </a:lnTo>
                    <a:lnTo>
                      <a:pt x="780" y="361"/>
                    </a:lnTo>
                    <a:lnTo>
                      <a:pt x="785" y="364"/>
                    </a:lnTo>
                    <a:lnTo>
                      <a:pt x="790" y="367"/>
                    </a:lnTo>
                    <a:lnTo>
                      <a:pt x="795" y="370"/>
                    </a:lnTo>
                    <a:lnTo>
                      <a:pt x="800" y="372"/>
                    </a:lnTo>
                    <a:lnTo>
                      <a:pt x="804" y="374"/>
                    </a:lnTo>
                    <a:lnTo>
                      <a:pt x="809" y="376"/>
                    </a:lnTo>
                    <a:lnTo>
                      <a:pt x="814" y="377"/>
                    </a:lnTo>
                    <a:lnTo>
                      <a:pt x="819" y="378"/>
                    </a:lnTo>
                    <a:lnTo>
                      <a:pt x="824" y="378"/>
                    </a:lnTo>
                    <a:lnTo>
                      <a:pt x="829" y="378"/>
                    </a:lnTo>
                    <a:lnTo>
                      <a:pt x="834" y="377"/>
                    </a:lnTo>
                    <a:lnTo>
                      <a:pt x="839" y="377"/>
                    </a:lnTo>
                    <a:lnTo>
                      <a:pt x="843" y="376"/>
                    </a:lnTo>
                    <a:lnTo>
                      <a:pt x="848" y="376"/>
                    </a:lnTo>
                    <a:lnTo>
                      <a:pt x="853" y="375"/>
                    </a:lnTo>
                    <a:lnTo>
                      <a:pt x="858" y="375"/>
                    </a:lnTo>
                    <a:lnTo>
                      <a:pt x="863" y="374"/>
                    </a:lnTo>
                    <a:lnTo>
                      <a:pt x="867" y="374"/>
                    </a:lnTo>
                    <a:lnTo>
                      <a:pt x="872" y="373"/>
                    </a:lnTo>
                    <a:lnTo>
                      <a:pt x="877" y="373"/>
                    </a:lnTo>
                    <a:lnTo>
                      <a:pt x="882" y="373"/>
                    </a:lnTo>
                    <a:lnTo>
                      <a:pt x="887" y="373"/>
                    </a:lnTo>
                    <a:lnTo>
                      <a:pt x="892" y="373"/>
                    </a:lnTo>
                    <a:lnTo>
                      <a:pt x="897" y="373"/>
                    </a:lnTo>
                    <a:lnTo>
                      <a:pt x="901" y="373"/>
                    </a:lnTo>
                    <a:lnTo>
                      <a:pt x="906" y="373"/>
                    </a:lnTo>
                    <a:lnTo>
                      <a:pt x="911" y="373"/>
                    </a:lnTo>
                    <a:lnTo>
                      <a:pt x="916" y="373"/>
                    </a:lnTo>
                    <a:lnTo>
                      <a:pt x="921" y="373"/>
                    </a:lnTo>
                    <a:lnTo>
                      <a:pt x="925" y="373"/>
                    </a:lnTo>
                    <a:lnTo>
                      <a:pt x="930" y="373"/>
                    </a:lnTo>
                    <a:lnTo>
                      <a:pt x="935" y="374"/>
                    </a:lnTo>
                    <a:lnTo>
                      <a:pt x="940" y="374"/>
                    </a:lnTo>
                    <a:lnTo>
                      <a:pt x="945" y="374"/>
                    </a:lnTo>
                    <a:lnTo>
                      <a:pt x="950" y="374"/>
                    </a:lnTo>
                    <a:lnTo>
                      <a:pt x="955" y="374"/>
                    </a:lnTo>
                    <a:lnTo>
                      <a:pt x="960" y="374"/>
                    </a:lnTo>
                    <a:lnTo>
                      <a:pt x="964" y="374"/>
                    </a:lnTo>
                  </a:path>
                </a:pathLst>
              </a:custGeom>
              <a:noFill/>
              <a:ln w="28575">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 name="Freeform 180">
                <a:extLst>
                  <a:ext uri="{FF2B5EF4-FFF2-40B4-BE49-F238E27FC236}">
                    <a16:creationId xmlns:a16="http://schemas.microsoft.com/office/drawing/2014/main" id="{613A3187-E40B-DEBE-07E2-9BA1FBD5BF22}"/>
                  </a:ext>
                </a:extLst>
              </p:cNvPr>
              <p:cNvSpPr>
                <a:spLocks noChangeAspect="1"/>
              </p:cNvSpPr>
              <p:nvPr/>
            </p:nvSpPr>
            <p:spPr bwMode="auto">
              <a:xfrm>
                <a:off x="1858" y="2689"/>
                <a:ext cx="16" cy="0"/>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1" name="Freeform 181">
                <a:extLst>
                  <a:ext uri="{FF2B5EF4-FFF2-40B4-BE49-F238E27FC236}">
                    <a16:creationId xmlns:a16="http://schemas.microsoft.com/office/drawing/2014/main" id="{EAEA15AD-CAAA-6492-F461-75BA39D8507F}"/>
                  </a:ext>
                </a:extLst>
              </p:cNvPr>
              <p:cNvSpPr>
                <a:spLocks noChangeAspect="1"/>
              </p:cNvSpPr>
              <p:nvPr/>
            </p:nvSpPr>
            <p:spPr bwMode="auto">
              <a:xfrm>
                <a:off x="1893" y="2689"/>
                <a:ext cx="14" cy="0"/>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 name="Freeform 182">
                <a:extLst>
                  <a:ext uri="{FF2B5EF4-FFF2-40B4-BE49-F238E27FC236}">
                    <a16:creationId xmlns:a16="http://schemas.microsoft.com/office/drawing/2014/main" id="{D865F389-33EA-9795-C305-E68FE3536F3C}"/>
                  </a:ext>
                </a:extLst>
              </p:cNvPr>
              <p:cNvSpPr>
                <a:spLocks noChangeAspect="1"/>
              </p:cNvSpPr>
              <p:nvPr/>
            </p:nvSpPr>
            <p:spPr bwMode="auto">
              <a:xfrm>
                <a:off x="1858" y="2689"/>
                <a:ext cx="16"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3" name="Freeform 183">
                <a:extLst>
                  <a:ext uri="{FF2B5EF4-FFF2-40B4-BE49-F238E27FC236}">
                    <a16:creationId xmlns:a16="http://schemas.microsoft.com/office/drawing/2014/main" id="{118E1DCF-A040-1493-6C09-8D0B2B1AE004}"/>
                  </a:ext>
                </a:extLst>
              </p:cNvPr>
              <p:cNvSpPr>
                <a:spLocks noChangeAspect="1"/>
              </p:cNvSpPr>
              <p:nvPr/>
            </p:nvSpPr>
            <p:spPr bwMode="auto">
              <a:xfrm>
                <a:off x="1893" y="2689"/>
                <a:ext cx="14"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accent6">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84" name="Group 184">
              <a:extLst>
                <a:ext uri="{FF2B5EF4-FFF2-40B4-BE49-F238E27FC236}">
                  <a16:creationId xmlns:a16="http://schemas.microsoft.com/office/drawing/2014/main" id="{9F795374-E5C3-D8CF-DD10-C065F8570D2B}"/>
                </a:ext>
              </a:extLst>
            </p:cNvPr>
            <p:cNvGrpSpPr>
              <a:grpSpLocks/>
            </p:cNvGrpSpPr>
            <p:nvPr/>
          </p:nvGrpSpPr>
          <p:grpSpPr bwMode="auto">
            <a:xfrm>
              <a:off x="3754870" y="1333937"/>
              <a:ext cx="882916" cy="1146983"/>
              <a:chOff x="3330" y="1600"/>
              <a:chExt cx="576" cy="574"/>
            </a:xfrm>
          </p:grpSpPr>
          <p:sp>
            <p:nvSpPr>
              <p:cNvPr id="185" name="Freeform 185">
                <a:extLst>
                  <a:ext uri="{FF2B5EF4-FFF2-40B4-BE49-F238E27FC236}">
                    <a16:creationId xmlns:a16="http://schemas.microsoft.com/office/drawing/2014/main" id="{598BF74B-F8F2-41A3-4BBD-0F5204357B11}"/>
                  </a:ext>
                </a:extLst>
              </p:cNvPr>
              <p:cNvSpPr>
                <a:spLocks noChangeAspect="1"/>
              </p:cNvSpPr>
              <p:nvPr/>
            </p:nvSpPr>
            <p:spPr bwMode="auto">
              <a:xfrm flipH="1">
                <a:off x="3893" y="1885"/>
                <a:ext cx="13"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6" name="Freeform 186">
                <a:extLst>
                  <a:ext uri="{FF2B5EF4-FFF2-40B4-BE49-F238E27FC236}">
                    <a16:creationId xmlns:a16="http://schemas.microsoft.com/office/drawing/2014/main" id="{8AD01E68-D040-4258-0F22-905651859299}"/>
                  </a:ext>
                </a:extLst>
              </p:cNvPr>
              <p:cNvSpPr>
                <a:spLocks noChangeAspect="1"/>
              </p:cNvSpPr>
              <p:nvPr/>
            </p:nvSpPr>
            <p:spPr bwMode="auto">
              <a:xfrm flipH="1">
                <a:off x="3861" y="1880"/>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7" name="Freeform 187">
                <a:extLst>
                  <a:ext uri="{FF2B5EF4-FFF2-40B4-BE49-F238E27FC236}">
                    <a16:creationId xmlns:a16="http://schemas.microsoft.com/office/drawing/2014/main" id="{EC80AD58-2B1C-C8C9-1BC0-6BDED516408D}"/>
                  </a:ext>
                </a:extLst>
              </p:cNvPr>
              <p:cNvSpPr>
                <a:spLocks noChangeAspect="1"/>
              </p:cNvSpPr>
              <p:nvPr/>
            </p:nvSpPr>
            <p:spPr bwMode="auto">
              <a:xfrm flipH="1">
                <a:off x="3827" y="1869"/>
                <a:ext cx="13" cy="6"/>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 name="Freeform 188">
                <a:extLst>
                  <a:ext uri="{FF2B5EF4-FFF2-40B4-BE49-F238E27FC236}">
                    <a16:creationId xmlns:a16="http://schemas.microsoft.com/office/drawing/2014/main" id="{63888EEE-C964-82CC-E852-9C40245CC420}"/>
                  </a:ext>
                </a:extLst>
              </p:cNvPr>
              <p:cNvSpPr>
                <a:spLocks noChangeAspect="1"/>
              </p:cNvSpPr>
              <p:nvPr/>
            </p:nvSpPr>
            <p:spPr bwMode="auto">
              <a:xfrm flipH="1">
                <a:off x="3793" y="1843"/>
                <a:ext cx="14"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9" name="Freeform 189">
                <a:extLst>
                  <a:ext uri="{FF2B5EF4-FFF2-40B4-BE49-F238E27FC236}">
                    <a16:creationId xmlns:a16="http://schemas.microsoft.com/office/drawing/2014/main" id="{B2F37A42-90B0-6DF8-B906-721007685C05}"/>
                  </a:ext>
                </a:extLst>
              </p:cNvPr>
              <p:cNvSpPr>
                <a:spLocks noChangeAspect="1"/>
              </p:cNvSpPr>
              <p:nvPr/>
            </p:nvSpPr>
            <p:spPr bwMode="auto">
              <a:xfrm flipH="1">
                <a:off x="3766" y="1808"/>
                <a:ext cx="8" cy="14"/>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0" name="Freeform 190">
                <a:extLst>
                  <a:ext uri="{FF2B5EF4-FFF2-40B4-BE49-F238E27FC236}">
                    <a16:creationId xmlns:a16="http://schemas.microsoft.com/office/drawing/2014/main" id="{3BDD9E64-F9EF-2BE0-C37F-E1264B24A265}"/>
                  </a:ext>
                </a:extLst>
              </p:cNvPr>
              <p:cNvSpPr>
                <a:spLocks noChangeAspect="1"/>
              </p:cNvSpPr>
              <p:nvPr/>
            </p:nvSpPr>
            <p:spPr bwMode="auto">
              <a:xfrm flipH="1">
                <a:off x="3745" y="1773"/>
                <a:ext cx="9" cy="15"/>
              </a:xfrm>
              <a:custGeom>
                <a:avLst/>
                <a:gdLst>
                  <a:gd name="T0" fmla="*/ 0 w 41"/>
                  <a:gd name="T1" fmla="*/ 72 h 72"/>
                  <a:gd name="T2" fmla="*/ 1 w 41"/>
                  <a:gd name="T3" fmla="*/ 70 h 72"/>
                  <a:gd name="T4" fmla="*/ 18 w 41"/>
                  <a:gd name="T5" fmla="*/ 40 h 72"/>
                  <a:gd name="T6" fmla="*/ 35 w 41"/>
                  <a:gd name="T7" fmla="*/ 9 h 72"/>
                  <a:gd name="T8" fmla="*/ 41 w 41"/>
                  <a:gd name="T9" fmla="*/ 0 h 72"/>
                </a:gdLst>
                <a:ahLst/>
                <a:cxnLst>
                  <a:cxn ang="0">
                    <a:pos x="T0" y="T1"/>
                  </a:cxn>
                  <a:cxn ang="0">
                    <a:pos x="T2" y="T3"/>
                  </a:cxn>
                  <a:cxn ang="0">
                    <a:pos x="T4" y="T5"/>
                  </a:cxn>
                  <a:cxn ang="0">
                    <a:pos x="T6" y="T7"/>
                  </a:cxn>
                  <a:cxn ang="0">
                    <a:pos x="T8" y="T9"/>
                  </a:cxn>
                </a:cxnLst>
                <a:rect l="0" t="0" r="r" b="b"/>
                <a:pathLst>
                  <a:path w="41" h="72">
                    <a:moveTo>
                      <a:pt x="0" y="72"/>
                    </a:moveTo>
                    <a:lnTo>
                      <a:pt x="1" y="70"/>
                    </a:lnTo>
                    <a:lnTo>
                      <a:pt x="18" y="40"/>
                    </a:lnTo>
                    <a:lnTo>
                      <a:pt x="35" y="9"/>
                    </a:lnTo>
                    <a:lnTo>
                      <a:pt x="4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1" name="Freeform 191">
                <a:extLst>
                  <a:ext uri="{FF2B5EF4-FFF2-40B4-BE49-F238E27FC236}">
                    <a16:creationId xmlns:a16="http://schemas.microsoft.com/office/drawing/2014/main" id="{59151AEB-AC77-DCB6-B875-53E15CBCD2C6}"/>
                  </a:ext>
                </a:extLst>
              </p:cNvPr>
              <p:cNvSpPr>
                <a:spLocks noChangeAspect="1"/>
              </p:cNvSpPr>
              <p:nvPr/>
            </p:nvSpPr>
            <p:spPr bwMode="auto">
              <a:xfrm flipH="1">
                <a:off x="3728" y="1738"/>
                <a:ext cx="7" cy="15"/>
              </a:xfrm>
              <a:custGeom>
                <a:avLst/>
                <a:gdLst>
                  <a:gd name="T0" fmla="*/ 0 w 37"/>
                  <a:gd name="T1" fmla="*/ 72 h 72"/>
                  <a:gd name="T2" fmla="*/ 12 w 37"/>
                  <a:gd name="T3" fmla="*/ 47 h 72"/>
                  <a:gd name="T4" fmla="*/ 30 w 37"/>
                  <a:gd name="T5" fmla="*/ 12 h 72"/>
                  <a:gd name="T6" fmla="*/ 37 w 37"/>
                  <a:gd name="T7" fmla="*/ 0 h 72"/>
                </a:gdLst>
                <a:ahLst/>
                <a:cxnLst>
                  <a:cxn ang="0">
                    <a:pos x="T0" y="T1"/>
                  </a:cxn>
                  <a:cxn ang="0">
                    <a:pos x="T2" y="T3"/>
                  </a:cxn>
                  <a:cxn ang="0">
                    <a:pos x="T4" y="T5"/>
                  </a:cxn>
                  <a:cxn ang="0">
                    <a:pos x="T6" y="T7"/>
                  </a:cxn>
                </a:cxnLst>
                <a:rect l="0" t="0" r="r" b="b"/>
                <a:pathLst>
                  <a:path w="37" h="72">
                    <a:moveTo>
                      <a:pt x="0" y="72"/>
                    </a:moveTo>
                    <a:lnTo>
                      <a:pt x="12" y="47"/>
                    </a:lnTo>
                    <a:lnTo>
                      <a:pt x="30" y="12"/>
                    </a:lnTo>
                    <a:lnTo>
                      <a:pt x="37"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2" name="Freeform 192">
                <a:extLst>
                  <a:ext uri="{FF2B5EF4-FFF2-40B4-BE49-F238E27FC236}">
                    <a16:creationId xmlns:a16="http://schemas.microsoft.com/office/drawing/2014/main" id="{0A5EBF0B-4FC6-2E3F-42B8-E1070AF3B9F3}"/>
                  </a:ext>
                </a:extLst>
              </p:cNvPr>
              <p:cNvSpPr>
                <a:spLocks noChangeAspect="1"/>
              </p:cNvSpPr>
              <p:nvPr/>
            </p:nvSpPr>
            <p:spPr bwMode="auto">
              <a:xfrm flipH="1">
                <a:off x="3712" y="1704"/>
                <a:ext cx="7" cy="14"/>
              </a:xfrm>
              <a:custGeom>
                <a:avLst/>
                <a:gdLst>
                  <a:gd name="T0" fmla="*/ 0 w 36"/>
                  <a:gd name="T1" fmla="*/ 72 h 72"/>
                  <a:gd name="T2" fmla="*/ 16 w 36"/>
                  <a:gd name="T3" fmla="*/ 41 h 72"/>
                  <a:gd name="T4" fmla="*/ 34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4"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3" name="Freeform 193">
                <a:extLst>
                  <a:ext uri="{FF2B5EF4-FFF2-40B4-BE49-F238E27FC236}">
                    <a16:creationId xmlns:a16="http://schemas.microsoft.com/office/drawing/2014/main" id="{DDC6F368-683C-B7CD-C954-B74018AC67DA}"/>
                  </a:ext>
                </a:extLst>
              </p:cNvPr>
              <p:cNvSpPr>
                <a:spLocks noChangeAspect="1"/>
              </p:cNvSpPr>
              <p:nvPr/>
            </p:nvSpPr>
            <p:spPr bwMode="auto">
              <a:xfrm flipH="1">
                <a:off x="3694" y="1668"/>
                <a:ext cx="7"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 name="Freeform 194">
                <a:extLst>
                  <a:ext uri="{FF2B5EF4-FFF2-40B4-BE49-F238E27FC236}">
                    <a16:creationId xmlns:a16="http://schemas.microsoft.com/office/drawing/2014/main" id="{FD890DF8-5DE9-3FD2-A0AE-AC3DE487CE71}"/>
                  </a:ext>
                </a:extLst>
              </p:cNvPr>
              <p:cNvSpPr>
                <a:spLocks noChangeAspect="1"/>
              </p:cNvSpPr>
              <p:nvPr/>
            </p:nvSpPr>
            <p:spPr bwMode="auto">
              <a:xfrm flipH="1">
                <a:off x="3674" y="1635"/>
                <a:ext cx="9" cy="14"/>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Freeform 195">
                <a:extLst>
                  <a:ext uri="{FF2B5EF4-FFF2-40B4-BE49-F238E27FC236}">
                    <a16:creationId xmlns:a16="http://schemas.microsoft.com/office/drawing/2014/main" id="{3436E65E-E21C-DBEB-A20E-A347D1E6222A}"/>
                  </a:ext>
                </a:extLst>
              </p:cNvPr>
              <p:cNvSpPr>
                <a:spLocks noChangeAspect="1"/>
              </p:cNvSpPr>
              <p:nvPr/>
            </p:nvSpPr>
            <p:spPr bwMode="auto">
              <a:xfrm flipH="1">
                <a:off x="3646" y="1603"/>
                <a:ext cx="14" cy="12"/>
              </a:xfrm>
              <a:custGeom>
                <a:avLst/>
                <a:gdLst>
                  <a:gd name="T0" fmla="*/ 0 w 72"/>
                  <a:gd name="T1" fmla="*/ 58 h 58"/>
                  <a:gd name="T2" fmla="*/ 0 w 72"/>
                  <a:gd name="T3" fmla="*/ 58 h 58"/>
                  <a:gd name="T4" fmla="*/ 18 w 72"/>
                  <a:gd name="T5" fmla="*/ 41 h 58"/>
                  <a:gd name="T6" fmla="*/ 35 w 72"/>
                  <a:gd name="T7" fmla="*/ 25 h 58"/>
                  <a:gd name="T8" fmla="*/ 53 w 72"/>
                  <a:gd name="T9" fmla="*/ 12 h 58"/>
                  <a:gd name="T10" fmla="*/ 70 w 72"/>
                  <a:gd name="T11" fmla="*/ 2 h 58"/>
                  <a:gd name="T12" fmla="*/ 72 w 72"/>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2" h="58">
                    <a:moveTo>
                      <a:pt x="0" y="58"/>
                    </a:moveTo>
                    <a:lnTo>
                      <a:pt x="0" y="58"/>
                    </a:lnTo>
                    <a:lnTo>
                      <a:pt x="18" y="41"/>
                    </a:lnTo>
                    <a:lnTo>
                      <a:pt x="35" y="25"/>
                    </a:lnTo>
                    <a:lnTo>
                      <a:pt x="53" y="12"/>
                    </a:lnTo>
                    <a:lnTo>
                      <a:pt x="7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 name="Freeform 196">
                <a:extLst>
                  <a:ext uri="{FF2B5EF4-FFF2-40B4-BE49-F238E27FC236}">
                    <a16:creationId xmlns:a16="http://schemas.microsoft.com/office/drawing/2014/main" id="{808DAA71-73A5-D438-C669-07FB2993A730}"/>
                  </a:ext>
                </a:extLst>
              </p:cNvPr>
              <p:cNvSpPr>
                <a:spLocks noChangeAspect="1"/>
              </p:cNvSpPr>
              <p:nvPr/>
            </p:nvSpPr>
            <p:spPr bwMode="auto">
              <a:xfrm flipH="1">
                <a:off x="3612" y="1600"/>
                <a:ext cx="14"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 name="Freeform 197">
                <a:extLst>
                  <a:ext uri="{FF2B5EF4-FFF2-40B4-BE49-F238E27FC236}">
                    <a16:creationId xmlns:a16="http://schemas.microsoft.com/office/drawing/2014/main" id="{E820C2E8-B951-C296-969B-11D90A770FB9}"/>
                  </a:ext>
                </a:extLst>
              </p:cNvPr>
              <p:cNvSpPr>
                <a:spLocks noChangeAspect="1"/>
              </p:cNvSpPr>
              <p:nvPr/>
            </p:nvSpPr>
            <p:spPr bwMode="auto">
              <a:xfrm flipH="1">
                <a:off x="3586" y="1627"/>
                <a:ext cx="9" cy="14"/>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8" name="Freeform 198">
                <a:extLst>
                  <a:ext uri="{FF2B5EF4-FFF2-40B4-BE49-F238E27FC236}">
                    <a16:creationId xmlns:a16="http://schemas.microsoft.com/office/drawing/2014/main" id="{B61878A4-F409-1028-C7E8-83C8FCE8AB8F}"/>
                  </a:ext>
                </a:extLst>
              </p:cNvPr>
              <p:cNvSpPr>
                <a:spLocks noChangeAspect="1"/>
              </p:cNvSpPr>
              <p:nvPr/>
            </p:nvSpPr>
            <p:spPr bwMode="auto">
              <a:xfrm flipH="1">
                <a:off x="3567" y="1661"/>
                <a:ext cx="6"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9" name="Freeform 199">
                <a:extLst>
                  <a:ext uri="{FF2B5EF4-FFF2-40B4-BE49-F238E27FC236}">
                    <a16:creationId xmlns:a16="http://schemas.microsoft.com/office/drawing/2014/main" id="{4BFFFCA6-811D-7C18-685E-AB2123DE61C1}"/>
                  </a:ext>
                </a:extLst>
              </p:cNvPr>
              <p:cNvSpPr>
                <a:spLocks noChangeAspect="1"/>
              </p:cNvSpPr>
              <p:nvPr/>
            </p:nvSpPr>
            <p:spPr bwMode="auto">
              <a:xfrm flipH="1">
                <a:off x="3550" y="1696"/>
                <a:ext cx="7" cy="14"/>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0" name="Freeform 200">
                <a:extLst>
                  <a:ext uri="{FF2B5EF4-FFF2-40B4-BE49-F238E27FC236}">
                    <a16:creationId xmlns:a16="http://schemas.microsoft.com/office/drawing/2014/main" id="{B04CD69A-5C6C-03F9-E528-ADE0DCD75CE8}"/>
                  </a:ext>
                </a:extLst>
              </p:cNvPr>
              <p:cNvSpPr>
                <a:spLocks noChangeAspect="1"/>
              </p:cNvSpPr>
              <p:nvPr/>
            </p:nvSpPr>
            <p:spPr bwMode="auto">
              <a:xfrm flipH="1">
                <a:off x="3535" y="1730"/>
                <a:ext cx="5" cy="16"/>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1" name="Freeform 201">
                <a:extLst>
                  <a:ext uri="{FF2B5EF4-FFF2-40B4-BE49-F238E27FC236}">
                    <a16:creationId xmlns:a16="http://schemas.microsoft.com/office/drawing/2014/main" id="{0D9661E7-58CF-83B6-1796-D35CF1F8E21A}"/>
                  </a:ext>
                </a:extLst>
              </p:cNvPr>
              <p:cNvSpPr>
                <a:spLocks noChangeAspect="1"/>
              </p:cNvSpPr>
              <p:nvPr/>
            </p:nvSpPr>
            <p:spPr bwMode="auto">
              <a:xfrm flipH="1">
                <a:off x="3515" y="1765"/>
                <a:ext cx="8"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2" name="Freeform 202">
                <a:extLst>
                  <a:ext uri="{FF2B5EF4-FFF2-40B4-BE49-F238E27FC236}">
                    <a16:creationId xmlns:a16="http://schemas.microsoft.com/office/drawing/2014/main" id="{31653DF2-434E-5583-0E65-E1065B94BEA3}"/>
                  </a:ext>
                </a:extLst>
              </p:cNvPr>
              <p:cNvSpPr>
                <a:spLocks noChangeAspect="1"/>
              </p:cNvSpPr>
              <p:nvPr/>
            </p:nvSpPr>
            <p:spPr bwMode="auto">
              <a:xfrm flipH="1">
                <a:off x="3494" y="1799"/>
                <a:ext cx="10" cy="15"/>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 name="Freeform 203">
                <a:extLst>
                  <a:ext uri="{FF2B5EF4-FFF2-40B4-BE49-F238E27FC236}">
                    <a16:creationId xmlns:a16="http://schemas.microsoft.com/office/drawing/2014/main" id="{5508D6B2-B3DD-C4F9-C63F-C4637A1857B5}"/>
                  </a:ext>
                </a:extLst>
              </p:cNvPr>
              <p:cNvSpPr>
                <a:spLocks noChangeAspect="1"/>
              </p:cNvSpPr>
              <p:nvPr/>
            </p:nvSpPr>
            <p:spPr bwMode="auto">
              <a:xfrm flipH="1">
                <a:off x="3464" y="1834"/>
                <a:ext cx="15" cy="15"/>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 name="Freeform 204">
                <a:extLst>
                  <a:ext uri="{FF2B5EF4-FFF2-40B4-BE49-F238E27FC236}">
                    <a16:creationId xmlns:a16="http://schemas.microsoft.com/office/drawing/2014/main" id="{91F8969B-A781-4C93-32B5-C5BC81FACA9C}"/>
                  </a:ext>
                </a:extLst>
              </p:cNvPr>
              <p:cNvSpPr>
                <a:spLocks noChangeAspect="1"/>
              </p:cNvSpPr>
              <p:nvPr/>
            </p:nvSpPr>
            <p:spPr bwMode="auto">
              <a:xfrm flipH="1">
                <a:off x="3430" y="1863"/>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 name="Freeform 205">
                <a:extLst>
                  <a:ext uri="{FF2B5EF4-FFF2-40B4-BE49-F238E27FC236}">
                    <a16:creationId xmlns:a16="http://schemas.microsoft.com/office/drawing/2014/main" id="{5E9D5E76-EAC2-1EC0-BF26-04DC8B135405}"/>
                  </a:ext>
                </a:extLst>
              </p:cNvPr>
              <p:cNvSpPr>
                <a:spLocks noChangeAspect="1"/>
              </p:cNvSpPr>
              <p:nvPr/>
            </p:nvSpPr>
            <p:spPr bwMode="auto">
              <a:xfrm flipH="1">
                <a:off x="3399" y="1879"/>
                <a:ext cx="13" cy="2"/>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 name="Freeform 206">
                <a:extLst>
                  <a:ext uri="{FF2B5EF4-FFF2-40B4-BE49-F238E27FC236}">
                    <a16:creationId xmlns:a16="http://schemas.microsoft.com/office/drawing/2014/main" id="{5BEFF140-D154-1F21-8274-508C14A2D3E5}"/>
                  </a:ext>
                </a:extLst>
              </p:cNvPr>
              <p:cNvSpPr>
                <a:spLocks noChangeAspect="1"/>
              </p:cNvSpPr>
              <p:nvPr/>
            </p:nvSpPr>
            <p:spPr bwMode="auto">
              <a:xfrm flipH="1">
                <a:off x="3365" y="1884"/>
                <a:ext cx="14" cy="1"/>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7" name="Freeform 207">
                <a:extLst>
                  <a:ext uri="{FF2B5EF4-FFF2-40B4-BE49-F238E27FC236}">
                    <a16:creationId xmlns:a16="http://schemas.microsoft.com/office/drawing/2014/main" id="{1BEB0C5C-40CA-AFF5-64BE-B42F86CBDC48}"/>
                  </a:ext>
                </a:extLst>
              </p:cNvPr>
              <p:cNvSpPr>
                <a:spLocks noChangeAspect="1"/>
              </p:cNvSpPr>
              <p:nvPr/>
            </p:nvSpPr>
            <p:spPr bwMode="auto">
              <a:xfrm flipH="1">
                <a:off x="3330" y="1887"/>
                <a:ext cx="15" cy="0"/>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8" name="Freeform 208">
                <a:extLst>
                  <a:ext uri="{FF2B5EF4-FFF2-40B4-BE49-F238E27FC236}">
                    <a16:creationId xmlns:a16="http://schemas.microsoft.com/office/drawing/2014/main" id="{88C8D95E-C128-A0E3-F686-4EB2A51F76FA}"/>
                  </a:ext>
                </a:extLst>
              </p:cNvPr>
              <p:cNvSpPr>
                <a:spLocks noChangeAspect="1"/>
              </p:cNvSpPr>
              <p:nvPr/>
            </p:nvSpPr>
            <p:spPr bwMode="auto">
              <a:xfrm flipH="1">
                <a:off x="3893" y="1888"/>
                <a:ext cx="13" cy="0"/>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9" name="Freeform 209">
                <a:extLst>
                  <a:ext uri="{FF2B5EF4-FFF2-40B4-BE49-F238E27FC236}">
                    <a16:creationId xmlns:a16="http://schemas.microsoft.com/office/drawing/2014/main" id="{EB162581-0BAC-D5C9-7694-CF622137E0A1}"/>
                  </a:ext>
                </a:extLst>
              </p:cNvPr>
              <p:cNvSpPr>
                <a:spLocks noChangeAspect="1"/>
              </p:cNvSpPr>
              <p:nvPr/>
            </p:nvSpPr>
            <p:spPr bwMode="auto">
              <a:xfrm flipH="1">
                <a:off x="3861" y="1891"/>
                <a:ext cx="13" cy="3"/>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0" name="Freeform 210">
                <a:extLst>
                  <a:ext uri="{FF2B5EF4-FFF2-40B4-BE49-F238E27FC236}">
                    <a16:creationId xmlns:a16="http://schemas.microsoft.com/office/drawing/2014/main" id="{C43BC92A-8D8B-21D6-F913-2CE5B8F96850}"/>
                  </a:ext>
                </a:extLst>
              </p:cNvPr>
              <p:cNvSpPr>
                <a:spLocks noChangeAspect="1"/>
              </p:cNvSpPr>
              <p:nvPr/>
            </p:nvSpPr>
            <p:spPr bwMode="auto">
              <a:xfrm flipH="1">
                <a:off x="3827" y="1899"/>
                <a:ext cx="13" cy="7"/>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 name="Freeform 211">
                <a:extLst>
                  <a:ext uri="{FF2B5EF4-FFF2-40B4-BE49-F238E27FC236}">
                    <a16:creationId xmlns:a16="http://schemas.microsoft.com/office/drawing/2014/main" id="{114AEA82-F99B-8659-D3C9-8171ADDDF54B}"/>
                  </a:ext>
                </a:extLst>
              </p:cNvPr>
              <p:cNvSpPr>
                <a:spLocks noChangeAspect="1"/>
              </p:cNvSpPr>
              <p:nvPr/>
            </p:nvSpPr>
            <p:spPr bwMode="auto">
              <a:xfrm flipH="1">
                <a:off x="3793" y="1919"/>
                <a:ext cx="14" cy="12"/>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2" name="Freeform 212">
                <a:extLst>
                  <a:ext uri="{FF2B5EF4-FFF2-40B4-BE49-F238E27FC236}">
                    <a16:creationId xmlns:a16="http://schemas.microsoft.com/office/drawing/2014/main" id="{2C935D38-B8A8-33F1-D8BD-13CA0EDAF8BC}"/>
                  </a:ext>
                </a:extLst>
              </p:cNvPr>
              <p:cNvSpPr>
                <a:spLocks noChangeAspect="1"/>
              </p:cNvSpPr>
              <p:nvPr/>
            </p:nvSpPr>
            <p:spPr bwMode="auto">
              <a:xfrm flipH="1">
                <a:off x="3766" y="1952"/>
                <a:ext cx="8" cy="15"/>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3" name="Freeform 213">
                <a:extLst>
                  <a:ext uri="{FF2B5EF4-FFF2-40B4-BE49-F238E27FC236}">
                    <a16:creationId xmlns:a16="http://schemas.microsoft.com/office/drawing/2014/main" id="{DD4F8E4F-343A-40C4-66DB-39DFE0A920F0}"/>
                  </a:ext>
                </a:extLst>
              </p:cNvPr>
              <p:cNvSpPr>
                <a:spLocks noChangeAspect="1"/>
              </p:cNvSpPr>
              <p:nvPr/>
            </p:nvSpPr>
            <p:spPr bwMode="auto">
              <a:xfrm flipH="1">
                <a:off x="3745" y="1987"/>
                <a:ext cx="9" cy="14"/>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 name="Freeform 214">
                <a:extLst>
                  <a:ext uri="{FF2B5EF4-FFF2-40B4-BE49-F238E27FC236}">
                    <a16:creationId xmlns:a16="http://schemas.microsoft.com/office/drawing/2014/main" id="{F20503BA-BBF2-00AE-AF61-8292DEFBA98B}"/>
                  </a:ext>
                </a:extLst>
              </p:cNvPr>
              <p:cNvSpPr>
                <a:spLocks noChangeAspect="1"/>
              </p:cNvSpPr>
              <p:nvPr/>
            </p:nvSpPr>
            <p:spPr bwMode="auto">
              <a:xfrm flipH="1">
                <a:off x="3728" y="2020"/>
                <a:ext cx="7" cy="16"/>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 name="Freeform 215">
                <a:extLst>
                  <a:ext uri="{FF2B5EF4-FFF2-40B4-BE49-F238E27FC236}">
                    <a16:creationId xmlns:a16="http://schemas.microsoft.com/office/drawing/2014/main" id="{AB853C8C-352E-CC15-771C-4E79C1218639}"/>
                  </a:ext>
                </a:extLst>
              </p:cNvPr>
              <p:cNvSpPr>
                <a:spLocks noChangeAspect="1"/>
              </p:cNvSpPr>
              <p:nvPr/>
            </p:nvSpPr>
            <p:spPr bwMode="auto">
              <a:xfrm flipH="1">
                <a:off x="3712" y="2055"/>
                <a:ext cx="7" cy="15"/>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Freeform 216">
                <a:extLst>
                  <a:ext uri="{FF2B5EF4-FFF2-40B4-BE49-F238E27FC236}">
                    <a16:creationId xmlns:a16="http://schemas.microsoft.com/office/drawing/2014/main" id="{D8D616B7-F187-DD3F-0285-A4002DBFB0B3}"/>
                  </a:ext>
                </a:extLst>
              </p:cNvPr>
              <p:cNvSpPr>
                <a:spLocks noChangeAspect="1"/>
              </p:cNvSpPr>
              <p:nvPr/>
            </p:nvSpPr>
            <p:spPr bwMode="auto">
              <a:xfrm flipH="1">
                <a:off x="3694" y="2090"/>
                <a:ext cx="7" cy="15"/>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7" name="Freeform 217">
                <a:extLst>
                  <a:ext uri="{FF2B5EF4-FFF2-40B4-BE49-F238E27FC236}">
                    <a16:creationId xmlns:a16="http://schemas.microsoft.com/office/drawing/2014/main" id="{89FFC5D1-0F36-B50C-1174-72A031E05537}"/>
                  </a:ext>
                </a:extLst>
              </p:cNvPr>
              <p:cNvSpPr>
                <a:spLocks noChangeAspect="1"/>
              </p:cNvSpPr>
              <p:nvPr/>
            </p:nvSpPr>
            <p:spPr bwMode="auto">
              <a:xfrm flipH="1">
                <a:off x="3674" y="2125"/>
                <a:ext cx="9" cy="14"/>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 name="Freeform 218">
                <a:extLst>
                  <a:ext uri="{FF2B5EF4-FFF2-40B4-BE49-F238E27FC236}">
                    <a16:creationId xmlns:a16="http://schemas.microsoft.com/office/drawing/2014/main" id="{0B081BBD-F360-DD03-55AE-89B5F4165E5B}"/>
                  </a:ext>
                </a:extLst>
              </p:cNvPr>
              <p:cNvSpPr>
                <a:spLocks noChangeAspect="1"/>
              </p:cNvSpPr>
              <p:nvPr/>
            </p:nvSpPr>
            <p:spPr bwMode="auto">
              <a:xfrm flipH="1">
                <a:off x="3646" y="2159"/>
                <a:ext cx="14"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9" name="Freeform 219">
                <a:extLst>
                  <a:ext uri="{FF2B5EF4-FFF2-40B4-BE49-F238E27FC236}">
                    <a16:creationId xmlns:a16="http://schemas.microsoft.com/office/drawing/2014/main" id="{53BC3D81-78B9-7DB2-BCDD-6A5B22316E1D}"/>
                  </a:ext>
                </a:extLst>
              </p:cNvPr>
              <p:cNvSpPr>
                <a:spLocks noChangeAspect="1"/>
              </p:cNvSpPr>
              <p:nvPr/>
            </p:nvSpPr>
            <p:spPr bwMode="auto">
              <a:xfrm flipH="1">
                <a:off x="3612" y="2167"/>
                <a:ext cx="14" cy="7"/>
              </a:xfrm>
              <a:custGeom>
                <a:avLst/>
                <a:gdLst>
                  <a:gd name="T0" fmla="*/ 0 w 72"/>
                  <a:gd name="T1" fmla="*/ 35 h 35"/>
                  <a:gd name="T2" fmla="*/ 6 w 72"/>
                  <a:gd name="T3" fmla="*/ 34 h 35"/>
                  <a:gd name="T4" fmla="*/ 23 w 72"/>
                  <a:gd name="T5" fmla="*/ 28 h 35"/>
                  <a:gd name="T6" fmla="*/ 41 w 72"/>
                  <a:gd name="T7" fmla="*/ 19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19"/>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0" name="Freeform 220">
                <a:extLst>
                  <a:ext uri="{FF2B5EF4-FFF2-40B4-BE49-F238E27FC236}">
                    <a16:creationId xmlns:a16="http://schemas.microsoft.com/office/drawing/2014/main" id="{8A6FC312-8355-602B-49C0-DBF6C84AF1FF}"/>
                  </a:ext>
                </a:extLst>
              </p:cNvPr>
              <p:cNvSpPr>
                <a:spLocks noChangeAspect="1"/>
              </p:cNvSpPr>
              <p:nvPr/>
            </p:nvSpPr>
            <p:spPr bwMode="auto">
              <a:xfrm flipH="1">
                <a:off x="3585" y="2133"/>
                <a:ext cx="10" cy="15"/>
              </a:xfrm>
              <a:custGeom>
                <a:avLst/>
                <a:gdLst>
                  <a:gd name="T0" fmla="*/ 0 w 49"/>
                  <a:gd name="T1" fmla="*/ 72 h 72"/>
                  <a:gd name="T2" fmla="*/ 4 w 49"/>
                  <a:gd name="T3" fmla="*/ 66 h 72"/>
                  <a:gd name="T4" fmla="*/ 21 w 49"/>
                  <a:gd name="T5" fmla="*/ 41 h 72"/>
                  <a:gd name="T6" fmla="*/ 39 w 49"/>
                  <a:gd name="T7" fmla="*/ 15 h 72"/>
                  <a:gd name="T8" fmla="*/ 49 w 49"/>
                  <a:gd name="T9" fmla="*/ 0 h 72"/>
                </a:gdLst>
                <a:ahLst/>
                <a:cxnLst>
                  <a:cxn ang="0">
                    <a:pos x="T0" y="T1"/>
                  </a:cxn>
                  <a:cxn ang="0">
                    <a:pos x="T2" y="T3"/>
                  </a:cxn>
                  <a:cxn ang="0">
                    <a:pos x="T4" y="T5"/>
                  </a:cxn>
                  <a:cxn ang="0">
                    <a:pos x="T6" y="T7"/>
                  </a:cxn>
                  <a:cxn ang="0">
                    <a:pos x="T8" y="T9"/>
                  </a:cxn>
                </a:cxnLst>
                <a:rect l="0" t="0" r="r" b="b"/>
                <a:pathLst>
                  <a:path w="49" h="72">
                    <a:moveTo>
                      <a:pt x="0" y="72"/>
                    </a:moveTo>
                    <a:lnTo>
                      <a:pt x="4" y="66"/>
                    </a:lnTo>
                    <a:lnTo>
                      <a:pt x="21" y="41"/>
                    </a:lnTo>
                    <a:lnTo>
                      <a:pt x="39" y="15"/>
                    </a:lnTo>
                    <a:lnTo>
                      <a:pt x="4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Freeform 221">
                <a:extLst>
                  <a:ext uri="{FF2B5EF4-FFF2-40B4-BE49-F238E27FC236}">
                    <a16:creationId xmlns:a16="http://schemas.microsoft.com/office/drawing/2014/main" id="{EC2D7A8E-B2E6-834C-5569-A92776E48A10}"/>
                  </a:ext>
                </a:extLst>
              </p:cNvPr>
              <p:cNvSpPr>
                <a:spLocks noChangeAspect="1"/>
              </p:cNvSpPr>
              <p:nvPr/>
            </p:nvSpPr>
            <p:spPr bwMode="auto">
              <a:xfrm flipH="1">
                <a:off x="3567" y="2099"/>
                <a:ext cx="6" cy="14"/>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2" name="Freeform 222">
                <a:extLst>
                  <a:ext uri="{FF2B5EF4-FFF2-40B4-BE49-F238E27FC236}">
                    <a16:creationId xmlns:a16="http://schemas.microsoft.com/office/drawing/2014/main" id="{0BF785A7-5055-5437-48FE-D4D6CEAB9658}"/>
                  </a:ext>
                </a:extLst>
              </p:cNvPr>
              <p:cNvSpPr>
                <a:spLocks noChangeAspect="1"/>
              </p:cNvSpPr>
              <p:nvPr/>
            </p:nvSpPr>
            <p:spPr bwMode="auto">
              <a:xfrm flipH="1">
                <a:off x="3550" y="2064"/>
                <a:ext cx="7" cy="15"/>
              </a:xfrm>
              <a:custGeom>
                <a:avLst/>
                <a:gdLst>
                  <a:gd name="T0" fmla="*/ 0 w 36"/>
                  <a:gd name="T1" fmla="*/ 72 h 72"/>
                  <a:gd name="T2" fmla="*/ 4 w 36"/>
                  <a:gd name="T3" fmla="*/ 63 h 72"/>
                  <a:gd name="T4" fmla="*/ 22 w 36"/>
                  <a:gd name="T5" fmla="*/ 28 h 72"/>
                  <a:gd name="T6" fmla="*/ 36 w 36"/>
                  <a:gd name="T7" fmla="*/ 0 h 72"/>
                </a:gdLst>
                <a:ahLst/>
                <a:cxnLst>
                  <a:cxn ang="0">
                    <a:pos x="T0" y="T1"/>
                  </a:cxn>
                  <a:cxn ang="0">
                    <a:pos x="T2" y="T3"/>
                  </a:cxn>
                  <a:cxn ang="0">
                    <a:pos x="T4" y="T5"/>
                  </a:cxn>
                  <a:cxn ang="0">
                    <a:pos x="T6" y="T7"/>
                  </a:cxn>
                </a:cxnLst>
                <a:rect l="0" t="0" r="r" b="b"/>
                <a:pathLst>
                  <a:path w="36" h="72">
                    <a:moveTo>
                      <a:pt x="0" y="72"/>
                    </a:moveTo>
                    <a:lnTo>
                      <a:pt x="4" y="63"/>
                    </a:lnTo>
                    <a:lnTo>
                      <a:pt x="22" y="28"/>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3" name="Freeform 223">
                <a:extLst>
                  <a:ext uri="{FF2B5EF4-FFF2-40B4-BE49-F238E27FC236}">
                    <a16:creationId xmlns:a16="http://schemas.microsoft.com/office/drawing/2014/main" id="{AD0EBF8D-E528-E3BF-A09A-0ED71BA840A5}"/>
                  </a:ext>
                </a:extLst>
              </p:cNvPr>
              <p:cNvSpPr>
                <a:spLocks noChangeAspect="1"/>
              </p:cNvSpPr>
              <p:nvPr/>
            </p:nvSpPr>
            <p:spPr bwMode="auto">
              <a:xfrm flipH="1">
                <a:off x="3535" y="2029"/>
                <a:ext cx="5" cy="14"/>
              </a:xfrm>
              <a:custGeom>
                <a:avLst/>
                <a:gdLst>
                  <a:gd name="T0" fmla="*/ 0 w 36"/>
                  <a:gd name="T1" fmla="*/ 72 h 72"/>
                  <a:gd name="T2" fmla="*/ 9 w 36"/>
                  <a:gd name="T3" fmla="*/ 55 h 72"/>
                  <a:gd name="T4" fmla="*/ 26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9" y="55"/>
                    </a:lnTo>
                    <a:lnTo>
                      <a:pt x="26"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 name="Freeform 224">
                <a:extLst>
                  <a:ext uri="{FF2B5EF4-FFF2-40B4-BE49-F238E27FC236}">
                    <a16:creationId xmlns:a16="http://schemas.microsoft.com/office/drawing/2014/main" id="{F285ACF3-2125-8A0A-A487-047F80B2246F}"/>
                  </a:ext>
                </a:extLst>
              </p:cNvPr>
              <p:cNvSpPr>
                <a:spLocks noChangeAspect="1"/>
              </p:cNvSpPr>
              <p:nvPr/>
            </p:nvSpPr>
            <p:spPr bwMode="auto">
              <a:xfrm flipH="1">
                <a:off x="3515" y="1994"/>
                <a:ext cx="8" cy="14"/>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 name="Freeform 225">
                <a:extLst>
                  <a:ext uri="{FF2B5EF4-FFF2-40B4-BE49-F238E27FC236}">
                    <a16:creationId xmlns:a16="http://schemas.microsoft.com/office/drawing/2014/main" id="{D7922DF8-1EAA-BD87-8D17-814DB512296F}"/>
                  </a:ext>
                </a:extLst>
              </p:cNvPr>
              <p:cNvSpPr>
                <a:spLocks noChangeAspect="1"/>
              </p:cNvSpPr>
              <p:nvPr/>
            </p:nvSpPr>
            <p:spPr bwMode="auto">
              <a:xfrm flipH="1">
                <a:off x="3494" y="1959"/>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Freeform 226">
                <a:extLst>
                  <a:ext uri="{FF2B5EF4-FFF2-40B4-BE49-F238E27FC236}">
                    <a16:creationId xmlns:a16="http://schemas.microsoft.com/office/drawing/2014/main" id="{E4074C98-F1D8-9E32-F0A1-6ED2465BDCB8}"/>
                  </a:ext>
                </a:extLst>
              </p:cNvPr>
              <p:cNvSpPr>
                <a:spLocks noChangeAspect="1"/>
              </p:cNvSpPr>
              <p:nvPr/>
            </p:nvSpPr>
            <p:spPr bwMode="auto">
              <a:xfrm flipH="1">
                <a:off x="3464" y="1926"/>
                <a:ext cx="15" cy="14"/>
              </a:xfrm>
              <a:custGeom>
                <a:avLst/>
                <a:gdLst>
                  <a:gd name="T0" fmla="*/ 0 w 69"/>
                  <a:gd name="T1" fmla="*/ 70 h 70"/>
                  <a:gd name="T2" fmla="*/ 12 w 69"/>
                  <a:gd name="T3" fmla="*/ 56 h 70"/>
                  <a:gd name="T4" fmla="*/ 29 w 69"/>
                  <a:gd name="T5" fmla="*/ 38 h 70"/>
                  <a:gd name="T6" fmla="*/ 47 w 69"/>
                  <a:gd name="T7" fmla="*/ 20 h 70"/>
                  <a:gd name="T8" fmla="*/ 64 w 69"/>
                  <a:gd name="T9" fmla="*/ 4 h 70"/>
                  <a:gd name="T10" fmla="*/ 69 w 69"/>
                  <a:gd name="T11" fmla="*/ 0 h 70"/>
                </a:gdLst>
                <a:ahLst/>
                <a:cxnLst>
                  <a:cxn ang="0">
                    <a:pos x="T0" y="T1"/>
                  </a:cxn>
                  <a:cxn ang="0">
                    <a:pos x="T2" y="T3"/>
                  </a:cxn>
                  <a:cxn ang="0">
                    <a:pos x="T4" y="T5"/>
                  </a:cxn>
                  <a:cxn ang="0">
                    <a:pos x="T6" y="T7"/>
                  </a:cxn>
                  <a:cxn ang="0">
                    <a:pos x="T8" y="T9"/>
                  </a:cxn>
                  <a:cxn ang="0">
                    <a:pos x="T10" y="T11"/>
                  </a:cxn>
                </a:cxnLst>
                <a:rect l="0" t="0" r="r" b="b"/>
                <a:pathLst>
                  <a:path w="69" h="70">
                    <a:moveTo>
                      <a:pt x="0" y="70"/>
                    </a:moveTo>
                    <a:lnTo>
                      <a:pt x="12" y="56"/>
                    </a:lnTo>
                    <a:lnTo>
                      <a:pt x="29" y="38"/>
                    </a:lnTo>
                    <a:lnTo>
                      <a:pt x="47" y="20"/>
                    </a:lnTo>
                    <a:lnTo>
                      <a:pt x="64" y="4"/>
                    </a:lnTo>
                    <a:lnTo>
                      <a:pt x="69"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7" name="Freeform 227">
                <a:extLst>
                  <a:ext uri="{FF2B5EF4-FFF2-40B4-BE49-F238E27FC236}">
                    <a16:creationId xmlns:a16="http://schemas.microsoft.com/office/drawing/2014/main" id="{C1E33C29-7610-EF7A-72CB-3F3237A12AC3}"/>
                  </a:ext>
                </a:extLst>
              </p:cNvPr>
              <p:cNvSpPr>
                <a:spLocks noChangeAspect="1"/>
              </p:cNvSpPr>
              <p:nvPr/>
            </p:nvSpPr>
            <p:spPr bwMode="auto">
              <a:xfrm flipH="1">
                <a:off x="3430" y="1903"/>
                <a:ext cx="15" cy="7"/>
              </a:xfrm>
              <a:custGeom>
                <a:avLst/>
                <a:gdLst>
                  <a:gd name="T0" fmla="*/ 0 w 72"/>
                  <a:gd name="T1" fmla="*/ 37 h 37"/>
                  <a:gd name="T2" fmla="*/ 3 w 72"/>
                  <a:gd name="T3" fmla="*/ 36 h 37"/>
                  <a:gd name="T4" fmla="*/ 20 w 72"/>
                  <a:gd name="T5" fmla="*/ 26 h 37"/>
                  <a:gd name="T6" fmla="*/ 38 w 72"/>
                  <a:gd name="T7" fmla="*/ 16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6"/>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8" name="Freeform 228">
                <a:extLst>
                  <a:ext uri="{FF2B5EF4-FFF2-40B4-BE49-F238E27FC236}">
                    <a16:creationId xmlns:a16="http://schemas.microsoft.com/office/drawing/2014/main" id="{20957C2B-72BF-8572-3D38-619DCCB0B752}"/>
                  </a:ext>
                </a:extLst>
              </p:cNvPr>
              <p:cNvSpPr>
                <a:spLocks noChangeAspect="1"/>
              </p:cNvSpPr>
              <p:nvPr/>
            </p:nvSpPr>
            <p:spPr bwMode="auto">
              <a:xfrm flipH="1">
                <a:off x="3399" y="1893"/>
                <a:ext cx="13" cy="3"/>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9" name="Freeform 229">
                <a:extLst>
                  <a:ext uri="{FF2B5EF4-FFF2-40B4-BE49-F238E27FC236}">
                    <a16:creationId xmlns:a16="http://schemas.microsoft.com/office/drawing/2014/main" id="{DA3DA423-4410-FE95-3BB7-4C32C2389B11}"/>
                  </a:ext>
                </a:extLst>
              </p:cNvPr>
              <p:cNvSpPr>
                <a:spLocks noChangeAspect="1"/>
              </p:cNvSpPr>
              <p:nvPr/>
            </p:nvSpPr>
            <p:spPr bwMode="auto">
              <a:xfrm flipH="1">
                <a:off x="3365" y="1888"/>
                <a:ext cx="14" cy="2"/>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0" name="Freeform 230">
                <a:extLst>
                  <a:ext uri="{FF2B5EF4-FFF2-40B4-BE49-F238E27FC236}">
                    <a16:creationId xmlns:a16="http://schemas.microsoft.com/office/drawing/2014/main" id="{5C48C62E-E113-3F2E-6923-718D30603D09}"/>
                  </a:ext>
                </a:extLst>
              </p:cNvPr>
              <p:cNvSpPr>
                <a:spLocks noChangeAspect="1"/>
              </p:cNvSpPr>
              <p:nvPr/>
            </p:nvSpPr>
            <p:spPr bwMode="auto">
              <a:xfrm flipH="1">
                <a:off x="3330" y="1887"/>
                <a:ext cx="15"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31" name="Group 231">
              <a:extLst>
                <a:ext uri="{FF2B5EF4-FFF2-40B4-BE49-F238E27FC236}">
                  <a16:creationId xmlns:a16="http://schemas.microsoft.com/office/drawing/2014/main" id="{9D629A46-599E-B731-ABEA-41E4327A0A3F}"/>
                </a:ext>
              </a:extLst>
            </p:cNvPr>
            <p:cNvGrpSpPr>
              <a:grpSpLocks/>
            </p:cNvGrpSpPr>
            <p:nvPr/>
          </p:nvGrpSpPr>
          <p:grpSpPr bwMode="auto">
            <a:xfrm>
              <a:off x="4927383" y="1307709"/>
              <a:ext cx="997696" cy="1211616"/>
              <a:chOff x="1007" y="2038"/>
              <a:chExt cx="651" cy="607"/>
            </a:xfrm>
          </p:grpSpPr>
          <p:sp>
            <p:nvSpPr>
              <p:cNvPr id="232" name="Freeform 232">
                <a:extLst>
                  <a:ext uri="{FF2B5EF4-FFF2-40B4-BE49-F238E27FC236}">
                    <a16:creationId xmlns:a16="http://schemas.microsoft.com/office/drawing/2014/main" id="{5338FC9C-A8C3-34ED-EFA7-C1F4D8FABC2B}"/>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 name="Freeform 233">
                <a:extLst>
                  <a:ext uri="{FF2B5EF4-FFF2-40B4-BE49-F238E27FC236}">
                    <a16:creationId xmlns:a16="http://schemas.microsoft.com/office/drawing/2014/main" id="{1F02CA3A-2DDA-FC3D-76B0-FBC0B9568864}"/>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 name="Freeform 234">
                <a:extLst>
                  <a:ext uri="{FF2B5EF4-FFF2-40B4-BE49-F238E27FC236}">
                    <a16:creationId xmlns:a16="http://schemas.microsoft.com/office/drawing/2014/main" id="{A24DD7B1-EBB9-2AE5-29A1-B665AFD45678}"/>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 name="Freeform 235">
                <a:extLst>
                  <a:ext uri="{FF2B5EF4-FFF2-40B4-BE49-F238E27FC236}">
                    <a16:creationId xmlns:a16="http://schemas.microsoft.com/office/drawing/2014/main" id="{C0A4870B-1F77-B94E-1A49-0A4D4C1C5E21}"/>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Freeform 236">
                <a:extLst>
                  <a:ext uri="{FF2B5EF4-FFF2-40B4-BE49-F238E27FC236}">
                    <a16:creationId xmlns:a16="http://schemas.microsoft.com/office/drawing/2014/main" id="{204AD25F-2F7D-AC96-A1E3-97C17F04C3E5}"/>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7" name="Freeform 237">
                <a:extLst>
                  <a:ext uri="{FF2B5EF4-FFF2-40B4-BE49-F238E27FC236}">
                    <a16:creationId xmlns:a16="http://schemas.microsoft.com/office/drawing/2014/main" id="{23DD67BF-555D-CC84-3F0A-1A49AF709E08}"/>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8" name="Freeform 238">
                <a:extLst>
                  <a:ext uri="{FF2B5EF4-FFF2-40B4-BE49-F238E27FC236}">
                    <a16:creationId xmlns:a16="http://schemas.microsoft.com/office/drawing/2014/main" id="{451E45D5-5374-6527-3730-443F80BB5D5F}"/>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 name="Freeform 239">
                <a:extLst>
                  <a:ext uri="{FF2B5EF4-FFF2-40B4-BE49-F238E27FC236}">
                    <a16:creationId xmlns:a16="http://schemas.microsoft.com/office/drawing/2014/main" id="{811BE8C9-3502-96D2-FC34-8CBBD874A40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 name="Freeform 240">
                <a:extLst>
                  <a:ext uri="{FF2B5EF4-FFF2-40B4-BE49-F238E27FC236}">
                    <a16:creationId xmlns:a16="http://schemas.microsoft.com/office/drawing/2014/main" id="{0DB5132C-3FF3-ED3A-7B41-FA1D8DC0BB27}"/>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Freeform 241">
                <a:extLst>
                  <a:ext uri="{FF2B5EF4-FFF2-40B4-BE49-F238E27FC236}">
                    <a16:creationId xmlns:a16="http://schemas.microsoft.com/office/drawing/2014/main" id="{9BC3E127-EB6E-700D-447A-5769D6532BD1}"/>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2" name="Freeform 242">
                <a:extLst>
                  <a:ext uri="{FF2B5EF4-FFF2-40B4-BE49-F238E27FC236}">
                    <a16:creationId xmlns:a16="http://schemas.microsoft.com/office/drawing/2014/main" id="{2511BCB1-D286-0D30-8EF9-4DA719A6559A}"/>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3" name="Freeform 243">
                <a:extLst>
                  <a:ext uri="{FF2B5EF4-FFF2-40B4-BE49-F238E27FC236}">
                    <a16:creationId xmlns:a16="http://schemas.microsoft.com/office/drawing/2014/main" id="{246892D4-F63B-80E6-C004-DF74E833A38C}"/>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4" name="Freeform 244">
                <a:extLst>
                  <a:ext uri="{FF2B5EF4-FFF2-40B4-BE49-F238E27FC236}">
                    <a16:creationId xmlns:a16="http://schemas.microsoft.com/office/drawing/2014/main" id="{93104BDD-E538-3FC1-B790-50CDD7BE409D}"/>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 name="Freeform 245">
                <a:extLst>
                  <a:ext uri="{FF2B5EF4-FFF2-40B4-BE49-F238E27FC236}">
                    <a16:creationId xmlns:a16="http://schemas.microsoft.com/office/drawing/2014/main" id="{3A1929BE-8FAD-52E5-CB82-B1168A285B2E}"/>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 name="Freeform 246">
                <a:extLst>
                  <a:ext uri="{FF2B5EF4-FFF2-40B4-BE49-F238E27FC236}">
                    <a16:creationId xmlns:a16="http://schemas.microsoft.com/office/drawing/2014/main" id="{66198011-CC6E-C5C3-72C6-CAB24EEC34B7}"/>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7" name="Freeform 247">
                <a:extLst>
                  <a:ext uri="{FF2B5EF4-FFF2-40B4-BE49-F238E27FC236}">
                    <a16:creationId xmlns:a16="http://schemas.microsoft.com/office/drawing/2014/main" id="{34375B1D-B798-3C1E-55DE-86A53D757B35}"/>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8" name="Freeform 248">
                <a:extLst>
                  <a:ext uri="{FF2B5EF4-FFF2-40B4-BE49-F238E27FC236}">
                    <a16:creationId xmlns:a16="http://schemas.microsoft.com/office/drawing/2014/main" id="{89A95934-5A4C-2641-AB80-7738924963AC}"/>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9" name="Freeform 249">
                <a:extLst>
                  <a:ext uri="{FF2B5EF4-FFF2-40B4-BE49-F238E27FC236}">
                    <a16:creationId xmlns:a16="http://schemas.microsoft.com/office/drawing/2014/main" id="{3ABCD7B8-1ACA-8836-58B1-D830E47AD47E}"/>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0" name="Freeform 250">
                <a:extLst>
                  <a:ext uri="{FF2B5EF4-FFF2-40B4-BE49-F238E27FC236}">
                    <a16:creationId xmlns:a16="http://schemas.microsoft.com/office/drawing/2014/main" id="{48521369-1ED5-47BB-7BA2-35EA6059299D}"/>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1" name="Freeform 251">
                <a:extLst>
                  <a:ext uri="{FF2B5EF4-FFF2-40B4-BE49-F238E27FC236}">
                    <a16:creationId xmlns:a16="http://schemas.microsoft.com/office/drawing/2014/main" id="{61D006E8-6C17-A48F-513A-236D7E4F08CA}"/>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2" name="Freeform 252">
                <a:extLst>
                  <a:ext uri="{FF2B5EF4-FFF2-40B4-BE49-F238E27FC236}">
                    <a16:creationId xmlns:a16="http://schemas.microsoft.com/office/drawing/2014/main" id="{D8276B6C-790B-D53A-5095-C793A20E6E08}"/>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3" name="Freeform 253">
                <a:extLst>
                  <a:ext uri="{FF2B5EF4-FFF2-40B4-BE49-F238E27FC236}">
                    <a16:creationId xmlns:a16="http://schemas.microsoft.com/office/drawing/2014/main" id="{0D5762B6-F477-2F79-9473-A8B27F35F6C4}"/>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4" name="Freeform 254">
                <a:extLst>
                  <a:ext uri="{FF2B5EF4-FFF2-40B4-BE49-F238E27FC236}">
                    <a16:creationId xmlns:a16="http://schemas.microsoft.com/office/drawing/2014/main" id="{36829B2C-DF5C-4247-B18D-A6EF75C49323}"/>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5" name="Freeform 255">
                <a:extLst>
                  <a:ext uri="{FF2B5EF4-FFF2-40B4-BE49-F238E27FC236}">
                    <a16:creationId xmlns:a16="http://schemas.microsoft.com/office/drawing/2014/main" id="{600AB9C7-51D9-9767-12A7-02D37F1EBC6B}"/>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 name="Freeform 256">
                <a:extLst>
                  <a:ext uri="{FF2B5EF4-FFF2-40B4-BE49-F238E27FC236}">
                    <a16:creationId xmlns:a16="http://schemas.microsoft.com/office/drawing/2014/main" id="{C8D4933A-AFC9-382C-C1FB-AE369673902F}"/>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 name="Freeform 257">
                <a:extLst>
                  <a:ext uri="{FF2B5EF4-FFF2-40B4-BE49-F238E27FC236}">
                    <a16:creationId xmlns:a16="http://schemas.microsoft.com/office/drawing/2014/main" id="{D6E4A825-79C3-B875-E37D-6D2A37B1DDAF}"/>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8" name="Freeform 258">
                <a:extLst>
                  <a:ext uri="{FF2B5EF4-FFF2-40B4-BE49-F238E27FC236}">
                    <a16:creationId xmlns:a16="http://schemas.microsoft.com/office/drawing/2014/main" id="{C4A27B10-259D-80C5-247E-C0E66BD7A001}"/>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9" name="Freeform 259">
                <a:extLst>
                  <a:ext uri="{FF2B5EF4-FFF2-40B4-BE49-F238E27FC236}">
                    <a16:creationId xmlns:a16="http://schemas.microsoft.com/office/drawing/2014/main" id="{3131D4A9-83F8-16CE-438A-4643B9D1EE3D}"/>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0" name="Freeform 260">
                <a:extLst>
                  <a:ext uri="{FF2B5EF4-FFF2-40B4-BE49-F238E27FC236}">
                    <a16:creationId xmlns:a16="http://schemas.microsoft.com/office/drawing/2014/main" id="{3EF804C9-6276-BFE2-4645-D56444C36691}"/>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1" name="Freeform 261">
                <a:extLst>
                  <a:ext uri="{FF2B5EF4-FFF2-40B4-BE49-F238E27FC236}">
                    <a16:creationId xmlns:a16="http://schemas.microsoft.com/office/drawing/2014/main" id="{05A77282-1A05-2E7E-3F7D-C0E85D0F1030}"/>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2" name="Freeform 262">
                <a:extLst>
                  <a:ext uri="{FF2B5EF4-FFF2-40B4-BE49-F238E27FC236}">
                    <a16:creationId xmlns:a16="http://schemas.microsoft.com/office/drawing/2014/main" id="{8CE17B99-5733-43AD-6052-76FED1CAC029}"/>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3" name="Freeform 263">
                <a:extLst>
                  <a:ext uri="{FF2B5EF4-FFF2-40B4-BE49-F238E27FC236}">
                    <a16:creationId xmlns:a16="http://schemas.microsoft.com/office/drawing/2014/main" id="{DEE68992-C15F-4A4B-019E-DF1BD767AC86}"/>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4" name="Freeform 264">
                <a:extLst>
                  <a:ext uri="{FF2B5EF4-FFF2-40B4-BE49-F238E27FC236}">
                    <a16:creationId xmlns:a16="http://schemas.microsoft.com/office/drawing/2014/main" id="{6B41E5E7-B4DA-B098-9A35-71E6DC595C63}"/>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5" name="Freeform 265">
                <a:extLst>
                  <a:ext uri="{FF2B5EF4-FFF2-40B4-BE49-F238E27FC236}">
                    <a16:creationId xmlns:a16="http://schemas.microsoft.com/office/drawing/2014/main" id="{089D602E-8071-3455-29E3-1EFF3E2202EC}"/>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 name="Freeform 266">
                <a:extLst>
                  <a:ext uri="{FF2B5EF4-FFF2-40B4-BE49-F238E27FC236}">
                    <a16:creationId xmlns:a16="http://schemas.microsoft.com/office/drawing/2014/main" id="{C909C50B-10D9-13D9-A554-F2A3E69ECE7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7" name="Freeform 267">
                <a:extLst>
                  <a:ext uri="{FF2B5EF4-FFF2-40B4-BE49-F238E27FC236}">
                    <a16:creationId xmlns:a16="http://schemas.microsoft.com/office/drawing/2014/main" id="{E55D102A-62A5-42B7-E2A5-320C6A09F61E}"/>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8" name="Freeform 268">
                <a:extLst>
                  <a:ext uri="{FF2B5EF4-FFF2-40B4-BE49-F238E27FC236}">
                    <a16:creationId xmlns:a16="http://schemas.microsoft.com/office/drawing/2014/main" id="{2E1F89E2-AB50-02B6-10D7-1AE28D0C6751}"/>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9" name="Freeform 269">
                <a:extLst>
                  <a:ext uri="{FF2B5EF4-FFF2-40B4-BE49-F238E27FC236}">
                    <a16:creationId xmlns:a16="http://schemas.microsoft.com/office/drawing/2014/main" id="{7068669D-31F7-3C07-2183-ED5FF24A9C9F}"/>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0" name="Freeform 270">
                <a:extLst>
                  <a:ext uri="{FF2B5EF4-FFF2-40B4-BE49-F238E27FC236}">
                    <a16:creationId xmlns:a16="http://schemas.microsoft.com/office/drawing/2014/main" id="{A9C6726D-3EB6-1F54-3365-969ED1D253DF}"/>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1" name="Freeform 271">
                <a:extLst>
                  <a:ext uri="{FF2B5EF4-FFF2-40B4-BE49-F238E27FC236}">
                    <a16:creationId xmlns:a16="http://schemas.microsoft.com/office/drawing/2014/main" id="{A286D62B-71E3-A16F-5C61-E2A5BAC69A1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2" name="Freeform 272">
                <a:extLst>
                  <a:ext uri="{FF2B5EF4-FFF2-40B4-BE49-F238E27FC236}">
                    <a16:creationId xmlns:a16="http://schemas.microsoft.com/office/drawing/2014/main" id="{CD168E37-885C-FE6F-4301-EEBCC73B0ED0}"/>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3" name="Freeform 273">
                <a:extLst>
                  <a:ext uri="{FF2B5EF4-FFF2-40B4-BE49-F238E27FC236}">
                    <a16:creationId xmlns:a16="http://schemas.microsoft.com/office/drawing/2014/main" id="{81A4D6B7-909C-2002-F2CE-342878328501}"/>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4" name="Freeform 274">
                <a:extLst>
                  <a:ext uri="{FF2B5EF4-FFF2-40B4-BE49-F238E27FC236}">
                    <a16:creationId xmlns:a16="http://schemas.microsoft.com/office/drawing/2014/main" id="{14F786D5-BB11-A605-6DEA-2C0EC27CCE50}"/>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5" name="Freeform 275">
                <a:extLst>
                  <a:ext uri="{FF2B5EF4-FFF2-40B4-BE49-F238E27FC236}">
                    <a16:creationId xmlns:a16="http://schemas.microsoft.com/office/drawing/2014/main" id="{13877DA3-2DAE-8CE7-0D13-ECDA028DD68A}"/>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 name="Freeform 276">
                <a:extLst>
                  <a:ext uri="{FF2B5EF4-FFF2-40B4-BE49-F238E27FC236}">
                    <a16:creationId xmlns:a16="http://schemas.microsoft.com/office/drawing/2014/main" id="{371125C7-6781-E933-FA98-14F7D5240724}"/>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 name="Freeform 277">
                <a:extLst>
                  <a:ext uri="{FF2B5EF4-FFF2-40B4-BE49-F238E27FC236}">
                    <a16:creationId xmlns:a16="http://schemas.microsoft.com/office/drawing/2014/main" id="{72F9875A-0C90-FC5D-21B0-2556B402BF6D}"/>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 name="Freeform 278">
                <a:extLst>
                  <a:ext uri="{FF2B5EF4-FFF2-40B4-BE49-F238E27FC236}">
                    <a16:creationId xmlns:a16="http://schemas.microsoft.com/office/drawing/2014/main" id="{0E5BE282-FEBC-1BF6-D87B-6B1C58376277}"/>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 name="Freeform 279">
                <a:extLst>
                  <a:ext uri="{FF2B5EF4-FFF2-40B4-BE49-F238E27FC236}">
                    <a16:creationId xmlns:a16="http://schemas.microsoft.com/office/drawing/2014/main" id="{EA514C84-3D2B-9FE3-E98C-986B5A845F64}"/>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 name="Freeform 280">
                <a:extLst>
                  <a:ext uri="{FF2B5EF4-FFF2-40B4-BE49-F238E27FC236}">
                    <a16:creationId xmlns:a16="http://schemas.microsoft.com/office/drawing/2014/main" id="{C678326B-647B-4FF8-28C5-A3452DE1A957}"/>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 name="Freeform 281">
                <a:extLst>
                  <a:ext uri="{FF2B5EF4-FFF2-40B4-BE49-F238E27FC236}">
                    <a16:creationId xmlns:a16="http://schemas.microsoft.com/office/drawing/2014/main" id="{728B4FD3-8393-F46C-52E0-0F2A765FC5E7}"/>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 name="Freeform 282">
                <a:extLst>
                  <a:ext uri="{FF2B5EF4-FFF2-40B4-BE49-F238E27FC236}">
                    <a16:creationId xmlns:a16="http://schemas.microsoft.com/office/drawing/2014/main" id="{BDFF8106-AEED-6A14-06FF-3C6919BF2332}"/>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 name="Freeform 283">
                <a:extLst>
                  <a:ext uri="{FF2B5EF4-FFF2-40B4-BE49-F238E27FC236}">
                    <a16:creationId xmlns:a16="http://schemas.microsoft.com/office/drawing/2014/main" id="{EDB023D2-367E-3966-9BB7-C676E3C7B9E1}"/>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 name="Freeform 284">
                <a:extLst>
                  <a:ext uri="{FF2B5EF4-FFF2-40B4-BE49-F238E27FC236}">
                    <a16:creationId xmlns:a16="http://schemas.microsoft.com/office/drawing/2014/main" id="{C5CD22E4-1C22-D6AC-4015-43779911221E}"/>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85" name="Group 250">
              <a:extLst>
                <a:ext uri="{FF2B5EF4-FFF2-40B4-BE49-F238E27FC236}">
                  <a16:creationId xmlns:a16="http://schemas.microsoft.com/office/drawing/2014/main" id="{BD6ADBDD-3343-991B-FDBE-8EEBBF3A06FC}"/>
                </a:ext>
              </a:extLst>
            </p:cNvPr>
            <p:cNvGrpSpPr>
              <a:grpSpLocks/>
            </p:cNvGrpSpPr>
            <p:nvPr/>
          </p:nvGrpSpPr>
          <p:grpSpPr bwMode="auto">
            <a:xfrm flipH="1">
              <a:off x="1908891" y="1165175"/>
              <a:ext cx="648669" cy="227497"/>
              <a:chOff x="3459" y="2736"/>
              <a:chExt cx="1756" cy="250"/>
            </a:xfrm>
          </p:grpSpPr>
          <p:sp>
            <p:nvSpPr>
              <p:cNvPr id="286" name="Line 227">
                <a:extLst>
                  <a:ext uri="{FF2B5EF4-FFF2-40B4-BE49-F238E27FC236}">
                    <a16:creationId xmlns:a16="http://schemas.microsoft.com/office/drawing/2014/main" id="{D2A4EFA7-5A53-52D1-FE54-5C112D8B3A86}"/>
                  </a:ext>
                </a:extLst>
              </p:cNvPr>
              <p:cNvSpPr>
                <a:spLocks noChangeAspect="1" noChangeShapeType="1"/>
              </p:cNvSpPr>
              <p:nvPr/>
            </p:nvSpPr>
            <p:spPr bwMode="auto">
              <a:xfrm flipH="1" flipV="1">
                <a:off x="4720" y="2738"/>
                <a:ext cx="0" cy="248"/>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400"/>
              </a:p>
            </p:txBody>
          </p:sp>
          <p:sp>
            <p:nvSpPr>
              <p:cNvPr id="287" name="Line 228">
                <a:extLst>
                  <a:ext uri="{FF2B5EF4-FFF2-40B4-BE49-F238E27FC236}">
                    <a16:creationId xmlns:a16="http://schemas.microsoft.com/office/drawing/2014/main" id="{D1D03D69-3359-AD0E-9600-E2ECDFA7B996}"/>
                  </a:ext>
                </a:extLst>
              </p:cNvPr>
              <p:cNvSpPr>
                <a:spLocks noChangeAspect="1" noChangeShapeType="1"/>
              </p:cNvSpPr>
              <p:nvPr/>
            </p:nvSpPr>
            <p:spPr bwMode="auto">
              <a:xfrm flipV="1">
                <a:off x="4784" y="2851"/>
                <a:ext cx="235" cy="81"/>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400"/>
              </a:p>
            </p:txBody>
          </p:sp>
          <p:sp>
            <p:nvSpPr>
              <p:cNvPr id="288" name="Line 229">
                <a:extLst>
                  <a:ext uri="{FF2B5EF4-FFF2-40B4-BE49-F238E27FC236}">
                    <a16:creationId xmlns:a16="http://schemas.microsoft.com/office/drawing/2014/main" id="{21EE2A39-CAEF-897F-7B39-2184FA25EAD3}"/>
                  </a:ext>
                </a:extLst>
              </p:cNvPr>
              <p:cNvSpPr>
                <a:spLocks noChangeAspect="1" noChangeShapeType="1"/>
              </p:cNvSpPr>
              <p:nvPr/>
            </p:nvSpPr>
            <p:spPr bwMode="auto">
              <a:xfrm flipH="1" flipV="1">
                <a:off x="5023" y="2736"/>
                <a:ext cx="0" cy="118"/>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400"/>
              </a:p>
            </p:txBody>
          </p:sp>
          <p:sp>
            <p:nvSpPr>
              <p:cNvPr id="289" name="Line 231">
                <a:extLst>
                  <a:ext uri="{FF2B5EF4-FFF2-40B4-BE49-F238E27FC236}">
                    <a16:creationId xmlns:a16="http://schemas.microsoft.com/office/drawing/2014/main" id="{28C9FC20-64E7-7742-5369-FB7BA1D6025D}"/>
                  </a:ext>
                </a:extLst>
              </p:cNvPr>
              <p:cNvSpPr>
                <a:spLocks noChangeAspect="1" noChangeShapeType="1"/>
              </p:cNvSpPr>
              <p:nvPr/>
            </p:nvSpPr>
            <p:spPr bwMode="auto">
              <a:xfrm>
                <a:off x="4536" y="2799"/>
                <a:ext cx="178" cy="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400"/>
              </a:p>
            </p:txBody>
          </p:sp>
          <p:sp>
            <p:nvSpPr>
              <p:cNvPr id="290" name="Line 232">
                <a:extLst>
                  <a:ext uri="{FF2B5EF4-FFF2-40B4-BE49-F238E27FC236}">
                    <a16:creationId xmlns:a16="http://schemas.microsoft.com/office/drawing/2014/main" id="{6738585F-7E40-44F0-33F5-C4C58D06A69C}"/>
                  </a:ext>
                </a:extLst>
              </p:cNvPr>
              <p:cNvSpPr>
                <a:spLocks noChangeAspect="1" noChangeShapeType="1"/>
              </p:cNvSpPr>
              <p:nvPr/>
            </p:nvSpPr>
            <p:spPr bwMode="auto">
              <a:xfrm flipH="1">
                <a:off x="5039" y="2790"/>
                <a:ext cx="176" cy="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400"/>
              </a:p>
            </p:txBody>
          </p:sp>
          <p:sp>
            <p:nvSpPr>
              <p:cNvPr id="291" name="Line 233">
                <a:extLst>
                  <a:ext uri="{FF2B5EF4-FFF2-40B4-BE49-F238E27FC236}">
                    <a16:creationId xmlns:a16="http://schemas.microsoft.com/office/drawing/2014/main" id="{A530E676-11F7-56E9-B779-A19E7F9FC3B5}"/>
                  </a:ext>
                </a:extLst>
              </p:cNvPr>
              <p:cNvSpPr>
                <a:spLocks noChangeAspect="1" noChangeShapeType="1"/>
              </p:cNvSpPr>
              <p:nvPr/>
            </p:nvSpPr>
            <p:spPr bwMode="auto">
              <a:xfrm flipH="1" flipV="1">
                <a:off x="3638" y="2740"/>
                <a:ext cx="0" cy="246"/>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3" tIns="45717" rIns="91433" bIns="45717" anchor="ctr">
                <a:spAutoFit/>
              </a:bodyPr>
              <a:lstStyle/>
              <a:p>
                <a:endParaRPr lang="en-US" sz="1400"/>
              </a:p>
            </p:txBody>
          </p:sp>
          <p:sp>
            <p:nvSpPr>
              <p:cNvPr id="292" name="Line 234">
                <a:extLst>
                  <a:ext uri="{FF2B5EF4-FFF2-40B4-BE49-F238E27FC236}">
                    <a16:creationId xmlns:a16="http://schemas.microsoft.com/office/drawing/2014/main" id="{6E9E0AB3-7278-E9AE-5EBB-F72AFB2D4ACA}"/>
                  </a:ext>
                </a:extLst>
              </p:cNvPr>
              <p:cNvSpPr>
                <a:spLocks noChangeAspect="1" noChangeShapeType="1"/>
              </p:cNvSpPr>
              <p:nvPr/>
            </p:nvSpPr>
            <p:spPr bwMode="auto">
              <a:xfrm flipV="1">
                <a:off x="3678" y="2854"/>
                <a:ext cx="208" cy="77"/>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3" tIns="45717" rIns="91433" bIns="45717" anchor="ctr">
                <a:spAutoFit/>
              </a:bodyPr>
              <a:lstStyle/>
              <a:p>
                <a:endParaRPr lang="en-US" sz="1400"/>
              </a:p>
            </p:txBody>
          </p:sp>
          <p:sp>
            <p:nvSpPr>
              <p:cNvPr id="293" name="Line 235">
                <a:extLst>
                  <a:ext uri="{FF2B5EF4-FFF2-40B4-BE49-F238E27FC236}">
                    <a16:creationId xmlns:a16="http://schemas.microsoft.com/office/drawing/2014/main" id="{A6BB40A3-092E-8A6E-51F1-6D9B9A92C86F}"/>
                  </a:ext>
                </a:extLst>
              </p:cNvPr>
              <p:cNvSpPr>
                <a:spLocks noChangeAspect="1" noChangeShapeType="1"/>
              </p:cNvSpPr>
              <p:nvPr/>
            </p:nvSpPr>
            <p:spPr bwMode="auto">
              <a:xfrm flipH="1" flipV="1">
                <a:off x="3886" y="2736"/>
                <a:ext cx="0" cy="118"/>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3" tIns="45717" rIns="91433" bIns="45717" anchor="ctr">
                <a:spAutoFit/>
              </a:bodyPr>
              <a:lstStyle/>
              <a:p>
                <a:endParaRPr lang="en-US" sz="1400"/>
              </a:p>
            </p:txBody>
          </p:sp>
          <p:sp>
            <p:nvSpPr>
              <p:cNvPr id="294" name="Line 237">
                <a:extLst>
                  <a:ext uri="{FF2B5EF4-FFF2-40B4-BE49-F238E27FC236}">
                    <a16:creationId xmlns:a16="http://schemas.microsoft.com/office/drawing/2014/main" id="{535AF192-5D34-97C1-5617-A09A6ED4F390}"/>
                  </a:ext>
                </a:extLst>
              </p:cNvPr>
              <p:cNvSpPr>
                <a:spLocks noChangeAspect="1" noChangeShapeType="1"/>
              </p:cNvSpPr>
              <p:nvPr/>
            </p:nvSpPr>
            <p:spPr bwMode="auto">
              <a:xfrm>
                <a:off x="3459" y="2789"/>
                <a:ext cx="172" cy="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3" tIns="45717" rIns="91433" bIns="45717" anchor="ctr">
                <a:spAutoFit/>
              </a:bodyPr>
              <a:lstStyle/>
              <a:p>
                <a:endParaRPr lang="en-US" sz="1400"/>
              </a:p>
            </p:txBody>
          </p:sp>
          <p:sp>
            <p:nvSpPr>
              <p:cNvPr id="295" name="Line 238">
                <a:extLst>
                  <a:ext uri="{FF2B5EF4-FFF2-40B4-BE49-F238E27FC236}">
                    <a16:creationId xmlns:a16="http://schemas.microsoft.com/office/drawing/2014/main" id="{7D1296FB-8FF9-9792-AA0B-02C86BC659D1}"/>
                  </a:ext>
                </a:extLst>
              </p:cNvPr>
              <p:cNvSpPr>
                <a:spLocks noChangeAspect="1" noChangeShapeType="1"/>
              </p:cNvSpPr>
              <p:nvPr/>
            </p:nvSpPr>
            <p:spPr bwMode="auto">
              <a:xfrm flipH="1">
                <a:off x="3919" y="2789"/>
                <a:ext cx="145" cy="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3" tIns="45717" rIns="91433" bIns="45717" anchor="ctr">
                <a:spAutoFit/>
              </a:bodyPr>
              <a:lstStyle/>
              <a:p>
                <a:endParaRPr lang="en-US" sz="1400"/>
              </a:p>
            </p:txBody>
          </p:sp>
        </p:grpSp>
        <p:sp>
          <p:nvSpPr>
            <p:cNvPr id="296" name="Text Box 230">
              <a:extLst>
                <a:ext uri="{FF2B5EF4-FFF2-40B4-BE49-F238E27FC236}">
                  <a16:creationId xmlns:a16="http://schemas.microsoft.com/office/drawing/2014/main" id="{F12ABBCC-BE84-4F93-3D53-708CD0DACA2F}"/>
                </a:ext>
              </a:extLst>
            </p:cNvPr>
            <p:cNvSpPr txBox="1">
              <a:spLocks noChangeAspect="1" noChangeArrowheads="1"/>
            </p:cNvSpPr>
            <p:nvPr/>
          </p:nvSpPr>
          <p:spPr bwMode="auto">
            <a:xfrm flipH="1">
              <a:off x="2623578" y="857925"/>
              <a:ext cx="951903"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2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297" name="Text Box 236">
              <a:extLst>
                <a:ext uri="{FF2B5EF4-FFF2-40B4-BE49-F238E27FC236}">
                  <a16:creationId xmlns:a16="http://schemas.microsoft.com/office/drawing/2014/main" id="{A0E0E9A7-0B62-E87D-18AF-2BFBD4369721}"/>
                </a:ext>
              </a:extLst>
            </p:cNvPr>
            <p:cNvSpPr txBox="1">
              <a:spLocks noChangeAspect="1" noChangeArrowheads="1"/>
            </p:cNvSpPr>
            <p:nvPr/>
          </p:nvSpPr>
          <p:spPr bwMode="auto">
            <a:xfrm flipH="1">
              <a:off x="1478359" y="821019"/>
              <a:ext cx="787534" cy="40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sz="2000"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298" name="Text Box 239">
              <a:extLst>
                <a:ext uri="{FF2B5EF4-FFF2-40B4-BE49-F238E27FC236}">
                  <a16:creationId xmlns:a16="http://schemas.microsoft.com/office/drawing/2014/main" id="{DAC64DDC-CBFD-127F-5681-5658E313AAE0}"/>
                </a:ext>
              </a:extLst>
            </p:cNvPr>
            <p:cNvSpPr txBox="1">
              <a:spLocks noChangeArrowheads="1"/>
            </p:cNvSpPr>
            <p:nvPr/>
          </p:nvSpPr>
          <p:spPr bwMode="auto">
            <a:xfrm flipH="1">
              <a:off x="530443" y="731537"/>
              <a:ext cx="356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000" i="1" dirty="0">
                  <a:latin typeface="Symbol" pitchFamily="2" charset="2"/>
                </a:rPr>
                <a:t>0</a:t>
              </a:r>
            </a:p>
          </p:txBody>
        </p:sp>
        <p:sp>
          <p:nvSpPr>
            <p:cNvPr id="299" name="Text Box 230">
              <a:extLst>
                <a:ext uri="{FF2B5EF4-FFF2-40B4-BE49-F238E27FC236}">
                  <a16:creationId xmlns:a16="http://schemas.microsoft.com/office/drawing/2014/main" id="{24F064E5-E7ED-E7FB-D2DF-34ABD12FDCD7}"/>
                </a:ext>
              </a:extLst>
            </p:cNvPr>
            <p:cNvSpPr txBox="1">
              <a:spLocks noChangeAspect="1" noChangeArrowheads="1"/>
            </p:cNvSpPr>
            <p:nvPr/>
          </p:nvSpPr>
          <p:spPr bwMode="auto">
            <a:xfrm flipH="1">
              <a:off x="3819948" y="858326"/>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3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sp>
          <p:nvSpPr>
            <p:cNvPr id="300" name="Text Box 230">
              <a:extLst>
                <a:ext uri="{FF2B5EF4-FFF2-40B4-BE49-F238E27FC236}">
                  <a16:creationId xmlns:a16="http://schemas.microsoft.com/office/drawing/2014/main" id="{803F1451-C924-62F7-09BC-0CDD2CEEB886}"/>
                </a:ext>
              </a:extLst>
            </p:cNvPr>
            <p:cNvSpPr txBox="1">
              <a:spLocks noChangeAspect="1" noChangeArrowheads="1"/>
            </p:cNvSpPr>
            <p:nvPr/>
          </p:nvSpPr>
          <p:spPr bwMode="auto">
            <a:xfrm flipH="1">
              <a:off x="5020778" y="836810"/>
              <a:ext cx="952427" cy="369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3" tIns="45717" rIns="91433" bIns="45717" anchor="ctr">
              <a:spAutoFit/>
            </a:bodyPr>
            <a:lstStyle/>
            <a:p>
              <a:pPr eaLnBrk="0" hangingPunct="0"/>
              <a:r>
                <a:rPr lang="en-US" altLang="en-US" dirty="0">
                  <a:latin typeface="Symbol" pitchFamily="2" charset="2"/>
                </a:rPr>
                <a:t>4 </a:t>
              </a:r>
              <a:r>
                <a:rPr lang="en-US" altLang="en-US" i="1" dirty="0" err="1">
                  <a:latin typeface="Symbol" pitchFamily="2" charset="2"/>
                </a:rPr>
                <a:t>Df</a:t>
              </a:r>
              <a:r>
                <a:rPr lang="en-US" altLang="en-US" sz="2000" i="1" baseline="-25000" dirty="0" err="1">
                  <a:latin typeface="Times New Roman" panose="02020603050405020304" pitchFamily="18" charset="0"/>
                </a:rPr>
                <a:t>CE</a:t>
              </a:r>
              <a:endParaRPr lang="en-US" altLang="en-US" sz="2000" i="1" baseline="-25000" dirty="0">
                <a:latin typeface="Symbol" pitchFamily="2" charset="2"/>
              </a:endParaRPr>
            </a:p>
          </p:txBody>
        </p:sp>
        <p:cxnSp>
          <p:nvCxnSpPr>
            <p:cNvPr id="301" name="Straight Arrow Connector 300">
              <a:extLst>
                <a:ext uri="{FF2B5EF4-FFF2-40B4-BE49-F238E27FC236}">
                  <a16:creationId xmlns:a16="http://schemas.microsoft.com/office/drawing/2014/main" id="{89F05DCB-B69B-FF84-DD59-E5ED12125AB8}"/>
                </a:ext>
              </a:extLst>
            </p:cNvPr>
            <p:cNvCxnSpPr>
              <a:cxnSpLocks/>
            </p:cNvCxnSpPr>
            <p:nvPr/>
          </p:nvCxnSpPr>
          <p:spPr>
            <a:xfrm>
              <a:off x="4224320" y="2667878"/>
              <a:ext cx="11597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2" name="TextBox 301">
              <a:extLst>
                <a:ext uri="{FF2B5EF4-FFF2-40B4-BE49-F238E27FC236}">
                  <a16:creationId xmlns:a16="http://schemas.microsoft.com/office/drawing/2014/main" id="{182BBC3C-DFDB-6CDA-403F-038AEF08572B}"/>
                </a:ext>
              </a:extLst>
            </p:cNvPr>
            <p:cNvSpPr txBox="1"/>
            <p:nvPr/>
          </p:nvSpPr>
          <p:spPr>
            <a:xfrm>
              <a:off x="4661589" y="2411646"/>
              <a:ext cx="434856" cy="594267"/>
            </a:xfrm>
            <a:prstGeom prst="rect">
              <a:avLst/>
            </a:prstGeom>
            <a:solidFill>
              <a:schemeClr val="bg1"/>
            </a:solidFill>
          </p:spPr>
          <p:txBody>
            <a:bodyPr wrap="square" rtlCol="0">
              <a:spAutoFit/>
            </a:bodyPr>
            <a:lstStyle/>
            <a:p>
              <a:r>
                <a:rPr lang="en-US" i="1" dirty="0">
                  <a:latin typeface="Times" pitchFamily="2" charset="0"/>
                </a:rPr>
                <a:t>T</a:t>
              </a:r>
              <a:r>
                <a:rPr lang="en-US" i="1" baseline="-25000" dirty="0">
                  <a:latin typeface="Times" pitchFamily="2" charset="0"/>
                </a:rPr>
                <a:t>r</a:t>
              </a:r>
            </a:p>
          </p:txBody>
        </p:sp>
      </p:grpSp>
      <p:sp>
        <p:nvSpPr>
          <p:cNvPr id="303" name="TextBox 302">
            <a:extLst>
              <a:ext uri="{FF2B5EF4-FFF2-40B4-BE49-F238E27FC236}">
                <a16:creationId xmlns:a16="http://schemas.microsoft.com/office/drawing/2014/main" id="{C44CCF04-720B-4D74-E4D7-B5F9F0B8F987}"/>
              </a:ext>
            </a:extLst>
          </p:cNvPr>
          <p:cNvSpPr txBox="1"/>
          <p:nvPr/>
        </p:nvSpPr>
        <p:spPr>
          <a:xfrm>
            <a:off x="6213200" y="1636703"/>
            <a:ext cx="2581797" cy="461665"/>
          </a:xfrm>
          <a:prstGeom prst="rect">
            <a:avLst/>
          </a:prstGeom>
          <a:solidFill>
            <a:schemeClr val="accent4">
              <a:lumMod val="20000"/>
              <a:lumOff val="80000"/>
            </a:schemeClr>
          </a:solidFill>
        </p:spPr>
        <p:txBody>
          <a:bodyPr wrap="none" rtlCol="0">
            <a:spAutoFit/>
          </a:bodyPr>
          <a:lstStyle/>
          <a:p>
            <a:r>
              <a:rPr lang="en-US" altLang="en-US" sz="2400" b="1" i="1" dirty="0" err="1">
                <a:latin typeface="Symbol" pitchFamily="2" charset="2"/>
              </a:rPr>
              <a:t>Df</a:t>
            </a:r>
            <a:r>
              <a:rPr lang="en-US" altLang="en-US" sz="2400" b="1" i="1" baseline="-25000" dirty="0" err="1">
                <a:latin typeface="Times New Roman" panose="02020603050405020304" pitchFamily="18" charset="0"/>
              </a:rPr>
              <a:t>CE</a:t>
            </a:r>
            <a:r>
              <a:rPr lang="en-US" altLang="en-US" sz="2400" i="1" baseline="-25000" dirty="0">
                <a:latin typeface="Times New Roman" panose="02020603050405020304" pitchFamily="18" charset="0"/>
              </a:rPr>
              <a:t> </a:t>
            </a:r>
            <a:r>
              <a:rPr lang="en-US" altLang="en-US" sz="2400" i="1" dirty="0">
                <a:latin typeface="Times New Roman" panose="02020603050405020304" pitchFamily="18" charset="0"/>
              </a:rPr>
              <a:t>/(2</a:t>
            </a:r>
            <a:r>
              <a:rPr lang="en-US" altLang="en-US" sz="2400" i="1" dirty="0">
                <a:latin typeface="Symbol" pitchFamily="2" charset="2"/>
              </a:rPr>
              <a:t>p </a:t>
            </a:r>
            <a:r>
              <a:rPr lang="en-US" altLang="en-US" sz="2400" i="1" dirty="0">
                <a:latin typeface="Times New Roman" panose="02020603050405020304" pitchFamily="18" charset="0"/>
              </a:rPr>
              <a:t>T</a:t>
            </a:r>
            <a:r>
              <a:rPr lang="en-US" altLang="en-US" sz="2400" i="1" baseline="-25000" dirty="0">
                <a:latin typeface="Times New Roman" panose="02020603050405020304" pitchFamily="18" charset="0"/>
              </a:rPr>
              <a:t>r</a:t>
            </a:r>
            <a:r>
              <a:rPr lang="en-US" altLang="en-US" sz="2400" i="1" dirty="0">
                <a:latin typeface="Times New Roman" panose="02020603050405020304" pitchFamily="18" charset="0"/>
              </a:rPr>
              <a:t>) = </a:t>
            </a:r>
            <a:r>
              <a:rPr lang="en-US" altLang="en-US" sz="2400" b="1" i="1" dirty="0" err="1">
                <a:latin typeface="Times New Roman" panose="02020603050405020304" pitchFamily="18" charset="0"/>
              </a:rPr>
              <a:t>f</a:t>
            </a:r>
            <a:r>
              <a:rPr lang="en-US" altLang="en-US" sz="2400" b="1" i="1" baseline="-25000" dirty="0" err="1">
                <a:latin typeface="Times New Roman" panose="02020603050405020304" pitchFamily="18" charset="0"/>
              </a:rPr>
              <a:t>CE</a:t>
            </a:r>
            <a:r>
              <a:rPr lang="en-US" altLang="en-US" sz="2400" b="1" i="1" baseline="-25000" dirty="0">
                <a:latin typeface="Times New Roman" panose="02020603050405020304" pitchFamily="18" charset="0"/>
              </a:rPr>
              <a:t> </a:t>
            </a:r>
            <a:endParaRPr lang="en-US" altLang="en-US" sz="2400" i="1" baseline="-25000" dirty="0">
              <a:latin typeface="Symbol" pitchFamily="2" charset="2"/>
            </a:endParaRPr>
          </a:p>
        </p:txBody>
      </p:sp>
      <p:sp>
        <p:nvSpPr>
          <p:cNvPr id="304" name="TextBox 303">
            <a:extLst>
              <a:ext uri="{FF2B5EF4-FFF2-40B4-BE49-F238E27FC236}">
                <a16:creationId xmlns:a16="http://schemas.microsoft.com/office/drawing/2014/main" id="{DD0BCEC7-2673-2AD6-958B-4AA9FF40C8D3}"/>
              </a:ext>
            </a:extLst>
          </p:cNvPr>
          <p:cNvSpPr txBox="1"/>
          <p:nvPr/>
        </p:nvSpPr>
        <p:spPr>
          <a:xfrm>
            <a:off x="3169650" y="3299253"/>
            <a:ext cx="2517036" cy="584775"/>
          </a:xfrm>
          <a:prstGeom prst="rect">
            <a:avLst/>
          </a:prstGeom>
          <a:solidFill>
            <a:schemeClr val="accent4">
              <a:lumMod val="20000"/>
              <a:lumOff val="80000"/>
            </a:schemeClr>
          </a:solidFill>
        </p:spPr>
        <p:txBody>
          <a:bodyPr wrap="none" rtlCol="0">
            <a:spAutoFit/>
          </a:bodyPr>
          <a:lstStyle/>
          <a:p>
            <a:r>
              <a:rPr lang="en-US" sz="3200" dirty="0" err="1">
                <a:solidFill>
                  <a:schemeClr val="accent6">
                    <a:lumMod val="75000"/>
                  </a:schemeClr>
                </a:solidFill>
                <a:latin typeface="Symbol" pitchFamily="2" charset="2"/>
              </a:rPr>
              <a:t>n</a:t>
            </a:r>
            <a:r>
              <a:rPr lang="en-US" sz="3200" baseline="-25000" dirty="0" err="1">
                <a:solidFill>
                  <a:schemeClr val="accent6">
                    <a:lumMod val="75000"/>
                  </a:schemeClr>
                </a:solidFill>
                <a:latin typeface="Calibri" panose="020F0502020204030204" pitchFamily="34" charset="0"/>
                <a:cs typeface="Calibri" panose="020F0502020204030204" pitchFamily="34" charset="0"/>
              </a:rPr>
              <a:t>N</a:t>
            </a:r>
            <a:r>
              <a:rPr lang="en-US" sz="3200" dirty="0"/>
              <a:t>=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solidFill>
                  <a:srgbClr val="C00000"/>
                </a:solidFill>
              </a:rPr>
              <a:t> </a:t>
            </a:r>
            <a:r>
              <a:rPr lang="en-US" sz="3200" dirty="0"/>
              <a:t>+</a:t>
            </a:r>
            <a:r>
              <a:rPr lang="en-US" sz="3200" dirty="0">
                <a:solidFill>
                  <a:schemeClr val="accent6">
                    <a:lumMod val="75000"/>
                  </a:schemeClr>
                </a:solidFill>
              </a:rPr>
              <a:t> </a:t>
            </a:r>
            <a:r>
              <a:rPr lang="en-US" sz="3200" dirty="0" err="1">
                <a:solidFill>
                  <a:srgbClr val="C00000"/>
                </a:solidFill>
              </a:rPr>
              <a:t>f</a:t>
            </a:r>
            <a:r>
              <a:rPr lang="en-US" sz="3200" baseline="-25000" dirty="0" err="1">
                <a:solidFill>
                  <a:srgbClr val="C00000"/>
                </a:solidFill>
              </a:rPr>
              <a:t>CE</a:t>
            </a:r>
            <a:endParaRPr lang="en-US" sz="3200" baseline="-25000" dirty="0">
              <a:solidFill>
                <a:srgbClr val="C00000"/>
              </a:solidFill>
            </a:endParaRPr>
          </a:p>
        </p:txBody>
      </p:sp>
      <p:sp>
        <p:nvSpPr>
          <p:cNvPr id="305" name="TextBox 304">
            <a:extLst>
              <a:ext uri="{FF2B5EF4-FFF2-40B4-BE49-F238E27FC236}">
                <a16:creationId xmlns:a16="http://schemas.microsoft.com/office/drawing/2014/main" id="{5DD0B966-20F3-22D1-7F46-CB685416BF62}"/>
              </a:ext>
            </a:extLst>
          </p:cNvPr>
          <p:cNvSpPr txBox="1"/>
          <p:nvPr/>
        </p:nvSpPr>
        <p:spPr>
          <a:xfrm>
            <a:off x="392311" y="3324599"/>
            <a:ext cx="2346372" cy="707886"/>
          </a:xfrm>
          <a:prstGeom prst="rect">
            <a:avLst/>
          </a:prstGeom>
          <a:noFill/>
        </p:spPr>
        <p:txBody>
          <a:bodyPr wrap="square" rtlCol="0">
            <a:spAutoFit/>
          </a:bodyPr>
          <a:lstStyle/>
          <a:p>
            <a:pPr algn="ctr"/>
            <a:r>
              <a:rPr lang="en-US" sz="2000" dirty="0">
                <a:solidFill>
                  <a:schemeClr val="accent6">
                    <a:lumMod val="75000"/>
                  </a:schemeClr>
                </a:solidFill>
              </a:rPr>
              <a:t>Optical frequency (500 THz)</a:t>
            </a:r>
          </a:p>
        </p:txBody>
      </p:sp>
      <p:cxnSp>
        <p:nvCxnSpPr>
          <p:cNvPr id="310" name="Straight Arrow Connector 309">
            <a:extLst>
              <a:ext uri="{FF2B5EF4-FFF2-40B4-BE49-F238E27FC236}">
                <a16:creationId xmlns:a16="http://schemas.microsoft.com/office/drawing/2014/main" id="{C837C226-56E7-4814-48B6-DD54346D9320}"/>
              </a:ext>
            </a:extLst>
          </p:cNvPr>
          <p:cNvCxnSpPr>
            <a:cxnSpLocks/>
          </p:cNvCxnSpPr>
          <p:nvPr/>
        </p:nvCxnSpPr>
        <p:spPr>
          <a:xfrm>
            <a:off x="2557658" y="3591641"/>
            <a:ext cx="61199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5665280-38FF-BF97-CFEA-75F194A43B9D}"/>
              </a:ext>
            </a:extLst>
          </p:cNvPr>
          <p:cNvSpPr txBox="1"/>
          <p:nvPr/>
        </p:nvSpPr>
        <p:spPr>
          <a:xfrm>
            <a:off x="0" y="-8889"/>
            <a:ext cx="9144000" cy="584775"/>
          </a:xfrm>
          <a:prstGeom prst="rect">
            <a:avLst/>
          </a:prstGeom>
          <a:solidFill>
            <a:schemeClr val="tx1"/>
          </a:solidFill>
        </p:spPr>
        <p:txBody>
          <a:bodyPr wrap="square" rtlCol="0">
            <a:spAutoFit/>
          </a:bodyPr>
          <a:lstStyle/>
          <a:p>
            <a:pPr algn="ctr"/>
            <a:r>
              <a:rPr lang="en-US" sz="3200" dirty="0">
                <a:solidFill>
                  <a:schemeClr val="bg1"/>
                </a:solidFill>
              </a:rPr>
              <a:t>The comb equation: </a:t>
            </a:r>
            <a:r>
              <a:rPr lang="en-US" sz="3200" dirty="0" err="1">
                <a:solidFill>
                  <a:schemeClr val="bg1"/>
                </a:solidFill>
              </a:rPr>
              <a:t>f</a:t>
            </a:r>
            <a:r>
              <a:rPr lang="en-US" sz="3200" baseline="-25000" dirty="0" err="1">
                <a:solidFill>
                  <a:schemeClr val="bg1"/>
                </a:solidFill>
              </a:rPr>
              <a:t>CE</a:t>
            </a:r>
            <a:r>
              <a:rPr lang="en-US" sz="3200" dirty="0">
                <a:solidFill>
                  <a:schemeClr val="bg1"/>
                </a:solidFill>
              </a:rPr>
              <a:t> measurement</a:t>
            </a:r>
          </a:p>
        </p:txBody>
      </p:sp>
    </p:spTree>
    <p:extLst>
      <p:ext uri="{BB962C8B-B14F-4D97-AF65-F5344CB8AC3E}">
        <p14:creationId xmlns:p14="http://schemas.microsoft.com/office/powerpoint/2010/main" val="3852880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49061CD-3D8C-42C8-B227-566133AD8342}"/>
              </a:ext>
            </a:extLst>
          </p:cNvPr>
          <p:cNvSpPr txBox="1"/>
          <p:nvPr/>
        </p:nvSpPr>
        <p:spPr>
          <a:xfrm>
            <a:off x="2648039" y="99150"/>
            <a:ext cx="4318875" cy="584775"/>
          </a:xfrm>
          <a:prstGeom prst="rect">
            <a:avLst/>
          </a:prstGeom>
          <a:noFill/>
        </p:spPr>
        <p:txBody>
          <a:bodyPr wrap="none" rtlCol="0">
            <a:spAutoFit/>
          </a:bodyPr>
          <a:lstStyle/>
          <a:p>
            <a:r>
              <a:rPr lang="en-US" sz="3200" dirty="0">
                <a:solidFill>
                  <a:schemeClr val="bg1"/>
                </a:solidFill>
              </a:rPr>
              <a:t>Optical frequency combs</a:t>
            </a:r>
          </a:p>
        </p:txBody>
      </p:sp>
      <p:sp>
        <p:nvSpPr>
          <p:cNvPr id="62" name="Rectangle 58"/>
          <p:cNvSpPr>
            <a:spLocks noChangeArrowheads="1"/>
          </p:cNvSpPr>
          <p:nvPr/>
        </p:nvSpPr>
        <p:spPr bwMode="auto">
          <a:xfrm>
            <a:off x="6909017" y="566894"/>
            <a:ext cx="2081147" cy="52322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r>
              <a:rPr lang="en-US" altLang="en-US" sz="2800" i="1" dirty="0">
                <a:solidFill>
                  <a:srgbClr val="6666FF"/>
                </a:solidFill>
                <a:latin typeface="Symbol" charset="2"/>
              </a:rPr>
              <a:t>n</a:t>
            </a:r>
            <a:r>
              <a:rPr lang="en-US" altLang="en-US" sz="2400" i="1" baseline="-25000" dirty="0">
                <a:solidFill>
                  <a:srgbClr val="6666FF"/>
                </a:solidFill>
                <a:latin typeface="Times" pitchFamily="2" charset="0"/>
              </a:rPr>
              <a:t>2n</a:t>
            </a:r>
            <a:r>
              <a:rPr lang="en-US" altLang="en-US" sz="2000" i="1" dirty="0">
                <a:solidFill>
                  <a:srgbClr val="6666FF"/>
                </a:solidFill>
                <a:latin typeface="Times" pitchFamily="2" charset="0"/>
              </a:rPr>
              <a:t> = 2n </a:t>
            </a:r>
            <a:r>
              <a:rPr lang="en-US" altLang="en-US" sz="2000" i="1" dirty="0" err="1">
                <a:solidFill>
                  <a:srgbClr val="6666FF"/>
                </a:solidFill>
                <a:latin typeface="Times" pitchFamily="2" charset="0"/>
              </a:rPr>
              <a:t>f</a:t>
            </a:r>
            <a:r>
              <a:rPr lang="en-US" altLang="en-US" sz="2000" i="1" baseline="-25000" dirty="0" err="1">
                <a:solidFill>
                  <a:srgbClr val="6666FF"/>
                </a:solidFill>
                <a:latin typeface="Times" pitchFamily="2" charset="0"/>
              </a:rPr>
              <a:t>rep</a:t>
            </a:r>
            <a:r>
              <a:rPr lang="en-US" altLang="en-US" sz="2000" i="1" dirty="0">
                <a:solidFill>
                  <a:srgbClr val="6666FF"/>
                </a:solidFill>
                <a:latin typeface="Times" pitchFamily="2" charset="0"/>
              </a:rPr>
              <a:t> + </a:t>
            </a:r>
            <a:r>
              <a:rPr lang="en-US" altLang="en-US" sz="2000" i="1" dirty="0" err="1">
                <a:solidFill>
                  <a:srgbClr val="6666FF"/>
                </a:solidFill>
                <a:latin typeface="Times" pitchFamily="2" charset="0"/>
              </a:rPr>
              <a:t>f</a:t>
            </a:r>
            <a:r>
              <a:rPr lang="en-US" altLang="en-US" sz="2000" i="1" baseline="-25000" dirty="0" err="1">
                <a:solidFill>
                  <a:srgbClr val="6666FF"/>
                </a:solidFill>
                <a:latin typeface="Times" pitchFamily="2" charset="0"/>
              </a:rPr>
              <a:t>CE</a:t>
            </a:r>
            <a:endParaRPr lang="en-US" altLang="en-US" sz="2000" i="1" baseline="-25000" dirty="0">
              <a:solidFill>
                <a:srgbClr val="6666FF"/>
              </a:solidFill>
              <a:latin typeface="Times" pitchFamily="2" charset="0"/>
            </a:endParaRPr>
          </a:p>
        </p:txBody>
      </p:sp>
      <p:sp>
        <p:nvSpPr>
          <p:cNvPr id="63" name="Rectangle 59"/>
          <p:cNvSpPr>
            <a:spLocks noChangeArrowheads="1"/>
          </p:cNvSpPr>
          <p:nvPr/>
        </p:nvSpPr>
        <p:spPr bwMode="auto">
          <a:xfrm>
            <a:off x="4311201" y="595562"/>
            <a:ext cx="1850315" cy="52322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2800" i="1" dirty="0" err="1">
                <a:solidFill>
                  <a:srgbClr val="C00000"/>
                </a:solidFill>
                <a:latin typeface="Symbol" charset="2"/>
              </a:rPr>
              <a:t>n</a:t>
            </a:r>
            <a:r>
              <a:rPr lang="en-US" altLang="en-US" sz="2400" i="1" baseline="-25000" dirty="0" err="1">
                <a:solidFill>
                  <a:srgbClr val="C00000"/>
                </a:solidFill>
                <a:latin typeface="Times" pitchFamily="2" charset="0"/>
              </a:rPr>
              <a:t>n</a:t>
            </a:r>
            <a:r>
              <a:rPr lang="en-US" altLang="en-US" sz="2000" i="1" dirty="0">
                <a:solidFill>
                  <a:srgbClr val="C00000"/>
                </a:solidFill>
                <a:latin typeface="Times" pitchFamily="2" charset="0"/>
              </a:rPr>
              <a:t> = n </a:t>
            </a:r>
            <a:r>
              <a:rPr lang="en-US" altLang="en-US" sz="2000" i="1" dirty="0" err="1">
                <a:solidFill>
                  <a:srgbClr val="C00000"/>
                </a:solidFill>
                <a:latin typeface="Times" pitchFamily="2" charset="0"/>
              </a:rPr>
              <a:t>f</a:t>
            </a:r>
            <a:r>
              <a:rPr lang="en-US" altLang="en-US" sz="2000" i="1" baseline="-25000" dirty="0" err="1">
                <a:solidFill>
                  <a:srgbClr val="C00000"/>
                </a:solidFill>
                <a:latin typeface="Times" pitchFamily="2" charset="0"/>
              </a:rPr>
              <a:t>rep</a:t>
            </a:r>
            <a:r>
              <a:rPr lang="en-US" altLang="en-US" sz="2000" i="1" dirty="0">
                <a:solidFill>
                  <a:srgbClr val="C00000"/>
                </a:solidFill>
                <a:latin typeface="Times" pitchFamily="2" charset="0"/>
              </a:rPr>
              <a:t> + </a:t>
            </a:r>
            <a:r>
              <a:rPr lang="en-US" altLang="en-US" sz="2000" i="1" dirty="0" err="1">
                <a:solidFill>
                  <a:srgbClr val="C00000"/>
                </a:solidFill>
                <a:latin typeface="Times" pitchFamily="2" charset="0"/>
              </a:rPr>
              <a:t>f</a:t>
            </a:r>
            <a:r>
              <a:rPr lang="en-US" altLang="en-US" sz="2000" i="1" baseline="-25000" dirty="0" err="1">
                <a:solidFill>
                  <a:srgbClr val="C00000"/>
                </a:solidFill>
                <a:latin typeface="Times" pitchFamily="2" charset="0"/>
              </a:rPr>
              <a:t>CE</a:t>
            </a:r>
            <a:endParaRPr lang="en-US" altLang="en-US" sz="2000" i="1" baseline="-25000" dirty="0">
              <a:solidFill>
                <a:srgbClr val="C00000"/>
              </a:solidFill>
              <a:latin typeface="Times" pitchFamily="2" charset="0"/>
            </a:endParaRPr>
          </a:p>
        </p:txBody>
      </p:sp>
      <p:grpSp>
        <p:nvGrpSpPr>
          <p:cNvPr id="5" name="Group 4">
            <a:extLst>
              <a:ext uri="{FF2B5EF4-FFF2-40B4-BE49-F238E27FC236}">
                <a16:creationId xmlns:a16="http://schemas.microsoft.com/office/drawing/2014/main" id="{97B0ABB7-47D5-2043-83BD-8E262163A394}"/>
              </a:ext>
            </a:extLst>
          </p:cNvPr>
          <p:cNvGrpSpPr/>
          <p:nvPr/>
        </p:nvGrpSpPr>
        <p:grpSpPr>
          <a:xfrm>
            <a:off x="5361007" y="2158845"/>
            <a:ext cx="2435226" cy="761580"/>
            <a:chOff x="6006977" y="2492002"/>
            <a:chExt cx="2435226" cy="761578"/>
          </a:xfrm>
        </p:grpSpPr>
        <p:grpSp>
          <p:nvGrpSpPr>
            <p:cNvPr id="67" name="Group 64"/>
            <p:cNvGrpSpPr>
              <a:grpSpLocks/>
            </p:cNvGrpSpPr>
            <p:nvPr/>
          </p:nvGrpSpPr>
          <p:grpSpPr bwMode="auto">
            <a:xfrm>
              <a:off x="6006977" y="2492002"/>
              <a:ext cx="2435226" cy="554038"/>
              <a:chOff x="3761" y="2128"/>
              <a:chExt cx="1534" cy="349"/>
            </a:xfrm>
          </p:grpSpPr>
          <p:sp>
            <p:nvSpPr>
              <p:cNvPr id="68" name="Text Box 65"/>
              <p:cNvSpPr txBox="1">
                <a:spLocks noChangeArrowheads="1"/>
              </p:cNvSpPr>
              <p:nvPr/>
            </p:nvSpPr>
            <p:spPr bwMode="auto">
              <a:xfrm>
                <a:off x="4060" y="2241"/>
                <a:ext cx="315" cy="213"/>
              </a:xfrm>
              <a:prstGeom prst="rect">
                <a:avLst/>
              </a:prstGeom>
              <a:solidFill>
                <a:schemeClr val="accent1">
                  <a:lumMod val="60000"/>
                  <a:lumOff val="40000"/>
                </a:schemeClr>
              </a:solidFill>
              <a:ln w="2857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en-US" sz="1600" dirty="0">
                    <a:solidFill>
                      <a:schemeClr val="tx1"/>
                    </a:solidFill>
                    <a:latin typeface="Arial" panose="020B0604020202020204" pitchFamily="34" charset="0"/>
                    <a:ea typeface="Arial Hebrew" charset="-79"/>
                    <a:cs typeface="Arial" panose="020B0604020202020204" pitchFamily="34" charset="0"/>
                  </a:rPr>
                  <a:t>x</a:t>
                </a:r>
                <a:r>
                  <a:rPr lang="en-US" altLang="en-US" sz="700" dirty="0">
                    <a:solidFill>
                      <a:schemeClr val="tx1"/>
                    </a:solidFill>
                    <a:latin typeface="Arial" panose="020B0604020202020204" pitchFamily="34" charset="0"/>
                    <a:ea typeface="Arial Hebrew" charset="-79"/>
                    <a:cs typeface="Arial" panose="020B0604020202020204" pitchFamily="34" charset="0"/>
                  </a:rPr>
                  <a:t> </a:t>
                </a:r>
                <a:r>
                  <a:rPr lang="en-US" altLang="en-US" sz="1600" dirty="0">
                    <a:solidFill>
                      <a:schemeClr val="tx1"/>
                    </a:solidFill>
                    <a:latin typeface="Arial" panose="020B0604020202020204" pitchFamily="34" charset="0"/>
                    <a:ea typeface="Arial Hebrew" charset="-79"/>
                    <a:cs typeface="Arial" panose="020B0604020202020204" pitchFamily="34" charset="0"/>
                  </a:rPr>
                  <a:t>2</a:t>
                </a:r>
              </a:p>
            </p:txBody>
          </p:sp>
          <p:cxnSp>
            <p:nvCxnSpPr>
              <p:cNvPr id="69" name="AutoShape 66"/>
              <p:cNvCxnSpPr>
                <a:cxnSpLocks noChangeShapeType="1"/>
                <a:stCxn id="151" idx="2"/>
                <a:endCxn id="68" idx="1"/>
              </p:cNvCxnSpPr>
              <p:nvPr/>
            </p:nvCxnSpPr>
            <p:spPr bwMode="auto">
              <a:xfrm rot="16200000" flipH="1">
                <a:off x="3813" y="2100"/>
                <a:ext cx="196" cy="299"/>
              </a:xfrm>
              <a:prstGeom prst="bentConnector2">
                <a:avLst/>
              </a:prstGeom>
              <a:noFill/>
              <a:ln w="38100">
                <a:solidFill>
                  <a:srgbClr val="CC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0" name="Oval 67"/>
              <p:cNvSpPr>
                <a:spLocks noChangeArrowheads="1"/>
              </p:cNvSpPr>
              <p:nvPr/>
            </p:nvSpPr>
            <p:spPr bwMode="auto">
              <a:xfrm>
                <a:off x="4640" y="2218"/>
                <a:ext cx="259" cy="259"/>
              </a:xfrm>
              <a:prstGeom prst="ellipse">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400"/>
              </a:p>
            </p:txBody>
          </p:sp>
          <p:cxnSp>
            <p:nvCxnSpPr>
              <p:cNvPr id="71" name="AutoShape 68"/>
              <p:cNvCxnSpPr>
                <a:cxnSpLocks noChangeShapeType="1"/>
                <a:stCxn id="152" idx="2"/>
                <a:endCxn id="70" idx="6"/>
              </p:cNvCxnSpPr>
              <p:nvPr/>
            </p:nvCxnSpPr>
            <p:spPr bwMode="auto">
              <a:xfrm rot="5400000">
                <a:off x="4987" y="2040"/>
                <a:ext cx="219" cy="396"/>
              </a:xfrm>
              <a:prstGeom prst="bentConnector2">
                <a:avLst/>
              </a:prstGeom>
              <a:noFill/>
              <a:ln w="38100">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2" name="AutoShape 69"/>
              <p:cNvCxnSpPr>
                <a:cxnSpLocks noChangeShapeType="1"/>
                <a:stCxn id="68" idx="3"/>
                <a:endCxn id="70" idx="2"/>
              </p:cNvCxnSpPr>
              <p:nvPr/>
            </p:nvCxnSpPr>
            <p:spPr bwMode="auto">
              <a:xfrm>
                <a:off x="4375" y="2347"/>
                <a:ext cx="265" cy="0"/>
              </a:xfrm>
              <a:prstGeom prst="straightConnector1">
                <a:avLst/>
              </a:prstGeom>
              <a:noFill/>
              <a:ln w="38100">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4" name="Line 71"/>
              <p:cNvSpPr>
                <a:spLocks noChangeShapeType="1"/>
              </p:cNvSpPr>
              <p:nvPr/>
            </p:nvSpPr>
            <p:spPr bwMode="auto">
              <a:xfrm>
                <a:off x="4712" y="2357"/>
                <a:ext cx="11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cxnSp>
          <p:nvCxnSpPr>
            <p:cNvPr id="149" name="Straight Arrow Connector 148"/>
            <p:cNvCxnSpPr>
              <a:cxnSpLocks/>
            </p:cNvCxnSpPr>
            <p:nvPr/>
          </p:nvCxnSpPr>
          <p:spPr>
            <a:xfrm flipH="1">
              <a:off x="7604083" y="3051554"/>
              <a:ext cx="0" cy="2020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6C9532B8-5FFD-DABE-08AB-22F792900D91}"/>
              </a:ext>
            </a:extLst>
          </p:cNvPr>
          <p:cNvGrpSpPr/>
          <p:nvPr/>
        </p:nvGrpSpPr>
        <p:grpSpPr>
          <a:xfrm>
            <a:off x="5422304" y="2830685"/>
            <a:ext cx="2668233" cy="1469987"/>
            <a:chOff x="5422304" y="3202109"/>
            <a:chExt cx="2668233" cy="1469987"/>
          </a:xfrm>
        </p:grpSpPr>
        <p:grpSp>
          <p:nvGrpSpPr>
            <p:cNvPr id="50" name="Group 46"/>
            <p:cNvGrpSpPr>
              <a:grpSpLocks/>
            </p:cNvGrpSpPr>
            <p:nvPr/>
          </p:nvGrpSpPr>
          <p:grpSpPr bwMode="auto">
            <a:xfrm>
              <a:off x="6599077" y="3253906"/>
              <a:ext cx="825500" cy="876300"/>
              <a:chOff x="2808" y="2432"/>
              <a:chExt cx="352" cy="552"/>
            </a:xfrm>
          </p:grpSpPr>
          <p:grpSp>
            <p:nvGrpSpPr>
              <p:cNvPr id="51" name="Group 47"/>
              <p:cNvGrpSpPr>
                <a:grpSpLocks/>
              </p:cNvGrpSpPr>
              <p:nvPr/>
            </p:nvGrpSpPr>
            <p:grpSpPr bwMode="auto">
              <a:xfrm>
                <a:off x="2808" y="2432"/>
                <a:ext cx="336" cy="288"/>
                <a:chOff x="4560" y="2592"/>
                <a:chExt cx="192" cy="192"/>
              </a:xfrm>
            </p:grpSpPr>
            <p:sp>
              <p:nvSpPr>
                <p:cNvPr id="55" name="Line 48"/>
                <p:cNvSpPr>
                  <a:spLocks noChangeShapeType="1"/>
                </p:cNvSpPr>
                <p:nvPr/>
              </p:nvSpPr>
              <p:spPr bwMode="auto">
                <a:xfrm>
                  <a:off x="4560" y="2592"/>
                  <a:ext cx="192" cy="192"/>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sz="1600"/>
                </a:p>
              </p:txBody>
            </p:sp>
            <p:sp>
              <p:nvSpPr>
                <p:cNvPr id="56" name="Line 49"/>
                <p:cNvSpPr>
                  <a:spLocks noChangeShapeType="1"/>
                </p:cNvSpPr>
                <p:nvPr/>
              </p:nvSpPr>
              <p:spPr bwMode="auto">
                <a:xfrm flipV="1">
                  <a:off x="4560" y="2592"/>
                  <a:ext cx="192" cy="192"/>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sz="1600"/>
                </a:p>
              </p:txBody>
            </p:sp>
          </p:grpSp>
          <p:grpSp>
            <p:nvGrpSpPr>
              <p:cNvPr id="52" name="Group 50"/>
              <p:cNvGrpSpPr>
                <a:grpSpLocks/>
              </p:cNvGrpSpPr>
              <p:nvPr/>
            </p:nvGrpSpPr>
            <p:grpSpPr bwMode="auto">
              <a:xfrm>
                <a:off x="2824" y="2696"/>
                <a:ext cx="336" cy="288"/>
                <a:chOff x="4560" y="2592"/>
                <a:chExt cx="192" cy="192"/>
              </a:xfrm>
            </p:grpSpPr>
            <p:sp>
              <p:nvSpPr>
                <p:cNvPr id="53" name="Line 51"/>
                <p:cNvSpPr>
                  <a:spLocks noChangeShapeType="1"/>
                </p:cNvSpPr>
                <p:nvPr/>
              </p:nvSpPr>
              <p:spPr bwMode="auto">
                <a:xfrm>
                  <a:off x="4560" y="2592"/>
                  <a:ext cx="192" cy="192"/>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sz="1600"/>
                </a:p>
              </p:txBody>
            </p:sp>
            <p:sp>
              <p:nvSpPr>
                <p:cNvPr id="54" name="Line 52"/>
                <p:cNvSpPr>
                  <a:spLocks noChangeShapeType="1"/>
                </p:cNvSpPr>
                <p:nvPr/>
              </p:nvSpPr>
              <p:spPr bwMode="auto">
                <a:xfrm flipV="1">
                  <a:off x="4560" y="2592"/>
                  <a:ext cx="192" cy="192"/>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sz="1600"/>
                </a:p>
              </p:txBody>
            </p:sp>
          </p:grpSp>
        </p:grpSp>
        <p:sp>
          <p:nvSpPr>
            <p:cNvPr id="61" name="Rectangle 57"/>
            <p:cNvSpPr>
              <a:spLocks noChangeArrowheads="1"/>
            </p:cNvSpPr>
            <p:nvPr/>
          </p:nvSpPr>
          <p:spPr bwMode="auto">
            <a:xfrm>
              <a:off x="7382668" y="4025216"/>
              <a:ext cx="476914" cy="646880"/>
            </a:xfrm>
            <a:prstGeom prst="rect">
              <a:avLst/>
            </a:prstGeom>
            <a:noFill/>
            <a:ln w="9525">
              <a:noFill/>
              <a:miter lim="800000"/>
              <a:headEnd/>
              <a:tailEnd/>
            </a:ln>
            <a:effectLst/>
            <a:extLst>
              <a:ext uri="{909E8E84-426E-40DD-AFC4-6F175D3DCCD1}">
                <a14:hiddenFill xmlns:a14="http://schemas.microsoft.com/office/drawing/2010/main">
                  <a:gradFill rotWithShape="0">
                    <a:gsLst>
                      <a:gs pos="0">
                        <a:srgbClr val="F8F8F8"/>
                      </a:gs>
                      <a:gs pos="100000">
                        <a:srgbClr val="DDDDDD"/>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4" tIns="45698" rIns="91394" bIns="45698" anchor="ctr"/>
            <a:lstStyle/>
            <a:p>
              <a:pPr algn="ctr"/>
              <a:r>
                <a:rPr lang="en-US" altLang="en-US" sz="2400" i="1" dirty="0">
                  <a:latin typeface="Times New Roman" charset="0"/>
                </a:rPr>
                <a:t> </a:t>
              </a:r>
              <a:r>
                <a:rPr lang="en-US" altLang="en-US" sz="2400" i="1" dirty="0" err="1">
                  <a:latin typeface="Times New Roman" charset="0"/>
                </a:rPr>
                <a:t>f</a:t>
              </a:r>
              <a:r>
                <a:rPr lang="en-US" altLang="en-US" sz="2400" i="1" baseline="-25000" dirty="0" err="1">
                  <a:latin typeface="Times New Roman" charset="0"/>
                </a:rPr>
                <a:t>CE</a:t>
              </a:r>
              <a:r>
                <a:rPr lang="en-US" altLang="en-US" sz="2400" i="1" dirty="0">
                  <a:latin typeface="Symbol" charset="2"/>
                </a:rPr>
                <a:t> </a:t>
              </a:r>
              <a:endParaRPr lang="en-US" altLang="en-US" sz="2400" dirty="0">
                <a:latin typeface="Symbol" charset="2"/>
              </a:endParaRPr>
            </a:p>
          </p:txBody>
        </p:sp>
        <p:grpSp>
          <p:nvGrpSpPr>
            <p:cNvPr id="7" name="Group 6">
              <a:extLst>
                <a:ext uri="{FF2B5EF4-FFF2-40B4-BE49-F238E27FC236}">
                  <a16:creationId xmlns:a16="http://schemas.microsoft.com/office/drawing/2014/main" id="{B3D3CABA-AACA-BA4D-898B-3CF0C61DB6F1}"/>
                </a:ext>
              </a:extLst>
            </p:cNvPr>
            <p:cNvGrpSpPr/>
            <p:nvPr/>
          </p:nvGrpSpPr>
          <p:grpSpPr>
            <a:xfrm>
              <a:off x="5422304" y="3202109"/>
              <a:ext cx="2668233" cy="1005789"/>
              <a:chOff x="3258153" y="4799937"/>
              <a:chExt cx="2668233" cy="1005789"/>
            </a:xfrm>
          </p:grpSpPr>
          <p:grpSp>
            <p:nvGrpSpPr>
              <p:cNvPr id="57" name="Group 53"/>
              <p:cNvGrpSpPr>
                <a:grpSpLocks/>
              </p:cNvGrpSpPr>
              <p:nvPr/>
            </p:nvGrpSpPr>
            <p:grpSpPr bwMode="auto">
              <a:xfrm>
                <a:off x="3258153" y="4799937"/>
                <a:ext cx="2573338" cy="857250"/>
                <a:chOff x="2028" y="3582"/>
                <a:chExt cx="1621" cy="540"/>
              </a:xfrm>
            </p:grpSpPr>
            <p:sp>
              <p:nvSpPr>
                <p:cNvPr id="58" name="Text Box 54"/>
                <p:cNvSpPr txBox="1">
                  <a:spLocks noChangeArrowheads="1"/>
                </p:cNvSpPr>
                <p:nvPr/>
              </p:nvSpPr>
              <p:spPr bwMode="auto">
                <a:xfrm>
                  <a:off x="2028" y="3699"/>
                  <a:ext cx="222"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r>
                    <a:rPr lang="en-US" altLang="en-US" sz="2800"/>
                    <a:t>_</a:t>
                  </a:r>
                </a:p>
              </p:txBody>
            </p:sp>
            <p:sp>
              <p:nvSpPr>
                <p:cNvPr id="59" name="Text Box 55"/>
                <p:cNvSpPr txBox="1">
                  <a:spLocks noChangeArrowheads="1"/>
                </p:cNvSpPr>
                <p:nvPr/>
              </p:nvSpPr>
              <p:spPr bwMode="auto">
                <a:xfrm>
                  <a:off x="2267" y="3831"/>
                  <a:ext cx="129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US" altLang="en-US" sz="2400" i="1" dirty="0">
                      <a:latin typeface="Symbol" charset="2"/>
                    </a:rPr>
                    <a:t>n</a:t>
                  </a:r>
                  <a:r>
                    <a:rPr lang="en-US" altLang="en-US" sz="2400" i="1" baseline="-25000" dirty="0">
                      <a:latin typeface="Times" pitchFamily="2" charset="0"/>
                    </a:rPr>
                    <a:t>2n</a:t>
                  </a:r>
                  <a:r>
                    <a:rPr lang="en-US" altLang="en-US" sz="2000" i="1" dirty="0">
                      <a:latin typeface="Times" pitchFamily="2" charset="0"/>
                    </a:rPr>
                    <a:t> = 2n </a:t>
                  </a:r>
                  <a:r>
                    <a:rPr lang="en-US" altLang="en-US" sz="2000" i="1" dirty="0" err="1">
                      <a:latin typeface="Times" pitchFamily="2" charset="0"/>
                    </a:rPr>
                    <a:t>f</a:t>
                  </a:r>
                  <a:r>
                    <a:rPr lang="en-US" altLang="en-US" sz="2000" i="1" baseline="-25000" dirty="0" err="1">
                      <a:latin typeface="Times" pitchFamily="2" charset="0"/>
                    </a:rPr>
                    <a:t>rep</a:t>
                  </a:r>
                  <a:r>
                    <a:rPr lang="en-US" altLang="en-US" sz="2000" i="1" dirty="0">
                      <a:latin typeface="Times" pitchFamily="2" charset="0"/>
                    </a:rPr>
                    <a:t> + </a:t>
                  </a:r>
                  <a:r>
                    <a:rPr lang="en-US" altLang="en-US" sz="2000" i="1" dirty="0" err="1">
                      <a:latin typeface="Times" pitchFamily="2" charset="0"/>
                      <a:ea typeface="Times New Roman" charset="0"/>
                      <a:cs typeface="Times New Roman" charset="0"/>
                    </a:rPr>
                    <a:t>f</a:t>
                  </a:r>
                  <a:r>
                    <a:rPr lang="en-US" altLang="en-US" sz="2000" i="1" baseline="-25000" dirty="0" err="1">
                      <a:latin typeface="Times" pitchFamily="2" charset="0"/>
                      <a:ea typeface="Times New Roman" charset="0"/>
                      <a:cs typeface="Times New Roman" charset="0"/>
                    </a:rPr>
                    <a:t>CE</a:t>
                  </a:r>
                  <a:endParaRPr lang="en-US" altLang="en-US" sz="1400" dirty="0">
                    <a:latin typeface="Times" pitchFamily="2" charset="0"/>
                    <a:ea typeface="Times New Roman" charset="0"/>
                    <a:cs typeface="Times New Roman" charset="0"/>
                  </a:endParaRPr>
                </a:p>
              </p:txBody>
            </p:sp>
            <p:sp>
              <p:nvSpPr>
                <p:cNvPr id="60" name="Text Box 56"/>
                <p:cNvSpPr txBox="1">
                  <a:spLocks noChangeArrowheads="1"/>
                </p:cNvSpPr>
                <p:nvPr/>
              </p:nvSpPr>
              <p:spPr bwMode="auto">
                <a:xfrm>
                  <a:off x="2245" y="3582"/>
                  <a:ext cx="140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altLang="en-US" sz="2400" i="1" dirty="0"/>
                    <a:t>2</a:t>
                  </a:r>
                  <a:r>
                    <a:rPr lang="en-US" altLang="en-US" sz="2400" i="1" dirty="0">
                      <a:latin typeface="Times" pitchFamily="2" charset="0"/>
                    </a:rPr>
                    <a:t>n</a:t>
                  </a:r>
                  <a:r>
                    <a:rPr lang="en-US" altLang="en-US" sz="2400" i="1" baseline="-25000" dirty="0">
                      <a:latin typeface="Times" pitchFamily="2" charset="0"/>
                    </a:rPr>
                    <a:t>n</a:t>
                  </a:r>
                  <a:r>
                    <a:rPr lang="en-US" altLang="en-US" sz="2000" i="1" dirty="0">
                      <a:latin typeface="Times" pitchFamily="2" charset="0"/>
                    </a:rPr>
                    <a:t> = 2n </a:t>
                  </a:r>
                  <a:r>
                    <a:rPr lang="en-US" altLang="en-US" sz="2000" i="1" dirty="0" err="1">
                      <a:latin typeface="Times" pitchFamily="2" charset="0"/>
                    </a:rPr>
                    <a:t>f</a:t>
                  </a:r>
                  <a:r>
                    <a:rPr lang="en-US" altLang="en-US" sz="2000" i="1" baseline="-25000" dirty="0" err="1">
                      <a:latin typeface="Times" pitchFamily="2" charset="0"/>
                    </a:rPr>
                    <a:t>rep</a:t>
                  </a:r>
                  <a:r>
                    <a:rPr lang="en-US" altLang="en-US" sz="2000" i="1" dirty="0">
                      <a:latin typeface="Times" pitchFamily="2" charset="0"/>
                    </a:rPr>
                    <a:t> + </a:t>
                  </a:r>
                  <a:r>
                    <a:rPr lang="en-US" altLang="en-US" sz="2000" i="1" dirty="0">
                      <a:latin typeface="Times" pitchFamily="2" charset="0"/>
                      <a:ea typeface="Times New Roman" charset="0"/>
                      <a:cs typeface="Times New Roman" charset="0"/>
                    </a:rPr>
                    <a:t>2f</a:t>
                  </a:r>
                  <a:r>
                    <a:rPr lang="en-US" altLang="en-US" sz="2000" i="1" baseline="-25000" dirty="0">
                      <a:latin typeface="Times" pitchFamily="2" charset="0"/>
                      <a:ea typeface="Times New Roman" charset="0"/>
                      <a:cs typeface="Times New Roman" charset="0"/>
                    </a:rPr>
                    <a:t>CE</a:t>
                  </a:r>
                </a:p>
              </p:txBody>
            </p:sp>
          </p:grpSp>
          <p:cxnSp>
            <p:nvCxnSpPr>
              <p:cNvPr id="159" name="Straight Connector 158"/>
              <p:cNvCxnSpPr/>
              <p:nvPr/>
            </p:nvCxnSpPr>
            <p:spPr>
              <a:xfrm>
                <a:off x="3334419" y="5805726"/>
                <a:ext cx="259196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0" name="Straight Connector 9">
            <a:extLst>
              <a:ext uri="{FF2B5EF4-FFF2-40B4-BE49-F238E27FC236}">
                <a16:creationId xmlns:a16="http://schemas.microsoft.com/office/drawing/2014/main" id="{A475CE14-50CA-F2F9-433C-7E20519E2D82}"/>
              </a:ext>
            </a:extLst>
          </p:cNvPr>
          <p:cNvCxnSpPr/>
          <p:nvPr/>
        </p:nvCxnSpPr>
        <p:spPr>
          <a:xfrm>
            <a:off x="4410554" y="141702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0BFE485-7130-BF43-D0BB-F615FE4F2E4A}"/>
              </a:ext>
            </a:extLst>
          </p:cNvPr>
          <p:cNvCxnSpPr/>
          <p:nvPr/>
        </p:nvCxnSpPr>
        <p:spPr>
          <a:xfrm>
            <a:off x="4658595" y="14170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BFA2408-0B95-5105-223D-BAA6ACA8A212}"/>
              </a:ext>
            </a:extLst>
          </p:cNvPr>
          <p:cNvCxnSpPr/>
          <p:nvPr/>
        </p:nvCxnSpPr>
        <p:spPr>
          <a:xfrm>
            <a:off x="4897493" y="14158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F72F9F8-0C37-ECF5-CB9A-F1022FDFAACE}"/>
              </a:ext>
            </a:extLst>
          </p:cNvPr>
          <p:cNvCxnSpPr/>
          <p:nvPr/>
        </p:nvCxnSpPr>
        <p:spPr>
          <a:xfrm>
            <a:off x="5131366" y="141820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A3D062E-4A57-0DF4-115C-15CF8334E8EF}"/>
              </a:ext>
            </a:extLst>
          </p:cNvPr>
          <p:cNvCxnSpPr/>
          <p:nvPr/>
        </p:nvCxnSpPr>
        <p:spPr>
          <a:xfrm>
            <a:off x="5379407" y="14182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934964B-E9D7-D373-166D-2D3F8A1483D2}"/>
              </a:ext>
            </a:extLst>
          </p:cNvPr>
          <p:cNvCxnSpPr/>
          <p:nvPr/>
        </p:nvCxnSpPr>
        <p:spPr>
          <a:xfrm>
            <a:off x="5605948" y="141703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042CD80-87CB-6BB3-0ABD-2114A8FBD098}"/>
              </a:ext>
            </a:extLst>
          </p:cNvPr>
          <p:cNvCxnSpPr/>
          <p:nvPr/>
        </p:nvCxnSpPr>
        <p:spPr>
          <a:xfrm>
            <a:off x="5857363" y="14150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074543B-13A6-E425-AF97-A46A2700275F}"/>
              </a:ext>
            </a:extLst>
          </p:cNvPr>
          <p:cNvCxnSpPr/>
          <p:nvPr/>
        </p:nvCxnSpPr>
        <p:spPr>
          <a:xfrm>
            <a:off x="6105404" y="141504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D45AA3D-631F-CDD1-8400-B96077667C45}"/>
              </a:ext>
            </a:extLst>
          </p:cNvPr>
          <p:cNvCxnSpPr/>
          <p:nvPr/>
        </p:nvCxnSpPr>
        <p:spPr>
          <a:xfrm>
            <a:off x="6344302" y="14138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2524AAA-CFB6-B822-0DA8-F934F9A61230}"/>
              </a:ext>
            </a:extLst>
          </p:cNvPr>
          <p:cNvCxnSpPr/>
          <p:nvPr/>
        </p:nvCxnSpPr>
        <p:spPr>
          <a:xfrm>
            <a:off x="6578175" y="141623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16AB034-2512-0A7E-0C62-7594A178E84E}"/>
              </a:ext>
            </a:extLst>
          </p:cNvPr>
          <p:cNvCxnSpPr/>
          <p:nvPr/>
        </p:nvCxnSpPr>
        <p:spPr>
          <a:xfrm>
            <a:off x="6826216" y="141622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427BCC-5976-C2F3-643F-D4172EE2022C}"/>
              </a:ext>
            </a:extLst>
          </p:cNvPr>
          <p:cNvCxnSpPr/>
          <p:nvPr/>
        </p:nvCxnSpPr>
        <p:spPr>
          <a:xfrm>
            <a:off x="7052757" y="14150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E64FF69-991E-0BA9-F914-EB961574FAA9}"/>
              </a:ext>
            </a:extLst>
          </p:cNvPr>
          <p:cNvCxnSpPr/>
          <p:nvPr/>
        </p:nvCxnSpPr>
        <p:spPr>
          <a:xfrm>
            <a:off x="7301175" y="141980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0F79966-B472-5F66-D122-0286EA1846F3}"/>
              </a:ext>
            </a:extLst>
          </p:cNvPr>
          <p:cNvCxnSpPr/>
          <p:nvPr/>
        </p:nvCxnSpPr>
        <p:spPr>
          <a:xfrm>
            <a:off x="7549216" y="141980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26C2F98-CA04-C585-FA29-0A98EB497CD2}"/>
              </a:ext>
            </a:extLst>
          </p:cNvPr>
          <p:cNvCxnSpPr/>
          <p:nvPr/>
        </p:nvCxnSpPr>
        <p:spPr>
          <a:xfrm>
            <a:off x="8245637" y="140713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CF49D297-50E0-A49B-E02C-1112098C6C00}"/>
              </a:ext>
            </a:extLst>
          </p:cNvPr>
          <p:cNvSpPr>
            <a:spLocks/>
          </p:cNvSpPr>
          <p:nvPr/>
        </p:nvSpPr>
        <p:spPr bwMode="auto">
          <a:xfrm>
            <a:off x="4897474" y="1111010"/>
            <a:ext cx="3488468" cy="1003922"/>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noFill/>
            <a:round/>
            <a:headEnd type="none" w="med" len="med"/>
            <a:tailEnd type="none" w="med" len="med"/>
          </a:ln>
        </p:spPr>
        <p:txBody>
          <a:bodyPr lIns="0" tIns="0" rIns="0" bIns="0"/>
          <a:lstStyle/>
          <a:p>
            <a:endParaRPr lang="en-US"/>
          </a:p>
        </p:txBody>
      </p:sp>
      <p:cxnSp>
        <p:nvCxnSpPr>
          <p:cNvPr id="28" name="Straight Arrow Connector 27">
            <a:extLst>
              <a:ext uri="{FF2B5EF4-FFF2-40B4-BE49-F238E27FC236}">
                <a16:creationId xmlns:a16="http://schemas.microsoft.com/office/drawing/2014/main" id="{397E6A06-C7C5-2DA4-77B0-E53114371824}"/>
              </a:ext>
            </a:extLst>
          </p:cNvPr>
          <p:cNvCxnSpPr/>
          <p:nvPr/>
        </p:nvCxnSpPr>
        <p:spPr>
          <a:xfrm>
            <a:off x="507872" y="2107221"/>
            <a:ext cx="8051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7C96220-1D96-BB89-F0DD-117457B7BBBC}"/>
              </a:ext>
            </a:extLst>
          </p:cNvPr>
          <p:cNvCxnSpPr/>
          <p:nvPr/>
        </p:nvCxnSpPr>
        <p:spPr>
          <a:xfrm flipH="1">
            <a:off x="3860446" y="2043774"/>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2EF888C-A3CA-80FD-0090-D858F0D99CC1}"/>
              </a:ext>
            </a:extLst>
          </p:cNvPr>
          <p:cNvCxnSpPr/>
          <p:nvPr/>
        </p:nvCxnSpPr>
        <p:spPr>
          <a:xfrm flipH="1">
            <a:off x="4062274" y="2023178"/>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B2DA2FB-BACA-BC14-2AAA-8F0A6200A00B}"/>
              </a:ext>
            </a:extLst>
          </p:cNvPr>
          <p:cNvCxnSpPr/>
          <p:nvPr/>
        </p:nvCxnSpPr>
        <p:spPr>
          <a:xfrm>
            <a:off x="3976761" y="2108452"/>
            <a:ext cx="160337"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2AF91D6-53FD-1D5B-BE24-06CF8FF562EB}"/>
              </a:ext>
            </a:extLst>
          </p:cNvPr>
          <p:cNvCxnSpPr/>
          <p:nvPr/>
        </p:nvCxnSpPr>
        <p:spPr>
          <a:xfrm>
            <a:off x="590658" y="14209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6A636E5-FFA8-9616-E7BF-8054E2376EC8}"/>
              </a:ext>
            </a:extLst>
          </p:cNvPr>
          <p:cNvCxnSpPr/>
          <p:nvPr/>
        </p:nvCxnSpPr>
        <p:spPr>
          <a:xfrm>
            <a:off x="838699" y="142098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1AD0688-C07C-41FA-99C1-75D08DD2B57C}"/>
              </a:ext>
            </a:extLst>
          </p:cNvPr>
          <p:cNvCxnSpPr/>
          <p:nvPr/>
        </p:nvCxnSpPr>
        <p:spPr>
          <a:xfrm>
            <a:off x="1077597" y="14198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33AA9E1-4265-E607-BA47-7E32082BF33E}"/>
              </a:ext>
            </a:extLst>
          </p:cNvPr>
          <p:cNvCxnSpPr/>
          <p:nvPr/>
        </p:nvCxnSpPr>
        <p:spPr>
          <a:xfrm>
            <a:off x="1311470" y="142216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363CC4B-7907-DD46-5EED-D8F680823064}"/>
              </a:ext>
            </a:extLst>
          </p:cNvPr>
          <p:cNvCxnSpPr/>
          <p:nvPr/>
        </p:nvCxnSpPr>
        <p:spPr>
          <a:xfrm>
            <a:off x="1559511" y="14221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3E1448C9-F012-3AA7-944F-7BF4659743A9}"/>
              </a:ext>
            </a:extLst>
          </p:cNvPr>
          <p:cNvCxnSpPr/>
          <p:nvPr/>
        </p:nvCxnSpPr>
        <p:spPr>
          <a:xfrm>
            <a:off x="1786052" y="142098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03118130-3809-D3B2-668E-D073D211038E}"/>
              </a:ext>
            </a:extLst>
          </p:cNvPr>
          <p:cNvCxnSpPr/>
          <p:nvPr/>
        </p:nvCxnSpPr>
        <p:spPr>
          <a:xfrm>
            <a:off x="2037469" y="14190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900077B-4C03-E9B0-9283-5205BB84863A}"/>
              </a:ext>
            </a:extLst>
          </p:cNvPr>
          <p:cNvCxnSpPr/>
          <p:nvPr/>
        </p:nvCxnSpPr>
        <p:spPr>
          <a:xfrm>
            <a:off x="2285510" y="141900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2B814BC-8687-B8A4-8CBF-86B6B5576F2C}"/>
              </a:ext>
            </a:extLst>
          </p:cNvPr>
          <p:cNvCxnSpPr/>
          <p:nvPr/>
        </p:nvCxnSpPr>
        <p:spPr>
          <a:xfrm>
            <a:off x="2524408" y="141782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79D674B-821A-5AE1-97A5-8F615EEEF22C}"/>
              </a:ext>
            </a:extLst>
          </p:cNvPr>
          <p:cNvCxnSpPr/>
          <p:nvPr/>
        </p:nvCxnSpPr>
        <p:spPr>
          <a:xfrm>
            <a:off x="2758281" y="142018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9266733-4B54-3B08-7B27-A15DC97FD731}"/>
              </a:ext>
            </a:extLst>
          </p:cNvPr>
          <p:cNvCxnSpPr/>
          <p:nvPr/>
        </p:nvCxnSpPr>
        <p:spPr>
          <a:xfrm>
            <a:off x="3006322" y="14201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32F98B9-1597-15A8-B3A5-DA3C65999051}"/>
              </a:ext>
            </a:extLst>
          </p:cNvPr>
          <p:cNvCxnSpPr/>
          <p:nvPr/>
        </p:nvCxnSpPr>
        <p:spPr>
          <a:xfrm>
            <a:off x="3232863" y="141900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F6403D9-A46F-D62D-7F0F-A849C0678E1E}"/>
              </a:ext>
            </a:extLst>
          </p:cNvPr>
          <p:cNvCxnSpPr/>
          <p:nvPr/>
        </p:nvCxnSpPr>
        <p:spPr>
          <a:xfrm>
            <a:off x="3445069" y="141820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59AE9E3-62F5-BB65-69E6-FB978C196F55}"/>
              </a:ext>
            </a:extLst>
          </p:cNvPr>
          <p:cNvCxnSpPr/>
          <p:nvPr/>
        </p:nvCxnSpPr>
        <p:spPr>
          <a:xfrm>
            <a:off x="3693110" y="14182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46" name="Line 3">
            <a:extLst>
              <a:ext uri="{FF2B5EF4-FFF2-40B4-BE49-F238E27FC236}">
                <a16:creationId xmlns:a16="http://schemas.microsoft.com/office/drawing/2014/main" id="{BC52471E-D1DE-D4BB-9826-35B731C0AC34}"/>
              </a:ext>
            </a:extLst>
          </p:cNvPr>
          <p:cNvSpPr>
            <a:spLocks noChangeShapeType="1"/>
          </p:cNvSpPr>
          <p:nvPr/>
        </p:nvSpPr>
        <p:spPr bwMode="auto">
          <a:xfrm flipH="1">
            <a:off x="8394187" y="1088970"/>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7" name="Line 4">
            <a:extLst>
              <a:ext uri="{FF2B5EF4-FFF2-40B4-BE49-F238E27FC236}">
                <a16:creationId xmlns:a16="http://schemas.microsoft.com/office/drawing/2014/main" id="{7F48BA6B-E354-842A-2968-023F5010B7E5}"/>
              </a:ext>
            </a:extLst>
          </p:cNvPr>
          <p:cNvSpPr>
            <a:spLocks noChangeShapeType="1"/>
          </p:cNvSpPr>
          <p:nvPr/>
        </p:nvSpPr>
        <p:spPr bwMode="auto">
          <a:xfrm flipH="1">
            <a:off x="8151561" y="1088970"/>
            <a:ext cx="0"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8" name="Line 6">
            <a:extLst>
              <a:ext uri="{FF2B5EF4-FFF2-40B4-BE49-F238E27FC236}">
                <a16:creationId xmlns:a16="http://schemas.microsoft.com/office/drawing/2014/main" id="{75908814-0929-32AC-D87F-85545F46ED50}"/>
              </a:ext>
            </a:extLst>
          </p:cNvPr>
          <p:cNvSpPr>
            <a:spLocks noChangeShapeType="1"/>
          </p:cNvSpPr>
          <p:nvPr/>
        </p:nvSpPr>
        <p:spPr bwMode="auto">
          <a:xfrm flipH="1">
            <a:off x="7667202" y="1088970"/>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9" name="Line 7">
            <a:extLst>
              <a:ext uri="{FF2B5EF4-FFF2-40B4-BE49-F238E27FC236}">
                <a16:creationId xmlns:a16="http://schemas.microsoft.com/office/drawing/2014/main" id="{684FF8F1-DFA6-AE49-4025-8A57E914FEB8}"/>
              </a:ext>
            </a:extLst>
          </p:cNvPr>
          <p:cNvSpPr>
            <a:spLocks noChangeShapeType="1"/>
          </p:cNvSpPr>
          <p:nvPr/>
        </p:nvSpPr>
        <p:spPr bwMode="auto">
          <a:xfrm flipH="1">
            <a:off x="7424577" y="1088970"/>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5" name="Line 8">
            <a:extLst>
              <a:ext uri="{FF2B5EF4-FFF2-40B4-BE49-F238E27FC236}">
                <a16:creationId xmlns:a16="http://schemas.microsoft.com/office/drawing/2014/main" id="{F4C23AF1-F124-AADD-A1DC-B5B16C46ADBD}"/>
              </a:ext>
            </a:extLst>
          </p:cNvPr>
          <p:cNvSpPr>
            <a:spLocks noChangeShapeType="1"/>
          </p:cNvSpPr>
          <p:nvPr/>
        </p:nvSpPr>
        <p:spPr bwMode="auto">
          <a:xfrm flipH="1">
            <a:off x="7182844" y="1088970"/>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6" name="Line 9">
            <a:extLst>
              <a:ext uri="{FF2B5EF4-FFF2-40B4-BE49-F238E27FC236}">
                <a16:creationId xmlns:a16="http://schemas.microsoft.com/office/drawing/2014/main" id="{03B9B6EA-FC87-16FE-855D-8A29CC4CBE22}"/>
              </a:ext>
            </a:extLst>
          </p:cNvPr>
          <p:cNvSpPr>
            <a:spLocks noChangeShapeType="1"/>
          </p:cNvSpPr>
          <p:nvPr/>
        </p:nvSpPr>
        <p:spPr bwMode="auto">
          <a:xfrm flipH="1">
            <a:off x="6940219" y="1088970"/>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3" name="Line 10">
            <a:extLst>
              <a:ext uri="{FF2B5EF4-FFF2-40B4-BE49-F238E27FC236}">
                <a16:creationId xmlns:a16="http://schemas.microsoft.com/office/drawing/2014/main" id="{4CFFBA9A-AB60-4BEF-6D3A-7B2EB5CE95A6}"/>
              </a:ext>
            </a:extLst>
          </p:cNvPr>
          <p:cNvSpPr>
            <a:spLocks noChangeShapeType="1"/>
          </p:cNvSpPr>
          <p:nvPr/>
        </p:nvSpPr>
        <p:spPr bwMode="auto">
          <a:xfrm flipH="1">
            <a:off x="6697593"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5" name="Line 11">
            <a:extLst>
              <a:ext uri="{FF2B5EF4-FFF2-40B4-BE49-F238E27FC236}">
                <a16:creationId xmlns:a16="http://schemas.microsoft.com/office/drawing/2014/main" id="{E001D44C-E86B-ED5E-F13E-ADE680815BC9}"/>
              </a:ext>
            </a:extLst>
          </p:cNvPr>
          <p:cNvSpPr>
            <a:spLocks noChangeShapeType="1"/>
          </p:cNvSpPr>
          <p:nvPr/>
        </p:nvSpPr>
        <p:spPr bwMode="auto">
          <a:xfrm flipH="1">
            <a:off x="6456752"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6" name="Line 12">
            <a:extLst>
              <a:ext uri="{FF2B5EF4-FFF2-40B4-BE49-F238E27FC236}">
                <a16:creationId xmlns:a16="http://schemas.microsoft.com/office/drawing/2014/main" id="{D98524D6-0ED3-A6A6-57C6-5B2BC693E9EA}"/>
              </a:ext>
            </a:extLst>
          </p:cNvPr>
          <p:cNvSpPr>
            <a:spLocks noChangeShapeType="1"/>
          </p:cNvSpPr>
          <p:nvPr/>
        </p:nvSpPr>
        <p:spPr bwMode="auto">
          <a:xfrm flipH="1">
            <a:off x="6214127"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7" name="Line 13">
            <a:extLst>
              <a:ext uri="{FF2B5EF4-FFF2-40B4-BE49-F238E27FC236}">
                <a16:creationId xmlns:a16="http://schemas.microsoft.com/office/drawing/2014/main" id="{427BAC85-4977-EA94-6B82-14D7D8796E24}"/>
              </a:ext>
            </a:extLst>
          </p:cNvPr>
          <p:cNvSpPr>
            <a:spLocks noChangeShapeType="1"/>
          </p:cNvSpPr>
          <p:nvPr/>
        </p:nvSpPr>
        <p:spPr bwMode="auto">
          <a:xfrm flipH="1">
            <a:off x="5972394"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8" name="Line 14">
            <a:extLst>
              <a:ext uri="{FF2B5EF4-FFF2-40B4-BE49-F238E27FC236}">
                <a16:creationId xmlns:a16="http://schemas.microsoft.com/office/drawing/2014/main" id="{CE928F2B-892A-679F-7C6A-9DD2E24593CA}"/>
              </a:ext>
            </a:extLst>
          </p:cNvPr>
          <p:cNvSpPr>
            <a:spLocks noChangeShapeType="1"/>
          </p:cNvSpPr>
          <p:nvPr/>
        </p:nvSpPr>
        <p:spPr bwMode="auto">
          <a:xfrm flipH="1">
            <a:off x="5729769"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9" name="Line 15">
            <a:extLst>
              <a:ext uri="{FF2B5EF4-FFF2-40B4-BE49-F238E27FC236}">
                <a16:creationId xmlns:a16="http://schemas.microsoft.com/office/drawing/2014/main" id="{BAB9009E-52A8-7E38-4B57-91DBA24AA2EF}"/>
              </a:ext>
            </a:extLst>
          </p:cNvPr>
          <p:cNvSpPr>
            <a:spLocks noChangeShapeType="1"/>
          </p:cNvSpPr>
          <p:nvPr/>
        </p:nvSpPr>
        <p:spPr bwMode="auto">
          <a:xfrm flipH="1">
            <a:off x="5488035"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0" name="Line 16">
            <a:extLst>
              <a:ext uri="{FF2B5EF4-FFF2-40B4-BE49-F238E27FC236}">
                <a16:creationId xmlns:a16="http://schemas.microsoft.com/office/drawing/2014/main" id="{934E4DC5-E092-7CAD-F331-A9E6CD6B7013}"/>
              </a:ext>
            </a:extLst>
          </p:cNvPr>
          <p:cNvSpPr>
            <a:spLocks noChangeShapeType="1"/>
          </p:cNvSpPr>
          <p:nvPr/>
        </p:nvSpPr>
        <p:spPr bwMode="auto">
          <a:xfrm flipH="1">
            <a:off x="5246302"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1" name="Line 17">
            <a:extLst>
              <a:ext uri="{FF2B5EF4-FFF2-40B4-BE49-F238E27FC236}">
                <a16:creationId xmlns:a16="http://schemas.microsoft.com/office/drawing/2014/main" id="{BCA35DB6-752F-08C3-DF74-6787F1AA0027}"/>
              </a:ext>
            </a:extLst>
          </p:cNvPr>
          <p:cNvSpPr>
            <a:spLocks noChangeShapeType="1"/>
          </p:cNvSpPr>
          <p:nvPr/>
        </p:nvSpPr>
        <p:spPr bwMode="auto">
          <a:xfrm flipH="1">
            <a:off x="5002784" y="1085306"/>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cxnSp>
        <p:nvCxnSpPr>
          <p:cNvPr id="84" name="Straight Arrow Connector 83">
            <a:extLst>
              <a:ext uri="{FF2B5EF4-FFF2-40B4-BE49-F238E27FC236}">
                <a16:creationId xmlns:a16="http://schemas.microsoft.com/office/drawing/2014/main" id="{7F5424EE-C3D7-1CF7-48C4-60CACA14E9D9}"/>
              </a:ext>
            </a:extLst>
          </p:cNvPr>
          <p:cNvCxnSpPr/>
          <p:nvPr/>
        </p:nvCxnSpPr>
        <p:spPr>
          <a:xfrm>
            <a:off x="215832" y="1172548"/>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0AFB90C7-0EC0-7881-FE99-FC91C38F2411}"/>
              </a:ext>
            </a:extLst>
          </p:cNvPr>
          <p:cNvCxnSpPr/>
          <p:nvPr/>
        </p:nvCxnSpPr>
        <p:spPr>
          <a:xfrm flipH="1">
            <a:off x="590658" y="1176666"/>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64B46DAD-4790-0A86-8EB0-BE36AB76191B}"/>
              </a:ext>
            </a:extLst>
          </p:cNvPr>
          <p:cNvSpPr txBox="1"/>
          <p:nvPr/>
        </p:nvSpPr>
        <p:spPr>
          <a:xfrm>
            <a:off x="804827" y="829710"/>
            <a:ext cx="548548" cy="461665"/>
          </a:xfrm>
          <a:prstGeom prst="rect">
            <a:avLst/>
          </a:prstGeom>
          <a:solidFill>
            <a:srgbClr val="FFFF00"/>
          </a:solidFill>
          <a:ln>
            <a:solidFill>
              <a:schemeClr val="tx1"/>
            </a:solidFill>
          </a:ln>
        </p:spPr>
        <p:txBody>
          <a:bodyPr wrap="none" rtlCol="0">
            <a:spAutoFit/>
          </a:bodyPr>
          <a:lstStyle/>
          <a:p>
            <a:r>
              <a:rPr lang="en-US" sz="2400" i="1" dirty="0" err="1">
                <a:latin typeface="Times" pitchFamily="2" charset="0"/>
              </a:rPr>
              <a:t>f</a:t>
            </a:r>
            <a:r>
              <a:rPr lang="en-US" sz="2400" i="1" baseline="-25000" dirty="0" err="1">
                <a:latin typeface="Times" pitchFamily="2" charset="0"/>
              </a:rPr>
              <a:t>CE</a:t>
            </a:r>
            <a:endParaRPr lang="en-US" sz="2400" i="1" baseline="-25000" dirty="0">
              <a:latin typeface="Times" pitchFamily="2" charset="0"/>
            </a:endParaRPr>
          </a:p>
        </p:txBody>
      </p:sp>
      <p:cxnSp>
        <p:nvCxnSpPr>
          <p:cNvPr id="99" name="Straight Connector 98">
            <a:extLst>
              <a:ext uri="{FF2B5EF4-FFF2-40B4-BE49-F238E27FC236}">
                <a16:creationId xmlns:a16="http://schemas.microsoft.com/office/drawing/2014/main" id="{CA3D8F47-EE90-D5BB-5621-360BEF36F7BF}"/>
              </a:ext>
            </a:extLst>
          </p:cNvPr>
          <p:cNvCxnSpPr/>
          <p:nvPr/>
        </p:nvCxnSpPr>
        <p:spPr>
          <a:xfrm>
            <a:off x="3006322" y="14112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05DB194-F11D-4B55-B411-DDBC3AA47AD7}"/>
              </a:ext>
            </a:extLst>
          </p:cNvPr>
          <p:cNvCxnSpPr/>
          <p:nvPr/>
        </p:nvCxnSpPr>
        <p:spPr>
          <a:xfrm>
            <a:off x="3232863" y="14112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741F3B5-2410-82D3-5CEC-C92E087C6022}"/>
              </a:ext>
            </a:extLst>
          </p:cNvPr>
          <p:cNvCxnSpPr/>
          <p:nvPr/>
        </p:nvCxnSpPr>
        <p:spPr>
          <a:xfrm>
            <a:off x="3445069" y="14112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787F7317-07CE-6892-024F-129B271D15BF}"/>
              </a:ext>
            </a:extLst>
          </p:cNvPr>
          <p:cNvCxnSpPr/>
          <p:nvPr/>
        </p:nvCxnSpPr>
        <p:spPr>
          <a:xfrm>
            <a:off x="3693110" y="14182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D814C7CE-6799-FA02-1C05-9C5FC3D9A75D}"/>
              </a:ext>
            </a:extLst>
          </p:cNvPr>
          <p:cNvCxnSpPr>
            <a:cxnSpLocks/>
          </p:cNvCxnSpPr>
          <p:nvPr/>
        </p:nvCxnSpPr>
        <p:spPr>
          <a:xfrm flipV="1">
            <a:off x="520655" y="828504"/>
            <a:ext cx="0" cy="12825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196BEC0-EFD5-6AC4-DAB0-1917B925F1FF}"/>
              </a:ext>
            </a:extLst>
          </p:cNvPr>
          <p:cNvCxnSpPr/>
          <p:nvPr/>
        </p:nvCxnSpPr>
        <p:spPr>
          <a:xfrm>
            <a:off x="7790249" y="142098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51" name="Rectangle 150"/>
          <p:cNvSpPr/>
          <p:nvPr/>
        </p:nvSpPr>
        <p:spPr>
          <a:xfrm>
            <a:off x="5216594" y="1315305"/>
            <a:ext cx="289526" cy="8809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C6BFBFEF-C52C-EDF9-7941-3C85D9102D47}"/>
              </a:ext>
            </a:extLst>
          </p:cNvPr>
          <p:cNvCxnSpPr/>
          <p:nvPr/>
        </p:nvCxnSpPr>
        <p:spPr>
          <a:xfrm>
            <a:off x="8021987" y="142098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3" name="Line 5">
            <a:extLst>
              <a:ext uri="{FF2B5EF4-FFF2-40B4-BE49-F238E27FC236}">
                <a16:creationId xmlns:a16="http://schemas.microsoft.com/office/drawing/2014/main" id="{AD00B4D4-E2C7-A5D1-53DA-7862F64834AE}"/>
              </a:ext>
            </a:extLst>
          </p:cNvPr>
          <p:cNvSpPr>
            <a:spLocks noChangeShapeType="1"/>
          </p:cNvSpPr>
          <p:nvPr/>
        </p:nvSpPr>
        <p:spPr bwMode="auto">
          <a:xfrm flipH="1">
            <a:off x="7906713" y="1088970"/>
            <a:ext cx="12034" cy="101623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52" name="Rectangle 151"/>
          <p:cNvSpPr/>
          <p:nvPr/>
        </p:nvSpPr>
        <p:spPr>
          <a:xfrm>
            <a:off x="7673020" y="1278045"/>
            <a:ext cx="244852" cy="8809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 Box 61"/>
          <p:cNvSpPr txBox="1">
            <a:spLocks noChangeArrowheads="1"/>
          </p:cNvSpPr>
          <p:nvPr/>
        </p:nvSpPr>
        <p:spPr bwMode="auto">
          <a:xfrm>
            <a:off x="353640" y="2366917"/>
            <a:ext cx="4230420" cy="1323439"/>
          </a:xfrm>
          <a:prstGeom prst="rect">
            <a:avLst/>
          </a:prstGeom>
          <a:solidFill>
            <a:schemeClr val="accent4">
              <a:lumMod val="20000"/>
              <a:lumOff val="80000"/>
            </a:schemeClr>
          </a:solidFill>
          <a:ln>
            <a:solidFill>
              <a:schemeClr val="tx1"/>
            </a:solidFill>
          </a:ln>
          <a:effectLst>
            <a:outerShdw blurRad="50800" dist="76200" dir="2700000" algn="tl" rotWithShape="0">
              <a:prstClr val="black">
                <a:alpha val="40000"/>
              </a:prstClr>
            </a:outerShdw>
          </a:effectLst>
        </p:spPr>
        <p:txBody>
          <a:bodyPr wrap="square" anchor="ctr">
            <a:spAutoFit/>
          </a:bodyPr>
          <a:lstStyle/>
          <a:p>
            <a:pPr algn="ctr" eaLnBrk="1" hangingPunct="1"/>
            <a:r>
              <a:rPr lang="en-US" altLang="en-US" sz="2000" b="1" dirty="0"/>
              <a:t>Measuring f</a:t>
            </a:r>
            <a:r>
              <a:rPr lang="en-US" altLang="en-US" sz="2000" b="1" baseline="-25000" dirty="0"/>
              <a:t>0</a:t>
            </a:r>
            <a:r>
              <a:rPr lang="en-US" altLang="en-US" sz="2000" b="1" dirty="0"/>
              <a:t> requires an optical octave of bandwidth!... </a:t>
            </a:r>
            <a:r>
              <a:rPr lang="en-US" altLang="en-US" sz="2000" dirty="0"/>
              <a:t>Poses significant challenges to systems with low pulse energies (high </a:t>
            </a:r>
            <a:r>
              <a:rPr lang="en-US" altLang="en-US" sz="2000" dirty="0" err="1"/>
              <a:t>f</a:t>
            </a:r>
            <a:r>
              <a:rPr lang="en-US" altLang="en-US" sz="2000" baseline="-25000" dirty="0" err="1"/>
              <a:t>r</a:t>
            </a:r>
            <a:r>
              <a:rPr lang="en-US" altLang="en-US" sz="2000" dirty="0"/>
              <a:t> systems).</a:t>
            </a:r>
          </a:p>
        </p:txBody>
      </p:sp>
      <p:grpSp>
        <p:nvGrpSpPr>
          <p:cNvPr id="448" name="Group 447">
            <a:extLst>
              <a:ext uri="{FF2B5EF4-FFF2-40B4-BE49-F238E27FC236}">
                <a16:creationId xmlns:a16="http://schemas.microsoft.com/office/drawing/2014/main" id="{CC5D28FF-689D-19C6-9BBD-161AF4975DD5}"/>
              </a:ext>
            </a:extLst>
          </p:cNvPr>
          <p:cNvGrpSpPr/>
          <p:nvPr/>
        </p:nvGrpSpPr>
        <p:grpSpPr>
          <a:xfrm>
            <a:off x="379979" y="4176599"/>
            <a:ext cx="8764021" cy="2682330"/>
            <a:chOff x="379979" y="4044248"/>
            <a:chExt cx="8764021" cy="2682330"/>
          </a:xfrm>
        </p:grpSpPr>
        <p:pic>
          <p:nvPicPr>
            <p:cNvPr id="3" name="Picture 2">
              <a:extLst>
                <a:ext uri="{FF2B5EF4-FFF2-40B4-BE49-F238E27FC236}">
                  <a16:creationId xmlns:a16="http://schemas.microsoft.com/office/drawing/2014/main" id="{AE21516F-C1C2-C26B-3596-2ABA497E3AA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4"/>
            <a:stretch/>
          </p:blipFill>
          <p:spPr>
            <a:xfrm>
              <a:off x="4752177" y="5314329"/>
              <a:ext cx="2523214" cy="1412249"/>
            </a:xfrm>
            <a:prstGeom prst="rect">
              <a:avLst/>
            </a:prstGeom>
          </p:spPr>
        </p:pic>
        <p:pic>
          <p:nvPicPr>
            <p:cNvPr id="482" name="Picture 481">
              <a:extLst>
                <a:ext uri="{FF2B5EF4-FFF2-40B4-BE49-F238E27FC236}">
                  <a16:creationId xmlns:a16="http://schemas.microsoft.com/office/drawing/2014/main" id="{DC62C84E-428C-487D-1EF7-2A017A70CEA7}"/>
                </a:ext>
              </a:extLst>
            </p:cNvPr>
            <p:cNvPicPr>
              <a:picLocks noChangeAspect="1"/>
            </p:cNvPicPr>
            <p:nvPr/>
          </p:nvPicPr>
          <p:blipFill>
            <a:blip r:embed="rId3"/>
            <a:stretch>
              <a:fillRect/>
            </a:stretch>
          </p:blipFill>
          <p:spPr>
            <a:xfrm>
              <a:off x="6573326" y="4246048"/>
              <a:ext cx="2506894" cy="1410128"/>
            </a:xfrm>
            <a:prstGeom prst="rect">
              <a:avLst/>
            </a:prstGeom>
          </p:spPr>
        </p:pic>
        <p:grpSp>
          <p:nvGrpSpPr>
            <p:cNvPr id="483" name="Group 7">
              <a:extLst>
                <a:ext uri="{FF2B5EF4-FFF2-40B4-BE49-F238E27FC236}">
                  <a16:creationId xmlns:a16="http://schemas.microsoft.com/office/drawing/2014/main" id="{8612487B-844C-445C-0AF8-DF8769A8CBD3}"/>
                </a:ext>
              </a:extLst>
            </p:cNvPr>
            <p:cNvGrpSpPr>
              <a:grpSpLocks/>
            </p:cNvGrpSpPr>
            <p:nvPr/>
          </p:nvGrpSpPr>
          <p:grpSpPr bwMode="auto">
            <a:xfrm>
              <a:off x="4497829" y="4044248"/>
              <a:ext cx="1994684" cy="1267356"/>
              <a:chOff x="422" y="112"/>
              <a:chExt cx="2766" cy="1917"/>
            </a:xfrm>
          </p:grpSpPr>
          <p:pic>
            <p:nvPicPr>
              <p:cNvPr id="484" name="Picture 5">
                <a:extLst>
                  <a:ext uri="{FF2B5EF4-FFF2-40B4-BE49-F238E27FC236}">
                    <a16:creationId xmlns:a16="http://schemas.microsoft.com/office/drawing/2014/main" id="{BF02DA81-FACC-375F-DF87-9EF53B62D46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2" y="112"/>
                <a:ext cx="2766" cy="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pic>
          <p:sp>
            <p:nvSpPr>
              <p:cNvPr id="485" name="Rectangle 6">
                <a:extLst>
                  <a:ext uri="{FF2B5EF4-FFF2-40B4-BE49-F238E27FC236}">
                    <a16:creationId xmlns:a16="http://schemas.microsoft.com/office/drawing/2014/main" id="{7CE2CCC0-5C38-00C0-5FB9-D3A9B1A45E84}"/>
                  </a:ext>
                </a:extLst>
              </p:cNvPr>
              <p:cNvSpPr>
                <a:spLocks/>
              </p:cNvSpPr>
              <p:nvPr/>
            </p:nvSpPr>
            <p:spPr bwMode="auto">
              <a:xfrm>
                <a:off x="437" y="1676"/>
                <a:ext cx="185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7799" bIns="0"/>
              <a:lstStyle>
                <a:lvl1pPr marL="57150"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l" eaLnBrk="1" hangingPunct="1"/>
                <a:r>
                  <a:rPr lang="en-US" altLang="en-US" sz="1600" i="1" dirty="0" err="1">
                    <a:solidFill>
                      <a:schemeClr val="bg1"/>
                    </a:solidFill>
                    <a:latin typeface="Times New Roman" charset="0"/>
                    <a:ea typeface="Times New Roman" charset="0"/>
                    <a:cs typeface="Times New Roman" charset="0"/>
                    <a:sym typeface="Arial" charset="0"/>
                  </a:rPr>
                  <a:t>J.Bethe</a:t>
                </a:r>
                <a:r>
                  <a:rPr lang="en-US" altLang="en-US" sz="1600" i="1" dirty="0">
                    <a:solidFill>
                      <a:schemeClr val="bg1"/>
                    </a:solidFill>
                    <a:latin typeface="Times New Roman" charset="0"/>
                    <a:ea typeface="Times New Roman" charset="0"/>
                    <a:cs typeface="Times New Roman" charset="0"/>
                    <a:sym typeface="Arial" charset="0"/>
                  </a:rPr>
                  <a:t> (2009)</a:t>
                </a:r>
              </a:p>
            </p:txBody>
          </p:sp>
        </p:grpSp>
        <p:sp>
          <p:nvSpPr>
            <p:cNvPr id="486" name="Text Box 32">
              <a:extLst>
                <a:ext uri="{FF2B5EF4-FFF2-40B4-BE49-F238E27FC236}">
                  <a16:creationId xmlns:a16="http://schemas.microsoft.com/office/drawing/2014/main" id="{5F941A42-990F-26BE-FE77-205F66102907}"/>
                </a:ext>
              </a:extLst>
            </p:cNvPr>
            <p:cNvSpPr txBox="1">
              <a:spLocks noChangeArrowheads="1"/>
            </p:cNvSpPr>
            <p:nvPr/>
          </p:nvSpPr>
          <p:spPr bwMode="auto">
            <a:xfrm>
              <a:off x="379979" y="4523750"/>
              <a:ext cx="435392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r>
                <a:rPr lang="en-US" altLang="en-US" b="1" u="sng" dirty="0"/>
                <a:t>Continuum generation</a:t>
              </a:r>
            </a:p>
            <a:p>
              <a:pPr marL="285750" indent="-285750" eaLnBrk="1" hangingPunct="1">
                <a:buFont typeface="Arial" charset="0"/>
                <a:buChar char="•"/>
              </a:pPr>
              <a:r>
                <a:rPr lang="en-US" altLang="en-US" dirty="0"/>
                <a:t>High confinement</a:t>
              </a:r>
            </a:p>
            <a:p>
              <a:pPr marL="285750" indent="-285750" eaLnBrk="1" hangingPunct="1">
                <a:buFont typeface="Arial" charset="0"/>
                <a:buChar char="•"/>
              </a:pPr>
              <a:r>
                <a:rPr lang="en-US" altLang="en-US" dirty="0"/>
                <a:t>Small mode volume = high intensities</a:t>
              </a:r>
            </a:p>
            <a:p>
              <a:pPr marL="285750" indent="-285750" eaLnBrk="1" hangingPunct="1">
                <a:buFont typeface="Arial" charset="0"/>
                <a:buChar char="•"/>
              </a:pPr>
              <a:r>
                <a:rPr lang="en-US" altLang="en-US" dirty="0"/>
                <a:t>Long interaction lengths</a:t>
              </a:r>
            </a:p>
            <a:p>
              <a:pPr marL="285750" indent="-285750" eaLnBrk="1" hangingPunct="1">
                <a:buFont typeface="Arial" charset="0"/>
                <a:buChar char="•"/>
              </a:pPr>
              <a:r>
                <a:rPr lang="en-US" altLang="en-US" dirty="0"/>
                <a:t>dispersion is managed by balancing material and geometrical dispersions.</a:t>
              </a:r>
            </a:p>
          </p:txBody>
        </p:sp>
        <p:sp>
          <p:nvSpPr>
            <p:cNvPr id="8" name="TextBox 7">
              <a:extLst>
                <a:ext uri="{FF2B5EF4-FFF2-40B4-BE49-F238E27FC236}">
                  <a16:creationId xmlns:a16="http://schemas.microsoft.com/office/drawing/2014/main" id="{1F7CC42B-6270-CC1A-1A07-34F376EFA18C}"/>
                </a:ext>
              </a:extLst>
            </p:cNvPr>
            <p:cNvSpPr txBox="1"/>
            <p:nvPr/>
          </p:nvSpPr>
          <p:spPr>
            <a:xfrm>
              <a:off x="7257152" y="5846138"/>
              <a:ext cx="1886848" cy="738664"/>
            </a:xfrm>
            <a:prstGeom prst="rect">
              <a:avLst/>
            </a:prstGeom>
            <a:noFill/>
          </p:spPr>
          <p:txBody>
            <a:bodyPr wrap="square" rtlCol="0">
              <a:spAutoFit/>
            </a:bodyPr>
            <a:lstStyle/>
            <a:p>
              <a:r>
                <a:rPr lang="is-IS" sz="1400" i="1" dirty="0">
                  <a:solidFill>
                    <a:schemeClr val="tx1">
                      <a:lumMod val="50000"/>
                      <a:lumOff val="50000"/>
                    </a:schemeClr>
                  </a:solidFill>
                  <a:latin typeface="Times New Roman" charset="0"/>
                  <a:ea typeface="Times New Roman" charset="0"/>
                  <a:cs typeface="Times New Roman" charset="0"/>
                </a:rPr>
                <a:t>Carlson et al. Optics Letters Vol. </a:t>
              </a:r>
              <a:r>
                <a:rPr lang="is-IS" sz="1400" b="1" i="1" dirty="0">
                  <a:solidFill>
                    <a:schemeClr val="tx1">
                      <a:lumMod val="50000"/>
                      <a:lumOff val="50000"/>
                    </a:schemeClr>
                  </a:solidFill>
                  <a:latin typeface="Times New Roman" charset="0"/>
                  <a:ea typeface="Times New Roman" charset="0"/>
                  <a:cs typeface="Times New Roman" charset="0"/>
                </a:rPr>
                <a:t>42</a:t>
              </a:r>
              <a:r>
                <a:rPr lang="is-IS" sz="1400" i="1" dirty="0">
                  <a:solidFill>
                    <a:schemeClr val="tx1">
                      <a:lumMod val="50000"/>
                      <a:lumOff val="50000"/>
                    </a:schemeClr>
                  </a:solidFill>
                  <a:latin typeface="Times New Roman" charset="0"/>
                  <a:ea typeface="Times New Roman" charset="0"/>
                  <a:cs typeface="Times New Roman" charset="0"/>
                </a:rPr>
                <a:t>, 2314 (2017)</a:t>
              </a:r>
            </a:p>
          </p:txBody>
        </p:sp>
        <p:sp>
          <p:nvSpPr>
            <p:cNvPr id="481" name="Text Box 30">
              <a:extLst>
                <a:ext uri="{FF2B5EF4-FFF2-40B4-BE49-F238E27FC236}">
                  <a16:creationId xmlns:a16="http://schemas.microsoft.com/office/drawing/2014/main" id="{7A0C32EE-08AF-3AFA-4C32-E91C5EAA44AB}"/>
                </a:ext>
              </a:extLst>
            </p:cNvPr>
            <p:cNvSpPr txBox="1">
              <a:spLocks noChangeArrowheads="1"/>
            </p:cNvSpPr>
            <p:nvPr/>
          </p:nvSpPr>
          <p:spPr bwMode="auto">
            <a:xfrm>
              <a:off x="7544958" y="5296552"/>
              <a:ext cx="14964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1" hangingPunct="1"/>
              <a:r>
                <a:rPr lang="en-US" altLang="en-US" sz="1600" dirty="0">
                  <a:solidFill>
                    <a:schemeClr val="bg1"/>
                  </a:solidFill>
                </a:rPr>
                <a:t>Cores =2 - 5 </a:t>
              </a:r>
              <a:r>
                <a:rPr lang="en-US" altLang="en-US" sz="1600" dirty="0">
                  <a:solidFill>
                    <a:schemeClr val="bg1"/>
                  </a:solidFill>
                  <a:latin typeface="Symbol" charset="2"/>
                </a:rPr>
                <a:t>m</a:t>
              </a:r>
              <a:r>
                <a:rPr lang="en-US" altLang="en-US" sz="1600" dirty="0">
                  <a:solidFill>
                    <a:schemeClr val="bg1"/>
                  </a:solidFill>
                </a:rPr>
                <a:t>m</a:t>
              </a:r>
            </a:p>
          </p:txBody>
        </p:sp>
      </p:grpSp>
      <p:sp>
        <p:nvSpPr>
          <p:cNvPr id="16" name="TextBox 15">
            <a:extLst>
              <a:ext uri="{FF2B5EF4-FFF2-40B4-BE49-F238E27FC236}">
                <a16:creationId xmlns:a16="http://schemas.microsoft.com/office/drawing/2014/main" id="{99570485-0D6F-8410-4F81-7ECA7BE2C71B}"/>
              </a:ext>
            </a:extLst>
          </p:cNvPr>
          <p:cNvSpPr txBox="1"/>
          <p:nvPr/>
        </p:nvSpPr>
        <p:spPr>
          <a:xfrm>
            <a:off x="0" y="-8890"/>
            <a:ext cx="9144000" cy="585216"/>
          </a:xfrm>
          <a:prstGeom prst="rect">
            <a:avLst/>
          </a:prstGeom>
          <a:solidFill>
            <a:schemeClr val="tx1"/>
          </a:solidFill>
        </p:spPr>
        <p:txBody>
          <a:bodyPr wrap="square" rtlCol="0">
            <a:spAutoFit/>
          </a:bodyPr>
          <a:lstStyle/>
          <a:p>
            <a:pPr algn="ctr"/>
            <a:r>
              <a:rPr lang="en-US" sz="3200" dirty="0">
                <a:solidFill>
                  <a:schemeClr val="bg1"/>
                </a:solidFill>
              </a:rPr>
              <a:t>The comb equation: </a:t>
            </a:r>
            <a:r>
              <a:rPr lang="en-US" sz="3200" dirty="0" err="1">
                <a:solidFill>
                  <a:schemeClr val="bg1"/>
                </a:solidFill>
              </a:rPr>
              <a:t>f</a:t>
            </a:r>
            <a:r>
              <a:rPr lang="en-US" sz="3200" baseline="-25000" dirty="0" err="1">
                <a:solidFill>
                  <a:schemeClr val="bg1"/>
                </a:solidFill>
              </a:rPr>
              <a:t>CE</a:t>
            </a:r>
            <a:r>
              <a:rPr lang="en-US" sz="3200" dirty="0">
                <a:solidFill>
                  <a:schemeClr val="bg1"/>
                </a:solidFill>
              </a:rPr>
              <a:t> measurement</a:t>
            </a:r>
          </a:p>
        </p:txBody>
      </p:sp>
    </p:spTree>
    <p:extLst>
      <p:ext uri="{BB962C8B-B14F-4D97-AF65-F5344CB8AC3E}">
        <p14:creationId xmlns:p14="http://schemas.microsoft.com/office/powerpoint/2010/main" val="417151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48"/>
                                        </p:tgtEl>
                                        <p:attrNameLst>
                                          <p:attrName>style.visibility</p:attrName>
                                        </p:attrNameLst>
                                      </p:cBhvr>
                                      <p:to>
                                        <p:strVal val="visible"/>
                                      </p:to>
                                    </p:set>
                                    <p:animEffect transition="in" filter="fade">
                                      <p:cBhvr>
                                        <p:cTn id="11" dur="500"/>
                                        <p:tgtEl>
                                          <p:spTgt spid="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6" name="Straight Connector 245">
            <a:extLst>
              <a:ext uri="{FF2B5EF4-FFF2-40B4-BE49-F238E27FC236}">
                <a16:creationId xmlns:a16="http://schemas.microsoft.com/office/drawing/2014/main" id="{B30D71F9-2810-59F5-CE2B-216D33E764C6}"/>
              </a:ext>
            </a:extLst>
          </p:cNvPr>
          <p:cNvCxnSpPr>
            <a:cxnSpLocks/>
            <a:endCxn id="223" idx="2"/>
          </p:cNvCxnSpPr>
          <p:nvPr/>
        </p:nvCxnSpPr>
        <p:spPr>
          <a:xfrm flipV="1">
            <a:off x="4034921" y="1633051"/>
            <a:ext cx="1041570" cy="640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761A6562-F927-CFA7-342D-5E5D537D203F}"/>
              </a:ext>
            </a:extLst>
          </p:cNvPr>
          <p:cNvCxnSpPr>
            <a:cxnSpLocks/>
            <a:stCxn id="234" idx="6"/>
            <a:endCxn id="235" idx="1"/>
          </p:cNvCxnSpPr>
          <p:nvPr/>
        </p:nvCxnSpPr>
        <p:spPr>
          <a:xfrm>
            <a:off x="3256760" y="1627027"/>
            <a:ext cx="371061" cy="603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038" name="Group 1037"/>
          <p:cNvGrpSpPr/>
          <p:nvPr/>
        </p:nvGrpSpPr>
        <p:grpSpPr>
          <a:xfrm>
            <a:off x="994562" y="2472242"/>
            <a:ext cx="6284236" cy="1409292"/>
            <a:chOff x="653400" y="2878430"/>
            <a:chExt cx="8077488" cy="2191561"/>
          </a:xfrm>
        </p:grpSpPr>
        <p:grpSp>
          <p:nvGrpSpPr>
            <p:cNvPr id="4" name="Group 124">
              <a:extLst>
                <a:ext uri="{FF2B5EF4-FFF2-40B4-BE49-F238E27FC236}">
                  <a16:creationId xmlns:a16="http://schemas.microsoft.com/office/drawing/2014/main" id="{92919A40-7F9A-0048-B8EB-724EC43427F0}"/>
                </a:ext>
              </a:extLst>
            </p:cNvPr>
            <p:cNvGrpSpPr>
              <a:grpSpLocks/>
            </p:cNvGrpSpPr>
            <p:nvPr/>
          </p:nvGrpSpPr>
          <p:grpSpPr bwMode="auto">
            <a:xfrm>
              <a:off x="653400" y="3401185"/>
              <a:ext cx="541864" cy="1668806"/>
              <a:chOff x="1007" y="2038"/>
              <a:chExt cx="651" cy="607"/>
            </a:xfrm>
          </p:grpSpPr>
          <p:sp>
            <p:nvSpPr>
              <p:cNvPr id="5"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60" name="Group 124">
              <a:extLst>
                <a:ext uri="{FF2B5EF4-FFF2-40B4-BE49-F238E27FC236}">
                  <a16:creationId xmlns:a16="http://schemas.microsoft.com/office/drawing/2014/main" id="{92919A40-7F9A-0048-B8EB-724EC43427F0}"/>
                </a:ext>
              </a:extLst>
            </p:cNvPr>
            <p:cNvGrpSpPr>
              <a:grpSpLocks/>
            </p:cNvGrpSpPr>
            <p:nvPr/>
          </p:nvGrpSpPr>
          <p:grpSpPr bwMode="auto">
            <a:xfrm>
              <a:off x="1279095" y="3523528"/>
              <a:ext cx="541864" cy="1424121"/>
              <a:chOff x="1007" y="2038"/>
              <a:chExt cx="651" cy="607"/>
            </a:xfrm>
          </p:grpSpPr>
          <p:sp>
            <p:nvSpPr>
              <p:cNvPr id="61"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14" name="Group 124">
              <a:extLst>
                <a:ext uri="{FF2B5EF4-FFF2-40B4-BE49-F238E27FC236}">
                  <a16:creationId xmlns:a16="http://schemas.microsoft.com/office/drawing/2014/main" id="{92919A40-7F9A-0048-B8EB-724EC43427F0}"/>
                </a:ext>
              </a:extLst>
            </p:cNvPr>
            <p:cNvGrpSpPr>
              <a:grpSpLocks/>
            </p:cNvGrpSpPr>
            <p:nvPr/>
          </p:nvGrpSpPr>
          <p:grpSpPr bwMode="auto">
            <a:xfrm>
              <a:off x="1904790" y="3847400"/>
              <a:ext cx="541864" cy="776377"/>
              <a:chOff x="1007" y="2038"/>
              <a:chExt cx="651" cy="607"/>
            </a:xfrm>
          </p:grpSpPr>
          <p:sp>
            <p:nvSpPr>
              <p:cNvPr id="115"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9"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4"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8"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6"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7"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9"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0"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1"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2"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5"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6"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7"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8"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9"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0"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1"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1"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2"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7"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68" name="Group 124">
              <a:extLst>
                <a:ext uri="{FF2B5EF4-FFF2-40B4-BE49-F238E27FC236}">
                  <a16:creationId xmlns:a16="http://schemas.microsoft.com/office/drawing/2014/main" id="{92919A40-7F9A-0048-B8EB-724EC43427F0}"/>
                </a:ext>
              </a:extLst>
            </p:cNvPr>
            <p:cNvGrpSpPr>
              <a:grpSpLocks/>
            </p:cNvGrpSpPr>
            <p:nvPr/>
          </p:nvGrpSpPr>
          <p:grpSpPr bwMode="auto">
            <a:xfrm>
              <a:off x="2530485" y="4109178"/>
              <a:ext cx="541864" cy="252820"/>
              <a:chOff x="1007" y="2038"/>
              <a:chExt cx="651" cy="607"/>
            </a:xfrm>
          </p:grpSpPr>
          <p:sp>
            <p:nvSpPr>
              <p:cNvPr id="169"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0"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2"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3"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8"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9"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0"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1"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2"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3"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5"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6"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7"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9"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0"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1"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2"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3"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6"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7"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8"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9"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0"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1"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2"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3"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7"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8"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9"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0"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2"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3"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7"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9"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0"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50" name="Group 124">
              <a:extLst>
                <a:ext uri="{FF2B5EF4-FFF2-40B4-BE49-F238E27FC236}">
                  <a16:creationId xmlns:a16="http://schemas.microsoft.com/office/drawing/2014/main" id="{92919A40-7F9A-0048-B8EB-724EC43427F0}"/>
                </a:ext>
              </a:extLst>
            </p:cNvPr>
            <p:cNvGrpSpPr>
              <a:grpSpLocks/>
            </p:cNvGrpSpPr>
            <p:nvPr/>
          </p:nvGrpSpPr>
          <p:grpSpPr bwMode="auto">
            <a:xfrm>
              <a:off x="3781875" y="3523528"/>
              <a:ext cx="541864" cy="1424121"/>
              <a:chOff x="1007" y="2038"/>
              <a:chExt cx="651" cy="607"/>
            </a:xfrm>
          </p:grpSpPr>
          <p:sp>
            <p:nvSpPr>
              <p:cNvPr id="551"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2"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5"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6"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7"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8"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9"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0"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1"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2"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5"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6"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7"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8"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9"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0"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1"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2"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3"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5"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6"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7"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8"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9"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0"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1"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2"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5"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6"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7"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8"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9"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0"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1"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2"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3"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4"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5"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6"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7"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8"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9"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0"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1"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2"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3"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604" name="Group 124">
              <a:extLst>
                <a:ext uri="{FF2B5EF4-FFF2-40B4-BE49-F238E27FC236}">
                  <a16:creationId xmlns:a16="http://schemas.microsoft.com/office/drawing/2014/main" id="{92919A40-7F9A-0048-B8EB-724EC43427F0}"/>
                </a:ext>
              </a:extLst>
            </p:cNvPr>
            <p:cNvGrpSpPr>
              <a:grpSpLocks/>
            </p:cNvGrpSpPr>
            <p:nvPr/>
          </p:nvGrpSpPr>
          <p:grpSpPr bwMode="auto">
            <a:xfrm>
              <a:off x="3156180" y="3847400"/>
              <a:ext cx="541864" cy="776377"/>
              <a:chOff x="1007" y="2038"/>
              <a:chExt cx="651" cy="607"/>
            </a:xfrm>
          </p:grpSpPr>
          <p:sp>
            <p:nvSpPr>
              <p:cNvPr id="605"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6"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7"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8"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9"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0"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1"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2"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3"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5"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7"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8"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9"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0"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1"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2"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3"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4"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5"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6"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7"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8"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9"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0"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1"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2"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3"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4"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5"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6"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7"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8"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9"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0"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1"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2"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3"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4"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5"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6"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7"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8"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9"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0"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1"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2"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3"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4"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6"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7"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658" name="Group 124">
              <a:extLst>
                <a:ext uri="{FF2B5EF4-FFF2-40B4-BE49-F238E27FC236}">
                  <a16:creationId xmlns:a16="http://schemas.microsoft.com/office/drawing/2014/main" id="{92919A40-7F9A-0048-B8EB-724EC43427F0}"/>
                </a:ext>
              </a:extLst>
            </p:cNvPr>
            <p:cNvGrpSpPr>
              <a:grpSpLocks/>
            </p:cNvGrpSpPr>
            <p:nvPr/>
          </p:nvGrpSpPr>
          <p:grpSpPr bwMode="auto">
            <a:xfrm>
              <a:off x="4407568" y="3401185"/>
              <a:ext cx="541864" cy="1668806"/>
              <a:chOff x="1007" y="2038"/>
              <a:chExt cx="651" cy="607"/>
            </a:xfrm>
          </p:grpSpPr>
          <p:sp>
            <p:nvSpPr>
              <p:cNvPr id="659"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0"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1"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2"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3"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4"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5"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6"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7"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8"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9"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0"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1"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2"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3"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4"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5"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6"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7"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8"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9"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0"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1"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2"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3"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4"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5"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7"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8"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9"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0"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1"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2"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3"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4"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5"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6"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7"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8"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9"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0"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1"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2"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3"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4"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5"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6"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7"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8"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9"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0"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1"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712" name="Group 124">
              <a:extLst>
                <a:ext uri="{FF2B5EF4-FFF2-40B4-BE49-F238E27FC236}">
                  <a16:creationId xmlns:a16="http://schemas.microsoft.com/office/drawing/2014/main" id="{92919A40-7F9A-0048-B8EB-724EC43427F0}"/>
                </a:ext>
              </a:extLst>
            </p:cNvPr>
            <p:cNvGrpSpPr>
              <a:grpSpLocks/>
            </p:cNvGrpSpPr>
            <p:nvPr/>
          </p:nvGrpSpPr>
          <p:grpSpPr bwMode="auto">
            <a:xfrm>
              <a:off x="5060551" y="3509574"/>
              <a:ext cx="541864" cy="1424121"/>
              <a:chOff x="1007" y="2038"/>
              <a:chExt cx="651" cy="607"/>
            </a:xfrm>
          </p:grpSpPr>
          <p:sp>
            <p:nvSpPr>
              <p:cNvPr id="713"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4"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5"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6"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7"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9"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0"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1"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2"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3"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4"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5"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6"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8"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9"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0"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1"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2"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3"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4"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5"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6"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7"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9"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0"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1"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2"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3"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4"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5"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6"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7"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8"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9"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0"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1"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2"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3"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4"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5"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6"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7"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8"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9"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0"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1"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2"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3"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4"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5"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766" name="Group 124">
              <a:extLst>
                <a:ext uri="{FF2B5EF4-FFF2-40B4-BE49-F238E27FC236}">
                  <a16:creationId xmlns:a16="http://schemas.microsoft.com/office/drawing/2014/main" id="{92919A40-7F9A-0048-B8EB-724EC43427F0}"/>
                </a:ext>
              </a:extLst>
            </p:cNvPr>
            <p:cNvGrpSpPr>
              <a:grpSpLocks/>
            </p:cNvGrpSpPr>
            <p:nvPr/>
          </p:nvGrpSpPr>
          <p:grpSpPr bwMode="auto">
            <a:xfrm>
              <a:off x="5686246" y="3833446"/>
              <a:ext cx="541864" cy="776377"/>
              <a:chOff x="1007" y="2038"/>
              <a:chExt cx="651" cy="607"/>
            </a:xfrm>
          </p:grpSpPr>
          <p:sp>
            <p:nvSpPr>
              <p:cNvPr id="767"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8"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9"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0"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1"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2"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3"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4"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5"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6"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7"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8"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9"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0"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1"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2"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3"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4"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5"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6"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7"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8"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9"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0"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1"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2"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3"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4"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5"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6"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7"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8"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9"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0"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1"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2"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3"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4"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5"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6"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7"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8"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9"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0"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1"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2"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3"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4"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5"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6"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7"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8"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9"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20" name="Group 124">
              <a:extLst>
                <a:ext uri="{FF2B5EF4-FFF2-40B4-BE49-F238E27FC236}">
                  <a16:creationId xmlns:a16="http://schemas.microsoft.com/office/drawing/2014/main" id="{92919A40-7F9A-0048-B8EB-724EC43427F0}"/>
                </a:ext>
              </a:extLst>
            </p:cNvPr>
            <p:cNvGrpSpPr>
              <a:grpSpLocks/>
            </p:cNvGrpSpPr>
            <p:nvPr/>
          </p:nvGrpSpPr>
          <p:grpSpPr bwMode="auto">
            <a:xfrm>
              <a:off x="6311941" y="4095224"/>
              <a:ext cx="541864" cy="252820"/>
              <a:chOff x="1007" y="2038"/>
              <a:chExt cx="651" cy="607"/>
            </a:xfrm>
          </p:grpSpPr>
          <p:sp>
            <p:nvSpPr>
              <p:cNvPr id="821"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4"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5"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9"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0"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2"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3"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4"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5"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6"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7"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8"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9"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0"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1"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2"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3"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4"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5"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6"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7"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8"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9"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0"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1"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2"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3"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4"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5"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6"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7"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8"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9"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0"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1"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2"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3"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4"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5"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6"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7"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8"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9"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2"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3"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74" name="Group 124">
              <a:extLst>
                <a:ext uri="{FF2B5EF4-FFF2-40B4-BE49-F238E27FC236}">
                  <a16:creationId xmlns:a16="http://schemas.microsoft.com/office/drawing/2014/main" id="{92919A40-7F9A-0048-B8EB-724EC43427F0}"/>
                </a:ext>
              </a:extLst>
            </p:cNvPr>
            <p:cNvGrpSpPr>
              <a:grpSpLocks/>
            </p:cNvGrpSpPr>
            <p:nvPr/>
          </p:nvGrpSpPr>
          <p:grpSpPr bwMode="auto">
            <a:xfrm>
              <a:off x="7563331" y="3509574"/>
              <a:ext cx="541864" cy="1424121"/>
              <a:chOff x="1007" y="2038"/>
              <a:chExt cx="651" cy="607"/>
            </a:xfrm>
          </p:grpSpPr>
          <p:sp>
            <p:nvSpPr>
              <p:cNvPr id="875"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6"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7"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8"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9"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0"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1"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2"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3"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4"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5"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6"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7"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8"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9"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0"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2"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3"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4"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5"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6"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7"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8"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9"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0"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1"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2"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4"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5"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6"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7"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8"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9"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0"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1"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3"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4"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5"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6"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7"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8"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9"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0"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1"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2"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4"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5"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6"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7"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928" name="Group 124">
              <a:extLst>
                <a:ext uri="{FF2B5EF4-FFF2-40B4-BE49-F238E27FC236}">
                  <a16:creationId xmlns:a16="http://schemas.microsoft.com/office/drawing/2014/main" id="{92919A40-7F9A-0048-B8EB-724EC43427F0}"/>
                </a:ext>
              </a:extLst>
            </p:cNvPr>
            <p:cNvGrpSpPr>
              <a:grpSpLocks/>
            </p:cNvGrpSpPr>
            <p:nvPr/>
          </p:nvGrpSpPr>
          <p:grpSpPr bwMode="auto">
            <a:xfrm>
              <a:off x="6937636" y="3833446"/>
              <a:ext cx="541864" cy="776377"/>
              <a:chOff x="1007" y="2038"/>
              <a:chExt cx="651" cy="607"/>
            </a:xfrm>
          </p:grpSpPr>
          <p:sp>
            <p:nvSpPr>
              <p:cNvPr id="929"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0"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1"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2"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3"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4"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5"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6"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7"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8"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9"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0"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1"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3"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4"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5"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6"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7"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8"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9"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0"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1"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2"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3"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4"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5"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6"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7"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8"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9"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0"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1"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2"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4"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5"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6"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7"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8"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9"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0"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1"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2"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3"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4"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5"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6"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7"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8"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9"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0"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1"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982" name="Group 124">
              <a:extLst>
                <a:ext uri="{FF2B5EF4-FFF2-40B4-BE49-F238E27FC236}">
                  <a16:creationId xmlns:a16="http://schemas.microsoft.com/office/drawing/2014/main" id="{92919A40-7F9A-0048-B8EB-724EC43427F0}"/>
                </a:ext>
              </a:extLst>
            </p:cNvPr>
            <p:cNvGrpSpPr>
              <a:grpSpLocks/>
            </p:cNvGrpSpPr>
            <p:nvPr/>
          </p:nvGrpSpPr>
          <p:grpSpPr bwMode="auto">
            <a:xfrm>
              <a:off x="8189024" y="3387231"/>
              <a:ext cx="541864" cy="1668806"/>
              <a:chOff x="1007" y="2038"/>
              <a:chExt cx="651" cy="607"/>
            </a:xfrm>
          </p:grpSpPr>
          <p:sp>
            <p:nvSpPr>
              <p:cNvPr id="983" name="Freeform 125">
                <a:extLst>
                  <a:ext uri="{FF2B5EF4-FFF2-40B4-BE49-F238E27FC236}">
                    <a16:creationId xmlns:a16="http://schemas.microsoft.com/office/drawing/2014/main" id="{D983DB68-AC52-7741-9F5B-88699A04B75F}"/>
                  </a:ext>
                </a:extLst>
              </p:cNvPr>
              <p:cNvSpPr>
                <a:spLocks noChangeAspect="1"/>
              </p:cNvSpPr>
              <p:nvPr/>
            </p:nvSpPr>
            <p:spPr bwMode="auto">
              <a:xfrm>
                <a:off x="1007" y="2041"/>
                <a:ext cx="651" cy="566"/>
              </a:xfrm>
              <a:custGeom>
                <a:avLst/>
                <a:gdLst>
                  <a:gd name="T0" fmla="*/ 13 w 810"/>
                  <a:gd name="T1" fmla="*/ 328 h 609"/>
                  <a:gd name="T2" fmla="*/ 29 w 810"/>
                  <a:gd name="T3" fmla="*/ 328 h 609"/>
                  <a:gd name="T4" fmla="*/ 45 w 810"/>
                  <a:gd name="T5" fmla="*/ 328 h 609"/>
                  <a:gd name="T6" fmla="*/ 61 w 810"/>
                  <a:gd name="T7" fmla="*/ 327 h 609"/>
                  <a:gd name="T8" fmla="*/ 78 w 810"/>
                  <a:gd name="T9" fmla="*/ 326 h 609"/>
                  <a:gd name="T10" fmla="*/ 94 w 810"/>
                  <a:gd name="T11" fmla="*/ 326 h 609"/>
                  <a:gd name="T12" fmla="*/ 110 w 810"/>
                  <a:gd name="T13" fmla="*/ 329 h 609"/>
                  <a:gd name="T14" fmla="*/ 126 w 810"/>
                  <a:gd name="T15" fmla="*/ 333 h 609"/>
                  <a:gd name="T16" fmla="*/ 143 w 810"/>
                  <a:gd name="T17" fmla="*/ 335 h 609"/>
                  <a:gd name="T18" fmla="*/ 159 w 810"/>
                  <a:gd name="T19" fmla="*/ 327 h 609"/>
                  <a:gd name="T20" fmla="*/ 175 w 810"/>
                  <a:gd name="T21" fmla="*/ 310 h 609"/>
                  <a:gd name="T22" fmla="*/ 192 w 810"/>
                  <a:gd name="T23" fmla="*/ 298 h 609"/>
                  <a:gd name="T24" fmla="*/ 208 w 810"/>
                  <a:gd name="T25" fmla="*/ 314 h 609"/>
                  <a:gd name="T26" fmla="*/ 224 w 810"/>
                  <a:gd name="T27" fmla="*/ 364 h 609"/>
                  <a:gd name="T28" fmla="*/ 240 w 810"/>
                  <a:gd name="T29" fmla="*/ 410 h 609"/>
                  <a:gd name="T30" fmla="*/ 257 w 810"/>
                  <a:gd name="T31" fmla="*/ 389 h 609"/>
                  <a:gd name="T32" fmla="*/ 273 w 810"/>
                  <a:gd name="T33" fmla="*/ 285 h 609"/>
                  <a:gd name="T34" fmla="*/ 289 w 810"/>
                  <a:gd name="T35" fmla="*/ 169 h 609"/>
                  <a:gd name="T36" fmla="*/ 305 w 810"/>
                  <a:gd name="T37" fmla="*/ 167 h 609"/>
                  <a:gd name="T38" fmla="*/ 322 w 810"/>
                  <a:gd name="T39" fmla="*/ 329 h 609"/>
                  <a:gd name="T40" fmla="*/ 338 w 810"/>
                  <a:gd name="T41" fmla="*/ 541 h 609"/>
                  <a:gd name="T42" fmla="*/ 354 w 810"/>
                  <a:gd name="T43" fmla="*/ 602 h 609"/>
                  <a:gd name="T44" fmla="*/ 371 w 810"/>
                  <a:gd name="T45" fmla="*/ 423 h 609"/>
                  <a:gd name="T46" fmla="*/ 387 w 810"/>
                  <a:gd name="T47" fmla="*/ 138 h 609"/>
                  <a:gd name="T48" fmla="*/ 403 w 810"/>
                  <a:gd name="T49" fmla="*/ 0 h 609"/>
                  <a:gd name="T50" fmla="*/ 420 w 810"/>
                  <a:gd name="T51" fmla="*/ 138 h 609"/>
                  <a:gd name="T52" fmla="*/ 436 w 810"/>
                  <a:gd name="T53" fmla="*/ 423 h 609"/>
                  <a:gd name="T54" fmla="*/ 452 w 810"/>
                  <a:gd name="T55" fmla="*/ 602 h 609"/>
                  <a:gd name="T56" fmla="*/ 468 w 810"/>
                  <a:gd name="T57" fmla="*/ 541 h 609"/>
                  <a:gd name="T58" fmla="*/ 485 w 810"/>
                  <a:gd name="T59" fmla="*/ 329 h 609"/>
                  <a:gd name="T60" fmla="*/ 501 w 810"/>
                  <a:gd name="T61" fmla="*/ 167 h 609"/>
                  <a:gd name="T62" fmla="*/ 517 w 810"/>
                  <a:gd name="T63" fmla="*/ 169 h 609"/>
                  <a:gd name="T64" fmla="*/ 533 w 810"/>
                  <a:gd name="T65" fmla="*/ 285 h 609"/>
                  <a:gd name="T66" fmla="*/ 550 w 810"/>
                  <a:gd name="T67" fmla="*/ 389 h 609"/>
                  <a:gd name="T68" fmla="*/ 566 w 810"/>
                  <a:gd name="T69" fmla="*/ 410 h 609"/>
                  <a:gd name="T70" fmla="*/ 582 w 810"/>
                  <a:gd name="T71" fmla="*/ 364 h 609"/>
                  <a:gd name="T72" fmla="*/ 599 w 810"/>
                  <a:gd name="T73" fmla="*/ 314 h 609"/>
                  <a:gd name="T74" fmla="*/ 615 w 810"/>
                  <a:gd name="T75" fmla="*/ 298 h 609"/>
                  <a:gd name="T76" fmla="*/ 631 w 810"/>
                  <a:gd name="T77" fmla="*/ 310 h 609"/>
                  <a:gd name="T78" fmla="*/ 647 w 810"/>
                  <a:gd name="T79" fmla="*/ 327 h 609"/>
                  <a:gd name="T80" fmla="*/ 664 w 810"/>
                  <a:gd name="T81" fmla="*/ 335 h 609"/>
                  <a:gd name="T82" fmla="*/ 680 w 810"/>
                  <a:gd name="T83" fmla="*/ 333 h 609"/>
                  <a:gd name="T84" fmla="*/ 696 w 810"/>
                  <a:gd name="T85" fmla="*/ 329 h 609"/>
                  <a:gd name="T86" fmla="*/ 712 w 810"/>
                  <a:gd name="T87" fmla="*/ 326 h 609"/>
                  <a:gd name="T88" fmla="*/ 729 w 810"/>
                  <a:gd name="T89" fmla="*/ 326 h 609"/>
                  <a:gd name="T90" fmla="*/ 745 w 810"/>
                  <a:gd name="T91" fmla="*/ 327 h 609"/>
                  <a:gd name="T92" fmla="*/ 761 w 810"/>
                  <a:gd name="T93" fmla="*/ 328 h 609"/>
                  <a:gd name="T94" fmla="*/ 778 w 810"/>
                  <a:gd name="T95" fmla="*/ 328 h 609"/>
                  <a:gd name="T96" fmla="*/ 794 w 810"/>
                  <a:gd name="T97" fmla="*/ 328 h 609"/>
                  <a:gd name="T98" fmla="*/ 810 w 810"/>
                  <a:gd name="T99" fmla="*/ 32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0" h="609">
                    <a:moveTo>
                      <a:pt x="0" y="328"/>
                    </a:moveTo>
                    <a:lnTo>
                      <a:pt x="4" y="328"/>
                    </a:lnTo>
                    <a:lnTo>
                      <a:pt x="8" y="328"/>
                    </a:lnTo>
                    <a:lnTo>
                      <a:pt x="13" y="328"/>
                    </a:lnTo>
                    <a:lnTo>
                      <a:pt x="17" y="328"/>
                    </a:lnTo>
                    <a:lnTo>
                      <a:pt x="21" y="328"/>
                    </a:lnTo>
                    <a:lnTo>
                      <a:pt x="25" y="328"/>
                    </a:lnTo>
                    <a:lnTo>
                      <a:pt x="29" y="328"/>
                    </a:lnTo>
                    <a:lnTo>
                      <a:pt x="33" y="328"/>
                    </a:lnTo>
                    <a:lnTo>
                      <a:pt x="37" y="328"/>
                    </a:lnTo>
                    <a:lnTo>
                      <a:pt x="41" y="328"/>
                    </a:lnTo>
                    <a:lnTo>
                      <a:pt x="45" y="328"/>
                    </a:lnTo>
                    <a:lnTo>
                      <a:pt x="49" y="328"/>
                    </a:lnTo>
                    <a:lnTo>
                      <a:pt x="53" y="328"/>
                    </a:lnTo>
                    <a:lnTo>
                      <a:pt x="57" y="327"/>
                    </a:lnTo>
                    <a:lnTo>
                      <a:pt x="61" y="327"/>
                    </a:lnTo>
                    <a:lnTo>
                      <a:pt x="65" y="327"/>
                    </a:lnTo>
                    <a:lnTo>
                      <a:pt x="70" y="327"/>
                    </a:lnTo>
                    <a:lnTo>
                      <a:pt x="73" y="327"/>
                    </a:lnTo>
                    <a:lnTo>
                      <a:pt x="78" y="326"/>
                    </a:lnTo>
                    <a:lnTo>
                      <a:pt x="82" y="326"/>
                    </a:lnTo>
                    <a:lnTo>
                      <a:pt x="86" y="326"/>
                    </a:lnTo>
                    <a:lnTo>
                      <a:pt x="90" y="326"/>
                    </a:lnTo>
                    <a:lnTo>
                      <a:pt x="94" y="326"/>
                    </a:lnTo>
                    <a:lnTo>
                      <a:pt x="98" y="327"/>
                    </a:lnTo>
                    <a:lnTo>
                      <a:pt x="102" y="327"/>
                    </a:lnTo>
                    <a:lnTo>
                      <a:pt x="106" y="328"/>
                    </a:lnTo>
                    <a:lnTo>
                      <a:pt x="110" y="329"/>
                    </a:lnTo>
                    <a:lnTo>
                      <a:pt x="114" y="330"/>
                    </a:lnTo>
                    <a:lnTo>
                      <a:pt x="118" y="331"/>
                    </a:lnTo>
                    <a:lnTo>
                      <a:pt x="122" y="332"/>
                    </a:lnTo>
                    <a:lnTo>
                      <a:pt x="126" y="333"/>
                    </a:lnTo>
                    <a:lnTo>
                      <a:pt x="131" y="334"/>
                    </a:lnTo>
                    <a:lnTo>
                      <a:pt x="135" y="335"/>
                    </a:lnTo>
                    <a:lnTo>
                      <a:pt x="139" y="335"/>
                    </a:lnTo>
                    <a:lnTo>
                      <a:pt x="143" y="335"/>
                    </a:lnTo>
                    <a:lnTo>
                      <a:pt x="147" y="334"/>
                    </a:lnTo>
                    <a:lnTo>
                      <a:pt x="151" y="333"/>
                    </a:lnTo>
                    <a:lnTo>
                      <a:pt x="155" y="331"/>
                    </a:lnTo>
                    <a:lnTo>
                      <a:pt x="159" y="327"/>
                    </a:lnTo>
                    <a:lnTo>
                      <a:pt x="163" y="324"/>
                    </a:lnTo>
                    <a:lnTo>
                      <a:pt x="167" y="319"/>
                    </a:lnTo>
                    <a:lnTo>
                      <a:pt x="171" y="315"/>
                    </a:lnTo>
                    <a:lnTo>
                      <a:pt x="175" y="310"/>
                    </a:lnTo>
                    <a:lnTo>
                      <a:pt x="179" y="305"/>
                    </a:lnTo>
                    <a:lnTo>
                      <a:pt x="183" y="302"/>
                    </a:lnTo>
                    <a:lnTo>
                      <a:pt x="188" y="299"/>
                    </a:lnTo>
                    <a:lnTo>
                      <a:pt x="192" y="298"/>
                    </a:lnTo>
                    <a:lnTo>
                      <a:pt x="196" y="298"/>
                    </a:lnTo>
                    <a:lnTo>
                      <a:pt x="200" y="301"/>
                    </a:lnTo>
                    <a:lnTo>
                      <a:pt x="204" y="307"/>
                    </a:lnTo>
                    <a:lnTo>
                      <a:pt x="208" y="314"/>
                    </a:lnTo>
                    <a:lnTo>
                      <a:pt x="212" y="324"/>
                    </a:lnTo>
                    <a:lnTo>
                      <a:pt x="216" y="337"/>
                    </a:lnTo>
                    <a:lnTo>
                      <a:pt x="220" y="350"/>
                    </a:lnTo>
                    <a:lnTo>
                      <a:pt x="224" y="364"/>
                    </a:lnTo>
                    <a:lnTo>
                      <a:pt x="228" y="379"/>
                    </a:lnTo>
                    <a:lnTo>
                      <a:pt x="232" y="391"/>
                    </a:lnTo>
                    <a:lnTo>
                      <a:pt x="236" y="402"/>
                    </a:lnTo>
                    <a:lnTo>
                      <a:pt x="240" y="410"/>
                    </a:lnTo>
                    <a:lnTo>
                      <a:pt x="245" y="413"/>
                    </a:lnTo>
                    <a:lnTo>
                      <a:pt x="249" y="411"/>
                    </a:lnTo>
                    <a:lnTo>
                      <a:pt x="253" y="403"/>
                    </a:lnTo>
                    <a:lnTo>
                      <a:pt x="257" y="389"/>
                    </a:lnTo>
                    <a:lnTo>
                      <a:pt x="261" y="370"/>
                    </a:lnTo>
                    <a:lnTo>
                      <a:pt x="265" y="345"/>
                    </a:lnTo>
                    <a:lnTo>
                      <a:pt x="269" y="316"/>
                    </a:lnTo>
                    <a:lnTo>
                      <a:pt x="273" y="285"/>
                    </a:lnTo>
                    <a:lnTo>
                      <a:pt x="277" y="252"/>
                    </a:lnTo>
                    <a:lnTo>
                      <a:pt x="281" y="220"/>
                    </a:lnTo>
                    <a:lnTo>
                      <a:pt x="285" y="192"/>
                    </a:lnTo>
                    <a:lnTo>
                      <a:pt x="289" y="169"/>
                    </a:lnTo>
                    <a:lnTo>
                      <a:pt x="293" y="154"/>
                    </a:lnTo>
                    <a:lnTo>
                      <a:pt x="298" y="148"/>
                    </a:lnTo>
                    <a:lnTo>
                      <a:pt x="301" y="152"/>
                    </a:lnTo>
                    <a:lnTo>
                      <a:pt x="305" y="167"/>
                    </a:lnTo>
                    <a:lnTo>
                      <a:pt x="310" y="194"/>
                    </a:lnTo>
                    <a:lnTo>
                      <a:pt x="314" y="231"/>
                    </a:lnTo>
                    <a:lnTo>
                      <a:pt x="318" y="277"/>
                    </a:lnTo>
                    <a:lnTo>
                      <a:pt x="322" y="329"/>
                    </a:lnTo>
                    <a:lnTo>
                      <a:pt x="326" y="385"/>
                    </a:lnTo>
                    <a:lnTo>
                      <a:pt x="330" y="441"/>
                    </a:lnTo>
                    <a:lnTo>
                      <a:pt x="334" y="494"/>
                    </a:lnTo>
                    <a:lnTo>
                      <a:pt x="338" y="541"/>
                    </a:lnTo>
                    <a:lnTo>
                      <a:pt x="342" y="577"/>
                    </a:lnTo>
                    <a:lnTo>
                      <a:pt x="346" y="601"/>
                    </a:lnTo>
                    <a:lnTo>
                      <a:pt x="350" y="609"/>
                    </a:lnTo>
                    <a:lnTo>
                      <a:pt x="354" y="602"/>
                    </a:lnTo>
                    <a:lnTo>
                      <a:pt x="358" y="578"/>
                    </a:lnTo>
                    <a:lnTo>
                      <a:pt x="363" y="539"/>
                    </a:lnTo>
                    <a:lnTo>
                      <a:pt x="367" y="486"/>
                    </a:lnTo>
                    <a:lnTo>
                      <a:pt x="371" y="423"/>
                    </a:lnTo>
                    <a:lnTo>
                      <a:pt x="375" y="352"/>
                    </a:lnTo>
                    <a:lnTo>
                      <a:pt x="379" y="277"/>
                    </a:lnTo>
                    <a:lnTo>
                      <a:pt x="383" y="204"/>
                    </a:lnTo>
                    <a:lnTo>
                      <a:pt x="387" y="138"/>
                    </a:lnTo>
                    <a:lnTo>
                      <a:pt x="391" y="80"/>
                    </a:lnTo>
                    <a:lnTo>
                      <a:pt x="395" y="37"/>
                    </a:lnTo>
                    <a:lnTo>
                      <a:pt x="399" y="9"/>
                    </a:lnTo>
                    <a:lnTo>
                      <a:pt x="403" y="0"/>
                    </a:lnTo>
                    <a:lnTo>
                      <a:pt x="407" y="9"/>
                    </a:lnTo>
                    <a:lnTo>
                      <a:pt x="411" y="37"/>
                    </a:lnTo>
                    <a:lnTo>
                      <a:pt x="415" y="80"/>
                    </a:lnTo>
                    <a:lnTo>
                      <a:pt x="420" y="138"/>
                    </a:lnTo>
                    <a:lnTo>
                      <a:pt x="424" y="204"/>
                    </a:lnTo>
                    <a:lnTo>
                      <a:pt x="428" y="277"/>
                    </a:lnTo>
                    <a:lnTo>
                      <a:pt x="432" y="352"/>
                    </a:lnTo>
                    <a:lnTo>
                      <a:pt x="436" y="423"/>
                    </a:lnTo>
                    <a:lnTo>
                      <a:pt x="440" y="486"/>
                    </a:lnTo>
                    <a:lnTo>
                      <a:pt x="444" y="539"/>
                    </a:lnTo>
                    <a:lnTo>
                      <a:pt x="448" y="578"/>
                    </a:lnTo>
                    <a:lnTo>
                      <a:pt x="452" y="602"/>
                    </a:lnTo>
                    <a:lnTo>
                      <a:pt x="456" y="609"/>
                    </a:lnTo>
                    <a:lnTo>
                      <a:pt x="460" y="601"/>
                    </a:lnTo>
                    <a:lnTo>
                      <a:pt x="464" y="577"/>
                    </a:lnTo>
                    <a:lnTo>
                      <a:pt x="468" y="541"/>
                    </a:lnTo>
                    <a:lnTo>
                      <a:pt x="472" y="494"/>
                    </a:lnTo>
                    <a:lnTo>
                      <a:pt x="477" y="441"/>
                    </a:lnTo>
                    <a:lnTo>
                      <a:pt x="480" y="385"/>
                    </a:lnTo>
                    <a:lnTo>
                      <a:pt x="485" y="329"/>
                    </a:lnTo>
                    <a:lnTo>
                      <a:pt x="489" y="277"/>
                    </a:lnTo>
                    <a:lnTo>
                      <a:pt x="493" y="231"/>
                    </a:lnTo>
                    <a:lnTo>
                      <a:pt x="497" y="194"/>
                    </a:lnTo>
                    <a:lnTo>
                      <a:pt x="501" y="167"/>
                    </a:lnTo>
                    <a:lnTo>
                      <a:pt x="505" y="152"/>
                    </a:lnTo>
                    <a:lnTo>
                      <a:pt x="509" y="148"/>
                    </a:lnTo>
                    <a:lnTo>
                      <a:pt x="513" y="154"/>
                    </a:lnTo>
                    <a:lnTo>
                      <a:pt x="517" y="169"/>
                    </a:lnTo>
                    <a:lnTo>
                      <a:pt x="521" y="192"/>
                    </a:lnTo>
                    <a:lnTo>
                      <a:pt x="525" y="220"/>
                    </a:lnTo>
                    <a:lnTo>
                      <a:pt x="529" y="252"/>
                    </a:lnTo>
                    <a:lnTo>
                      <a:pt x="533" y="285"/>
                    </a:lnTo>
                    <a:lnTo>
                      <a:pt x="538" y="316"/>
                    </a:lnTo>
                    <a:lnTo>
                      <a:pt x="542" y="345"/>
                    </a:lnTo>
                    <a:lnTo>
                      <a:pt x="546" y="370"/>
                    </a:lnTo>
                    <a:lnTo>
                      <a:pt x="550" y="389"/>
                    </a:lnTo>
                    <a:lnTo>
                      <a:pt x="554" y="403"/>
                    </a:lnTo>
                    <a:lnTo>
                      <a:pt x="558" y="411"/>
                    </a:lnTo>
                    <a:lnTo>
                      <a:pt x="562" y="413"/>
                    </a:lnTo>
                    <a:lnTo>
                      <a:pt x="566" y="410"/>
                    </a:lnTo>
                    <a:lnTo>
                      <a:pt x="570" y="402"/>
                    </a:lnTo>
                    <a:lnTo>
                      <a:pt x="574" y="391"/>
                    </a:lnTo>
                    <a:lnTo>
                      <a:pt x="578" y="379"/>
                    </a:lnTo>
                    <a:lnTo>
                      <a:pt x="582" y="364"/>
                    </a:lnTo>
                    <a:lnTo>
                      <a:pt x="586" y="350"/>
                    </a:lnTo>
                    <a:lnTo>
                      <a:pt x="590" y="337"/>
                    </a:lnTo>
                    <a:lnTo>
                      <a:pt x="595" y="324"/>
                    </a:lnTo>
                    <a:lnTo>
                      <a:pt x="599" y="314"/>
                    </a:lnTo>
                    <a:lnTo>
                      <a:pt x="603" y="307"/>
                    </a:lnTo>
                    <a:lnTo>
                      <a:pt x="607" y="301"/>
                    </a:lnTo>
                    <a:lnTo>
                      <a:pt x="611" y="298"/>
                    </a:lnTo>
                    <a:lnTo>
                      <a:pt x="615" y="298"/>
                    </a:lnTo>
                    <a:lnTo>
                      <a:pt x="619" y="299"/>
                    </a:lnTo>
                    <a:lnTo>
                      <a:pt x="623" y="302"/>
                    </a:lnTo>
                    <a:lnTo>
                      <a:pt x="627" y="305"/>
                    </a:lnTo>
                    <a:lnTo>
                      <a:pt x="631" y="310"/>
                    </a:lnTo>
                    <a:lnTo>
                      <a:pt x="635" y="315"/>
                    </a:lnTo>
                    <a:lnTo>
                      <a:pt x="639" y="319"/>
                    </a:lnTo>
                    <a:lnTo>
                      <a:pt x="643" y="324"/>
                    </a:lnTo>
                    <a:lnTo>
                      <a:pt x="647" y="327"/>
                    </a:lnTo>
                    <a:lnTo>
                      <a:pt x="652" y="331"/>
                    </a:lnTo>
                    <a:lnTo>
                      <a:pt x="655" y="333"/>
                    </a:lnTo>
                    <a:lnTo>
                      <a:pt x="660" y="334"/>
                    </a:lnTo>
                    <a:lnTo>
                      <a:pt x="664" y="335"/>
                    </a:lnTo>
                    <a:lnTo>
                      <a:pt x="668" y="335"/>
                    </a:lnTo>
                    <a:lnTo>
                      <a:pt x="672" y="335"/>
                    </a:lnTo>
                    <a:lnTo>
                      <a:pt x="676" y="334"/>
                    </a:lnTo>
                    <a:lnTo>
                      <a:pt x="680" y="333"/>
                    </a:lnTo>
                    <a:lnTo>
                      <a:pt x="684" y="332"/>
                    </a:lnTo>
                    <a:lnTo>
                      <a:pt x="688" y="331"/>
                    </a:lnTo>
                    <a:lnTo>
                      <a:pt x="692" y="330"/>
                    </a:lnTo>
                    <a:lnTo>
                      <a:pt x="696" y="329"/>
                    </a:lnTo>
                    <a:lnTo>
                      <a:pt x="700" y="328"/>
                    </a:lnTo>
                    <a:lnTo>
                      <a:pt x="704" y="327"/>
                    </a:lnTo>
                    <a:lnTo>
                      <a:pt x="708" y="327"/>
                    </a:lnTo>
                    <a:lnTo>
                      <a:pt x="712" y="326"/>
                    </a:lnTo>
                    <a:lnTo>
                      <a:pt x="717" y="326"/>
                    </a:lnTo>
                    <a:lnTo>
                      <a:pt x="721" y="326"/>
                    </a:lnTo>
                    <a:lnTo>
                      <a:pt x="725" y="326"/>
                    </a:lnTo>
                    <a:lnTo>
                      <a:pt x="729" y="326"/>
                    </a:lnTo>
                    <a:lnTo>
                      <a:pt x="733" y="327"/>
                    </a:lnTo>
                    <a:lnTo>
                      <a:pt x="737" y="327"/>
                    </a:lnTo>
                    <a:lnTo>
                      <a:pt x="741" y="327"/>
                    </a:lnTo>
                    <a:lnTo>
                      <a:pt x="745" y="327"/>
                    </a:lnTo>
                    <a:lnTo>
                      <a:pt x="749" y="327"/>
                    </a:lnTo>
                    <a:lnTo>
                      <a:pt x="753" y="328"/>
                    </a:lnTo>
                    <a:lnTo>
                      <a:pt x="757" y="328"/>
                    </a:lnTo>
                    <a:lnTo>
                      <a:pt x="761" y="328"/>
                    </a:lnTo>
                    <a:lnTo>
                      <a:pt x="765" y="328"/>
                    </a:lnTo>
                    <a:lnTo>
                      <a:pt x="770" y="328"/>
                    </a:lnTo>
                    <a:lnTo>
                      <a:pt x="774" y="328"/>
                    </a:lnTo>
                    <a:lnTo>
                      <a:pt x="778" y="328"/>
                    </a:lnTo>
                    <a:lnTo>
                      <a:pt x="782" y="328"/>
                    </a:lnTo>
                    <a:lnTo>
                      <a:pt x="786" y="328"/>
                    </a:lnTo>
                    <a:lnTo>
                      <a:pt x="790" y="328"/>
                    </a:lnTo>
                    <a:lnTo>
                      <a:pt x="794" y="328"/>
                    </a:lnTo>
                    <a:lnTo>
                      <a:pt x="798" y="328"/>
                    </a:lnTo>
                    <a:lnTo>
                      <a:pt x="802" y="328"/>
                    </a:lnTo>
                    <a:lnTo>
                      <a:pt x="806" y="328"/>
                    </a:lnTo>
                    <a:lnTo>
                      <a:pt x="810" y="328"/>
                    </a:lnTo>
                  </a:path>
                </a:pathLst>
              </a:custGeom>
              <a:noFill/>
              <a:ln w="28575">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4" name="Freeform 126">
                <a:extLst>
                  <a:ext uri="{FF2B5EF4-FFF2-40B4-BE49-F238E27FC236}">
                    <a16:creationId xmlns:a16="http://schemas.microsoft.com/office/drawing/2014/main" id="{2A1CD126-4FCA-0540-A2BD-F6DFEFAD16B2}"/>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5" name="Freeform 127">
                <a:extLst>
                  <a:ext uri="{FF2B5EF4-FFF2-40B4-BE49-F238E27FC236}">
                    <a16:creationId xmlns:a16="http://schemas.microsoft.com/office/drawing/2014/main" id="{C6F94E9F-837E-FA42-AB08-E9C7AF3CD76E}"/>
                  </a:ext>
                </a:extLst>
              </p:cNvPr>
              <p:cNvSpPr>
                <a:spLocks noChangeAspect="1"/>
              </p:cNvSpPr>
              <p:nvPr/>
            </p:nvSpPr>
            <p:spPr bwMode="auto">
              <a:xfrm>
                <a:off x="1040" y="2341"/>
                <a:ext cx="12" cy="1"/>
              </a:xfrm>
              <a:custGeom>
                <a:avLst/>
                <a:gdLst>
                  <a:gd name="T0" fmla="*/ 0 w 72"/>
                  <a:gd name="T1" fmla="*/ 1 h 1"/>
                  <a:gd name="T2" fmla="*/ 5 w 72"/>
                  <a:gd name="T3" fmla="*/ 1 h 1"/>
                  <a:gd name="T4" fmla="*/ 22 w 72"/>
                  <a:gd name="T5" fmla="*/ 1 h 1"/>
                  <a:gd name="T6" fmla="*/ 40 w 72"/>
                  <a:gd name="T7" fmla="*/ 0 h 1"/>
                  <a:gd name="T8" fmla="*/ 57 w 72"/>
                  <a:gd name="T9" fmla="*/ 0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0" y="1"/>
                    </a:moveTo>
                    <a:lnTo>
                      <a:pt x="5" y="1"/>
                    </a:lnTo>
                    <a:lnTo>
                      <a:pt x="22" y="1"/>
                    </a:lnTo>
                    <a:lnTo>
                      <a:pt x="40" y="0"/>
                    </a:lnTo>
                    <a:lnTo>
                      <a:pt x="57"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6" name="Freeform 128">
                <a:extLst>
                  <a:ext uri="{FF2B5EF4-FFF2-40B4-BE49-F238E27FC236}">
                    <a16:creationId xmlns:a16="http://schemas.microsoft.com/office/drawing/2014/main" id="{4DDB75C5-D527-8146-AA3B-21A723A6F832}"/>
                  </a:ext>
                </a:extLst>
              </p:cNvPr>
              <p:cNvSpPr>
                <a:spLocks noChangeAspect="1"/>
              </p:cNvSpPr>
              <p:nvPr/>
            </p:nvSpPr>
            <p:spPr bwMode="auto">
              <a:xfrm>
                <a:off x="1070" y="2339"/>
                <a:ext cx="16" cy="1"/>
              </a:xfrm>
              <a:custGeom>
                <a:avLst/>
                <a:gdLst>
                  <a:gd name="T0" fmla="*/ 0 w 72"/>
                  <a:gd name="T1" fmla="*/ 4 h 4"/>
                  <a:gd name="T2" fmla="*/ 10 w 72"/>
                  <a:gd name="T3" fmla="*/ 3 h 4"/>
                  <a:gd name="T4" fmla="*/ 28 w 72"/>
                  <a:gd name="T5" fmla="*/ 2 h 4"/>
                  <a:gd name="T6" fmla="*/ 45 w 72"/>
                  <a:gd name="T7" fmla="*/ 1 h 4"/>
                  <a:gd name="T8" fmla="*/ 63 w 72"/>
                  <a:gd name="T9" fmla="*/ 0 h 4"/>
                  <a:gd name="T10" fmla="*/ 72 w 72"/>
                  <a:gd name="T11" fmla="*/ 0 h 4"/>
                </a:gdLst>
                <a:ahLst/>
                <a:cxnLst>
                  <a:cxn ang="0">
                    <a:pos x="T0" y="T1"/>
                  </a:cxn>
                  <a:cxn ang="0">
                    <a:pos x="T2" y="T3"/>
                  </a:cxn>
                  <a:cxn ang="0">
                    <a:pos x="T4" y="T5"/>
                  </a:cxn>
                  <a:cxn ang="0">
                    <a:pos x="T6" y="T7"/>
                  </a:cxn>
                  <a:cxn ang="0">
                    <a:pos x="T8" y="T9"/>
                  </a:cxn>
                  <a:cxn ang="0">
                    <a:pos x="T10" y="T11"/>
                  </a:cxn>
                </a:cxnLst>
                <a:rect l="0" t="0" r="r" b="b"/>
                <a:pathLst>
                  <a:path w="72" h="4">
                    <a:moveTo>
                      <a:pt x="0" y="4"/>
                    </a:moveTo>
                    <a:lnTo>
                      <a:pt x="10" y="3"/>
                    </a:lnTo>
                    <a:lnTo>
                      <a:pt x="28" y="2"/>
                    </a:lnTo>
                    <a:lnTo>
                      <a:pt x="45" y="1"/>
                    </a:lnTo>
                    <a:lnTo>
                      <a:pt x="63"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7" name="Freeform 129">
                <a:extLst>
                  <a:ext uri="{FF2B5EF4-FFF2-40B4-BE49-F238E27FC236}">
                    <a16:creationId xmlns:a16="http://schemas.microsoft.com/office/drawing/2014/main" id="{1E354026-A4D1-584E-8B35-27F79703396C}"/>
                  </a:ext>
                </a:extLst>
              </p:cNvPr>
              <p:cNvSpPr>
                <a:spLocks noChangeAspect="1"/>
              </p:cNvSpPr>
              <p:nvPr/>
            </p:nvSpPr>
            <p:spPr bwMode="auto">
              <a:xfrm>
                <a:off x="1103" y="2334"/>
                <a:ext cx="13" cy="3"/>
              </a:xfrm>
              <a:custGeom>
                <a:avLst/>
                <a:gdLst>
                  <a:gd name="T0" fmla="*/ 0 w 72"/>
                  <a:gd name="T1" fmla="*/ 13 h 13"/>
                  <a:gd name="T2" fmla="*/ 16 w 72"/>
                  <a:gd name="T3" fmla="*/ 11 h 13"/>
                  <a:gd name="T4" fmla="*/ 33 w 72"/>
                  <a:gd name="T5" fmla="*/ 8 h 13"/>
                  <a:gd name="T6" fmla="*/ 51 w 72"/>
                  <a:gd name="T7" fmla="*/ 5 h 13"/>
                  <a:gd name="T8" fmla="*/ 68 w 72"/>
                  <a:gd name="T9" fmla="*/ 1 h 13"/>
                  <a:gd name="T10" fmla="*/ 72 w 72"/>
                  <a:gd name="T11" fmla="*/ 0 h 13"/>
                </a:gdLst>
                <a:ahLst/>
                <a:cxnLst>
                  <a:cxn ang="0">
                    <a:pos x="T0" y="T1"/>
                  </a:cxn>
                  <a:cxn ang="0">
                    <a:pos x="T2" y="T3"/>
                  </a:cxn>
                  <a:cxn ang="0">
                    <a:pos x="T4" y="T5"/>
                  </a:cxn>
                  <a:cxn ang="0">
                    <a:pos x="T6" y="T7"/>
                  </a:cxn>
                  <a:cxn ang="0">
                    <a:pos x="T8" y="T9"/>
                  </a:cxn>
                  <a:cxn ang="0">
                    <a:pos x="T10" y="T11"/>
                  </a:cxn>
                </a:cxnLst>
                <a:rect l="0" t="0" r="r" b="b"/>
                <a:pathLst>
                  <a:path w="72" h="13">
                    <a:moveTo>
                      <a:pt x="0" y="13"/>
                    </a:moveTo>
                    <a:lnTo>
                      <a:pt x="16" y="11"/>
                    </a:lnTo>
                    <a:lnTo>
                      <a:pt x="33" y="8"/>
                    </a:lnTo>
                    <a:lnTo>
                      <a:pt x="51" y="5"/>
                    </a:lnTo>
                    <a:lnTo>
                      <a:pt x="68"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8" name="Freeform 130">
                <a:extLst>
                  <a:ext uri="{FF2B5EF4-FFF2-40B4-BE49-F238E27FC236}">
                    <a16:creationId xmlns:a16="http://schemas.microsoft.com/office/drawing/2014/main" id="{A2DAADF3-DA1C-D041-B97B-F12C1A7BB399}"/>
                  </a:ext>
                </a:extLst>
              </p:cNvPr>
              <p:cNvSpPr>
                <a:spLocks noChangeAspect="1"/>
              </p:cNvSpPr>
              <p:nvPr/>
            </p:nvSpPr>
            <p:spPr bwMode="auto">
              <a:xfrm>
                <a:off x="1134" y="2321"/>
                <a:ext cx="15" cy="8"/>
              </a:xfrm>
              <a:custGeom>
                <a:avLst/>
                <a:gdLst>
                  <a:gd name="T0" fmla="*/ 0 w 72"/>
                  <a:gd name="T1" fmla="*/ 32 h 32"/>
                  <a:gd name="T2" fmla="*/ 4 w 72"/>
                  <a:gd name="T3" fmla="*/ 30 h 32"/>
                  <a:gd name="T4" fmla="*/ 21 w 72"/>
                  <a:gd name="T5" fmla="*/ 23 h 32"/>
                  <a:gd name="T6" fmla="*/ 38 w 72"/>
                  <a:gd name="T7" fmla="*/ 16 h 32"/>
                  <a:gd name="T8" fmla="*/ 56 w 72"/>
                  <a:gd name="T9" fmla="*/ 8 h 32"/>
                  <a:gd name="T10" fmla="*/ 72 w 72"/>
                  <a:gd name="T11" fmla="*/ 0 h 32"/>
                </a:gdLst>
                <a:ahLst/>
                <a:cxnLst>
                  <a:cxn ang="0">
                    <a:pos x="T0" y="T1"/>
                  </a:cxn>
                  <a:cxn ang="0">
                    <a:pos x="T2" y="T3"/>
                  </a:cxn>
                  <a:cxn ang="0">
                    <a:pos x="T4" y="T5"/>
                  </a:cxn>
                  <a:cxn ang="0">
                    <a:pos x="T6" y="T7"/>
                  </a:cxn>
                  <a:cxn ang="0">
                    <a:pos x="T8" y="T9"/>
                  </a:cxn>
                  <a:cxn ang="0">
                    <a:pos x="T10" y="T11"/>
                  </a:cxn>
                </a:cxnLst>
                <a:rect l="0" t="0" r="r" b="b"/>
                <a:pathLst>
                  <a:path w="72" h="32">
                    <a:moveTo>
                      <a:pt x="0" y="32"/>
                    </a:moveTo>
                    <a:lnTo>
                      <a:pt x="4" y="30"/>
                    </a:lnTo>
                    <a:lnTo>
                      <a:pt x="21" y="23"/>
                    </a:lnTo>
                    <a:lnTo>
                      <a:pt x="38" y="16"/>
                    </a:lnTo>
                    <a:lnTo>
                      <a:pt x="56"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9" name="Freeform 131">
                <a:extLst>
                  <a:ext uri="{FF2B5EF4-FFF2-40B4-BE49-F238E27FC236}">
                    <a16:creationId xmlns:a16="http://schemas.microsoft.com/office/drawing/2014/main" id="{BBD0FFE5-2F2E-7D4C-A936-04D4417BD1A1}"/>
                  </a:ext>
                </a:extLst>
              </p:cNvPr>
              <p:cNvSpPr>
                <a:spLocks noChangeAspect="1"/>
              </p:cNvSpPr>
              <p:nvPr/>
            </p:nvSpPr>
            <p:spPr bwMode="auto">
              <a:xfrm>
                <a:off x="1166" y="2295"/>
                <a:ext cx="13" cy="13"/>
              </a:xfrm>
              <a:custGeom>
                <a:avLst/>
                <a:gdLst>
                  <a:gd name="T0" fmla="*/ 0 w 72"/>
                  <a:gd name="T1" fmla="*/ 64 h 64"/>
                  <a:gd name="T2" fmla="*/ 9 w 72"/>
                  <a:gd name="T3" fmla="*/ 57 h 64"/>
                  <a:gd name="T4" fmla="*/ 26 w 72"/>
                  <a:gd name="T5" fmla="*/ 42 h 64"/>
                  <a:gd name="T6" fmla="*/ 44 w 72"/>
                  <a:gd name="T7" fmla="*/ 27 h 64"/>
                  <a:gd name="T8" fmla="*/ 61 w 72"/>
                  <a:gd name="T9" fmla="*/ 11 h 64"/>
                  <a:gd name="T10" fmla="*/ 72 w 72"/>
                  <a:gd name="T11" fmla="*/ 0 h 64"/>
                </a:gdLst>
                <a:ahLst/>
                <a:cxnLst>
                  <a:cxn ang="0">
                    <a:pos x="T0" y="T1"/>
                  </a:cxn>
                  <a:cxn ang="0">
                    <a:pos x="T2" y="T3"/>
                  </a:cxn>
                  <a:cxn ang="0">
                    <a:pos x="T4" y="T5"/>
                  </a:cxn>
                  <a:cxn ang="0">
                    <a:pos x="T6" y="T7"/>
                  </a:cxn>
                  <a:cxn ang="0">
                    <a:pos x="T8" y="T9"/>
                  </a:cxn>
                  <a:cxn ang="0">
                    <a:pos x="T10" y="T11"/>
                  </a:cxn>
                </a:cxnLst>
                <a:rect l="0" t="0" r="r" b="b"/>
                <a:pathLst>
                  <a:path w="72" h="64">
                    <a:moveTo>
                      <a:pt x="0" y="64"/>
                    </a:moveTo>
                    <a:lnTo>
                      <a:pt x="9" y="57"/>
                    </a:lnTo>
                    <a:lnTo>
                      <a:pt x="26" y="42"/>
                    </a:lnTo>
                    <a:lnTo>
                      <a:pt x="44" y="27"/>
                    </a:lnTo>
                    <a:lnTo>
                      <a:pt x="61" y="1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0" name="Freeform 132">
                <a:extLst>
                  <a:ext uri="{FF2B5EF4-FFF2-40B4-BE49-F238E27FC236}">
                    <a16:creationId xmlns:a16="http://schemas.microsoft.com/office/drawing/2014/main" id="{3798443D-6FA7-484D-8B32-9522A37B5C50}"/>
                  </a:ext>
                </a:extLst>
              </p:cNvPr>
              <p:cNvSpPr>
                <a:spLocks noChangeAspect="1"/>
              </p:cNvSpPr>
              <p:nvPr/>
            </p:nvSpPr>
            <p:spPr bwMode="auto">
              <a:xfrm>
                <a:off x="1195" y="2258"/>
                <a:ext cx="11" cy="15"/>
              </a:xfrm>
              <a:custGeom>
                <a:avLst/>
                <a:gdLst>
                  <a:gd name="T0" fmla="*/ 0 w 52"/>
                  <a:gd name="T1" fmla="*/ 72 h 72"/>
                  <a:gd name="T2" fmla="*/ 9 w 52"/>
                  <a:gd name="T3" fmla="*/ 59 h 72"/>
                  <a:gd name="T4" fmla="*/ 26 w 52"/>
                  <a:gd name="T5" fmla="*/ 35 h 72"/>
                  <a:gd name="T6" fmla="*/ 44 w 52"/>
                  <a:gd name="T7" fmla="*/ 11 h 72"/>
                  <a:gd name="T8" fmla="*/ 52 w 52"/>
                  <a:gd name="T9" fmla="*/ 0 h 72"/>
                </a:gdLst>
                <a:ahLst/>
                <a:cxnLst>
                  <a:cxn ang="0">
                    <a:pos x="T0" y="T1"/>
                  </a:cxn>
                  <a:cxn ang="0">
                    <a:pos x="T2" y="T3"/>
                  </a:cxn>
                  <a:cxn ang="0">
                    <a:pos x="T4" y="T5"/>
                  </a:cxn>
                  <a:cxn ang="0">
                    <a:pos x="T6" y="T7"/>
                  </a:cxn>
                  <a:cxn ang="0">
                    <a:pos x="T8" y="T9"/>
                  </a:cxn>
                </a:cxnLst>
                <a:rect l="0" t="0" r="r" b="b"/>
                <a:pathLst>
                  <a:path w="52" h="72">
                    <a:moveTo>
                      <a:pt x="0" y="72"/>
                    </a:moveTo>
                    <a:lnTo>
                      <a:pt x="9" y="59"/>
                    </a:lnTo>
                    <a:lnTo>
                      <a:pt x="26" y="35"/>
                    </a:lnTo>
                    <a:lnTo>
                      <a:pt x="44" y="11"/>
                    </a:lnTo>
                    <a:lnTo>
                      <a:pt x="5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1" name="Freeform 133">
                <a:extLst>
                  <a:ext uri="{FF2B5EF4-FFF2-40B4-BE49-F238E27FC236}">
                    <a16:creationId xmlns:a16="http://schemas.microsoft.com/office/drawing/2014/main" id="{E03D8E53-EC3B-6449-A2BA-6BE5E2C76B69}"/>
                  </a:ext>
                </a:extLst>
              </p:cNvPr>
              <p:cNvSpPr>
                <a:spLocks noChangeAspect="1"/>
              </p:cNvSpPr>
              <p:nvPr/>
            </p:nvSpPr>
            <p:spPr bwMode="auto">
              <a:xfrm>
                <a:off x="1216" y="2221"/>
                <a:ext cx="9" cy="16"/>
              </a:xfrm>
              <a:custGeom>
                <a:avLst/>
                <a:gdLst>
                  <a:gd name="T0" fmla="*/ 0 w 40"/>
                  <a:gd name="T1" fmla="*/ 72 h 72"/>
                  <a:gd name="T2" fmla="*/ 1 w 40"/>
                  <a:gd name="T3" fmla="*/ 70 h 72"/>
                  <a:gd name="T4" fmla="*/ 18 w 40"/>
                  <a:gd name="T5" fmla="*/ 40 h 72"/>
                  <a:gd name="T6" fmla="*/ 35 w 40"/>
                  <a:gd name="T7" fmla="*/ 9 h 72"/>
                  <a:gd name="T8" fmla="*/ 40 w 40"/>
                  <a:gd name="T9" fmla="*/ 0 h 72"/>
                </a:gdLst>
                <a:ahLst/>
                <a:cxnLst>
                  <a:cxn ang="0">
                    <a:pos x="T0" y="T1"/>
                  </a:cxn>
                  <a:cxn ang="0">
                    <a:pos x="T2" y="T3"/>
                  </a:cxn>
                  <a:cxn ang="0">
                    <a:pos x="T4" y="T5"/>
                  </a:cxn>
                  <a:cxn ang="0">
                    <a:pos x="T6" y="T7"/>
                  </a:cxn>
                  <a:cxn ang="0">
                    <a:pos x="T8" y="T9"/>
                  </a:cxn>
                </a:cxnLst>
                <a:rect l="0" t="0" r="r" b="b"/>
                <a:pathLst>
                  <a:path w="40" h="72">
                    <a:moveTo>
                      <a:pt x="0" y="72"/>
                    </a:moveTo>
                    <a:lnTo>
                      <a:pt x="1" y="70"/>
                    </a:lnTo>
                    <a:lnTo>
                      <a:pt x="18" y="40"/>
                    </a:lnTo>
                    <a:lnTo>
                      <a:pt x="35" y="9"/>
                    </a:lnTo>
                    <a:lnTo>
                      <a:pt x="4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2" name="Freeform 134">
                <a:extLst>
                  <a:ext uri="{FF2B5EF4-FFF2-40B4-BE49-F238E27FC236}">
                    <a16:creationId xmlns:a16="http://schemas.microsoft.com/office/drawing/2014/main" id="{A9B8F1F8-A454-864C-9059-26AD0403B45D}"/>
                  </a:ext>
                </a:extLst>
              </p:cNvPr>
              <p:cNvSpPr>
                <a:spLocks noChangeAspect="1"/>
              </p:cNvSpPr>
              <p:nvPr/>
            </p:nvSpPr>
            <p:spPr bwMode="auto">
              <a:xfrm>
                <a:off x="1233" y="2184"/>
                <a:ext cx="7" cy="17"/>
              </a:xfrm>
              <a:custGeom>
                <a:avLst/>
                <a:gdLst>
                  <a:gd name="T0" fmla="*/ 0 w 36"/>
                  <a:gd name="T1" fmla="*/ 72 h 72"/>
                  <a:gd name="T2" fmla="*/ 12 w 36"/>
                  <a:gd name="T3" fmla="*/ 47 h 72"/>
                  <a:gd name="T4" fmla="*/ 30 w 36"/>
                  <a:gd name="T5" fmla="*/ 12 h 72"/>
                  <a:gd name="T6" fmla="*/ 36 w 36"/>
                  <a:gd name="T7" fmla="*/ 0 h 72"/>
                </a:gdLst>
                <a:ahLst/>
                <a:cxnLst>
                  <a:cxn ang="0">
                    <a:pos x="T0" y="T1"/>
                  </a:cxn>
                  <a:cxn ang="0">
                    <a:pos x="T2" y="T3"/>
                  </a:cxn>
                  <a:cxn ang="0">
                    <a:pos x="T4" y="T5"/>
                  </a:cxn>
                  <a:cxn ang="0">
                    <a:pos x="T6" y="T7"/>
                  </a:cxn>
                </a:cxnLst>
                <a:rect l="0" t="0" r="r" b="b"/>
                <a:pathLst>
                  <a:path w="36" h="72">
                    <a:moveTo>
                      <a:pt x="0" y="72"/>
                    </a:moveTo>
                    <a:lnTo>
                      <a:pt x="12" y="47"/>
                    </a:lnTo>
                    <a:lnTo>
                      <a:pt x="30" y="12"/>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 name="Freeform 135">
                <a:extLst>
                  <a:ext uri="{FF2B5EF4-FFF2-40B4-BE49-F238E27FC236}">
                    <a16:creationId xmlns:a16="http://schemas.microsoft.com/office/drawing/2014/main" id="{5544AD2D-F924-7E4C-9536-377405B03985}"/>
                  </a:ext>
                </a:extLst>
              </p:cNvPr>
              <p:cNvSpPr>
                <a:spLocks noChangeAspect="1"/>
              </p:cNvSpPr>
              <p:nvPr/>
            </p:nvSpPr>
            <p:spPr bwMode="auto">
              <a:xfrm>
                <a:off x="1251" y="2147"/>
                <a:ext cx="5" cy="16"/>
              </a:xfrm>
              <a:custGeom>
                <a:avLst/>
                <a:gdLst>
                  <a:gd name="T0" fmla="*/ 0 w 36"/>
                  <a:gd name="T1" fmla="*/ 72 h 72"/>
                  <a:gd name="T2" fmla="*/ 16 w 36"/>
                  <a:gd name="T3" fmla="*/ 41 h 72"/>
                  <a:gd name="T4" fmla="*/ 33 w 36"/>
                  <a:gd name="T5" fmla="*/ 5 h 72"/>
                  <a:gd name="T6" fmla="*/ 36 w 36"/>
                  <a:gd name="T7" fmla="*/ 0 h 72"/>
                </a:gdLst>
                <a:ahLst/>
                <a:cxnLst>
                  <a:cxn ang="0">
                    <a:pos x="T0" y="T1"/>
                  </a:cxn>
                  <a:cxn ang="0">
                    <a:pos x="T2" y="T3"/>
                  </a:cxn>
                  <a:cxn ang="0">
                    <a:pos x="T4" y="T5"/>
                  </a:cxn>
                  <a:cxn ang="0">
                    <a:pos x="T6" y="T7"/>
                  </a:cxn>
                </a:cxnLst>
                <a:rect l="0" t="0" r="r" b="b"/>
                <a:pathLst>
                  <a:path w="36" h="72">
                    <a:moveTo>
                      <a:pt x="0" y="72"/>
                    </a:moveTo>
                    <a:lnTo>
                      <a:pt x="16" y="41"/>
                    </a:lnTo>
                    <a:lnTo>
                      <a:pt x="33" y="5"/>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4" name="Freeform 136">
                <a:extLst>
                  <a:ext uri="{FF2B5EF4-FFF2-40B4-BE49-F238E27FC236}">
                    <a16:creationId xmlns:a16="http://schemas.microsoft.com/office/drawing/2014/main" id="{4AD933F7-E46D-E14A-B37A-F53A1C2835F0}"/>
                  </a:ext>
                </a:extLst>
              </p:cNvPr>
              <p:cNvSpPr>
                <a:spLocks noChangeAspect="1"/>
              </p:cNvSpPr>
              <p:nvPr/>
            </p:nvSpPr>
            <p:spPr bwMode="auto">
              <a:xfrm>
                <a:off x="1265" y="2111"/>
                <a:ext cx="8" cy="16"/>
              </a:xfrm>
              <a:custGeom>
                <a:avLst/>
                <a:gdLst>
                  <a:gd name="T0" fmla="*/ 0 w 38"/>
                  <a:gd name="T1" fmla="*/ 72 h 72"/>
                  <a:gd name="T2" fmla="*/ 2 w 38"/>
                  <a:gd name="T3" fmla="*/ 69 h 72"/>
                  <a:gd name="T4" fmla="*/ 19 w 38"/>
                  <a:gd name="T5" fmla="*/ 35 h 72"/>
                  <a:gd name="T6" fmla="*/ 36 w 38"/>
                  <a:gd name="T7" fmla="*/ 2 h 72"/>
                  <a:gd name="T8" fmla="*/ 38 w 38"/>
                  <a:gd name="T9" fmla="*/ 0 h 72"/>
                </a:gdLst>
                <a:ahLst/>
                <a:cxnLst>
                  <a:cxn ang="0">
                    <a:pos x="T0" y="T1"/>
                  </a:cxn>
                  <a:cxn ang="0">
                    <a:pos x="T2" y="T3"/>
                  </a:cxn>
                  <a:cxn ang="0">
                    <a:pos x="T4" y="T5"/>
                  </a:cxn>
                  <a:cxn ang="0">
                    <a:pos x="T6" y="T7"/>
                  </a:cxn>
                  <a:cxn ang="0">
                    <a:pos x="T8" y="T9"/>
                  </a:cxn>
                </a:cxnLst>
                <a:rect l="0" t="0" r="r" b="b"/>
                <a:pathLst>
                  <a:path w="38" h="72">
                    <a:moveTo>
                      <a:pt x="0" y="72"/>
                    </a:moveTo>
                    <a:lnTo>
                      <a:pt x="2" y="69"/>
                    </a:lnTo>
                    <a:lnTo>
                      <a:pt x="19" y="35"/>
                    </a:lnTo>
                    <a:lnTo>
                      <a:pt x="36" y="2"/>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5" name="Freeform 137">
                <a:extLst>
                  <a:ext uri="{FF2B5EF4-FFF2-40B4-BE49-F238E27FC236}">
                    <a16:creationId xmlns:a16="http://schemas.microsoft.com/office/drawing/2014/main" id="{BB8B0E28-0272-3542-8FAD-EFCDE2E34642}"/>
                  </a:ext>
                </a:extLst>
              </p:cNvPr>
              <p:cNvSpPr>
                <a:spLocks noChangeAspect="1"/>
              </p:cNvSpPr>
              <p:nvPr/>
            </p:nvSpPr>
            <p:spPr bwMode="auto">
              <a:xfrm>
                <a:off x="1283" y="2075"/>
                <a:ext cx="9" cy="15"/>
              </a:xfrm>
              <a:custGeom>
                <a:avLst/>
                <a:gdLst>
                  <a:gd name="T0" fmla="*/ 0 w 45"/>
                  <a:gd name="T1" fmla="*/ 72 h 72"/>
                  <a:gd name="T2" fmla="*/ 15 w 45"/>
                  <a:gd name="T3" fmla="*/ 46 h 72"/>
                  <a:gd name="T4" fmla="*/ 32 w 45"/>
                  <a:gd name="T5" fmla="*/ 18 h 72"/>
                  <a:gd name="T6" fmla="*/ 45 w 45"/>
                  <a:gd name="T7" fmla="*/ 0 h 72"/>
                </a:gdLst>
                <a:ahLst/>
                <a:cxnLst>
                  <a:cxn ang="0">
                    <a:pos x="T0" y="T1"/>
                  </a:cxn>
                  <a:cxn ang="0">
                    <a:pos x="T2" y="T3"/>
                  </a:cxn>
                  <a:cxn ang="0">
                    <a:pos x="T4" y="T5"/>
                  </a:cxn>
                  <a:cxn ang="0">
                    <a:pos x="T6" y="T7"/>
                  </a:cxn>
                </a:cxnLst>
                <a:rect l="0" t="0" r="r" b="b"/>
                <a:pathLst>
                  <a:path w="45" h="72">
                    <a:moveTo>
                      <a:pt x="0" y="72"/>
                    </a:moveTo>
                    <a:lnTo>
                      <a:pt x="15" y="46"/>
                    </a:lnTo>
                    <a:lnTo>
                      <a:pt x="32" y="18"/>
                    </a:lnTo>
                    <a:lnTo>
                      <a:pt x="4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6" name="Freeform 138">
                <a:extLst>
                  <a:ext uri="{FF2B5EF4-FFF2-40B4-BE49-F238E27FC236}">
                    <a16:creationId xmlns:a16="http://schemas.microsoft.com/office/drawing/2014/main" id="{BD1531F2-97C6-7541-9587-58DF51572099}"/>
                  </a:ext>
                </a:extLst>
              </p:cNvPr>
              <p:cNvSpPr>
                <a:spLocks noChangeAspect="1"/>
              </p:cNvSpPr>
              <p:nvPr/>
            </p:nvSpPr>
            <p:spPr bwMode="auto">
              <a:xfrm>
                <a:off x="1305" y="2042"/>
                <a:ext cx="12" cy="12"/>
              </a:xfrm>
              <a:custGeom>
                <a:avLst/>
                <a:gdLst>
                  <a:gd name="T0" fmla="*/ 0 w 72"/>
                  <a:gd name="T1" fmla="*/ 57 h 57"/>
                  <a:gd name="T2" fmla="*/ 0 w 72"/>
                  <a:gd name="T3" fmla="*/ 57 h 57"/>
                  <a:gd name="T4" fmla="*/ 18 w 72"/>
                  <a:gd name="T5" fmla="*/ 40 h 57"/>
                  <a:gd name="T6" fmla="*/ 35 w 72"/>
                  <a:gd name="T7" fmla="*/ 24 h 57"/>
                  <a:gd name="T8" fmla="*/ 53 w 72"/>
                  <a:gd name="T9" fmla="*/ 11 h 57"/>
                  <a:gd name="T10" fmla="*/ 70 w 72"/>
                  <a:gd name="T11" fmla="*/ 1 h 57"/>
                  <a:gd name="T12" fmla="*/ 72 w 7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57"/>
                    </a:moveTo>
                    <a:lnTo>
                      <a:pt x="0" y="57"/>
                    </a:lnTo>
                    <a:lnTo>
                      <a:pt x="18" y="40"/>
                    </a:lnTo>
                    <a:lnTo>
                      <a:pt x="35" y="24"/>
                    </a:lnTo>
                    <a:lnTo>
                      <a:pt x="53" y="11"/>
                    </a:lnTo>
                    <a:lnTo>
                      <a:pt x="70" y="1"/>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7" name="Freeform 139">
                <a:extLst>
                  <a:ext uri="{FF2B5EF4-FFF2-40B4-BE49-F238E27FC236}">
                    <a16:creationId xmlns:a16="http://schemas.microsoft.com/office/drawing/2014/main" id="{86443D2D-55B6-2D4E-8998-FEDBCF7332F5}"/>
                  </a:ext>
                </a:extLst>
              </p:cNvPr>
              <p:cNvSpPr>
                <a:spLocks noChangeAspect="1"/>
              </p:cNvSpPr>
              <p:nvPr/>
            </p:nvSpPr>
            <p:spPr bwMode="auto">
              <a:xfrm>
                <a:off x="1338" y="2038"/>
                <a:ext cx="12" cy="7"/>
              </a:xfrm>
              <a:custGeom>
                <a:avLst/>
                <a:gdLst>
                  <a:gd name="T0" fmla="*/ 0 w 72"/>
                  <a:gd name="T1" fmla="*/ 0 h 35"/>
                  <a:gd name="T2" fmla="*/ 6 w 72"/>
                  <a:gd name="T3" fmla="*/ 1 h 35"/>
                  <a:gd name="T4" fmla="*/ 23 w 72"/>
                  <a:gd name="T5" fmla="*/ 7 h 35"/>
                  <a:gd name="T6" fmla="*/ 41 w 72"/>
                  <a:gd name="T7" fmla="*/ 15 h 35"/>
                  <a:gd name="T8" fmla="*/ 58 w 72"/>
                  <a:gd name="T9" fmla="*/ 25 h 35"/>
                  <a:gd name="T10" fmla="*/ 72 w 72"/>
                  <a:gd name="T11" fmla="*/ 35 h 35"/>
                </a:gdLst>
                <a:ahLst/>
                <a:cxnLst>
                  <a:cxn ang="0">
                    <a:pos x="T0" y="T1"/>
                  </a:cxn>
                  <a:cxn ang="0">
                    <a:pos x="T2" y="T3"/>
                  </a:cxn>
                  <a:cxn ang="0">
                    <a:pos x="T4" y="T5"/>
                  </a:cxn>
                  <a:cxn ang="0">
                    <a:pos x="T6" y="T7"/>
                  </a:cxn>
                  <a:cxn ang="0">
                    <a:pos x="T8" y="T9"/>
                  </a:cxn>
                  <a:cxn ang="0">
                    <a:pos x="T10" y="T11"/>
                  </a:cxn>
                </a:cxnLst>
                <a:rect l="0" t="0" r="r" b="b"/>
                <a:pathLst>
                  <a:path w="72" h="35">
                    <a:moveTo>
                      <a:pt x="0" y="0"/>
                    </a:moveTo>
                    <a:lnTo>
                      <a:pt x="6" y="1"/>
                    </a:lnTo>
                    <a:lnTo>
                      <a:pt x="23" y="7"/>
                    </a:lnTo>
                    <a:lnTo>
                      <a:pt x="41" y="15"/>
                    </a:lnTo>
                    <a:lnTo>
                      <a:pt x="58" y="25"/>
                    </a:lnTo>
                    <a:lnTo>
                      <a:pt x="72" y="3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8" name="Freeform 140">
                <a:extLst>
                  <a:ext uri="{FF2B5EF4-FFF2-40B4-BE49-F238E27FC236}">
                    <a16:creationId xmlns:a16="http://schemas.microsoft.com/office/drawing/2014/main" id="{87D416BC-325B-5C49-8E00-83D11394F133}"/>
                  </a:ext>
                </a:extLst>
              </p:cNvPr>
              <p:cNvSpPr>
                <a:spLocks noChangeAspect="1"/>
              </p:cNvSpPr>
              <p:nvPr/>
            </p:nvSpPr>
            <p:spPr bwMode="auto">
              <a:xfrm>
                <a:off x="1366" y="2066"/>
                <a:ext cx="9" cy="15"/>
              </a:xfrm>
              <a:custGeom>
                <a:avLst/>
                <a:gdLst>
                  <a:gd name="T0" fmla="*/ 0 w 48"/>
                  <a:gd name="T1" fmla="*/ 0 h 72"/>
                  <a:gd name="T2" fmla="*/ 4 w 48"/>
                  <a:gd name="T3" fmla="*/ 6 h 72"/>
                  <a:gd name="T4" fmla="*/ 21 w 48"/>
                  <a:gd name="T5" fmla="*/ 31 h 72"/>
                  <a:gd name="T6" fmla="*/ 39 w 48"/>
                  <a:gd name="T7" fmla="*/ 57 h 72"/>
                  <a:gd name="T8" fmla="*/ 48 w 48"/>
                  <a:gd name="T9" fmla="*/ 72 h 72"/>
                </a:gdLst>
                <a:ahLst/>
                <a:cxnLst>
                  <a:cxn ang="0">
                    <a:pos x="T0" y="T1"/>
                  </a:cxn>
                  <a:cxn ang="0">
                    <a:pos x="T2" y="T3"/>
                  </a:cxn>
                  <a:cxn ang="0">
                    <a:pos x="T4" y="T5"/>
                  </a:cxn>
                  <a:cxn ang="0">
                    <a:pos x="T6" y="T7"/>
                  </a:cxn>
                  <a:cxn ang="0">
                    <a:pos x="T8" y="T9"/>
                  </a:cxn>
                </a:cxnLst>
                <a:rect l="0" t="0" r="r" b="b"/>
                <a:pathLst>
                  <a:path w="48" h="72">
                    <a:moveTo>
                      <a:pt x="0" y="0"/>
                    </a:moveTo>
                    <a:lnTo>
                      <a:pt x="4" y="6"/>
                    </a:lnTo>
                    <a:lnTo>
                      <a:pt x="21" y="31"/>
                    </a:lnTo>
                    <a:lnTo>
                      <a:pt x="39" y="57"/>
                    </a:lnTo>
                    <a:lnTo>
                      <a:pt x="4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9" name="Freeform 141">
                <a:extLst>
                  <a:ext uri="{FF2B5EF4-FFF2-40B4-BE49-F238E27FC236}">
                    <a16:creationId xmlns:a16="http://schemas.microsoft.com/office/drawing/2014/main" id="{48FCB75E-EAA2-8741-943B-5C362D0A6048}"/>
                  </a:ext>
                </a:extLst>
              </p:cNvPr>
              <p:cNvSpPr>
                <a:spLocks noChangeAspect="1"/>
              </p:cNvSpPr>
              <p:nvPr/>
            </p:nvSpPr>
            <p:spPr bwMode="auto">
              <a:xfrm>
                <a:off x="1386" y="2103"/>
                <a:ext cx="7" cy="15"/>
              </a:xfrm>
              <a:custGeom>
                <a:avLst/>
                <a:gdLst>
                  <a:gd name="T0" fmla="*/ 0 w 38"/>
                  <a:gd name="T1" fmla="*/ 0 h 72"/>
                  <a:gd name="T2" fmla="*/ 4 w 38"/>
                  <a:gd name="T3" fmla="*/ 8 h 72"/>
                  <a:gd name="T4" fmla="*/ 22 w 38"/>
                  <a:gd name="T5" fmla="*/ 41 h 72"/>
                  <a:gd name="T6" fmla="*/ 38 w 38"/>
                  <a:gd name="T7" fmla="*/ 72 h 72"/>
                </a:gdLst>
                <a:ahLst/>
                <a:cxnLst>
                  <a:cxn ang="0">
                    <a:pos x="T0" y="T1"/>
                  </a:cxn>
                  <a:cxn ang="0">
                    <a:pos x="T2" y="T3"/>
                  </a:cxn>
                  <a:cxn ang="0">
                    <a:pos x="T4" y="T5"/>
                  </a:cxn>
                  <a:cxn ang="0">
                    <a:pos x="T6" y="T7"/>
                  </a:cxn>
                </a:cxnLst>
                <a:rect l="0" t="0" r="r" b="b"/>
                <a:pathLst>
                  <a:path w="38" h="72">
                    <a:moveTo>
                      <a:pt x="0" y="0"/>
                    </a:moveTo>
                    <a:lnTo>
                      <a:pt x="4" y="8"/>
                    </a:lnTo>
                    <a:lnTo>
                      <a:pt x="22" y="41"/>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0" name="Freeform 142">
                <a:extLst>
                  <a:ext uri="{FF2B5EF4-FFF2-40B4-BE49-F238E27FC236}">
                    <a16:creationId xmlns:a16="http://schemas.microsoft.com/office/drawing/2014/main" id="{86561ED8-54F8-AD4F-9EA0-802F2B60B829}"/>
                  </a:ext>
                </a:extLst>
              </p:cNvPr>
              <p:cNvSpPr>
                <a:spLocks noChangeAspect="1"/>
              </p:cNvSpPr>
              <p:nvPr/>
            </p:nvSpPr>
            <p:spPr bwMode="auto">
              <a:xfrm>
                <a:off x="1402" y="2139"/>
                <a:ext cx="7" cy="16"/>
              </a:xfrm>
              <a:custGeom>
                <a:avLst/>
                <a:gdLst>
                  <a:gd name="T0" fmla="*/ 0 w 35"/>
                  <a:gd name="T1" fmla="*/ 0 h 72"/>
                  <a:gd name="T2" fmla="*/ 4 w 35"/>
                  <a:gd name="T3" fmla="*/ 9 h 72"/>
                  <a:gd name="T4" fmla="*/ 22 w 35"/>
                  <a:gd name="T5" fmla="*/ 44 h 72"/>
                  <a:gd name="T6" fmla="*/ 35 w 35"/>
                  <a:gd name="T7" fmla="*/ 72 h 72"/>
                </a:gdLst>
                <a:ahLst/>
                <a:cxnLst>
                  <a:cxn ang="0">
                    <a:pos x="T0" y="T1"/>
                  </a:cxn>
                  <a:cxn ang="0">
                    <a:pos x="T2" y="T3"/>
                  </a:cxn>
                  <a:cxn ang="0">
                    <a:pos x="T4" y="T5"/>
                  </a:cxn>
                  <a:cxn ang="0">
                    <a:pos x="T6" y="T7"/>
                  </a:cxn>
                </a:cxnLst>
                <a:rect l="0" t="0" r="r" b="b"/>
                <a:pathLst>
                  <a:path w="35" h="72">
                    <a:moveTo>
                      <a:pt x="0" y="0"/>
                    </a:moveTo>
                    <a:lnTo>
                      <a:pt x="4" y="9"/>
                    </a:lnTo>
                    <a:lnTo>
                      <a:pt x="22" y="44"/>
                    </a:lnTo>
                    <a:lnTo>
                      <a:pt x="3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1" name="Freeform 143">
                <a:extLst>
                  <a:ext uri="{FF2B5EF4-FFF2-40B4-BE49-F238E27FC236}">
                    <a16:creationId xmlns:a16="http://schemas.microsoft.com/office/drawing/2014/main" id="{5583D6B2-36C6-6240-AFBC-78836C156D6C}"/>
                  </a:ext>
                </a:extLst>
              </p:cNvPr>
              <p:cNvSpPr>
                <a:spLocks noChangeAspect="1"/>
              </p:cNvSpPr>
              <p:nvPr/>
            </p:nvSpPr>
            <p:spPr bwMode="auto">
              <a:xfrm>
                <a:off x="1418" y="2175"/>
                <a:ext cx="7" cy="17"/>
              </a:xfrm>
              <a:custGeom>
                <a:avLst/>
                <a:gdLst>
                  <a:gd name="T0" fmla="*/ 0 w 36"/>
                  <a:gd name="T1" fmla="*/ 0 h 72"/>
                  <a:gd name="T2" fmla="*/ 8 w 36"/>
                  <a:gd name="T3" fmla="*/ 17 h 72"/>
                  <a:gd name="T4" fmla="*/ 25 w 36"/>
                  <a:gd name="T5" fmla="*/ 51 h 72"/>
                  <a:gd name="T6" fmla="*/ 36 w 36"/>
                  <a:gd name="T7" fmla="*/ 72 h 72"/>
                </a:gdLst>
                <a:ahLst/>
                <a:cxnLst>
                  <a:cxn ang="0">
                    <a:pos x="T0" y="T1"/>
                  </a:cxn>
                  <a:cxn ang="0">
                    <a:pos x="T2" y="T3"/>
                  </a:cxn>
                  <a:cxn ang="0">
                    <a:pos x="T4" y="T5"/>
                  </a:cxn>
                  <a:cxn ang="0">
                    <a:pos x="T6" y="T7"/>
                  </a:cxn>
                </a:cxnLst>
                <a:rect l="0" t="0" r="r" b="b"/>
                <a:pathLst>
                  <a:path w="36" h="72">
                    <a:moveTo>
                      <a:pt x="0" y="0"/>
                    </a:moveTo>
                    <a:lnTo>
                      <a:pt x="8" y="17"/>
                    </a:lnTo>
                    <a:lnTo>
                      <a:pt x="25" y="51"/>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2" name="Freeform 144">
                <a:extLst>
                  <a:ext uri="{FF2B5EF4-FFF2-40B4-BE49-F238E27FC236}">
                    <a16:creationId xmlns:a16="http://schemas.microsoft.com/office/drawing/2014/main" id="{5F184EDB-A975-064F-8763-A85B16B30B41}"/>
                  </a:ext>
                </a:extLst>
              </p:cNvPr>
              <p:cNvSpPr>
                <a:spLocks noChangeAspect="1"/>
              </p:cNvSpPr>
              <p:nvPr/>
            </p:nvSpPr>
            <p:spPr bwMode="auto">
              <a:xfrm>
                <a:off x="1435" y="2213"/>
                <a:ext cx="6" cy="15"/>
              </a:xfrm>
              <a:custGeom>
                <a:avLst/>
                <a:gdLst>
                  <a:gd name="T0" fmla="*/ 0 w 40"/>
                  <a:gd name="T1" fmla="*/ 0 h 72"/>
                  <a:gd name="T2" fmla="*/ 8 w 40"/>
                  <a:gd name="T3" fmla="*/ 16 h 72"/>
                  <a:gd name="T4" fmla="*/ 26 w 40"/>
                  <a:gd name="T5" fmla="*/ 48 h 72"/>
                  <a:gd name="T6" fmla="*/ 40 w 40"/>
                  <a:gd name="T7" fmla="*/ 72 h 72"/>
                </a:gdLst>
                <a:ahLst/>
                <a:cxnLst>
                  <a:cxn ang="0">
                    <a:pos x="T0" y="T1"/>
                  </a:cxn>
                  <a:cxn ang="0">
                    <a:pos x="T2" y="T3"/>
                  </a:cxn>
                  <a:cxn ang="0">
                    <a:pos x="T4" y="T5"/>
                  </a:cxn>
                  <a:cxn ang="0">
                    <a:pos x="T6" y="T7"/>
                  </a:cxn>
                </a:cxnLst>
                <a:rect l="0" t="0" r="r" b="b"/>
                <a:pathLst>
                  <a:path w="40" h="72">
                    <a:moveTo>
                      <a:pt x="0" y="0"/>
                    </a:moveTo>
                    <a:lnTo>
                      <a:pt x="8" y="16"/>
                    </a:lnTo>
                    <a:lnTo>
                      <a:pt x="26" y="48"/>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 name="Freeform 145">
                <a:extLst>
                  <a:ext uri="{FF2B5EF4-FFF2-40B4-BE49-F238E27FC236}">
                    <a16:creationId xmlns:a16="http://schemas.microsoft.com/office/drawing/2014/main" id="{6D57BBE7-ED48-7746-BE30-FB38CD2D09CE}"/>
                  </a:ext>
                </a:extLst>
              </p:cNvPr>
              <p:cNvSpPr>
                <a:spLocks noChangeAspect="1"/>
              </p:cNvSpPr>
              <p:nvPr/>
            </p:nvSpPr>
            <p:spPr bwMode="auto">
              <a:xfrm>
                <a:off x="1452" y="2249"/>
                <a:ext cx="10" cy="16"/>
              </a:xfrm>
              <a:custGeom>
                <a:avLst/>
                <a:gdLst>
                  <a:gd name="T0" fmla="*/ 0 w 50"/>
                  <a:gd name="T1" fmla="*/ 0 h 72"/>
                  <a:gd name="T2" fmla="*/ 16 w 50"/>
                  <a:gd name="T3" fmla="*/ 24 h 72"/>
                  <a:gd name="T4" fmla="*/ 33 w 50"/>
                  <a:gd name="T5" fmla="*/ 50 h 72"/>
                  <a:gd name="T6" fmla="*/ 50 w 50"/>
                  <a:gd name="T7" fmla="*/ 72 h 72"/>
                </a:gdLst>
                <a:ahLst/>
                <a:cxnLst>
                  <a:cxn ang="0">
                    <a:pos x="T0" y="T1"/>
                  </a:cxn>
                  <a:cxn ang="0">
                    <a:pos x="T2" y="T3"/>
                  </a:cxn>
                  <a:cxn ang="0">
                    <a:pos x="T4" y="T5"/>
                  </a:cxn>
                  <a:cxn ang="0">
                    <a:pos x="T6" y="T7"/>
                  </a:cxn>
                </a:cxnLst>
                <a:rect l="0" t="0" r="r" b="b"/>
                <a:pathLst>
                  <a:path w="50" h="72">
                    <a:moveTo>
                      <a:pt x="0" y="0"/>
                    </a:moveTo>
                    <a:lnTo>
                      <a:pt x="16" y="24"/>
                    </a:lnTo>
                    <a:lnTo>
                      <a:pt x="33" y="50"/>
                    </a:lnTo>
                    <a:lnTo>
                      <a:pt x="5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4" name="Freeform 146">
                <a:extLst>
                  <a:ext uri="{FF2B5EF4-FFF2-40B4-BE49-F238E27FC236}">
                    <a16:creationId xmlns:a16="http://schemas.microsoft.com/office/drawing/2014/main" id="{FBE1C6FB-3739-214F-9851-A9E7B7BDAB05}"/>
                  </a:ext>
                </a:extLst>
              </p:cNvPr>
              <p:cNvSpPr>
                <a:spLocks noChangeAspect="1"/>
              </p:cNvSpPr>
              <p:nvPr/>
            </p:nvSpPr>
            <p:spPr bwMode="auto">
              <a:xfrm>
                <a:off x="1476" y="2285"/>
                <a:ext cx="12" cy="16"/>
              </a:xfrm>
              <a:custGeom>
                <a:avLst/>
                <a:gdLst>
                  <a:gd name="T0" fmla="*/ 0 w 70"/>
                  <a:gd name="T1" fmla="*/ 0 h 70"/>
                  <a:gd name="T2" fmla="*/ 13 w 70"/>
                  <a:gd name="T3" fmla="*/ 14 h 70"/>
                  <a:gd name="T4" fmla="*/ 30 w 70"/>
                  <a:gd name="T5" fmla="*/ 32 h 70"/>
                  <a:gd name="T6" fmla="*/ 48 w 70"/>
                  <a:gd name="T7" fmla="*/ 50 h 70"/>
                  <a:gd name="T8" fmla="*/ 65 w 70"/>
                  <a:gd name="T9" fmla="*/ 66 h 70"/>
                  <a:gd name="T10" fmla="*/ 70 w 70"/>
                  <a:gd name="T11" fmla="*/ 70 h 70"/>
                </a:gdLst>
                <a:ahLst/>
                <a:cxnLst>
                  <a:cxn ang="0">
                    <a:pos x="T0" y="T1"/>
                  </a:cxn>
                  <a:cxn ang="0">
                    <a:pos x="T2" y="T3"/>
                  </a:cxn>
                  <a:cxn ang="0">
                    <a:pos x="T4" y="T5"/>
                  </a:cxn>
                  <a:cxn ang="0">
                    <a:pos x="T6" y="T7"/>
                  </a:cxn>
                  <a:cxn ang="0">
                    <a:pos x="T8" y="T9"/>
                  </a:cxn>
                  <a:cxn ang="0">
                    <a:pos x="T10" y="T11"/>
                  </a:cxn>
                </a:cxnLst>
                <a:rect l="0" t="0" r="r" b="b"/>
                <a:pathLst>
                  <a:path w="70" h="70">
                    <a:moveTo>
                      <a:pt x="0" y="0"/>
                    </a:moveTo>
                    <a:lnTo>
                      <a:pt x="13" y="14"/>
                    </a:lnTo>
                    <a:lnTo>
                      <a:pt x="30" y="32"/>
                    </a:lnTo>
                    <a:lnTo>
                      <a:pt x="48" y="50"/>
                    </a:lnTo>
                    <a:lnTo>
                      <a:pt x="65" y="66"/>
                    </a:lnTo>
                    <a:lnTo>
                      <a:pt x="70" y="7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5" name="Freeform 147">
                <a:extLst>
                  <a:ext uri="{FF2B5EF4-FFF2-40B4-BE49-F238E27FC236}">
                    <a16:creationId xmlns:a16="http://schemas.microsoft.com/office/drawing/2014/main" id="{82CA7BCC-CDD9-5841-91C2-2A03F88F5A6A}"/>
                  </a:ext>
                </a:extLst>
              </p:cNvPr>
              <p:cNvSpPr>
                <a:spLocks noChangeAspect="1"/>
              </p:cNvSpPr>
              <p:nvPr/>
            </p:nvSpPr>
            <p:spPr bwMode="auto">
              <a:xfrm>
                <a:off x="1507" y="2317"/>
                <a:ext cx="15" cy="8"/>
              </a:xfrm>
              <a:custGeom>
                <a:avLst/>
                <a:gdLst>
                  <a:gd name="T0" fmla="*/ 0 w 72"/>
                  <a:gd name="T1" fmla="*/ 0 h 37"/>
                  <a:gd name="T2" fmla="*/ 3 w 72"/>
                  <a:gd name="T3" fmla="*/ 1 h 37"/>
                  <a:gd name="T4" fmla="*/ 20 w 72"/>
                  <a:gd name="T5" fmla="*/ 11 h 37"/>
                  <a:gd name="T6" fmla="*/ 38 w 72"/>
                  <a:gd name="T7" fmla="*/ 20 h 37"/>
                  <a:gd name="T8" fmla="*/ 55 w 72"/>
                  <a:gd name="T9" fmla="*/ 29 h 37"/>
                  <a:gd name="T10" fmla="*/ 72 w 72"/>
                  <a:gd name="T11" fmla="*/ 37 h 37"/>
                </a:gdLst>
                <a:ahLst/>
                <a:cxnLst>
                  <a:cxn ang="0">
                    <a:pos x="T0" y="T1"/>
                  </a:cxn>
                  <a:cxn ang="0">
                    <a:pos x="T2" y="T3"/>
                  </a:cxn>
                  <a:cxn ang="0">
                    <a:pos x="T4" y="T5"/>
                  </a:cxn>
                  <a:cxn ang="0">
                    <a:pos x="T6" y="T7"/>
                  </a:cxn>
                  <a:cxn ang="0">
                    <a:pos x="T8" y="T9"/>
                  </a:cxn>
                  <a:cxn ang="0">
                    <a:pos x="T10" y="T11"/>
                  </a:cxn>
                </a:cxnLst>
                <a:rect l="0" t="0" r="r" b="b"/>
                <a:pathLst>
                  <a:path w="72" h="37">
                    <a:moveTo>
                      <a:pt x="0" y="0"/>
                    </a:moveTo>
                    <a:lnTo>
                      <a:pt x="3" y="1"/>
                    </a:lnTo>
                    <a:lnTo>
                      <a:pt x="20" y="11"/>
                    </a:lnTo>
                    <a:lnTo>
                      <a:pt x="38" y="20"/>
                    </a:lnTo>
                    <a:lnTo>
                      <a:pt x="55" y="29"/>
                    </a:lnTo>
                    <a:lnTo>
                      <a:pt x="72" y="3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6" name="Freeform 148">
                <a:extLst>
                  <a:ext uri="{FF2B5EF4-FFF2-40B4-BE49-F238E27FC236}">
                    <a16:creationId xmlns:a16="http://schemas.microsoft.com/office/drawing/2014/main" id="{69AA0D0F-F31A-D54B-9D77-D639F02C5BAE}"/>
                  </a:ext>
                </a:extLst>
              </p:cNvPr>
              <p:cNvSpPr>
                <a:spLocks noChangeAspect="1"/>
              </p:cNvSpPr>
              <p:nvPr/>
            </p:nvSpPr>
            <p:spPr bwMode="auto">
              <a:xfrm>
                <a:off x="1539" y="2332"/>
                <a:ext cx="13" cy="3"/>
              </a:xfrm>
              <a:custGeom>
                <a:avLst/>
                <a:gdLst>
                  <a:gd name="T0" fmla="*/ 0 w 72"/>
                  <a:gd name="T1" fmla="*/ 0 h 17"/>
                  <a:gd name="T2" fmla="*/ 8 w 72"/>
                  <a:gd name="T3" fmla="*/ 3 h 17"/>
                  <a:gd name="T4" fmla="*/ 26 w 72"/>
                  <a:gd name="T5" fmla="*/ 7 h 17"/>
                  <a:gd name="T6" fmla="*/ 43 w 72"/>
                  <a:gd name="T7" fmla="*/ 11 h 17"/>
                  <a:gd name="T8" fmla="*/ 60 w 72"/>
                  <a:gd name="T9" fmla="*/ 15 h 17"/>
                  <a:gd name="T10" fmla="*/ 72 w 72"/>
                  <a:gd name="T11" fmla="*/ 17 h 17"/>
                </a:gdLst>
                <a:ahLst/>
                <a:cxnLst>
                  <a:cxn ang="0">
                    <a:pos x="T0" y="T1"/>
                  </a:cxn>
                  <a:cxn ang="0">
                    <a:pos x="T2" y="T3"/>
                  </a:cxn>
                  <a:cxn ang="0">
                    <a:pos x="T4" y="T5"/>
                  </a:cxn>
                  <a:cxn ang="0">
                    <a:pos x="T6" y="T7"/>
                  </a:cxn>
                  <a:cxn ang="0">
                    <a:pos x="T8" y="T9"/>
                  </a:cxn>
                  <a:cxn ang="0">
                    <a:pos x="T10" y="T11"/>
                  </a:cxn>
                </a:cxnLst>
                <a:rect l="0" t="0" r="r" b="b"/>
                <a:pathLst>
                  <a:path w="72" h="17">
                    <a:moveTo>
                      <a:pt x="0" y="0"/>
                    </a:moveTo>
                    <a:lnTo>
                      <a:pt x="8" y="3"/>
                    </a:lnTo>
                    <a:lnTo>
                      <a:pt x="26" y="7"/>
                    </a:lnTo>
                    <a:lnTo>
                      <a:pt x="43" y="11"/>
                    </a:lnTo>
                    <a:lnTo>
                      <a:pt x="60" y="15"/>
                    </a:lnTo>
                    <a:lnTo>
                      <a:pt x="72" y="1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7" name="Freeform 149">
                <a:extLst>
                  <a:ext uri="{FF2B5EF4-FFF2-40B4-BE49-F238E27FC236}">
                    <a16:creationId xmlns:a16="http://schemas.microsoft.com/office/drawing/2014/main" id="{BF2A0902-BF35-8544-8566-5A400B0F0AA2}"/>
                  </a:ext>
                </a:extLst>
              </p:cNvPr>
              <p:cNvSpPr>
                <a:spLocks noChangeAspect="1"/>
              </p:cNvSpPr>
              <p:nvPr/>
            </p:nvSpPr>
            <p:spPr bwMode="auto">
              <a:xfrm>
                <a:off x="1570" y="2338"/>
                <a:ext cx="15" cy="2"/>
              </a:xfrm>
              <a:custGeom>
                <a:avLst/>
                <a:gdLst>
                  <a:gd name="T0" fmla="*/ 0 w 72"/>
                  <a:gd name="T1" fmla="*/ 0 h 5"/>
                  <a:gd name="T2" fmla="*/ 14 w 72"/>
                  <a:gd name="T3" fmla="*/ 1 h 5"/>
                  <a:gd name="T4" fmla="*/ 31 w 72"/>
                  <a:gd name="T5" fmla="*/ 3 h 5"/>
                  <a:gd name="T6" fmla="*/ 48 w 72"/>
                  <a:gd name="T7" fmla="*/ 4 h 5"/>
                  <a:gd name="T8" fmla="*/ 66 w 72"/>
                  <a:gd name="T9" fmla="*/ 5 h 5"/>
                  <a:gd name="T10" fmla="*/ 72 w 72"/>
                  <a:gd name="T11" fmla="*/ 5 h 5"/>
                </a:gdLst>
                <a:ahLst/>
                <a:cxnLst>
                  <a:cxn ang="0">
                    <a:pos x="T0" y="T1"/>
                  </a:cxn>
                  <a:cxn ang="0">
                    <a:pos x="T2" y="T3"/>
                  </a:cxn>
                  <a:cxn ang="0">
                    <a:pos x="T4" y="T5"/>
                  </a:cxn>
                  <a:cxn ang="0">
                    <a:pos x="T6" y="T7"/>
                  </a:cxn>
                  <a:cxn ang="0">
                    <a:pos x="T8" y="T9"/>
                  </a:cxn>
                  <a:cxn ang="0">
                    <a:pos x="T10" y="T11"/>
                  </a:cxn>
                </a:cxnLst>
                <a:rect l="0" t="0" r="r" b="b"/>
                <a:pathLst>
                  <a:path w="72" h="5">
                    <a:moveTo>
                      <a:pt x="0" y="0"/>
                    </a:moveTo>
                    <a:lnTo>
                      <a:pt x="14" y="1"/>
                    </a:lnTo>
                    <a:lnTo>
                      <a:pt x="31" y="3"/>
                    </a:lnTo>
                    <a:lnTo>
                      <a:pt x="48" y="4"/>
                    </a:lnTo>
                    <a:lnTo>
                      <a:pt x="66" y="5"/>
                    </a:lnTo>
                    <a:lnTo>
                      <a:pt x="72" y="5"/>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8" name="Freeform 150">
                <a:extLst>
                  <a:ext uri="{FF2B5EF4-FFF2-40B4-BE49-F238E27FC236}">
                    <a16:creationId xmlns:a16="http://schemas.microsoft.com/office/drawing/2014/main" id="{1F4695B7-A620-2D43-ACAF-DFF390C56A6E}"/>
                  </a:ext>
                </a:extLst>
              </p:cNvPr>
              <p:cNvSpPr>
                <a:spLocks noChangeAspect="1"/>
              </p:cNvSpPr>
              <p:nvPr/>
            </p:nvSpPr>
            <p:spPr bwMode="auto">
              <a:xfrm>
                <a:off x="1602" y="2341"/>
                <a:ext cx="13" cy="1"/>
              </a:xfrm>
              <a:custGeom>
                <a:avLst/>
                <a:gdLst>
                  <a:gd name="T0" fmla="*/ 0 w 72"/>
                  <a:gd name="T1" fmla="*/ 0 h 1"/>
                  <a:gd name="T2" fmla="*/ 2 w 72"/>
                  <a:gd name="T3" fmla="*/ 0 h 1"/>
                  <a:gd name="T4" fmla="*/ 19 w 72"/>
                  <a:gd name="T5" fmla="*/ 0 h 1"/>
                  <a:gd name="T6" fmla="*/ 36 w 72"/>
                  <a:gd name="T7" fmla="*/ 1 h 1"/>
                  <a:gd name="T8" fmla="*/ 54 w 72"/>
                  <a:gd name="T9" fmla="*/ 1 h 1"/>
                  <a:gd name="T10" fmla="*/ 71 w 72"/>
                  <a:gd name="T11" fmla="*/ 1 h 1"/>
                  <a:gd name="T12" fmla="*/ 72 w 7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0"/>
                    </a:moveTo>
                    <a:lnTo>
                      <a:pt x="2" y="0"/>
                    </a:lnTo>
                    <a:lnTo>
                      <a:pt x="19" y="0"/>
                    </a:lnTo>
                    <a:lnTo>
                      <a:pt x="36" y="1"/>
                    </a:lnTo>
                    <a:lnTo>
                      <a:pt x="54" y="1"/>
                    </a:lnTo>
                    <a:lnTo>
                      <a:pt x="71"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9" name="Freeform 151">
                <a:extLst>
                  <a:ext uri="{FF2B5EF4-FFF2-40B4-BE49-F238E27FC236}">
                    <a16:creationId xmlns:a16="http://schemas.microsoft.com/office/drawing/2014/main" id="{099AD970-B740-B548-B1C9-91260212162C}"/>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0" name="Freeform 152">
                <a:extLst>
                  <a:ext uri="{FF2B5EF4-FFF2-40B4-BE49-F238E27FC236}">
                    <a16:creationId xmlns:a16="http://schemas.microsoft.com/office/drawing/2014/main" id="{3DF08B69-30F0-EA49-827D-A56D8E6DF536}"/>
                  </a:ext>
                </a:extLst>
              </p:cNvPr>
              <p:cNvSpPr>
                <a:spLocks noChangeAspect="1"/>
              </p:cNvSpPr>
              <p:nvPr/>
            </p:nvSpPr>
            <p:spPr bwMode="auto">
              <a:xfrm>
                <a:off x="1007" y="2342"/>
                <a:ext cx="14" cy="1"/>
              </a:xfrm>
              <a:custGeom>
                <a:avLst/>
                <a:gdLst>
                  <a:gd name="T0" fmla="*/ 0 w 72"/>
                  <a:gd name="T1" fmla="*/ 17 w 72"/>
                  <a:gd name="T2" fmla="*/ 34 w 72"/>
                  <a:gd name="T3" fmla="*/ 52 w 72"/>
                  <a:gd name="T4" fmla="*/ 6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17" y="0"/>
                    </a:lnTo>
                    <a:lnTo>
                      <a:pt x="34" y="0"/>
                    </a:lnTo>
                    <a:lnTo>
                      <a:pt x="52" y="0"/>
                    </a:lnTo>
                    <a:lnTo>
                      <a:pt x="6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1" name="Freeform 153">
                <a:extLst>
                  <a:ext uri="{FF2B5EF4-FFF2-40B4-BE49-F238E27FC236}">
                    <a16:creationId xmlns:a16="http://schemas.microsoft.com/office/drawing/2014/main" id="{16CAB553-7C60-FA45-B204-E7B487D7FD76}"/>
                  </a:ext>
                </a:extLst>
              </p:cNvPr>
              <p:cNvSpPr>
                <a:spLocks noChangeAspect="1"/>
              </p:cNvSpPr>
              <p:nvPr/>
            </p:nvSpPr>
            <p:spPr bwMode="auto">
              <a:xfrm>
                <a:off x="1040" y="2342"/>
                <a:ext cx="12" cy="1"/>
              </a:xfrm>
              <a:custGeom>
                <a:avLst/>
                <a:gdLst>
                  <a:gd name="T0" fmla="*/ 0 w 72"/>
                  <a:gd name="T1" fmla="*/ 0 h 1"/>
                  <a:gd name="T2" fmla="*/ 5 w 72"/>
                  <a:gd name="T3" fmla="*/ 0 h 1"/>
                  <a:gd name="T4" fmla="*/ 22 w 72"/>
                  <a:gd name="T5" fmla="*/ 0 h 1"/>
                  <a:gd name="T6" fmla="*/ 40 w 72"/>
                  <a:gd name="T7" fmla="*/ 1 h 1"/>
                  <a:gd name="T8" fmla="*/ 57 w 72"/>
                  <a:gd name="T9" fmla="*/ 1 h 1"/>
                  <a:gd name="T10" fmla="*/ 72 w 72"/>
                  <a:gd name="T11" fmla="*/ 1 h 1"/>
                </a:gdLst>
                <a:ahLst/>
                <a:cxnLst>
                  <a:cxn ang="0">
                    <a:pos x="T0" y="T1"/>
                  </a:cxn>
                  <a:cxn ang="0">
                    <a:pos x="T2" y="T3"/>
                  </a:cxn>
                  <a:cxn ang="0">
                    <a:pos x="T4" y="T5"/>
                  </a:cxn>
                  <a:cxn ang="0">
                    <a:pos x="T6" y="T7"/>
                  </a:cxn>
                  <a:cxn ang="0">
                    <a:pos x="T8" y="T9"/>
                  </a:cxn>
                  <a:cxn ang="0">
                    <a:pos x="T10" y="T11"/>
                  </a:cxn>
                </a:cxnLst>
                <a:rect l="0" t="0" r="r" b="b"/>
                <a:pathLst>
                  <a:path w="72" h="1">
                    <a:moveTo>
                      <a:pt x="0" y="0"/>
                    </a:moveTo>
                    <a:lnTo>
                      <a:pt x="5" y="0"/>
                    </a:lnTo>
                    <a:lnTo>
                      <a:pt x="22" y="0"/>
                    </a:lnTo>
                    <a:lnTo>
                      <a:pt x="40" y="1"/>
                    </a:lnTo>
                    <a:lnTo>
                      <a:pt x="57" y="1"/>
                    </a:lnTo>
                    <a:lnTo>
                      <a:pt x="72" y="1"/>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2" name="Freeform 154">
                <a:extLst>
                  <a:ext uri="{FF2B5EF4-FFF2-40B4-BE49-F238E27FC236}">
                    <a16:creationId xmlns:a16="http://schemas.microsoft.com/office/drawing/2014/main" id="{DC2A38AC-FECE-634A-B6A7-F1AFE2BAB27A}"/>
                  </a:ext>
                </a:extLst>
              </p:cNvPr>
              <p:cNvSpPr>
                <a:spLocks noChangeAspect="1"/>
              </p:cNvSpPr>
              <p:nvPr/>
            </p:nvSpPr>
            <p:spPr bwMode="auto">
              <a:xfrm>
                <a:off x="1070" y="2343"/>
                <a:ext cx="16" cy="1"/>
              </a:xfrm>
              <a:custGeom>
                <a:avLst/>
                <a:gdLst>
                  <a:gd name="T0" fmla="*/ 0 w 72"/>
                  <a:gd name="T1" fmla="*/ 0 h 4"/>
                  <a:gd name="T2" fmla="*/ 10 w 72"/>
                  <a:gd name="T3" fmla="*/ 1 h 4"/>
                  <a:gd name="T4" fmla="*/ 28 w 72"/>
                  <a:gd name="T5" fmla="*/ 2 h 4"/>
                  <a:gd name="T6" fmla="*/ 45 w 72"/>
                  <a:gd name="T7" fmla="*/ 3 h 4"/>
                  <a:gd name="T8" fmla="*/ 63 w 72"/>
                  <a:gd name="T9" fmla="*/ 4 h 4"/>
                  <a:gd name="T10" fmla="*/ 72 w 72"/>
                  <a:gd name="T11" fmla="*/ 4 h 4"/>
                </a:gdLst>
                <a:ahLst/>
                <a:cxnLst>
                  <a:cxn ang="0">
                    <a:pos x="T0" y="T1"/>
                  </a:cxn>
                  <a:cxn ang="0">
                    <a:pos x="T2" y="T3"/>
                  </a:cxn>
                  <a:cxn ang="0">
                    <a:pos x="T4" y="T5"/>
                  </a:cxn>
                  <a:cxn ang="0">
                    <a:pos x="T6" y="T7"/>
                  </a:cxn>
                  <a:cxn ang="0">
                    <a:pos x="T8" y="T9"/>
                  </a:cxn>
                  <a:cxn ang="0">
                    <a:pos x="T10" y="T11"/>
                  </a:cxn>
                </a:cxnLst>
                <a:rect l="0" t="0" r="r" b="b"/>
                <a:pathLst>
                  <a:path w="72" h="4">
                    <a:moveTo>
                      <a:pt x="0" y="0"/>
                    </a:moveTo>
                    <a:lnTo>
                      <a:pt x="10" y="1"/>
                    </a:lnTo>
                    <a:lnTo>
                      <a:pt x="28" y="2"/>
                    </a:lnTo>
                    <a:lnTo>
                      <a:pt x="45" y="3"/>
                    </a:lnTo>
                    <a:lnTo>
                      <a:pt x="63" y="4"/>
                    </a:lnTo>
                    <a:lnTo>
                      <a:pt x="72" y="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3" name="Freeform 155">
                <a:extLst>
                  <a:ext uri="{FF2B5EF4-FFF2-40B4-BE49-F238E27FC236}">
                    <a16:creationId xmlns:a16="http://schemas.microsoft.com/office/drawing/2014/main" id="{688CE733-0A94-154A-9E8A-A2FF576507A0}"/>
                  </a:ext>
                </a:extLst>
              </p:cNvPr>
              <p:cNvSpPr>
                <a:spLocks noChangeAspect="1"/>
              </p:cNvSpPr>
              <p:nvPr/>
            </p:nvSpPr>
            <p:spPr bwMode="auto">
              <a:xfrm>
                <a:off x="1103" y="2346"/>
                <a:ext cx="13" cy="2"/>
              </a:xfrm>
              <a:custGeom>
                <a:avLst/>
                <a:gdLst>
                  <a:gd name="T0" fmla="*/ 0 w 72"/>
                  <a:gd name="T1" fmla="*/ 0 h 13"/>
                  <a:gd name="T2" fmla="*/ 16 w 72"/>
                  <a:gd name="T3" fmla="*/ 2 h 13"/>
                  <a:gd name="T4" fmla="*/ 33 w 72"/>
                  <a:gd name="T5" fmla="*/ 5 h 13"/>
                  <a:gd name="T6" fmla="*/ 51 w 72"/>
                  <a:gd name="T7" fmla="*/ 8 h 13"/>
                  <a:gd name="T8" fmla="*/ 68 w 72"/>
                  <a:gd name="T9" fmla="*/ 12 h 13"/>
                  <a:gd name="T10" fmla="*/ 72 w 72"/>
                  <a:gd name="T11" fmla="*/ 13 h 13"/>
                </a:gdLst>
                <a:ahLst/>
                <a:cxnLst>
                  <a:cxn ang="0">
                    <a:pos x="T0" y="T1"/>
                  </a:cxn>
                  <a:cxn ang="0">
                    <a:pos x="T2" y="T3"/>
                  </a:cxn>
                  <a:cxn ang="0">
                    <a:pos x="T4" y="T5"/>
                  </a:cxn>
                  <a:cxn ang="0">
                    <a:pos x="T6" y="T7"/>
                  </a:cxn>
                  <a:cxn ang="0">
                    <a:pos x="T8" y="T9"/>
                  </a:cxn>
                  <a:cxn ang="0">
                    <a:pos x="T10" y="T11"/>
                  </a:cxn>
                </a:cxnLst>
                <a:rect l="0" t="0" r="r" b="b"/>
                <a:pathLst>
                  <a:path w="72" h="13">
                    <a:moveTo>
                      <a:pt x="0" y="0"/>
                    </a:moveTo>
                    <a:lnTo>
                      <a:pt x="16" y="2"/>
                    </a:lnTo>
                    <a:lnTo>
                      <a:pt x="33" y="5"/>
                    </a:lnTo>
                    <a:lnTo>
                      <a:pt x="51" y="8"/>
                    </a:lnTo>
                    <a:lnTo>
                      <a:pt x="68" y="12"/>
                    </a:lnTo>
                    <a:lnTo>
                      <a:pt x="72" y="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4" name="Freeform 156">
                <a:extLst>
                  <a:ext uri="{FF2B5EF4-FFF2-40B4-BE49-F238E27FC236}">
                    <a16:creationId xmlns:a16="http://schemas.microsoft.com/office/drawing/2014/main" id="{31479F97-CDBC-2141-9DD3-468B4244A309}"/>
                  </a:ext>
                </a:extLst>
              </p:cNvPr>
              <p:cNvSpPr>
                <a:spLocks noChangeAspect="1"/>
              </p:cNvSpPr>
              <p:nvPr/>
            </p:nvSpPr>
            <p:spPr bwMode="auto">
              <a:xfrm>
                <a:off x="1134" y="2355"/>
                <a:ext cx="15" cy="6"/>
              </a:xfrm>
              <a:custGeom>
                <a:avLst/>
                <a:gdLst>
                  <a:gd name="T0" fmla="*/ 0 w 72"/>
                  <a:gd name="T1" fmla="*/ 0 h 32"/>
                  <a:gd name="T2" fmla="*/ 4 w 72"/>
                  <a:gd name="T3" fmla="*/ 2 h 32"/>
                  <a:gd name="T4" fmla="*/ 21 w 72"/>
                  <a:gd name="T5" fmla="*/ 9 h 32"/>
                  <a:gd name="T6" fmla="*/ 38 w 72"/>
                  <a:gd name="T7" fmla="*/ 16 h 32"/>
                  <a:gd name="T8" fmla="*/ 56 w 72"/>
                  <a:gd name="T9" fmla="*/ 24 h 32"/>
                  <a:gd name="T10" fmla="*/ 72 w 72"/>
                  <a:gd name="T11" fmla="*/ 32 h 32"/>
                </a:gdLst>
                <a:ahLst/>
                <a:cxnLst>
                  <a:cxn ang="0">
                    <a:pos x="T0" y="T1"/>
                  </a:cxn>
                  <a:cxn ang="0">
                    <a:pos x="T2" y="T3"/>
                  </a:cxn>
                  <a:cxn ang="0">
                    <a:pos x="T4" y="T5"/>
                  </a:cxn>
                  <a:cxn ang="0">
                    <a:pos x="T6" y="T7"/>
                  </a:cxn>
                  <a:cxn ang="0">
                    <a:pos x="T8" y="T9"/>
                  </a:cxn>
                  <a:cxn ang="0">
                    <a:pos x="T10" y="T11"/>
                  </a:cxn>
                </a:cxnLst>
                <a:rect l="0" t="0" r="r" b="b"/>
                <a:pathLst>
                  <a:path w="72" h="32">
                    <a:moveTo>
                      <a:pt x="0" y="0"/>
                    </a:moveTo>
                    <a:lnTo>
                      <a:pt x="4" y="2"/>
                    </a:lnTo>
                    <a:lnTo>
                      <a:pt x="21" y="9"/>
                    </a:lnTo>
                    <a:lnTo>
                      <a:pt x="38" y="16"/>
                    </a:lnTo>
                    <a:lnTo>
                      <a:pt x="56" y="24"/>
                    </a:lnTo>
                    <a:lnTo>
                      <a:pt x="72" y="3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5" name="Freeform 157">
                <a:extLst>
                  <a:ext uri="{FF2B5EF4-FFF2-40B4-BE49-F238E27FC236}">
                    <a16:creationId xmlns:a16="http://schemas.microsoft.com/office/drawing/2014/main" id="{8311CFFA-16F2-5B49-9EB0-D4217F3BF6EF}"/>
                  </a:ext>
                </a:extLst>
              </p:cNvPr>
              <p:cNvSpPr>
                <a:spLocks noChangeAspect="1"/>
              </p:cNvSpPr>
              <p:nvPr/>
            </p:nvSpPr>
            <p:spPr bwMode="auto">
              <a:xfrm>
                <a:off x="1166" y="2374"/>
                <a:ext cx="13" cy="14"/>
              </a:xfrm>
              <a:custGeom>
                <a:avLst/>
                <a:gdLst>
                  <a:gd name="T0" fmla="*/ 0 w 72"/>
                  <a:gd name="T1" fmla="*/ 0 h 64"/>
                  <a:gd name="T2" fmla="*/ 9 w 72"/>
                  <a:gd name="T3" fmla="*/ 7 h 64"/>
                  <a:gd name="T4" fmla="*/ 26 w 72"/>
                  <a:gd name="T5" fmla="*/ 22 h 64"/>
                  <a:gd name="T6" fmla="*/ 44 w 72"/>
                  <a:gd name="T7" fmla="*/ 37 h 64"/>
                  <a:gd name="T8" fmla="*/ 61 w 72"/>
                  <a:gd name="T9" fmla="*/ 53 h 64"/>
                  <a:gd name="T10" fmla="*/ 72 w 72"/>
                  <a:gd name="T11" fmla="*/ 64 h 64"/>
                </a:gdLst>
                <a:ahLst/>
                <a:cxnLst>
                  <a:cxn ang="0">
                    <a:pos x="T0" y="T1"/>
                  </a:cxn>
                  <a:cxn ang="0">
                    <a:pos x="T2" y="T3"/>
                  </a:cxn>
                  <a:cxn ang="0">
                    <a:pos x="T4" y="T5"/>
                  </a:cxn>
                  <a:cxn ang="0">
                    <a:pos x="T6" y="T7"/>
                  </a:cxn>
                  <a:cxn ang="0">
                    <a:pos x="T8" y="T9"/>
                  </a:cxn>
                  <a:cxn ang="0">
                    <a:pos x="T10" y="T11"/>
                  </a:cxn>
                </a:cxnLst>
                <a:rect l="0" t="0" r="r" b="b"/>
                <a:pathLst>
                  <a:path w="72" h="64">
                    <a:moveTo>
                      <a:pt x="0" y="0"/>
                    </a:moveTo>
                    <a:lnTo>
                      <a:pt x="9" y="7"/>
                    </a:lnTo>
                    <a:lnTo>
                      <a:pt x="26" y="22"/>
                    </a:lnTo>
                    <a:lnTo>
                      <a:pt x="44" y="37"/>
                    </a:lnTo>
                    <a:lnTo>
                      <a:pt x="61" y="53"/>
                    </a:lnTo>
                    <a:lnTo>
                      <a:pt x="72" y="6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 name="Freeform 158">
                <a:extLst>
                  <a:ext uri="{FF2B5EF4-FFF2-40B4-BE49-F238E27FC236}">
                    <a16:creationId xmlns:a16="http://schemas.microsoft.com/office/drawing/2014/main" id="{C270DBB6-FBF6-5B41-8A43-E81D2F0EE2B5}"/>
                  </a:ext>
                </a:extLst>
              </p:cNvPr>
              <p:cNvSpPr>
                <a:spLocks noChangeAspect="1"/>
              </p:cNvSpPr>
              <p:nvPr/>
            </p:nvSpPr>
            <p:spPr bwMode="auto">
              <a:xfrm>
                <a:off x="1195" y="2409"/>
                <a:ext cx="11" cy="16"/>
              </a:xfrm>
              <a:custGeom>
                <a:avLst/>
                <a:gdLst>
                  <a:gd name="T0" fmla="*/ 0 w 52"/>
                  <a:gd name="T1" fmla="*/ 0 h 72"/>
                  <a:gd name="T2" fmla="*/ 9 w 52"/>
                  <a:gd name="T3" fmla="*/ 13 h 72"/>
                  <a:gd name="T4" fmla="*/ 26 w 52"/>
                  <a:gd name="T5" fmla="*/ 37 h 72"/>
                  <a:gd name="T6" fmla="*/ 44 w 52"/>
                  <a:gd name="T7" fmla="*/ 61 h 72"/>
                  <a:gd name="T8" fmla="*/ 52 w 52"/>
                  <a:gd name="T9" fmla="*/ 72 h 72"/>
                </a:gdLst>
                <a:ahLst/>
                <a:cxnLst>
                  <a:cxn ang="0">
                    <a:pos x="T0" y="T1"/>
                  </a:cxn>
                  <a:cxn ang="0">
                    <a:pos x="T2" y="T3"/>
                  </a:cxn>
                  <a:cxn ang="0">
                    <a:pos x="T4" y="T5"/>
                  </a:cxn>
                  <a:cxn ang="0">
                    <a:pos x="T6" y="T7"/>
                  </a:cxn>
                  <a:cxn ang="0">
                    <a:pos x="T8" y="T9"/>
                  </a:cxn>
                </a:cxnLst>
                <a:rect l="0" t="0" r="r" b="b"/>
                <a:pathLst>
                  <a:path w="52" h="72">
                    <a:moveTo>
                      <a:pt x="0" y="0"/>
                    </a:moveTo>
                    <a:lnTo>
                      <a:pt x="9" y="13"/>
                    </a:lnTo>
                    <a:lnTo>
                      <a:pt x="26" y="37"/>
                    </a:lnTo>
                    <a:lnTo>
                      <a:pt x="44" y="61"/>
                    </a:lnTo>
                    <a:lnTo>
                      <a:pt x="52"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7" name="Freeform 159">
                <a:extLst>
                  <a:ext uri="{FF2B5EF4-FFF2-40B4-BE49-F238E27FC236}">
                    <a16:creationId xmlns:a16="http://schemas.microsoft.com/office/drawing/2014/main" id="{07EA3EBE-4B1E-104B-AE73-5EB2AAC37C07}"/>
                  </a:ext>
                </a:extLst>
              </p:cNvPr>
              <p:cNvSpPr>
                <a:spLocks noChangeAspect="1"/>
              </p:cNvSpPr>
              <p:nvPr/>
            </p:nvSpPr>
            <p:spPr bwMode="auto">
              <a:xfrm>
                <a:off x="1216" y="2446"/>
                <a:ext cx="9" cy="15"/>
              </a:xfrm>
              <a:custGeom>
                <a:avLst/>
                <a:gdLst>
                  <a:gd name="T0" fmla="*/ 0 w 40"/>
                  <a:gd name="T1" fmla="*/ 0 h 72"/>
                  <a:gd name="T2" fmla="*/ 1 w 40"/>
                  <a:gd name="T3" fmla="*/ 2 h 72"/>
                  <a:gd name="T4" fmla="*/ 18 w 40"/>
                  <a:gd name="T5" fmla="*/ 32 h 72"/>
                  <a:gd name="T6" fmla="*/ 35 w 40"/>
                  <a:gd name="T7" fmla="*/ 63 h 72"/>
                  <a:gd name="T8" fmla="*/ 40 w 40"/>
                  <a:gd name="T9" fmla="*/ 72 h 72"/>
                </a:gdLst>
                <a:ahLst/>
                <a:cxnLst>
                  <a:cxn ang="0">
                    <a:pos x="T0" y="T1"/>
                  </a:cxn>
                  <a:cxn ang="0">
                    <a:pos x="T2" y="T3"/>
                  </a:cxn>
                  <a:cxn ang="0">
                    <a:pos x="T4" y="T5"/>
                  </a:cxn>
                  <a:cxn ang="0">
                    <a:pos x="T6" y="T7"/>
                  </a:cxn>
                  <a:cxn ang="0">
                    <a:pos x="T8" y="T9"/>
                  </a:cxn>
                </a:cxnLst>
                <a:rect l="0" t="0" r="r" b="b"/>
                <a:pathLst>
                  <a:path w="40" h="72">
                    <a:moveTo>
                      <a:pt x="0" y="0"/>
                    </a:moveTo>
                    <a:lnTo>
                      <a:pt x="1" y="2"/>
                    </a:lnTo>
                    <a:lnTo>
                      <a:pt x="18" y="32"/>
                    </a:lnTo>
                    <a:lnTo>
                      <a:pt x="35" y="63"/>
                    </a:lnTo>
                    <a:lnTo>
                      <a:pt x="40"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8" name="Freeform 160">
                <a:extLst>
                  <a:ext uri="{FF2B5EF4-FFF2-40B4-BE49-F238E27FC236}">
                    <a16:creationId xmlns:a16="http://schemas.microsoft.com/office/drawing/2014/main" id="{9CD2B842-D843-084D-837F-C706FF28B13C}"/>
                  </a:ext>
                </a:extLst>
              </p:cNvPr>
              <p:cNvSpPr>
                <a:spLocks noChangeAspect="1"/>
              </p:cNvSpPr>
              <p:nvPr/>
            </p:nvSpPr>
            <p:spPr bwMode="auto">
              <a:xfrm>
                <a:off x="1233" y="2483"/>
                <a:ext cx="7" cy="15"/>
              </a:xfrm>
              <a:custGeom>
                <a:avLst/>
                <a:gdLst>
                  <a:gd name="T0" fmla="*/ 0 w 36"/>
                  <a:gd name="T1" fmla="*/ 0 h 72"/>
                  <a:gd name="T2" fmla="*/ 12 w 36"/>
                  <a:gd name="T3" fmla="*/ 25 h 72"/>
                  <a:gd name="T4" fmla="*/ 30 w 36"/>
                  <a:gd name="T5" fmla="*/ 60 h 72"/>
                  <a:gd name="T6" fmla="*/ 36 w 36"/>
                  <a:gd name="T7" fmla="*/ 72 h 72"/>
                </a:gdLst>
                <a:ahLst/>
                <a:cxnLst>
                  <a:cxn ang="0">
                    <a:pos x="T0" y="T1"/>
                  </a:cxn>
                  <a:cxn ang="0">
                    <a:pos x="T2" y="T3"/>
                  </a:cxn>
                  <a:cxn ang="0">
                    <a:pos x="T4" y="T5"/>
                  </a:cxn>
                  <a:cxn ang="0">
                    <a:pos x="T6" y="T7"/>
                  </a:cxn>
                </a:cxnLst>
                <a:rect l="0" t="0" r="r" b="b"/>
                <a:pathLst>
                  <a:path w="36" h="72">
                    <a:moveTo>
                      <a:pt x="0" y="0"/>
                    </a:moveTo>
                    <a:lnTo>
                      <a:pt x="12" y="25"/>
                    </a:lnTo>
                    <a:lnTo>
                      <a:pt x="30" y="60"/>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9" name="Freeform 161">
                <a:extLst>
                  <a:ext uri="{FF2B5EF4-FFF2-40B4-BE49-F238E27FC236}">
                    <a16:creationId xmlns:a16="http://schemas.microsoft.com/office/drawing/2014/main" id="{87D0F4FF-CE08-7946-9FB1-DEEA815FFE63}"/>
                  </a:ext>
                </a:extLst>
              </p:cNvPr>
              <p:cNvSpPr>
                <a:spLocks noChangeAspect="1"/>
              </p:cNvSpPr>
              <p:nvPr/>
            </p:nvSpPr>
            <p:spPr bwMode="auto">
              <a:xfrm>
                <a:off x="1251" y="2520"/>
                <a:ext cx="5" cy="16"/>
              </a:xfrm>
              <a:custGeom>
                <a:avLst/>
                <a:gdLst>
                  <a:gd name="T0" fmla="*/ 0 w 36"/>
                  <a:gd name="T1" fmla="*/ 0 h 72"/>
                  <a:gd name="T2" fmla="*/ 16 w 36"/>
                  <a:gd name="T3" fmla="*/ 31 h 72"/>
                  <a:gd name="T4" fmla="*/ 33 w 36"/>
                  <a:gd name="T5" fmla="*/ 67 h 72"/>
                  <a:gd name="T6" fmla="*/ 36 w 36"/>
                  <a:gd name="T7" fmla="*/ 72 h 72"/>
                </a:gdLst>
                <a:ahLst/>
                <a:cxnLst>
                  <a:cxn ang="0">
                    <a:pos x="T0" y="T1"/>
                  </a:cxn>
                  <a:cxn ang="0">
                    <a:pos x="T2" y="T3"/>
                  </a:cxn>
                  <a:cxn ang="0">
                    <a:pos x="T4" y="T5"/>
                  </a:cxn>
                  <a:cxn ang="0">
                    <a:pos x="T6" y="T7"/>
                  </a:cxn>
                </a:cxnLst>
                <a:rect l="0" t="0" r="r" b="b"/>
                <a:pathLst>
                  <a:path w="36" h="72">
                    <a:moveTo>
                      <a:pt x="0" y="0"/>
                    </a:moveTo>
                    <a:lnTo>
                      <a:pt x="16" y="31"/>
                    </a:lnTo>
                    <a:lnTo>
                      <a:pt x="33" y="67"/>
                    </a:lnTo>
                    <a:lnTo>
                      <a:pt x="36"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0" name="Freeform 162">
                <a:extLst>
                  <a:ext uri="{FF2B5EF4-FFF2-40B4-BE49-F238E27FC236}">
                    <a16:creationId xmlns:a16="http://schemas.microsoft.com/office/drawing/2014/main" id="{A00C5C5C-FCCC-FB40-8328-6CD8D6971AB5}"/>
                  </a:ext>
                </a:extLst>
              </p:cNvPr>
              <p:cNvSpPr>
                <a:spLocks noChangeAspect="1"/>
              </p:cNvSpPr>
              <p:nvPr/>
            </p:nvSpPr>
            <p:spPr bwMode="auto">
              <a:xfrm>
                <a:off x="1265" y="2556"/>
                <a:ext cx="8" cy="16"/>
              </a:xfrm>
              <a:custGeom>
                <a:avLst/>
                <a:gdLst>
                  <a:gd name="T0" fmla="*/ 0 w 38"/>
                  <a:gd name="T1" fmla="*/ 0 h 72"/>
                  <a:gd name="T2" fmla="*/ 2 w 38"/>
                  <a:gd name="T3" fmla="*/ 3 h 72"/>
                  <a:gd name="T4" fmla="*/ 19 w 38"/>
                  <a:gd name="T5" fmla="*/ 37 h 72"/>
                  <a:gd name="T6" fmla="*/ 36 w 38"/>
                  <a:gd name="T7" fmla="*/ 70 h 72"/>
                  <a:gd name="T8" fmla="*/ 38 w 38"/>
                  <a:gd name="T9" fmla="*/ 72 h 72"/>
                </a:gdLst>
                <a:ahLst/>
                <a:cxnLst>
                  <a:cxn ang="0">
                    <a:pos x="T0" y="T1"/>
                  </a:cxn>
                  <a:cxn ang="0">
                    <a:pos x="T2" y="T3"/>
                  </a:cxn>
                  <a:cxn ang="0">
                    <a:pos x="T4" y="T5"/>
                  </a:cxn>
                  <a:cxn ang="0">
                    <a:pos x="T6" y="T7"/>
                  </a:cxn>
                  <a:cxn ang="0">
                    <a:pos x="T8" y="T9"/>
                  </a:cxn>
                </a:cxnLst>
                <a:rect l="0" t="0" r="r" b="b"/>
                <a:pathLst>
                  <a:path w="38" h="72">
                    <a:moveTo>
                      <a:pt x="0" y="0"/>
                    </a:moveTo>
                    <a:lnTo>
                      <a:pt x="2" y="3"/>
                    </a:lnTo>
                    <a:lnTo>
                      <a:pt x="19" y="37"/>
                    </a:lnTo>
                    <a:lnTo>
                      <a:pt x="36" y="70"/>
                    </a:lnTo>
                    <a:lnTo>
                      <a:pt x="38"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1" name="Freeform 163">
                <a:extLst>
                  <a:ext uri="{FF2B5EF4-FFF2-40B4-BE49-F238E27FC236}">
                    <a16:creationId xmlns:a16="http://schemas.microsoft.com/office/drawing/2014/main" id="{4BCC9EA5-D02E-9F49-A994-5B0470970BB4}"/>
                  </a:ext>
                </a:extLst>
              </p:cNvPr>
              <p:cNvSpPr>
                <a:spLocks noChangeAspect="1"/>
              </p:cNvSpPr>
              <p:nvPr/>
            </p:nvSpPr>
            <p:spPr bwMode="auto">
              <a:xfrm>
                <a:off x="1283" y="2593"/>
                <a:ext cx="9" cy="16"/>
              </a:xfrm>
              <a:custGeom>
                <a:avLst/>
                <a:gdLst>
                  <a:gd name="T0" fmla="*/ 0 w 45"/>
                  <a:gd name="T1" fmla="*/ 0 h 72"/>
                  <a:gd name="T2" fmla="*/ 15 w 45"/>
                  <a:gd name="T3" fmla="*/ 26 h 72"/>
                  <a:gd name="T4" fmla="*/ 32 w 45"/>
                  <a:gd name="T5" fmla="*/ 54 h 72"/>
                  <a:gd name="T6" fmla="*/ 45 w 45"/>
                  <a:gd name="T7" fmla="*/ 72 h 72"/>
                </a:gdLst>
                <a:ahLst/>
                <a:cxnLst>
                  <a:cxn ang="0">
                    <a:pos x="T0" y="T1"/>
                  </a:cxn>
                  <a:cxn ang="0">
                    <a:pos x="T2" y="T3"/>
                  </a:cxn>
                  <a:cxn ang="0">
                    <a:pos x="T4" y="T5"/>
                  </a:cxn>
                  <a:cxn ang="0">
                    <a:pos x="T6" y="T7"/>
                  </a:cxn>
                </a:cxnLst>
                <a:rect l="0" t="0" r="r" b="b"/>
                <a:pathLst>
                  <a:path w="45" h="72">
                    <a:moveTo>
                      <a:pt x="0" y="0"/>
                    </a:moveTo>
                    <a:lnTo>
                      <a:pt x="15" y="26"/>
                    </a:lnTo>
                    <a:lnTo>
                      <a:pt x="32" y="54"/>
                    </a:lnTo>
                    <a:lnTo>
                      <a:pt x="45" y="72"/>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2" name="Freeform 164">
                <a:extLst>
                  <a:ext uri="{FF2B5EF4-FFF2-40B4-BE49-F238E27FC236}">
                    <a16:creationId xmlns:a16="http://schemas.microsoft.com/office/drawing/2014/main" id="{B9D0580B-BAF6-054D-9A0B-00F7DC79539E}"/>
                  </a:ext>
                </a:extLst>
              </p:cNvPr>
              <p:cNvSpPr>
                <a:spLocks noChangeAspect="1"/>
              </p:cNvSpPr>
              <p:nvPr/>
            </p:nvSpPr>
            <p:spPr bwMode="auto">
              <a:xfrm>
                <a:off x="1305" y="2629"/>
                <a:ext cx="12" cy="12"/>
              </a:xfrm>
              <a:custGeom>
                <a:avLst/>
                <a:gdLst>
                  <a:gd name="T0" fmla="*/ 0 w 72"/>
                  <a:gd name="T1" fmla="*/ 0 h 57"/>
                  <a:gd name="T2" fmla="*/ 0 w 72"/>
                  <a:gd name="T3" fmla="*/ 0 h 57"/>
                  <a:gd name="T4" fmla="*/ 18 w 72"/>
                  <a:gd name="T5" fmla="*/ 17 h 57"/>
                  <a:gd name="T6" fmla="*/ 35 w 72"/>
                  <a:gd name="T7" fmla="*/ 33 h 57"/>
                  <a:gd name="T8" fmla="*/ 53 w 72"/>
                  <a:gd name="T9" fmla="*/ 46 h 57"/>
                  <a:gd name="T10" fmla="*/ 70 w 72"/>
                  <a:gd name="T11" fmla="*/ 56 h 57"/>
                  <a:gd name="T12" fmla="*/ 72 w 72"/>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72" h="57">
                    <a:moveTo>
                      <a:pt x="0" y="0"/>
                    </a:moveTo>
                    <a:lnTo>
                      <a:pt x="0" y="0"/>
                    </a:lnTo>
                    <a:lnTo>
                      <a:pt x="18" y="17"/>
                    </a:lnTo>
                    <a:lnTo>
                      <a:pt x="35" y="33"/>
                    </a:lnTo>
                    <a:lnTo>
                      <a:pt x="53" y="46"/>
                    </a:lnTo>
                    <a:lnTo>
                      <a:pt x="70" y="56"/>
                    </a:lnTo>
                    <a:lnTo>
                      <a:pt x="72" y="57"/>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3" name="Freeform 165">
                <a:extLst>
                  <a:ext uri="{FF2B5EF4-FFF2-40B4-BE49-F238E27FC236}">
                    <a16:creationId xmlns:a16="http://schemas.microsoft.com/office/drawing/2014/main" id="{314DF591-BCB1-7B4C-A43E-45DBEF3F4BF4}"/>
                  </a:ext>
                </a:extLst>
              </p:cNvPr>
              <p:cNvSpPr>
                <a:spLocks noChangeAspect="1"/>
              </p:cNvSpPr>
              <p:nvPr/>
            </p:nvSpPr>
            <p:spPr bwMode="auto">
              <a:xfrm>
                <a:off x="1338" y="2637"/>
                <a:ext cx="12" cy="8"/>
              </a:xfrm>
              <a:custGeom>
                <a:avLst/>
                <a:gdLst>
                  <a:gd name="T0" fmla="*/ 0 w 72"/>
                  <a:gd name="T1" fmla="*/ 35 h 35"/>
                  <a:gd name="T2" fmla="*/ 6 w 72"/>
                  <a:gd name="T3" fmla="*/ 34 h 35"/>
                  <a:gd name="T4" fmla="*/ 23 w 72"/>
                  <a:gd name="T5" fmla="*/ 28 h 35"/>
                  <a:gd name="T6" fmla="*/ 41 w 72"/>
                  <a:gd name="T7" fmla="*/ 20 h 35"/>
                  <a:gd name="T8" fmla="*/ 58 w 72"/>
                  <a:gd name="T9" fmla="*/ 10 h 35"/>
                  <a:gd name="T10" fmla="*/ 72 w 72"/>
                  <a:gd name="T11" fmla="*/ 0 h 35"/>
                </a:gdLst>
                <a:ahLst/>
                <a:cxnLst>
                  <a:cxn ang="0">
                    <a:pos x="T0" y="T1"/>
                  </a:cxn>
                  <a:cxn ang="0">
                    <a:pos x="T2" y="T3"/>
                  </a:cxn>
                  <a:cxn ang="0">
                    <a:pos x="T4" y="T5"/>
                  </a:cxn>
                  <a:cxn ang="0">
                    <a:pos x="T6" y="T7"/>
                  </a:cxn>
                  <a:cxn ang="0">
                    <a:pos x="T8" y="T9"/>
                  </a:cxn>
                  <a:cxn ang="0">
                    <a:pos x="T10" y="T11"/>
                  </a:cxn>
                </a:cxnLst>
                <a:rect l="0" t="0" r="r" b="b"/>
                <a:pathLst>
                  <a:path w="72" h="35">
                    <a:moveTo>
                      <a:pt x="0" y="35"/>
                    </a:moveTo>
                    <a:lnTo>
                      <a:pt x="6" y="34"/>
                    </a:lnTo>
                    <a:lnTo>
                      <a:pt x="23" y="28"/>
                    </a:lnTo>
                    <a:lnTo>
                      <a:pt x="41" y="20"/>
                    </a:lnTo>
                    <a:lnTo>
                      <a:pt x="58" y="1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 name="Freeform 166">
                <a:extLst>
                  <a:ext uri="{FF2B5EF4-FFF2-40B4-BE49-F238E27FC236}">
                    <a16:creationId xmlns:a16="http://schemas.microsoft.com/office/drawing/2014/main" id="{14FED20F-005E-3143-A08F-D61DA7714827}"/>
                  </a:ext>
                </a:extLst>
              </p:cNvPr>
              <p:cNvSpPr>
                <a:spLocks noChangeAspect="1"/>
              </p:cNvSpPr>
              <p:nvPr/>
            </p:nvSpPr>
            <p:spPr bwMode="auto">
              <a:xfrm>
                <a:off x="1366" y="2601"/>
                <a:ext cx="9" cy="16"/>
              </a:xfrm>
              <a:custGeom>
                <a:avLst/>
                <a:gdLst>
                  <a:gd name="T0" fmla="*/ 0 w 48"/>
                  <a:gd name="T1" fmla="*/ 72 h 72"/>
                  <a:gd name="T2" fmla="*/ 4 w 48"/>
                  <a:gd name="T3" fmla="*/ 66 h 72"/>
                  <a:gd name="T4" fmla="*/ 21 w 48"/>
                  <a:gd name="T5" fmla="*/ 41 h 72"/>
                  <a:gd name="T6" fmla="*/ 39 w 48"/>
                  <a:gd name="T7" fmla="*/ 15 h 72"/>
                  <a:gd name="T8" fmla="*/ 48 w 48"/>
                  <a:gd name="T9" fmla="*/ 0 h 72"/>
                </a:gdLst>
                <a:ahLst/>
                <a:cxnLst>
                  <a:cxn ang="0">
                    <a:pos x="T0" y="T1"/>
                  </a:cxn>
                  <a:cxn ang="0">
                    <a:pos x="T2" y="T3"/>
                  </a:cxn>
                  <a:cxn ang="0">
                    <a:pos x="T4" y="T5"/>
                  </a:cxn>
                  <a:cxn ang="0">
                    <a:pos x="T6" y="T7"/>
                  </a:cxn>
                  <a:cxn ang="0">
                    <a:pos x="T8" y="T9"/>
                  </a:cxn>
                </a:cxnLst>
                <a:rect l="0" t="0" r="r" b="b"/>
                <a:pathLst>
                  <a:path w="48" h="72">
                    <a:moveTo>
                      <a:pt x="0" y="72"/>
                    </a:moveTo>
                    <a:lnTo>
                      <a:pt x="4" y="66"/>
                    </a:lnTo>
                    <a:lnTo>
                      <a:pt x="21" y="41"/>
                    </a:lnTo>
                    <a:lnTo>
                      <a:pt x="39" y="15"/>
                    </a:lnTo>
                    <a:lnTo>
                      <a:pt x="4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5" name="Freeform 167">
                <a:extLst>
                  <a:ext uri="{FF2B5EF4-FFF2-40B4-BE49-F238E27FC236}">
                    <a16:creationId xmlns:a16="http://schemas.microsoft.com/office/drawing/2014/main" id="{AB2B13C6-B1F3-C748-BFF6-8DCDACBBA405}"/>
                  </a:ext>
                </a:extLst>
              </p:cNvPr>
              <p:cNvSpPr>
                <a:spLocks noChangeAspect="1"/>
              </p:cNvSpPr>
              <p:nvPr/>
            </p:nvSpPr>
            <p:spPr bwMode="auto">
              <a:xfrm>
                <a:off x="1386" y="2565"/>
                <a:ext cx="7" cy="16"/>
              </a:xfrm>
              <a:custGeom>
                <a:avLst/>
                <a:gdLst>
                  <a:gd name="T0" fmla="*/ 0 w 38"/>
                  <a:gd name="T1" fmla="*/ 72 h 72"/>
                  <a:gd name="T2" fmla="*/ 4 w 38"/>
                  <a:gd name="T3" fmla="*/ 64 h 72"/>
                  <a:gd name="T4" fmla="*/ 22 w 38"/>
                  <a:gd name="T5" fmla="*/ 31 h 72"/>
                  <a:gd name="T6" fmla="*/ 38 w 38"/>
                  <a:gd name="T7" fmla="*/ 0 h 72"/>
                </a:gdLst>
                <a:ahLst/>
                <a:cxnLst>
                  <a:cxn ang="0">
                    <a:pos x="T0" y="T1"/>
                  </a:cxn>
                  <a:cxn ang="0">
                    <a:pos x="T2" y="T3"/>
                  </a:cxn>
                  <a:cxn ang="0">
                    <a:pos x="T4" y="T5"/>
                  </a:cxn>
                  <a:cxn ang="0">
                    <a:pos x="T6" y="T7"/>
                  </a:cxn>
                </a:cxnLst>
                <a:rect l="0" t="0" r="r" b="b"/>
                <a:pathLst>
                  <a:path w="38" h="72">
                    <a:moveTo>
                      <a:pt x="0" y="72"/>
                    </a:moveTo>
                    <a:lnTo>
                      <a:pt x="4" y="64"/>
                    </a:lnTo>
                    <a:lnTo>
                      <a:pt x="22" y="31"/>
                    </a:lnTo>
                    <a:lnTo>
                      <a:pt x="38"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6" name="Freeform 168">
                <a:extLst>
                  <a:ext uri="{FF2B5EF4-FFF2-40B4-BE49-F238E27FC236}">
                    <a16:creationId xmlns:a16="http://schemas.microsoft.com/office/drawing/2014/main" id="{195B5BE6-2474-7740-AC01-C2566CA66B1F}"/>
                  </a:ext>
                </a:extLst>
              </p:cNvPr>
              <p:cNvSpPr>
                <a:spLocks noChangeAspect="1"/>
              </p:cNvSpPr>
              <p:nvPr/>
            </p:nvSpPr>
            <p:spPr bwMode="auto">
              <a:xfrm>
                <a:off x="1402" y="2529"/>
                <a:ext cx="7" cy="15"/>
              </a:xfrm>
              <a:custGeom>
                <a:avLst/>
                <a:gdLst>
                  <a:gd name="T0" fmla="*/ 0 w 35"/>
                  <a:gd name="T1" fmla="*/ 72 h 72"/>
                  <a:gd name="T2" fmla="*/ 4 w 35"/>
                  <a:gd name="T3" fmla="*/ 63 h 72"/>
                  <a:gd name="T4" fmla="*/ 22 w 35"/>
                  <a:gd name="T5" fmla="*/ 28 h 72"/>
                  <a:gd name="T6" fmla="*/ 35 w 35"/>
                  <a:gd name="T7" fmla="*/ 0 h 72"/>
                </a:gdLst>
                <a:ahLst/>
                <a:cxnLst>
                  <a:cxn ang="0">
                    <a:pos x="T0" y="T1"/>
                  </a:cxn>
                  <a:cxn ang="0">
                    <a:pos x="T2" y="T3"/>
                  </a:cxn>
                  <a:cxn ang="0">
                    <a:pos x="T4" y="T5"/>
                  </a:cxn>
                  <a:cxn ang="0">
                    <a:pos x="T6" y="T7"/>
                  </a:cxn>
                </a:cxnLst>
                <a:rect l="0" t="0" r="r" b="b"/>
                <a:pathLst>
                  <a:path w="35" h="72">
                    <a:moveTo>
                      <a:pt x="0" y="72"/>
                    </a:moveTo>
                    <a:lnTo>
                      <a:pt x="4" y="63"/>
                    </a:lnTo>
                    <a:lnTo>
                      <a:pt x="22" y="28"/>
                    </a:lnTo>
                    <a:lnTo>
                      <a:pt x="35"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7" name="Freeform 169">
                <a:extLst>
                  <a:ext uri="{FF2B5EF4-FFF2-40B4-BE49-F238E27FC236}">
                    <a16:creationId xmlns:a16="http://schemas.microsoft.com/office/drawing/2014/main" id="{EAA2B310-D1D1-9249-AE88-6DF94A16CBB9}"/>
                  </a:ext>
                </a:extLst>
              </p:cNvPr>
              <p:cNvSpPr>
                <a:spLocks noChangeAspect="1"/>
              </p:cNvSpPr>
              <p:nvPr/>
            </p:nvSpPr>
            <p:spPr bwMode="auto">
              <a:xfrm>
                <a:off x="1418" y="2491"/>
                <a:ext cx="7" cy="17"/>
              </a:xfrm>
              <a:custGeom>
                <a:avLst/>
                <a:gdLst>
                  <a:gd name="T0" fmla="*/ 0 w 36"/>
                  <a:gd name="T1" fmla="*/ 72 h 72"/>
                  <a:gd name="T2" fmla="*/ 8 w 36"/>
                  <a:gd name="T3" fmla="*/ 55 h 72"/>
                  <a:gd name="T4" fmla="*/ 25 w 36"/>
                  <a:gd name="T5" fmla="*/ 21 h 72"/>
                  <a:gd name="T6" fmla="*/ 36 w 36"/>
                  <a:gd name="T7" fmla="*/ 0 h 72"/>
                </a:gdLst>
                <a:ahLst/>
                <a:cxnLst>
                  <a:cxn ang="0">
                    <a:pos x="T0" y="T1"/>
                  </a:cxn>
                  <a:cxn ang="0">
                    <a:pos x="T2" y="T3"/>
                  </a:cxn>
                  <a:cxn ang="0">
                    <a:pos x="T4" y="T5"/>
                  </a:cxn>
                  <a:cxn ang="0">
                    <a:pos x="T6" y="T7"/>
                  </a:cxn>
                </a:cxnLst>
                <a:rect l="0" t="0" r="r" b="b"/>
                <a:pathLst>
                  <a:path w="36" h="72">
                    <a:moveTo>
                      <a:pt x="0" y="72"/>
                    </a:moveTo>
                    <a:lnTo>
                      <a:pt x="8" y="55"/>
                    </a:lnTo>
                    <a:lnTo>
                      <a:pt x="25" y="21"/>
                    </a:lnTo>
                    <a:lnTo>
                      <a:pt x="36"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8" name="Freeform 170">
                <a:extLst>
                  <a:ext uri="{FF2B5EF4-FFF2-40B4-BE49-F238E27FC236}">
                    <a16:creationId xmlns:a16="http://schemas.microsoft.com/office/drawing/2014/main" id="{E99653C0-B8FA-C145-B76C-2FD4C87E3D6B}"/>
                  </a:ext>
                </a:extLst>
              </p:cNvPr>
              <p:cNvSpPr>
                <a:spLocks noChangeAspect="1"/>
              </p:cNvSpPr>
              <p:nvPr/>
            </p:nvSpPr>
            <p:spPr bwMode="auto">
              <a:xfrm>
                <a:off x="1435" y="2455"/>
                <a:ext cx="6" cy="16"/>
              </a:xfrm>
              <a:custGeom>
                <a:avLst/>
                <a:gdLst>
                  <a:gd name="T0" fmla="*/ 0 w 40"/>
                  <a:gd name="T1" fmla="*/ 72 h 72"/>
                  <a:gd name="T2" fmla="*/ 8 w 40"/>
                  <a:gd name="T3" fmla="*/ 56 h 72"/>
                  <a:gd name="T4" fmla="*/ 26 w 40"/>
                  <a:gd name="T5" fmla="*/ 24 h 72"/>
                  <a:gd name="T6" fmla="*/ 40 w 40"/>
                  <a:gd name="T7" fmla="*/ 0 h 72"/>
                </a:gdLst>
                <a:ahLst/>
                <a:cxnLst>
                  <a:cxn ang="0">
                    <a:pos x="T0" y="T1"/>
                  </a:cxn>
                  <a:cxn ang="0">
                    <a:pos x="T2" y="T3"/>
                  </a:cxn>
                  <a:cxn ang="0">
                    <a:pos x="T4" y="T5"/>
                  </a:cxn>
                  <a:cxn ang="0">
                    <a:pos x="T6" y="T7"/>
                  </a:cxn>
                </a:cxnLst>
                <a:rect l="0" t="0" r="r" b="b"/>
                <a:pathLst>
                  <a:path w="40" h="72">
                    <a:moveTo>
                      <a:pt x="0" y="72"/>
                    </a:moveTo>
                    <a:lnTo>
                      <a:pt x="8" y="56"/>
                    </a:lnTo>
                    <a:lnTo>
                      <a:pt x="26" y="24"/>
                    </a:lnTo>
                    <a:lnTo>
                      <a:pt x="40" y="0"/>
                    </a:lnTo>
                  </a:path>
                </a:pathLst>
              </a:custGeom>
              <a:noFill/>
              <a:ln w="19050">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9" name="Freeform 171">
                <a:extLst>
                  <a:ext uri="{FF2B5EF4-FFF2-40B4-BE49-F238E27FC236}">
                    <a16:creationId xmlns:a16="http://schemas.microsoft.com/office/drawing/2014/main" id="{D6B7D89E-BC8D-CC44-8169-855F03F013F3}"/>
                  </a:ext>
                </a:extLst>
              </p:cNvPr>
              <p:cNvSpPr>
                <a:spLocks noChangeAspect="1"/>
              </p:cNvSpPr>
              <p:nvPr/>
            </p:nvSpPr>
            <p:spPr bwMode="auto">
              <a:xfrm>
                <a:off x="1452" y="2418"/>
                <a:ext cx="10" cy="16"/>
              </a:xfrm>
              <a:custGeom>
                <a:avLst/>
                <a:gdLst>
                  <a:gd name="T0" fmla="*/ 0 w 50"/>
                  <a:gd name="T1" fmla="*/ 72 h 72"/>
                  <a:gd name="T2" fmla="*/ 16 w 50"/>
                  <a:gd name="T3" fmla="*/ 48 h 72"/>
                  <a:gd name="T4" fmla="*/ 33 w 50"/>
                  <a:gd name="T5" fmla="*/ 22 h 72"/>
                  <a:gd name="T6" fmla="*/ 50 w 50"/>
                  <a:gd name="T7" fmla="*/ 0 h 72"/>
                </a:gdLst>
                <a:ahLst/>
                <a:cxnLst>
                  <a:cxn ang="0">
                    <a:pos x="T0" y="T1"/>
                  </a:cxn>
                  <a:cxn ang="0">
                    <a:pos x="T2" y="T3"/>
                  </a:cxn>
                  <a:cxn ang="0">
                    <a:pos x="T4" y="T5"/>
                  </a:cxn>
                  <a:cxn ang="0">
                    <a:pos x="T6" y="T7"/>
                  </a:cxn>
                </a:cxnLst>
                <a:rect l="0" t="0" r="r" b="b"/>
                <a:pathLst>
                  <a:path w="50" h="72">
                    <a:moveTo>
                      <a:pt x="0" y="72"/>
                    </a:moveTo>
                    <a:lnTo>
                      <a:pt x="16" y="48"/>
                    </a:lnTo>
                    <a:lnTo>
                      <a:pt x="33" y="22"/>
                    </a:lnTo>
                    <a:lnTo>
                      <a:pt x="5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 name="Freeform 172">
                <a:extLst>
                  <a:ext uri="{FF2B5EF4-FFF2-40B4-BE49-F238E27FC236}">
                    <a16:creationId xmlns:a16="http://schemas.microsoft.com/office/drawing/2014/main" id="{28029136-5D13-354D-9E13-446E6DD577AF}"/>
                  </a:ext>
                </a:extLst>
              </p:cNvPr>
              <p:cNvSpPr>
                <a:spLocks noChangeAspect="1"/>
              </p:cNvSpPr>
              <p:nvPr/>
            </p:nvSpPr>
            <p:spPr bwMode="auto">
              <a:xfrm>
                <a:off x="1476" y="2383"/>
                <a:ext cx="12" cy="14"/>
              </a:xfrm>
              <a:custGeom>
                <a:avLst/>
                <a:gdLst>
                  <a:gd name="T0" fmla="*/ 0 w 70"/>
                  <a:gd name="T1" fmla="*/ 70 h 70"/>
                  <a:gd name="T2" fmla="*/ 13 w 70"/>
                  <a:gd name="T3" fmla="*/ 56 h 70"/>
                  <a:gd name="T4" fmla="*/ 30 w 70"/>
                  <a:gd name="T5" fmla="*/ 38 h 70"/>
                  <a:gd name="T6" fmla="*/ 48 w 70"/>
                  <a:gd name="T7" fmla="*/ 20 h 70"/>
                  <a:gd name="T8" fmla="*/ 65 w 70"/>
                  <a:gd name="T9" fmla="*/ 4 h 70"/>
                  <a:gd name="T10" fmla="*/ 70 w 70"/>
                  <a:gd name="T11" fmla="*/ 0 h 70"/>
                </a:gdLst>
                <a:ahLst/>
                <a:cxnLst>
                  <a:cxn ang="0">
                    <a:pos x="T0" y="T1"/>
                  </a:cxn>
                  <a:cxn ang="0">
                    <a:pos x="T2" y="T3"/>
                  </a:cxn>
                  <a:cxn ang="0">
                    <a:pos x="T4" y="T5"/>
                  </a:cxn>
                  <a:cxn ang="0">
                    <a:pos x="T6" y="T7"/>
                  </a:cxn>
                  <a:cxn ang="0">
                    <a:pos x="T8" y="T9"/>
                  </a:cxn>
                  <a:cxn ang="0">
                    <a:pos x="T10" y="T11"/>
                  </a:cxn>
                </a:cxnLst>
                <a:rect l="0" t="0" r="r" b="b"/>
                <a:pathLst>
                  <a:path w="70" h="70">
                    <a:moveTo>
                      <a:pt x="0" y="70"/>
                    </a:moveTo>
                    <a:lnTo>
                      <a:pt x="13" y="56"/>
                    </a:lnTo>
                    <a:lnTo>
                      <a:pt x="30" y="38"/>
                    </a:lnTo>
                    <a:lnTo>
                      <a:pt x="48" y="20"/>
                    </a:lnTo>
                    <a:lnTo>
                      <a:pt x="65" y="4"/>
                    </a:lnTo>
                    <a:lnTo>
                      <a:pt x="70"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1" name="Freeform 173">
                <a:extLst>
                  <a:ext uri="{FF2B5EF4-FFF2-40B4-BE49-F238E27FC236}">
                    <a16:creationId xmlns:a16="http://schemas.microsoft.com/office/drawing/2014/main" id="{4BCD6F97-46BE-044E-B538-A2316CED6772}"/>
                  </a:ext>
                </a:extLst>
              </p:cNvPr>
              <p:cNvSpPr>
                <a:spLocks noChangeAspect="1"/>
              </p:cNvSpPr>
              <p:nvPr/>
            </p:nvSpPr>
            <p:spPr bwMode="auto">
              <a:xfrm>
                <a:off x="1507" y="2359"/>
                <a:ext cx="15" cy="7"/>
              </a:xfrm>
              <a:custGeom>
                <a:avLst/>
                <a:gdLst>
                  <a:gd name="T0" fmla="*/ 0 w 72"/>
                  <a:gd name="T1" fmla="*/ 37 h 37"/>
                  <a:gd name="T2" fmla="*/ 3 w 72"/>
                  <a:gd name="T3" fmla="*/ 36 h 37"/>
                  <a:gd name="T4" fmla="*/ 20 w 72"/>
                  <a:gd name="T5" fmla="*/ 26 h 37"/>
                  <a:gd name="T6" fmla="*/ 38 w 72"/>
                  <a:gd name="T7" fmla="*/ 17 h 37"/>
                  <a:gd name="T8" fmla="*/ 55 w 72"/>
                  <a:gd name="T9" fmla="*/ 8 h 37"/>
                  <a:gd name="T10" fmla="*/ 72 w 72"/>
                  <a:gd name="T11" fmla="*/ 0 h 37"/>
                </a:gdLst>
                <a:ahLst/>
                <a:cxnLst>
                  <a:cxn ang="0">
                    <a:pos x="T0" y="T1"/>
                  </a:cxn>
                  <a:cxn ang="0">
                    <a:pos x="T2" y="T3"/>
                  </a:cxn>
                  <a:cxn ang="0">
                    <a:pos x="T4" y="T5"/>
                  </a:cxn>
                  <a:cxn ang="0">
                    <a:pos x="T6" y="T7"/>
                  </a:cxn>
                  <a:cxn ang="0">
                    <a:pos x="T8" y="T9"/>
                  </a:cxn>
                  <a:cxn ang="0">
                    <a:pos x="T10" y="T11"/>
                  </a:cxn>
                </a:cxnLst>
                <a:rect l="0" t="0" r="r" b="b"/>
                <a:pathLst>
                  <a:path w="72" h="37">
                    <a:moveTo>
                      <a:pt x="0" y="37"/>
                    </a:moveTo>
                    <a:lnTo>
                      <a:pt x="3" y="36"/>
                    </a:lnTo>
                    <a:lnTo>
                      <a:pt x="20" y="26"/>
                    </a:lnTo>
                    <a:lnTo>
                      <a:pt x="38" y="17"/>
                    </a:lnTo>
                    <a:lnTo>
                      <a:pt x="55" y="8"/>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Freeform 174">
                <a:extLst>
                  <a:ext uri="{FF2B5EF4-FFF2-40B4-BE49-F238E27FC236}">
                    <a16:creationId xmlns:a16="http://schemas.microsoft.com/office/drawing/2014/main" id="{83219C86-EA3F-3441-8CB1-837D41F7D546}"/>
                  </a:ext>
                </a:extLst>
              </p:cNvPr>
              <p:cNvSpPr>
                <a:spLocks noChangeAspect="1"/>
              </p:cNvSpPr>
              <p:nvPr/>
            </p:nvSpPr>
            <p:spPr bwMode="auto">
              <a:xfrm>
                <a:off x="1539" y="2347"/>
                <a:ext cx="13" cy="4"/>
              </a:xfrm>
              <a:custGeom>
                <a:avLst/>
                <a:gdLst>
                  <a:gd name="T0" fmla="*/ 0 w 72"/>
                  <a:gd name="T1" fmla="*/ 17 h 17"/>
                  <a:gd name="T2" fmla="*/ 8 w 72"/>
                  <a:gd name="T3" fmla="*/ 14 h 17"/>
                  <a:gd name="T4" fmla="*/ 26 w 72"/>
                  <a:gd name="T5" fmla="*/ 10 h 17"/>
                  <a:gd name="T6" fmla="*/ 43 w 72"/>
                  <a:gd name="T7" fmla="*/ 6 h 17"/>
                  <a:gd name="T8" fmla="*/ 60 w 72"/>
                  <a:gd name="T9" fmla="*/ 2 h 17"/>
                  <a:gd name="T10" fmla="*/ 72 w 72"/>
                  <a:gd name="T11" fmla="*/ 0 h 17"/>
                </a:gdLst>
                <a:ahLst/>
                <a:cxnLst>
                  <a:cxn ang="0">
                    <a:pos x="T0" y="T1"/>
                  </a:cxn>
                  <a:cxn ang="0">
                    <a:pos x="T2" y="T3"/>
                  </a:cxn>
                  <a:cxn ang="0">
                    <a:pos x="T4" y="T5"/>
                  </a:cxn>
                  <a:cxn ang="0">
                    <a:pos x="T6" y="T7"/>
                  </a:cxn>
                  <a:cxn ang="0">
                    <a:pos x="T8" y="T9"/>
                  </a:cxn>
                  <a:cxn ang="0">
                    <a:pos x="T10" y="T11"/>
                  </a:cxn>
                </a:cxnLst>
                <a:rect l="0" t="0" r="r" b="b"/>
                <a:pathLst>
                  <a:path w="72" h="17">
                    <a:moveTo>
                      <a:pt x="0" y="17"/>
                    </a:moveTo>
                    <a:lnTo>
                      <a:pt x="8" y="14"/>
                    </a:lnTo>
                    <a:lnTo>
                      <a:pt x="26" y="10"/>
                    </a:lnTo>
                    <a:lnTo>
                      <a:pt x="43" y="6"/>
                    </a:lnTo>
                    <a:lnTo>
                      <a:pt x="60" y="2"/>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3" name="Freeform 175">
                <a:extLst>
                  <a:ext uri="{FF2B5EF4-FFF2-40B4-BE49-F238E27FC236}">
                    <a16:creationId xmlns:a16="http://schemas.microsoft.com/office/drawing/2014/main" id="{0E9A58A4-E48D-624B-B741-13FEE3C09951}"/>
                  </a:ext>
                </a:extLst>
              </p:cNvPr>
              <p:cNvSpPr>
                <a:spLocks noChangeAspect="1"/>
              </p:cNvSpPr>
              <p:nvPr/>
            </p:nvSpPr>
            <p:spPr bwMode="auto">
              <a:xfrm>
                <a:off x="1570" y="2344"/>
                <a:ext cx="15" cy="1"/>
              </a:xfrm>
              <a:custGeom>
                <a:avLst/>
                <a:gdLst>
                  <a:gd name="T0" fmla="*/ 0 w 72"/>
                  <a:gd name="T1" fmla="*/ 5 h 5"/>
                  <a:gd name="T2" fmla="*/ 14 w 72"/>
                  <a:gd name="T3" fmla="*/ 4 h 5"/>
                  <a:gd name="T4" fmla="*/ 31 w 72"/>
                  <a:gd name="T5" fmla="*/ 2 h 5"/>
                  <a:gd name="T6" fmla="*/ 48 w 72"/>
                  <a:gd name="T7" fmla="*/ 1 h 5"/>
                  <a:gd name="T8" fmla="*/ 66 w 72"/>
                  <a:gd name="T9" fmla="*/ 0 h 5"/>
                  <a:gd name="T10" fmla="*/ 72 w 72"/>
                  <a:gd name="T11" fmla="*/ 0 h 5"/>
                </a:gdLst>
                <a:ahLst/>
                <a:cxnLst>
                  <a:cxn ang="0">
                    <a:pos x="T0" y="T1"/>
                  </a:cxn>
                  <a:cxn ang="0">
                    <a:pos x="T2" y="T3"/>
                  </a:cxn>
                  <a:cxn ang="0">
                    <a:pos x="T4" y="T5"/>
                  </a:cxn>
                  <a:cxn ang="0">
                    <a:pos x="T6" y="T7"/>
                  </a:cxn>
                  <a:cxn ang="0">
                    <a:pos x="T8" y="T9"/>
                  </a:cxn>
                  <a:cxn ang="0">
                    <a:pos x="T10" y="T11"/>
                  </a:cxn>
                </a:cxnLst>
                <a:rect l="0" t="0" r="r" b="b"/>
                <a:pathLst>
                  <a:path w="72" h="5">
                    <a:moveTo>
                      <a:pt x="0" y="5"/>
                    </a:moveTo>
                    <a:lnTo>
                      <a:pt x="14" y="4"/>
                    </a:lnTo>
                    <a:lnTo>
                      <a:pt x="31" y="2"/>
                    </a:lnTo>
                    <a:lnTo>
                      <a:pt x="48" y="1"/>
                    </a:lnTo>
                    <a:lnTo>
                      <a:pt x="66"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 name="Freeform 176">
                <a:extLst>
                  <a:ext uri="{FF2B5EF4-FFF2-40B4-BE49-F238E27FC236}">
                    <a16:creationId xmlns:a16="http://schemas.microsoft.com/office/drawing/2014/main" id="{11E8D263-8FEB-104C-A933-900A7F1B17D8}"/>
                  </a:ext>
                </a:extLst>
              </p:cNvPr>
              <p:cNvSpPr>
                <a:spLocks noChangeAspect="1"/>
              </p:cNvSpPr>
              <p:nvPr/>
            </p:nvSpPr>
            <p:spPr bwMode="auto">
              <a:xfrm>
                <a:off x="1602" y="2342"/>
                <a:ext cx="13" cy="1"/>
              </a:xfrm>
              <a:custGeom>
                <a:avLst/>
                <a:gdLst>
                  <a:gd name="T0" fmla="*/ 0 w 72"/>
                  <a:gd name="T1" fmla="*/ 1 h 1"/>
                  <a:gd name="T2" fmla="*/ 2 w 72"/>
                  <a:gd name="T3" fmla="*/ 1 h 1"/>
                  <a:gd name="T4" fmla="*/ 19 w 72"/>
                  <a:gd name="T5" fmla="*/ 1 h 1"/>
                  <a:gd name="T6" fmla="*/ 36 w 72"/>
                  <a:gd name="T7" fmla="*/ 0 h 1"/>
                  <a:gd name="T8" fmla="*/ 54 w 72"/>
                  <a:gd name="T9" fmla="*/ 0 h 1"/>
                  <a:gd name="T10" fmla="*/ 71 w 72"/>
                  <a:gd name="T11" fmla="*/ 0 h 1"/>
                  <a:gd name="T12" fmla="*/ 72 w 7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2" h="1">
                    <a:moveTo>
                      <a:pt x="0" y="1"/>
                    </a:moveTo>
                    <a:lnTo>
                      <a:pt x="2" y="1"/>
                    </a:lnTo>
                    <a:lnTo>
                      <a:pt x="19" y="1"/>
                    </a:lnTo>
                    <a:lnTo>
                      <a:pt x="36" y="0"/>
                    </a:lnTo>
                    <a:lnTo>
                      <a:pt x="54" y="0"/>
                    </a:lnTo>
                    <a:lnTo>
                      <a:pt x="71"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5" name="Freeform 177">
                <a:extLst>
                  <a:ext uri="{FF2B5EF4-FFF2-40B4-BE49-F238E27FC236}">
                    <a16:creationId xmlns:a16="http://schemas.microsoft.com/office/drawing/2014/main" id="{7FD6C9A2-F0CF-234D-B131-83E15A90CB56}"/>
                  </a:ext>
                </a:extLst>
              </p:cNvPr>
              <p:cNvSpPr>
                <a:spLocks noChangeAspect="1"/>
              </p:cNvSpPr>
              <p:nvPr/>
            </p:nvSpPr>
            <p:spPr bwMode="auto">
              <a:xfrm>
                <a:off x="1633" y="2342"/>
                <a:ext cx="16" cy="1"/>
              </a:xfrm>
              <a:custGeom>
                <a:avLst/>
                <a:gdLst>
                  <a:gd name="T0" fmla="*/ 0 w 72"/>
                  <a:gd name="T1" fmla="*/ 7 w 72"/>
                  <a:gd name="T2" fmla="*/ 24 w 72"/>
                  <a:gd name="T3" fmla="*/ 42 w 72"/>
                  <a:gd name="T4" fmla="*/ 59 w 72"/>
                  <a:gd name="T5" fmla="*/ 72 w 72"/>
                </a:gdLst>
                <a:ahLst/>
                <a:cxnLst>
                  <a:cxn ang="0">
                    <a:pos x="T0" y="0"/>
                  </a:cxn>
                  <a:cxn ang="0">
                    <a:pos x="T1" y="0"/>
                  </a:cxn>
                  <a:cxn ang="0">
                    <a:pos x="T2" y="0"/>
                  </a:cxn>
                  <a:cxn ang="0">
                    <a:pos x="T3" y="0"/>
                  </a:cxn>
                  <a:cxn ang="0">
                    <a:pos x="T4" y="0"/>
                  </a:cxn>
                  <a:cxn ang="0">
                    <a:pos x="T5" y="0"/>
                  </a:cxn>
                </a:cxnLst>
                <a:rect l="0" t="0" r="r" b="b"/>
                <a:pathLst>
                  <a:path w="72">
                    <a:moveTo>
                      <a:pt x="0" y="0"/>
                    </a:moveTo>
                    <a:lnTo>
                      <a:pt x="7" y="0"/>
                    </a:lnTo>
                    <a:lnTo>
                      <a:pt x="24" y="0"/>
                    </a:lnTo>
                    <a:lnTo>
                      <a:pt x="42" y="0"/>
                    </a:lnTo>
                    <a:lnTo>
                      <a:pt x="59" y="0"/>
                    </a:lnTo>
                    <a:lnTo>
                      <a:pt x="72" y="0"/>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036" name="Freeform 1035"/>
            <p:cNvSpPr/>
            <p:nvPr/>
          </p:nvSpPr>
          <p:spPr>
            <a:xfrm>
              <a:off x="900545" y="3325091"/>
              <a:ext cx="7564582" cy="762028"/>
            </a:xfrm>
            <a:custGeom>
              <a:avLst/>
              <a:gdLst>
                <a:gd name="connsiteX0" fmla="*/ 0 w 7564582"/>
                <a:gd name="connsiteY0" fmla="*/ 0 h 762028"/>
                <a:gd name="connsiteX1" fmla="*/ 942110 w 7564582"/>
                <a:gd name="connsiteY1" fmla="*/ 180109 h 762028"/>
                <a:gd name="connsiteX2" fmla="*/ 1884219 w 7564582"/>
                <a:gd name="connsiteY2" fmla="*/ 748145 h 762028"/>
                <a:gd name="connsiteX3" fmla="*/ 2576946 w 7564582"/>
                <a:gd name="connsiteY3" fmla="*/ 457200 h 762028"/>
                <a:gd name="connsiteX4" fmla="*/ 3144982 w 7564582"/>
                <a:gd name="connsiteY4" fmla="*/ 166254 h 762028"/>
                <a:gd name="connsiteX5" fmla="*/ 3768437 w 7564582"/>
                <a:gd name="connsiteY5" fmla="*/ 0 h 762028"/>
                <a:gd name="connsiteX6" fmla="*/ 4461164 w 7564582"/>
                <a:gd name="connsiteY6" fmla="*/ 166254 h 762028"/>
                <a:gd name="connsiteX7" fmla="*/ 5084619 w 7564582"/>
                <a:gd name="connsiteY7" fmla="*/ 512618 h 762028"/>
                <a:gd name="connsiteX8" fmla="*/ 5694219 w 7564582"/>
                <a:gd name="connsiteY8" fmla="*/ 762000 h 762028"/>
                <a:gd name="connsiteX9" fmla="*/ 6331528 w 7564582"/>
                <a:gd name="connsiteY9" fmla="*/ 526473 h 762028"/>
                <a:gd name="connsiteX10" fmla="*/ 6927273 w 7564582"/>
                <a:gd name="connsiteY10" fmla="*/ 166254 h 762028"/>
                <a:gd name="connsiteX11" fmla="*/ 7564582 w 7564582"/>
                <a:gd name="connsiteY11" fmla="*/ 27709 h 762028"/>
                <a:gd name="connsiteX0" fmla="*/ 0 w 7564582"/>
                <a:gd name="connsiteY0" fmla="*/ 0 h 762028"/>
                <a:gd name="connsiteX1" fmla="*/ 969819 w 7564582"/>
                <a:gd name="connsiteY1" fmla="*/ 318654 h 762028"/>
                <a:gd name="connsiteX2" fmla="*/ 1884219 w 7564582"/>
                <a:gd name="connsiteY2" fmla="*/ 748145 h 762028"/>
                <a:gd name="connsiteX3" fmla="*/ 2576946 w 7564582"/>
                <a:gd name="connsiteY3" fmla="*/ 457200 h 762028"/>
                <a:gd name="connsiteX4" fmla="*/ 3144982 w 7564582"/>
                <a:gd name="connsiteY4" fmla="*/ 166254 h 762028"/>
                <a:gd name="connsiteX5" fmla="*/ 3768437 w 7564582"/>
                <a:gd name="connsiteY5" fmla="*/ 0 h 762028"/>
                <a:gd name="connsiteX6" fmla="*/ 4461164 w 7564582"/>
                <a:gd name="connsiteY6" fmla="*/ 166254 h 762028"/>
                <a:gd name="connsiteX7" fmla="*/ 5084619 w 7564582"/>
                <a:gd name="connsiteY7" fmla="*/ 512618 h 762028"/>
                <a:gd name="connsiteX8" fmla="*/ 5694219 w 7564582"/>
                <a:gd name="connsiteY8" fmla="*/ 762000 h 762028"/>
                <a:gd name="connsiteX9" fmla="*/ 6331528 w 7564582"/>
                <a:gd name="connsiteY9" fmla="*/ 526473 h 762028"/>
                <a:gd name="connsiteX10" fmla="*/ 6927273 w 7564582"/>
                <a:gd name="connsiteY10" fmla="*/ 166254 h 762028"/>
                <a:gd name="connsiteX11" fmla="*/ 7564582 w 7564582"/>
                <a:gd name="connsiteY11" fmla="*/ 27709 h 76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64582" h="762028">
                  <a:moveTo>
                    <a:pt x="0" y="0"/>
                  </a:moveTo>
                  <a:cubicBezTo>
                    <a:pt x="314037" y="27709"/>
                    <a:pt x="655783" y="193963"/>
                    <a:pt x="969819" y="318654"/>
                  </a:cubicBezTo>
                  <a:cubicBezTo>
                    <a:pt x="1283856" y="443345"/>
                    <a:pt x="1616365" y="725054"/>
                    <a:pt x="1884219" y="748145"/>
                  </a:cubicBezTo>
                  <a:cubicBezTo>
                    <a:pt x="2152074" y="771236"/>
                    <a:pt x="2366819" y="554182"/>
                    <a:pt x="2576946" y="457200"/>
                  </a:cubicBezTo>
                  <a:cubicBezTo>
                    <a:pt x="2787073" y="360218"/>
                    <a:pt x="2946400" y="242454"/>
                    <a:pt x="3144982" y="166254"/>
                  </a:cubicBezTo>
                  <a:cubicBezTo>
                    <a:pt x="3343564" y="90054"/>
                    <a:pt x="3549073" y="0"/>
                    <a:pt x="3768437" y="0"/>
                  </a:cubicBezTo>
                  <a:cubicBezTo>
                    <a:pt x="3987801" y="0"/>
                    <a:pt x="4241800" y="80818"/>
                    <a:pt x="4461164" y="166254"/>
                  </a:cubicBezTo>
                  <a:cubicBezTo>
                    <a:pt x="4680528" y="251690"/>
                    <a:pt x="4879110" y="413327"/>
                    <a:pt x="5084619" y="512618"/>
                  </a:cubicBezTo>
                  <a:cubicBezTo>
                    <a:pt x="5290128" y="611909"/>
                    <a:pt x="5486401" y="759691"/>
                    <a:pt x="5694219" y="762000"/>
                  </a:cubicBezTo>
                  <a:cubicBezTo>
                    <a:pt x="5902037" y="764309"/>
                    <a:pt x="6126019" y="625764"/>
                    <a:pt x="6331528" y="526473"/>
                  </a:cubicBezTo>
                  <a:cubicBezTo>
                    <a:pt x="6537037" y="427182"/>
                    <a:pt x="6721764" y="249381"/>
                    <a:pt x="6927273" y="166254"/>
                  </a:cubicBezTo>
                  <a:cubicBezTo>
                    <a:pt x="7132782" y="83127"/>
                    <a:pt x="7348682" y="55418"/>
                    <a:pt x="7564582" y="27709"/>
                  </a:cubicBezTo>
                </a:path>
              </a:pathLst>
            </a:custGeom>
            <a:no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TextBox 1036"/>
            <p:cNvSpPr txBox="1"/>
            <p:nvPr/>
          </p:nvSpPr>
          <p:spPr>
            <a:xfrm>
              <a:off x="5808504" y="2878430"/>
              <a:ext cx="692718" cy="813649"/>
            </a:xfrm>
            <a:prstGeom prst="rect">
              <a:avLst/>
            </a:prstGeom>
            <a:noFill/>
          </p:spPr>
          <p:txBody>
            <a:bodyPr wrap="none" rtlCol="0">
              <a:spAutoFit/>
            </a:bodyPr>
            <a:lstStyle/>
            <a:p>
              <a:r>
                <a:rPr lang="en-US" sz="2800" dirty="0" err="1">
                  <a:ln>
                    <a:solidFill>
                      <a:srgbClr val="0070C0"/>
                    </a:solidFill>
                  </a:ln>
                  <a:solidFill>
                    <a:srgbClr val="00B050"/>
                  </a:solidFill>
                </a:rPr>
                <a:t>f</a:t>
              </a:r>
              <a:r>
                <a:rPr lang="en-US" sz="2800" baseline="-25000" dirty="0" err="1">
                  <a:ln>
                    <a:solidFill>
                      <a:srgbClr val="0070C0"/>
                    </a:solidFill>
                  </a:ln>
                  <a:solidFill>
                    <a:srgbClr val="00B050"/>
                  </a:solidFill>
                </a:rPr>
                <a:t>CE</a:t>
              </a:r>
              <a:endParaRPr lang="en-US" sz="2800" baseline="-25000" dirty="0">
                <a:ln>
                  <a:solidFill>
                    <a:srgbClr val="0070C0"/>
                  </a:solidFill>
                </a:ln>
                <a:solidFill>
                  <a:srgbClr val="00B050"/>
                </a:solidFill>
              </a:endParaRPr>
            </a:p>
          </p:txBody>
        </p:sp>
      </p:grpSp>
      <p:sp>
        <p:nvSpPr>
          <p:cNvPr id="1039" name="TextBox 1038"/>
          <p:cNvSpPr txBox="1"/>
          <p:nvPr/>
        </p:nvSpPr>
        <p:spPr>
          <a:xfrm>
            <a:off x="5735347" y="864113"/>
            <a:ext cx="3165522" cy="1477328"/>
          </a:xfrm>
          <a:prstGeom prst="rect">
            <a:avLst/>
          </a:prstGeom>
          <a:solidFill>
            <a:schemeClr val="accent4">
              <a:lumMod val="20000"/>
              <a:lumOff val="80000"/>
            </a:schemeClr>
          </a:solidFill>
        </p:spPr>
        <p:txBody>
          <a:bodyPr wrap="square" rtlCol="0">
            <a:spAutoFit/>
          </a:bodyPr>
          <a:lstStyle/>
          <a:p>
            <a:pPr algn="ctr"/>
            <a:r>
              <a:rPr lang="en-US" b="1" dirty="0">
                <a:solidFill>
                  <a:schemeClr val="accent1">
                    <a:lumMod val="75000"/>
                  </a:schemeClr>
                </a:solidFill>
              </a:rPr>
              <a:t>W</a:t>
            </a:r>
            <a:r>
              <a:rPr lang="en-US" dirty="0">
                <a:solidFill>
                  <a:schemeClr val="accent1">
                    <a:lumMod val="75000"/>
                  </a:schemeClr>
                </a:solidFill>
              </a:rPr>
              <a:t>hen detecting f</a:t>
            </a:r>
            <a:r>
              <a:rPr lang="en-US" baseline="-25000" dirty="0">
                <a:solidFill>
                  <a:schemeClr val="accent1">
                    <a:lumMod val="75000"/>
                  </a:schemeClr>
                </a:solidFill>
              </a:rPr>
              <a:t>0</a:t>
            </a:r>
            <a:r>
              <a:rPr lang="en-US" dirty="0">
                <a:solidFill>
                  <a:schemeClr val="accent1">
                    <a:lumMod val="75000"/>
                  </a:schemeClr>
                </a:solidFill>
              </a:rPr>
              <a:t>, the photodetector detects a pulse train with slow additional amplitude modulation, with modulation frequency, f</a:t>
            </a:r>
            <a:r>
              <a:rPr lang="en-US" baseline="-25000" dirty="0">
                <a:solidFill>
                  <a:schemeClr val="accent1">
                    <a:lumMod val="75000"/>
                  </a:schemeClr>
                </a:solidFill>
              </a:rPr>
              <a:t>0</a:t>
            </a:r>
          </a:p>
        </p:txBody>
      </p:sp>
      <p:grpSp>
        <p:nvGrpSpPr>
          <p:cNvPr id="3" name="Group 2">
            <a:extLst>
              <a:ext uri="{FF2B5EF4-FFF2-40B4-BE49-F238E27FC236}">
                <a16:creationId xmlns:a16="http://schemas.microsoft.com/office/drawing/2014/main" id="{2C363A8D-C4C3-DB39-C7FB-B402A921302E}"/>
              </a:ext>
            </a:extLst>
          </p:cNvPr>
          <p:cNvGrpSpPr/>
          <p:nvPr/>
        </p:nvGrpSpPr>
        <p:grpSpPr>
          <a:xfrm>
            <a:off x="883601" y="2956554"/>
            <a:ext cx="7251654" cy="3885649"/>
            <a:chOff x="883601" y="2956554"/>
            <a:chExt cx="7251654" cy="3885649"/>
          </a:xfrm>
        </p:grpSpPr>
        <p:cxnSp>
          <p:nvCxnSpPr>
            <p:cNvPr id="1042" name="Straight Arrow Connector 1041"/>
            <p:cNvCxnSpPr/>
            <p:nvPr/>
          </p:nvCxnSpPr>
          <p:spPr>
            <a:xfrm flipH="1" flipV="1">
              <a:off x="1367680" y="4662154"/>
              <a:ext cx="0" cy="17538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3" name="Straight Arrow Connector 1042"/>
            <p:cNvCxnSpPr>
              <a:cxnSpLocks/>
            </p:cNvCxnSpPr>
            <p:nvPr/>
          </p:nvCxnSpPr>
          <p:spPr>
            <a:xfrm>
              <a:off x="1356185" y="6440069"/>
              <a:ext cx="57631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48" name="Group 9"/>
            <p:cNvGrpSpPr>
              <a:grpSpLocks/>
            </p:cNvGrpSpPr>
            <p:nvPr/>
          </p:nvGrpSpPr>
          <p:grpSpPr bwMode="auto">
            <a:xfrm>
              <a:off x="7385460" y="2956554"/>
              <a:ext cx="749795" cy="729538"/>
              <a:chOff x="0" y="0"/>
              <a:chExt cx="600" cy="568"/>
            </a:xfrm>
          </p:grpSpPr>
          <p:sp>
            <p:nvSpPr>
              <p:cNvPr id="1049" name="Oval 5"/>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1050" name="AutoShape 6"/>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1051" name="Line 7"/>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1052" name="Line 8"/>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grpSp>
          <p:nvGrpSpPr>
            <p:cNvPr id="1066" name="Group 1065"/>
            <p:cNvGrpSpPr/>
            <p:nvPr/>
          </p:nvGrpSpPr>
          <p:grpSpPr>
            <a:xfrm>
              <a:off x="6192384" y="4929479"/>
              <a:ext cx="389598" cy="1504469"/>
              <a:chOff x="5722018" y="4977870"/>
              <a:chExt cx="389598" cy="1504469"/>
            </a:xfrm>
          </p:grpSpPr>
          <p:cxnSp>
            <p:nvCxnSpPr>
              <p:cNvPr id="1062" name="Straight Arrow Connector 1061"/>
              <p:cNvCxnSpPr/>
              <p:nvPr/>
            </p:nvCxnSpPr>
            <p:spPr>
              <a:xfrm flipV="1">
                <a:off x="5904029" y="4977870"/>
                <a:ext cx="0" cy="1504469"/>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3" name="Straight Arrow Connector 1062"/>
              <p:cNvCxnSpPr/>
              <p:nvPr/>
            </p:nvCxnSpPr>
            <p:spPr>
              <a:xfrm flipH="1" flipV="1">
                <a:off x="6107829" y="5749685"/>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5" name="Straight Arrow Connector 1064"/>
              <p:cNvCxnSpPr/>
              <p:nvPr/>
            </p:nvCxnSpPr>
            <p:spPr>
              <a:xfrm flipH="1" flipV="1">
                <a:off x="5722018" y="5769671"/>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67" name="Group 1066"/>
            <p:cNvGrpSpPr/>
            <p:nvPr/>
          </p:nvGrpSpPr>
          <p:grpSpPr>
            <a:xfrm>
              <a:off x="1757817" y="4929479"/>
              <a:ext cx="389598" cy="1504469"/>
              <a:chOff x="5722018" y="4977870"/>
              <a:chExt cx="389598" cy="1504469"/>
            </a:xfrm>
          </p:grpSpPr>
          <p:cxnSp>
            <p:nvCxnSpPr>
              <p:cNvPr id="1068" name="Straight Arrow Connector 1067"/>
              <p:cNvCxnSpPr/>
              <p:nvPr/>
            </p:nvCxnSpPr>
            <p:spPr>
              <a:xfrm flipV="1">
                <a:off x="5904029" y="4977870"/>
                <a:ext cx="0" cy="1504469"/>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9" name="Straight Arrow Connector 1068"/>
              <p:cNvCxnSpPr/>
              <p:nvPr/>
            </p:nvCxnSpPr>
            <p:spPr>
              <a:xfrm flipH="1" flipV="1">
                <a:off x="6107829" y="5749685"/>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0" name="Straight Arrow Connector 1069"/>
              <p:cNvCxnSpPr/>
              <p:nvPr/>
            </p:nvCxnSpPr>
            <p:spPr>
              <a:xfrm flipH="1" flipV="1">
                <a:off x="5722018" y="5769671"/>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71" name="Group 1070"/>
            <p:cNvGrpSpPr/>
            <p:nvPr/>
          </p:nvGrpSpPr>
          <p:grpSpPr>
            <a:xfrm>
              <a:off x="3236006" y="4943061"/>
              <a:ext cx="389598" cy="1504469"/>
              <a:chOff x="5722018" y="4977870"/>
              <a:chExt cx="389598" cy="1504469"/>
            </a:xfrm>
          </p:grpSpPr>
          <p:cxnSp>
            <p:nvCxnSpPr>
              <p:cNvPr id="1072" name="Straight Arrow Connector 1071"/>
              <p:cNvCxnSpPr/>
              <p:nvPr/>
            </p:nvCxnSpPr>
            <p:spPr>
              <a:xfrm flipV="1">
                <a:off x="5904029" y="4977870"/>
                <a:ext cx="0" cy="1504469"/>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3" name="Straight Arrow Connector 1072"/>
              <p:cNvCxnSpPr/>
              <p:nvPr/>
            </p:nvCxnSpPr>
            <p:spPr>
              <a:xfrm flipH="1" flipV="1">
                <a:off x="6107829" y="5749685"/>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4" name="Straight Arrow Connector 1073"/>
              <p:cNvCxnSpPr/>
              <p:nvPr/>
            </p:nvCxnSpPr>
            <p:spPr>
              <a:xfrm flipH="1" flipV="1">
                <a:off x="5722018" y="5769671"/>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75" name="Group 1074"/>
            <p:cNvGrpSpPr/>
            <p:nvPr/>
          </p:nvGrpSpPr>
          <p:grpSpPr>
            <a:xfrm>
              <a:off x="4714195" y="4943673"/>
              <a:ext cx="389598" cy="1504469"/>
              <a:chOff x="5722018" y="4977870"/>
              <a:chExt cx="389598" cy="1504469"/>
            </a:xfrm>
          </p:grpSpPr>
          <p:cxnSp>
            <p:nvCxnSpPr>
              <p:cNvPr id="1076" name="Straight Arrow Connector 1075"/>
              <p:cNvCxnSpPr/>
              <p:nvPr/>
            </p:nvCxnSpPr>
            <p:spPr>
              <a:xfrm flipV="1">
                <a:off x="5904029" y="4977870"/>
                <a:ext cx="0" cy="1504469"/>
              </a:xfrm>
              <a:prstGeom prst="straightConnector1">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7" name="Straight Arrow Connector 1076"/>
              <p:cNvCxnSpPr/>
              <p:nvPr/>
            </p:nvCxnSpPr>
            <p:spPr>
              <a:xfrm flipH="1" flipV="1">
                <a:off x="6107829" y="5749685"/>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8" name="Straight Arrow Connector 1077"/>
              <p:cNvCxnSpPr/>
              <p:nvPr/>
            </p:nvCxnSpPr>
            <p:spPr>
              <a:xfrm flipH="1" flipV="1">
                <a:off x="5722018" y="5769671"/>
                <a:ext cx="3787" cy="704995"/>
              </a:xfrm>
              <a:prstGeom prst="straightConnector1">
                <a:avLst/>
              </a:prstGeom>
              <a:ln w="38100">
                <a:solidFill>
                  <a:schemeClr val="accent5">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79" name="TextBox 1078"/>
            <p:cNvSpPr txBox="1"/>
            <p:nvPr/>
          </p:nvSpPr>
          <p:spPr>
            <a:xfrm>
              <a:off x="1745641" y="6443113"/>
              <a:ext cx="335348" cy="369332"/>
            </a:xfrm>
            <a:prstGeom prst="rect">
              <a:avLst/>
            </a:prstGeom>
            <a:noFill/>
          </p:spPr>
          <p:txBody>
            <a:bodyPr wrap="none" rtlCol="0">
              <a:spAutoFit/>
            </a:bodyPr>
            <a:lstStyle/>
            <a:p>
              <a:r>
                <a:rPr lang="en-US" dirty="0" err="1"/>
                <a:t>fr</a:t>
              </a:r>
              <a:endParaRPr lang="en-US" dirty="0"/>
            </a:p>
          </p:txBody>
        </p:sp>
        <p:sp>
          <p:nvSpPr>
            <p:cNvPr id="1084" name="TextBox 1083"/>
            <p:cNvSpPr txBox="1"/>
            <p:nvPr/>
          </p:nvSpPr>
          <p:spPr>
            <a:xfrm>
              <a:off x="3242337" y="6443591"/>
              <a:ext cx="505267" cy="369332"/>
            </a:xfrm>
            <a:prstGeom prst="rect">
              <a:avLst/>
            </a:prstGeom>
            <a:noFill/>
          </p:spPr>
          <p:txBody>
            <a:bodyPr wrap="none" rtlCol="0">
              <a:spAutoFit/>
            </a:bodyPr>
            <a:lstStyle/>
            <a:p>
              <a:r>
                <a:rPr lang="en-US" dirty="0"/>
                <a:t>2 </a:t>
              </a:r>
              <a:r>
                <a:rPr lang="en-US" dirty="0" err="1"/>
                <a:t>fr</a:t>
              </a:r>
              <a:endParaRPr lang="en-US" dirty="0"/>
            </a:p>
          </p:txBody>
        </p:sp>
        <p:sp>
          <p:nvSpPr>
            <p:cNvPr id="1085" name="TextBox 1084"/>
            <p:cNvSpPr txBox="1"/>
            <p:nvPr/>
          </p:nvSpPr>
          <p:spPr>
            <a:xfrm>
              <a:off x="4669345" y="6457502"/>
              <a:ext cx="505267" cy="369332"/>
            </a:xfrm>
            <a:prstGeom prst="rect">
              <a:avLst/>
            </a:prstGeom>
            <a:noFill/>
          </p:spPr>
          <p:txBody>
            <a:bodyPr wrap="none" rtlCol="0">
              <a:spAutoFit/>
            </a:bodyPr>
            <a:lstStyle/>
            <a:p>
              <a:r>
                <a:rPr lang="en-US" dirty="0"/>
                <a:t>3 </a:t>
              </a:r>
              <a:r>
                <a:rPr lang="en-US" dirty="0" err="1"/>
                <a:t>fr</a:t>
              </a:r>
              <a:endParaRPr lang="en-US" dirty="0"/>
            </a:p>
          </p:txBody>
        </p:sp>
        <p:sp>
          <p:nvSpPr>
            <p:cNvPr id="1086" name="TextBox 1085"/>
            <p:cNvSpPr txBox="1"/>
            <p:nvPr/>
          </p:nvSpPr>
          <p:spPr>
            <a:xfrm>
              <a:off x="6138697" y="6472871"/>
              <a:ext cx="505267" cy="369332"/>
            </a:xfrm>
            <a:prstGeom prst="rect">
              <a:avLst/>
            </a:prstGeom>
            <a:noFill/>
          </p:spPr>
          <p:txBody>
            <a:bodyPr wrap="none" rtlCol="0">
              <a:spAutoFit/>
            </a:bodyPr>
            <a:lstStyle/>
            <a:p>
              <a:r>
                <a:rPr lang="en-US" dirty="0"/>
                <a:t>4 </a:t>
              </a:r>
              <a:r>
                <a:rPr lang="en-US" dirty="0" err="1"/>
                <a:t>fr</a:t>
              </a:r>
              <a:endParaRPr lang="en-US" dirty="0"/>
            </a:p>
          </p:txBody>
        </p:sp>
        <p:sp>
          <p:nvSpPr>
            <p:cNvPr id="1087" name="TextBox 1086"/>
            <p:cNvSpPr txBox="1"/>
            <p:nvPr/>
          </p:nvSpPr>
          <p:spPr>
            <a:xfrm flipH="1">
              <a:off x="7195097" y="6221623"/>
              <a:ext cx="297251" cy="369332"/>
            </a:xfrm>
            <a:prstGeom prst="rect">
              <a:avLst/>
            </a:prstGeom>
            <a:noFill/>
          </p:spPr>
          <p:txBody>
            <a:bodyPr wrap="square" rtlCol="0">
              <a:spAutoFit/>
            </a:bodyPr>
            <a:lstStyle/>
            <a:p>
              <a:r>
                <a:rPr lang="en-US" dirty="0"/>
                <a:t>f</a:t>
              </a:r>
            </a:p>
          </p:txBody>
        </p:sp>
        <p:cxnSp>
          <p:nvCxnSpPr>
            <p:cNvPr id="1090" name="Curved Connector 1089"/>
            <p:cNvCxnSpPr>
              <a:stCxn id="1049" idx="4"/>
              <a:endCxn id="1091" idx="3"/>
            </p:cNvCxnSpPr>
            <p:nvPr/>
          </p:nvCxnSpPr>
          <p:spPr>
            <a:xfrm rot="5400000">
              <a:off x="5999615" y="2809377"/>
              <a:ext cx="884028" cy="2637459"/>
            </a:xfrm>
            <a:prstGeom prst="curvedConnector2">
              <a:avLst/>
            </a:prstGeom>
            <a:ln w="571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91" name="TextBox 1090"/>
            <p:cNvSpPr txBox="1"/>
            <p:nvPr/>
          </p:nvSpPr>
          <p:spPr>
            <a:xfrm>
              <a:off x="3766437" y="4385454"/>
              <a:ext cx="1356462" cy="369332"/>
            </a:xfrm>
            <a:prstGeom prst="rect">
              <a:avLst/>
            </a:prstGeom>
            <a:noFill/>
          </p:spPr>
          <p:txBody>
            <a:bodyPr wrap="none" rtlCol="0">
              <a:spAutoFit/>
            </a:bodyPr>
            <a:lstStyle/>
            <a:p>
              <a:r>
                <a:rPr lang="en-US"/>
                <a:t>RF spectrum</a:t>
              </a:r>
            </a:p>
          </p:txBody>
        </p:sp>
        <p:sp>
          <p:nvSpPr>
            <p:cNvPr id="1095" name="TextBox 1094"/>
            <p:cNvSpPr txBox="1"/>
            <p:nvPr/>
          </p:nvSpPr>
          <p:spPr>
            <a:xfrm>
              <a:off x="1986146" y="4334801"/>
              <a:ext cx="1121728" cy="923330"/>
            </a:xfrm>
            <a:prstGeom prst="rect">
              <a:avLst/>
            </a:prstGeom>
            <a:noFill/>
          </p:spPr>
          <p:txBody>
            <a:bodyPr wrap="square" rtlCol="0">
              <a:spAutoFit/>
            </a:bodyPr>
            <a:lstStyle/>
            <a:p>
              <a:pPr algn="ctr"/>
              <a:r>
                <a:rPr lang="en-US" dirty="0" err="1"/>
                <a:t>f</a:t>
              </a:r>
              <a:r>
                <a:rPr lang="en-US" baseline="-25000" dirty="0" err="1"/>
                <a:t>CE</a:t>
              </a:r>
              <a:r>
                <a:rPr lang="en-US" dirty="0"/>
                <a:t> conjugate beats</a:t>
              </a:r>
            </a:p>
          </p:txBody>
        </p:sp>
        <p:cxnSp>
          <p:nvCxnSpPr>
            <p:cNvPr id="1097" name="Straight Arrow Connector 1096"/>
            <p:cNvCxnSpPr/>
            <p:nvPr/>
          </p:nvCxnSpPr>
          <p:spPr>
            <a:xfrm flipH="1">
              <a:off x="1743449" y="5210078"/>
              <a:ext cx="585865" cy="405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8" name="Straight Arrow Connector 1097"/>
            <p:cNvCxnSpPr/>
            <p:nvPr/>
          </p:nvCxnSpPr>
          <p:spPr>
            <a:xfrm flipH="1">
              <a:off x="2241894" y="5220310"/>
              <a:ext cx="153473" cy="412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69D5C53-D41C-8E36-F3C1-E46E1E2D5DE6}"/>
                </a:ext>
              </a:extLst>
            </p:cNvPr>
            <p:cNvSpPr txBox="1"/>
            <p:nvPr/>
          </p:nvSpPr>
          <p:spPr>
            <a:xfrm rot="16200000">
              <a:off x="366568" y="5354413"/>
              <a:ext cx="1403398" cy="369332"/>
            </a:xfrm>
            <a:prstGeom prst="rect">
              <a:avLst/>
            </a:prstGeom>
            <a:noFill/>
          </p:spPr>
          <p:txBody>
            <a:bodyPr wrap="none" rtlCol="0">
              <a:spAutoFit/>
            </a:bodyPr>
            <a:lstStyle/>
            <a:p>
              <a:r>
                <a:rPr lang="en-US" dirty="0"/>
                <a:t>Power (dBm)</a:t>
              </a:r>
            </a:p>
          </p:txBody>
        </p:sp>
      </p:grpSp>
      <p:sp>
        <p:nvSpPr>
          <p:cNvPr id="58" name="TextBox 57">
            <a:extLst>
              <a:ext uri="{FF2B5EF4-FFF2-40B4-BE49-F238E27FC236}">
                <a16:creationId xmlns:a16="http://schemas.microsoft.com/office/drawing/2014/main" id="{DEE238A8-5363-ADA9-DC52-890D9BE460C9}"/>
              </a:ext>
            </a:extLst>
          </p:cNvPr>
          <p:cNvSpPr txBox="1"/>
          <p:nvPr/>
        </p:nvSpPr>
        <p:spPr>
          <a:xfrm>
            <a:off x="308898" y="1355093"/>
            <a:ext cx="793807" cy="523220"/>
          </a:xfrm>
          <a:prstGeom prst="rect">
            <a:avLst/>
          </a:prstGeom>
          <a:solidFill>
            <a:srgbClr val="C00000"/>
          </a:solidFill>
        </p:spPr>
        <p:txBody>
          <a:bodyPr wrap="none" rtlCol="0">
            <a:spAutoFit/>
          </a:bodyPr>
          <a:lstStyle/>
          <a:p>
            <a:r>
              <a:rPr lang="en-US" sz="2800" dirty="0">
                <a:solidFill>
                  <a:schemeClr val="bg1"/>
                </a:solidFill>
              </a:rPr>
              <a:t>MLL</a:t>
            </a:r>
          </a:p>
        </p:txBody>
      </p:sp>
      <p:grpSp>
        <p:nvGrpSpPr>
          <p:cNvPr id="222" name="Group 9">
            <a:extLst>
              <a:ext uri="{FF2B5EF4-FFF2-40B4-BE49-F238E27FC236}">
                <a16:creationId xmlns:a16="http://schemas.microsoft.com/office/drawing/2014/main" id="{65331526-B6DF-9CF4-8537-B55352A77EAD}"/>
              </a:ext>
            </a:extLst>
          </p:cNvPr>
          <p:cNvGrpSpPr>
            <a:grpSpLocks/>
          </p:cNvGrpSpPr>
          <p:nvPr/>
        </p:nvGrpSpPr>
        <p:grpSpPr bwMode="auto">
          <a:xfrm>
            <a:off x="5076491" y="1450171"/>
            <a:ext cx="412506" cy="365760"/>
            <a:chOff x="0" y="0"/>
            <a:chExt cx="600" cy="568"/>
          </a:xfrm>
        </p:grpSpPr>
        <p:sp>
          <p:nvSpPr>
            <p:cNvPr id="223" name="Oval 5">
              <a:extLst>
                <a:ext uri="{FF2B5EF4-FFF2-40B4-BE49-F238E27FC236}">
                  <a16:creationId xmlns:a16="http://schemas.microsoft.com/office/drawing/2014/main" id="{8DF62588-0821-B7A0-4915-F3F292E3F20F}"/>
                </a:ext>
              </a:extLst>
            </p:cNvPr>
            <p:cNvSpPr>
              <a:spLocks/>
            </p:cNvSpPr>
            <p:nvPr/>
          </p:nvSpPr>
          <p:spPr bwMode="auto">
            <a:xfrm>
              <a:off x="0" y="0"/>
              <a:ext cx="600" cy="56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224" name="AutoShape 6">
              <a:extLst>
                <a:ext uri="{FF2B5EF4-FFF2-40B4-BE49-F238E27FC236}">
                  <a16:creationId xmlns:a16="http://schemas.microsoft.com/office/drawing/2014/main" id="{C9A1EDF3-01E5-73FB-DD39-24A782E8C745}"/>
                </a:ext>
              </a:extLst>
            </p:cNvPr>
            <p:cNvSpPr>
              <a:spLocks/>
            </p:cNvSpPr>
            <p:nvPr/>
          </p:nvSpPr>
          <p:spPr bwMode="auto">
            <a:xfrm>
              <a:off x="108" y="133"/>
              <a:ext cx="398" cy="240"/>
            </a:xfrm>
            <a:prstGeom prst="triangle">
              <a:avLst>
                <a:gd name="adj" fmla="val 50000"/>
              </a:avLst>
            </a:prstGeom>
            <a:solidFill>
              <a:schemeClr val="tx1"/>
            </a:solidFill>
            <a:ln w="28575">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225" name="Line 7">
              <a:extLst>
                <a:ext uri="{FF2B5EF4-FFF2-40B4-BE49-F238E27FC236}">
                  <a16:creationId xmlns:a16="http://schemas.microsoft.com/office/drawing/2014/main" id="{0E91E8C2-CB3D-028F-905D-AFBAAFC07022}"/>
                </a:ext>
              </a:extLst>
            </p:cNvPr>
            <p:cNvSpPr>
              <a:spLocks noChangeShapeType="1"/>
            </p:cNvSpPr>
            <p:nvPr/>
          </p:nvSpPr>
          <p:spPr bwMode="auto">
            <a:xfrm>
              <a:off x="297" y="0"/>
              <a:ext cx="1" cy="5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226" name="Line 8">
              <a:extLst>
                <a:ext uri="{FF2B5EF4-FFF2-40B4-BE49-F238E27FC236}">
                  <a16:creationId xmlns:a16="http://schemas.microsoft.com/office/drawing/2014/main" id="{18141B83-A3EF-0C35-20E6-530405E301BE}"/>
                </a:ext>
              </a:extLst>
            </p:cNvPr>
            <p:cNvSpPr>
              <a:spLocks noChangeShapeType="1"/>
            </p:cNvSpPr>
            <p:nvPr/>
          </p:nvSpPr>
          <p:spPr bwMode="auto">
            <a:xfrm>
              <a:off x="35" y="143"/>
              <a:ext cx="528"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cxnSp>
        <p:nvCxnSpPr>
          <p:cNvPr id="229" name="Straight Connector 228">
            <a:extLst>
              <a:ext uri="{FF2B5EF4-FFF2-40B4-BE49-F238E27FC236}">
                <a16:creationId xmlns:a16="http://schemas.microsoft.com/office/drawing/2014/main" id="{4E321683-DBEB-69C6-0CE5-8DCB0EB970E7}"/>
              </a:ext>
            </a:extLst>
          </p:cNvPr>
          <p:cNvCxnSpPr>
            <a:cxnSpLocks/>
            <a:stCxn id="58" idx="3"/>
            <a:endCxn id="234" idx="2"/>
          </p:cNvCxnSpPr>
          <p:nvPr/>
        </p:nvCxnSpPr>
        <p:spPr>
          <a:xfrm>
            <a:off x="1102705" y="1616703"/>
            <a:ext cx="2026456" cy="10324"/>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227" name="Triangle 226">
            <a:extLst>
              <a:ext uri="{FF2B5EF4-FFF2-40B4-BE49-F238E27FC236}">
                <a16:creationId xmlns:a16="http://schemas.microsoft.com/office/drawing/2014/main" id="{36084CDE-B494-EE7A-ABEB-42F33AB9AFC0}"/>
              </a:ext>
            </a:extLst>
          </p:cNvPr>
          <p:cNvSpPr/>
          <p:nvPr/>
        </p:nvSpPr>
        <p:spPr>
          <a:xfrm rot="5400000">
            <a:off x="1431005" y="1367284"/>
            <a:ext cx="567160" cy="556805"/>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EEFA06AE-87F2-648B-4F5F-82111E71B82E}"/>
              </a:ext>
            </a:extLst>
          </p:cNvPr>
          <p:cNvSpPr txBox="1"/>
          <p:nvPr/>
        </p:nvSpPr>
        <p:spPr>
          <a:xfrm>
            <a:off x="1454514" y="1355515"/>
            <a:ext cx="364202" cy="523220"/>
          </a:xfrm>
          <a:prstGeom prst="rect">
            <a:avLst/>
          </a:prstGeom>
          <a:noFill/>
        </p:spPr>
        <p:txBody>
          <a:bodyPr wrap="none" rtlCol="0">
            <a:spAutoFit/>
          </a:bodyPr>
          <a:lstStyle/>
          <a:p>
            <a:r>
              <a:rPr lang="en-US" sz="2800" dirty="0">
                <a:solidFill>
                  <a:schemeClr val="bg1"/>
                </a:solidFill>
              </a:rPr>
              <a:t>+</a:t>
            </a:r>
            <a:endParaRPr lang="en-US" dirty="0">
              <a:solidFill>
                <a:schemeClr val="bg1"/>
              </a:solidFill>
            </a:endParaRPr>
          </a:p>
        </p:txBody>
      </p:sp>
      <p:sp>
        <p:nvSpPr>
          <p:cNvPr id="231" name="Oval 230">
            <a:extLst>
              <a:ext uri="{FF2B5EF4-FFF2-40B4-BE49-F238E27FC236}">
                <a16:creationId xmlns:a16="http://schemas.microsoft.com/office/drawing/2014/main" id="{06507049-E26A-6D3D-6F98-C741F2F188D3}"/>
              </a:ext>
            </a:extLst>
          </p:cNvPr>
          <p:cNvSpPr/>
          <p:nvPr/>
        </p:nvSpPr>
        <p:spPr>
          <a:xfrm>
            <a:off x="2260775" y="1066805"/>
            <a:ext cx="532763" cy="556805"/>
          </a:xfrm>
          <a:prstGeom prst="ellipse">
            <a:avLst/>
          </a:prstGeom>
          <a:noFill/>
          <a:ln w="28575">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Oval 231">
            <a:extLst>
              <a:ext uri="{FF2B5EF4-FFF2-40B4-BE49-F238E27FC236}">
                <a16:creationId xmlns:a16="http://schemas.microsoft.com/office/drawing/2014/main" id="{77E0EB45-6FE2-35BF-F2CF-544315FBEBB7}"/>
              </a:ext>
            </a:extLst>
          </p:cNvPr>
          <p:cNvSpPr/>
          <p:nvPr/>
        </p:nvSpPr>
        <p:spPr>
          <a:xfrm>
            <a:off x="2179235" y="1067681"/>
            <a:ext cx="532763" cy="556805"/>
          </a:xfrm>
          <a:prstGeom prst="ellipse">
            <a:avLst/>
          </a:prstGeom>
          <a:noFill/>
          <a:ln w="28575">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TextBox 232">
            <a:extLst>
              <a:ext uri="{FF2B5EF4-FFF2-40B4-BE49-F238E27FC236}">
                <a16:creationId xmlns:a16="http://schemas.microsoft.com/office/drawing/2014/main" id="{5FD051B9-4E43-196E-08A4-7624554572E2}"/>
              </a:ext>
            </a:extLst>
          </p:cNvPr>
          <p:cNvSpPr txBox="1"/>
          <p:nvPr/>
        </p:nvSpPr>
        <p:spPr>
          <a:xfrm>
            <a:off x="1973315" y="1670268"/>
            <a:ext cx="1224913" cy="646331"/>
          </a:xfrm>
          <a:prstGeom prst="rect">
            <a:avLst/>
          </a:prstGeom>
          <a:noFill/>
        </p:spPr>
        <p:txBody>
          <a:bodyPr wrap="square" rtlCol="0">
            <a:spAutoFit/>
          </a:bodyPr>
          <a:lstStyle/>
          <a:p>
            <a:pPr algn="ctr"/>
            <a:r>
              <a:rPr lang="en-US" dirty="0"/>
              <a:t>Nonlinear fiber</a:t>
            </a:r>
          </a:p>
        </p:txBody>
      </p:sp>
      <p:sp>
        <p:nvSpPr>
          <p:cNvPr id="234" name="Oval 233">
            <a:extLst>
              <a:ext uri="{FF2B5EF4-FFF2-40B4-BE49-F238E27FC236}">
                <a16:creationId xmlns:a16="http://schemas.microsoft.com/office/drawing/2014/main" id="{CFFEEDB7-2573-E059-C7B9-06CD7F3DF9B0}"/>
              </a:ext>
            </a:extLst>
          </p:cNvPr>
          <p:cNvSpPr/>
          <p:nvPr/>
        </p:nvSpPr>
        <p:spPr>
          <a:xfrm>
            <a:off x="3129161" y="1470650"/>
            <a:ext cx="127599" cy="312754"/>
          </a:xfrm>
          <a:prstGeom prst="ellipse">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TextBox 234">
            <a:extLst>
              <a:ext uri="{FF2B5EF4-FFF2-40B4-BE49-F238E27FC236}">
                <a16:creationId xmlns:a16="http://schemas.microsoft.com/office/drawing/2014/main" id="{13741223-2C54-5B87-EA9E-C95B174723FA}"/>
              </a:ext>
            </a:extLst>
          </p:cNvPr>
          <p:cNvSpPr txBox="1"/>
          <p:nvPr/>
        </p:nvSpPr>
        <p:spPr>
          <a:xfrm>
            <a:off x="3627821" y="1448398"/>
            <a:ext cx="401072" cy="369332"/>
          </a:xfrm>
          <a:prstGeom prst="rect">
            <a:avLst/>
          </a:prstGeom>
          <a:solidFill>
            <a:schemeClr val="accent1"/>
          </a:solidFill>
        </p:spPr>
        <p:txBody>
          <a:bodyPr wrap="none" rtlCol="0">
            <a:spAutoFit/>
          </a:bodyPr>
          <a:lstStyle/>
          <a:p>
            <a:r>
              <a:rPr lang="en-US" dirty="0">
                <a:solidFill>
                  <a:schemeClr val="bg1"/>
                </a:solidFill>
              </a:rPr>
              <a:t>x2</a:t>
            </a:r>
          </a:p>
        </p:txBody>
      </p:sp>
      <p:sp>
        <p:nvSpPr>
          <p:cNvPr id="236" name="Oval 235">
            <a:extLst>
              <a:ext uri="{FF2B5EF4-FFF2-40B4-BE49-F238E27FC236}">
                <a16:creationId xmlns:a16="http://schemas.microsoft.com/office/drawing/2014/main" id="{F414E27A-82DF-52BA-E524-F0B3F0DF0E5D}"/>
              </a:ext>
            </a:extLst>
          </p:cNvPr>
          <p:cNvSpPr/>
          <p:nvPr/>
        </p:nvSpPr>
        <p:spPr>
          <a:xfrm>
            <a:off x="4162299" y="1483966"/>
            <a:ext cx="127599" cy="312754"/>
          </a:xfrm>
          <a:prstGeom prst="ellipse">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a:extLst>
              <a:ext uri="{FF2B5EF4-FFF2-40B4-BE49-F238E27FC236}">
                <a16:creationId xmlns:a16="http://schemas.microsoft.com/office/drawing/2014/main" id="{AA797B81-1BAB-3D2A-8F5D-8A6914433ED4}"/>
              </a:ext>
            </a:extLst>
          </p:cNvPr>
          <p:cNvSpPr/>
          <p:nvPr/>
        </p:nvSpPr>
        <p:spPr>
          <a:xfrm>
            <a:off x="4473159" y="1378600"/>
            <a:ext cx="114634" cy="507777"/>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TextBox 238">
            <a:extLst>
              <a:ext uri="{FF2B5EF4-FFF2-40B4-BE49-F238E27FC236}">
                <a16:creationId xmlns:a16="http://schemas.microsoft.com/office/drawing/2014/main" id="{C55156B4-16C9-24C8-7217-AD3309A3F3DD}"/>
              </a:ext>
            </a:extLst>
          </p:cNvPr>
          <p:cNvSpPr txBox="1"/>
          <p:nvPr/>
        </p:nvSpPr>
        <p:spPr>
          <a:xfrm>
            <a:off x="4099398" y="903960"/>
            <a:ext cx="964693" cy="646331"/>
          </a:xfrm>
          <a:prstGeom prst="rect">
            <a:avLst/>
          </a:prstGeom>
          <a:noFill/>
        </p:spPr>
        <p:txBody>
          <a:bodyPr wrap="square">
            <a:spAutoFit/>
          </a:bodyPr>
          <a:lstStyle/>
          <a:p>
            <a:r>
              <a:rPr lang="en-US" altLang="en-US" i="1" dirty="0">
                <a:latin typeface="Symbol" charset="2"/>
              </a:rPr>
              <a:t>n</a:t>
            </a:r>
            <a:r>
              <a:rPr lang="en-US" altLang="en-US" sz="1800" i="1" baseline="-25000" dirty="0">
                <a:latin typeface="Times" pitchFamily="2" charset="0"/>
              </a:rPr>
              <a:t>2n, </a:t>
            </a:r>
            <a:r>
              <a:rPr lang="en-US" altLang="en-US" sz="1400" i="1" dirty="0">
                <a:latin typeface="Symbol" charset="2"/>
              </a:rPr>
              <a:t>2</a:t>
            </a:r>
            <a:r>
              <a:rPr lang="en-US" altLang="en-US" sz="1800" i="1" dirty="0">
                <a:latin typeface="Symbol" charset="2"/>
              </a:rPr>
              <a:t>n</a:t>
            </a:r>
            <a:r>
              <a:rPr lang="en-US" altLang="en-US" sz="1800" i="1" baseline="-25000" dirty="0">
                <a:latin typeface="Times" pitchFamily="2" charset="0"/>
              </a:rPr>
              <a:t>n</a:t>
            </a:r>
            <a:endParaRPr lang="en-US" dirty="0"/>
          </a:p>
          <a:p>
            <a:endParaRPr lang="en-US" dirty="0"/>
          </a:p>
        </p:txBody>
      </p:sp>
      <p:sp>
        <p:nvSpPr>
          <p:cNvPr id="240" name="TextBox 239">
            <a:extLst>
              <a:ext uri="{FF2B5EF4-FFF2-40B4-BE49-F238E27FC236}">
                <a16:creationId xmlns:a16="http://schemas.microsoft.com/office/drawing/2014/main" id="{A8D3B3F1-4C53-3F2C-2F4D-8E1B1D7744D8}"/>
              </a:ext>
            </a:extLst>
          </p:cNvPr>
          <p:cNvSpPr txBox="1"/>
          <p:nvPr/>
        </p:nvSpPr>
        <p:spPr>
          <a:xfrm>
            <a:off x="3944423" y="670337"/>
            <a:ext cx="1072730" cy="369332"/>
          </a:xfrm>
          <a:prstGeom prst="rect">
            <a:avLst/>
          </a:prstGeom>
          <a:noFill/>
        </p:spPr>
        <p:txBody>
          <a:bodyPr wrap="none" rtlCol="0">
            <a:spAutoFit/>
          </a:bodyPr>
          <a:lstStyle/>
          <a:p>
            <a:r>
              <a:rPr lang="en-US" dirty="0"/>
              <a:t>bandpass</a:t>
            </a:r>
          </a:p>
        </p:txBody>
      </p:sp>
      <p:cxnSp>
        <p:nvCxnSpPr>
          <p:cNvPr id="248" name="Straight Connector 247">
            <a:extLst>
              <a:ext uri="{FF2B5EF4-FFF2-40B4-BE49-F238E27FC236}">
                <a16:creationId xmlns:a16="http://schemas.microsoft.com/office/drawing/2014/main" id="{7DE21519-D98E-2D22-5477-1BD4AA042013}"/>
              </a:ext>
            </a:extLst>
          </p:cNvPr>
          <p:cNvCxnSpPr>
            <a:cxnSpLocks/>
          </p:cNvCxnSpPr>
          <p:nvPr/>
        </p:nvCxnSpPr>
        <p:spPr>
          <a:xfrm>
            <a:off x="3260904" y="1664580"/>
            <a:ext cx="36576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98EDA0D2-9DCD-66E4-6823-D07B9202CE07}"/>
              </a:ext>
            </a:extLst>
          </p:cNvPr>
          <p:cNvSpPr txBox="1"/>
          <p:nvPr/>
        </p:nvSpPr>
        <p:spPr>
          <a:xfrm>
            <a:off x="1139962" y="719035"/>
            <a:ext cx="959327" cy="646331"/>
          </a:xfrm>
          <a:prstGeom prst="rect">
            <a:avLst/>
          </a:prstGeom>
          <a:noFill/>
        </p:spPr>
        <p:txBody>
          <a:bodyPr wrap="square" rtlCol="0">
            <a:spAutoFit/>
          </a:bodyPr>
          <a:lstStyle/>
          <a:p>
            <a:pPr algn="ctr"/>
            <a:r>
              <a:rPr lang="en-US" dirty="0"/>
              <a:t>Optical amp.</a:t>
            </a:r>
          </a:p>
        </p:txBody>
      </p:sp>
      <p:sp>
        <p:nvSpPr>
          <p:cNvPr id="253" name="TextBox 252">
            <a:extLst>
              <a:ext uri="{FF2B5EF4-FFF2-40B4-BE49-F238E27FC236}">
                <a16:creationId xmlns:a16="http://schemas.microsoft.com/office/drawing/2014/main" id="{738DE715-1FB1-751B-FCAA-72D68E3C1482}"/>
              </a:ext>
            </a:extLst>
          </p:cNvPr>
          <p:cNvSpPr txBox="1"/>
          <p:nvPr/>
        </p:nvSpPr>
        <p:spPr>
          <a:xfrm>
            <a:off x="3236353" y="1130395"/>
            <a:ext cx="590309" cy="369332"/>
          </a:xfrm>
          <a:prstGeom prst="rect">
            <a:avLst/>
          </a:prstGeom>
          <a:noFill/>
        </p:spPr>
        <p:txBody>
          <a:bodyPr wrap="square">
            <a:spAutoFit/>
          </a:bodyPr>
          <a:lstStyle/>
          <a:p>
            <a:r>
              <a:rPr lang="en-US" altLang="en-US" sz="1800" i="1" dirty="0" err="1">
                <a:latin typeface="Symbol" charset="2"/>
              </a:rPr>
              <a:t>n</a:t>
            </a:r>
            <a:r>
              <a:rPr lang="en-US" altLang="en-US" sz="1800" i="1" baseline="-25000" dirty="0" err="1">
                <a:latin typeface="Times" pitchFamily="2" charset="0"/>
              </a:rPr>
              <a:t>n</a:t>
            </a:r>
            <a:endParaRPr lang="en-US" dirty="0"/>
          </a:p>
        </p:txBody>
      </p:sp>
      <p:sp>
        <p:nvSpPr>
          <p:cNvPr id="254" name="TextBox 253">
            <a:extLst>
              <a:ext uri="{FF2B5EF4-FFF2-40B4-BE49-F238E27FC236}">
                <a16:creationId xmlns:a16="http://schemas.microsoft.com/office/drawing/2014/main" id="{50B5537A-766E-3F95-965A-88E29E3FCE29}"/>
              </a:ext>
            </a:extLst>
          </p:cNvPr>
          <p:cNvSpPr txBox="1"/>
          <p:nvPr/>
        </p:nvSpPr>
        <p:spPr>
          <a:xfrm>
            <a:off x="3210790" y="1626177"/>
            <a:ext cx="590309" cy="369332"/>
          </a:xfrm>
          <a:prstGeom prst="rect">
            <a:avLst/>
          </a:prstGeom>
          <a:noFill/>
        </p:spPr>
        <p:txBody>
          <a:bodyPr wrap="square">
            <a:spAutoFit/>
          </a:bodyPr>
          <a:lstStyle/>
          <a:p>
            <a:r>
              <a:rPr lang="en-US" altLang="en-US" sz="1800" i="1" dirty="0">
                <a:latin typeface="Symbol" charset="2"/>
              </a:rPr>
              <a:t>n</a:t>
            </a:r>
            <a:r>
              <a:rPr lang="en-US" altLang="en-US" sz="1800" i="1" baseline="-25000" dirty="0">
                <a:latin typeface="Times" pitchFamily="2" charset="0"/>
              </a:rPr>
              <a:t>2n</a:t>
            </a:r>
            <a:endParaRPr lang="en-US" dirty="0"/>
          </a:p>
        </p:txBody>
      </p:sp>
      <p:sp>
        <p:nvSpPr>
          <p:cNvPr id="59" name="TextBox 58">
            <a:extLst>
              <a:ext uri="{FF2B5EF4-FFF2-40B4-BE49-F238E27FC236}">
                <a16:creationId xmlns:a16="http://schemas.microsoft.com/office/drawing/2014/main" id="{26D42B5D-8CC9-C83A-284F-E7F03424C8D9}"/>
              </a:ext>
            </a:extLst>
          </p:cNvPr>
          <p:cNvSpPr txBox="1"/>
          <p:nvPr/>
        </p:nvSpPr>
        <p:spPr>
          <a:xfrm>
            <a:off x="0" y="-8890"/>
            <a:ext cx="9144000" cy="585216"/>
          </a:xfrm>
          <a:prstGeom prst="rect">
            <a:avLst/>
          </a:prstGeom>
          <a:solidFill>
            <a:schemeClr val="tx1"/>
          </a:solidFill>
        </p:spPr>
        <p:txBody>
          <a:bodyPr wrap="square" rtlCol="0">
            <a:spAutoFit/>
          </a:bodyPr>
          <a:lstStyle/>
          <a:p>
            <a:pPr algn="ctr"/>
            <a:r>
              <a:rPr lang="en-US" sz="3200" dirty="0">
                <a:solidFill>
                  <a:schemeClr val="bg1"/>
                </a:solidFill>
              </a:rPr>
              <a:t>Optical setup: </a:t>
            </a:r>
            <a:r>
              <a:rPr lang="en-US" sz="3200" dirty="0" err="1">
                <a:solidFill>
                  <a:schemeClr val="bg1"/>
                </a:solidFill>
              </a:rPr>
              <a:t>f</a:t>
            </a:r>
            <a:r>
              <a:rPr lang="en-US" sz="3200" baseline="-25000" dirty="0" err="1">
                <a:solidFill>
                  <a:schemeClr val="bg1"/>
                </a:solidFill>
              </a:rPr>
              <a:t>CE</a:t>
            </a:r>
            <a:r>
              <a:rPr lang="en-US" sz="3200" dirty="0">
                <a:solidFill>
                  <a:schemeClr val="bg1"/>
                </a:solidFill>
              </a:rPr>
              <a:t> measurement</a:t>
            </a:r>
          </a:p>
        </p:txBody>
      </p:sp>
    </p:spTree>
    <p:extLst>
      <p:ext uri="{BB962C8B-B14F-4D97-AF65-F5344CB8AC3E}">
        <p14:creationId xmlns:p14="http://schemas.microsoft.com/office/powerpoint/2010/main" val="377759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8"/>
                                        </p:tgtEl>
                                        <p:attrNameLst>
                                          <p:attrName>style.visibility</p:attrName>
                                        </p:attrNameLst>
                                      </p:cBhvr>
                                      <p:to>
                                        <p:strVal val="visible"/>
                                      </p:to>
                                    </p:set>
                                    <p:animEffect transition="in" filter="fade">
                                      <p:cBhvr>
                                        <p:cTn id="7" dur="500"/>
                                        <p:tgtEl>
                                          <p:spTgt spid="10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TextBox 303">
            <a:extLst>
              <a:ext uri="{FF2B5EF4-FFF2-40B4-BE49-F238E27FC236}">
                <a16:creationId xmlns:a16="http://schemas.microsoft.com/office/drawing/2014/main" id="{DD0BCEC7-2673-2AD6-958B-4AA9FF40C8D3}"/>
              </a:ext>
            </a:extLst>
          </p:cNvPr>
          <p:cNvSpPr txBox="1"/>
          <p:nvPr/>
        </p:nvSpPr>
        <p:spPr>
          <a:xfrm>
            <a:off x="3000966" y="1092873"/>
            <a:ext cx="2805576" cy="646331"/>
          </a:xfrm>
          <a:prstGeom prst="rect">
            <a:avLst/>
          </a:prstGeom>
          <a:noFill/>
        </p:spPr>
        <p:txBody>
          <a:bodyPr wrap="none" rtlCol="0">
            <a:spAutoFit/>
          </a:bodyPr>
          <a:lstStyle/>
          <a:p>
            <a:r>
              <a:rPr lang="en-US" sz="3600" dirty="0" err="1">
                <a:solidFill>
                  <a:schemeClr val="accent6">
                    <a:lumMod val="75000"/>
                  </a:schemeClr>
                </a:solidFill>
                <a:latin typeface="Symbol" pitchFamily="2" charset="2"/>
              </a:rPr>
              <a:t>n</a:t>
            </a:r>
            <a:r>
              <a:rPr lang="en-US" sz="3600" baseline="-25000" dirty="0" err="1">
                <a:solidFill>
                  <a:schemeClr val="accent6">
                    <a:lumMod val="75000"/>
                  </a:schemeClr>
                </a:solidFill>
                <a:latin typeface="Calibri" panose="020F0502020204030204" pitchFamily="34" charset="0"/>
                <a:cs typeface="Calibri" panose="020F0502020204030204" pitchFamily="34" charset="0"/>
              </a:rPr>
              <a:t>N</a:t>
            </a:r>
            <a:r>
              <a:rPr lang="en-US" sz="3600" dirty="0"/>
              <a:t>= </a:t>
            </a:r>
            <a:r>
              <a:rPr lang="en-US" sz="3600" dirty="0">
                <a:solidFill>
                  <a:schemeClr val="accent1"/>
                </a:solidFill>
              </a:rPr>
              <a:t>N</a:t>
            </a:r>
            <a:r>
              <a:rPr lang="en-US" sz="3600" dirty="0"/>
              <a:t> x </a:t>
            </a:r>
            <a:r>
              <a:rPr lang="en-US" sz="3600" dirty="0" err="1">
                <a:solidFill>
                  <a:srgbClr val="C00000"/>
                </a:solidFill>
              </a:rPr>
              <a:t>f</a:t>
            </a:r>
            <a:r>
              <a:rPr lang="en-US" sz="3600" baseline="-25000" dirty="0" err="1">
                <a:solidFill>
                  <a:srgbClr val="C00000"/>
                </a:solidFill>
              </a:rPr>
              <a:t>r</a:t>
            </a:r>
            <a:r>
              <a:rPr lang="en-US" sz="3600" dirty="0">
                <a:solidFill>
                  <a:srgbClr val="C00000"/>
                </a:solidFill>
              </a:rPr>
              <a:t> </a:t>
            </a:r>
            <a:r>
              <a:rPr lang="en-US" sz="3600" dirty="0"/>
              <a:t>+</a:t>
            </a:r>
            <a:r>
              <a:rPr lang="en-US" sz="3600" dirty="0">
                <a:solidFill>
                  <a:schemeClr val="accent6">
                    <a:lumMod val="75000"/>
                  </a:schemeClr>
                </a:solidFill>
              </a:rPr>
              <a:t> </a:t>
            </a:r>
            <a:r>
              <a:rPr lang="en-US" sz="3600" dirty="0" err="1">
                <a:solidFill>
                  <a:srgbClr val="C00000"/>
                </a:solidFill>
              </a:rPr>
              <a:t>f</a:t>
            </a:r>
            <a:r>
              <a:rPr lang="en-US" sz="3600" baseline="-25000" dirty="0" err="1">
                <a:solidFill>
                  <a:srgbClr val="C00000"/>
                </a:solidFill>
              </a:rPr>
              <a:t>CE</a:t>
            </a:r>
            <a:endParaRPr lang="en-US" sz="3600" baseline="-25000" dirty="0">
              <a:solidFill>
                <a:srgbClr val="C00000"/>
              </a:solidFill>
            </a:endParaRPr>
          </a:p>
        </p:txBody>
      </p:sp>
      <p:sp>
        <p:nvSpPr>
          <p:cNvPr id="309" name="TextBox 308">
            <a:extLst>
              <a:ext uri="{FF2B5EF4-FFF2-40B4-BE49-F238E27FC236}">
                <a16:creationId xmlns:a16="http://schemas.microsoft.com/office/drawing/2014/main" id="{E4ACFFBA-4C48-B941-E0E8-8EA94C0A7DAA}"/>
              </a:ext>
            </a:extLst>
          </p:cNvPr>
          <p:cNvSpPr txBox="1"/>
          <p:nvPr/>
        </p:nvSpPr>
        <p:spPr>
          <a:xfrm>
            <a:off x="0" y="-4636"/>
            <a:ext cx="9144000" cy="585216"/>
          </a:xfrm>
          <a:prstGeom prst="rect">
            <a:avLst/>
          </a:prstGeom>
          <a:solidFill>
            <a:schemeClr val="tx1"/>
          </a:solidFill>
        </p:spPr>
        <p:txBody>
          <a:bodyPr wrap="square" rtlCol="0">
            <a:spAutoFit/>
          </a:bodyPr>
          <a:lstStyle/>
          <a:p>
            <a:pPr algn="ctr"/>
            <a:r>
              <a:rPr lang="en-US" sz="3200" dirty="0">
                <a:solidFill>
                  <a:schemeClr val="bg1"/>
                </a:solidFill>
              </a:rPr>
              <a:t>The comb equation</a:t>
            </a:r>
          </a:p>
        </p:txBody>
      </p:sp>
      <p:sp>
        <p:nvSpPr>
          <p:cNvPr id="2" name="TextBox 1">
            <a:extLst>
              <a:ext uri="{FF2B5EF4-FFF2-40B4-BE49-F238E27FC236}">
                <a16:creationId xmlns:a16="http://schemas.microsoft.com/office/drawing/2014/main" id="{654BD02B-5C03-041D-9F82-A689C6A3CFF4}"/>
              </a:ext>
            </a:extLst>
          </p:cNvPr>
          <p:cNvSpPr txBox="1"/>
          <p:nvPr/>
        </p:nvSpPr>
        <p:spPr>
          <a:xfrm>
            <a:off x="1118808" y="2080659"/>
            <a:ext cx="6618719" cy="830997"/>
          </a:xfrm>
          <a:prstGeom prst="rect">
            <a:avLst/>
          </a:prstGeom>
          <a:solidFill>
            <a:schemeClr val="accent4">
              <a:lumMod val="60000"/>
              <a:lumOff val="40000"/>
            </a:schemeClr>
          </a:solidFill>
        </p:spPr>
        <p:txBody>
          <a:bodyPr wrap="square" rtlCol="0">
            <a:spAutoFit/>
          </a:bodyPr>
          <a:lstStyle/>
          <a:p>
            <a:pPr algn="ctr"/>
            <a:r>
              <a:rPr lang="en-US" sz="2400" dirty="0"/>
              <a:t>Important note: The comb equation holds for any coherently </a:t>
            </a:r>
            <a:r>
              <a:rPr lang="en-US" sz="2400" dirty="0" err="1"/>
              <a:t>modelocked</a:t>
            </a:r>
            <a:r>
              <a:rPr lang="en-US" sz="2400" dirty="0"/>
              <a:t> laser spectrum!</a:t>
            </a:r>
          </a:p>
        </p:txBody>
      </p:sp>
      <p:sp>
        <p:nvSpPr>
          <p:cNvPr id="3" name="TextBox 2">
            <a:extLst>
              <a:ext uri="{FF2B5EF4-FFF2-40B4-BE49-F238E27FC236}">
                <a16:creationId xmlns:a16="http://schemas.microsoft.com/office/drawing/2014/main" id="{8B0B609F-B811-9E3D-8DEC-0C622F7F7A91}"/>
              </a:ext>
            </a:extLst>
          </p:cNvPr>
          <p:cNvSpPr txBox="1"/>
          <p:nvPr/>
        </p:nvSpPr>
        <p:spPr>
          <a:xfrm>
            <a:off x="269446" y="3946345"/>
            <a:ext cx="8427308" cy="523220"/>
          </a:xfrm>
          <a:prstGeom prst="rect">
            <a:avLst/>
          </a:prstGeom>
          <a:noFill/>
        </p:spPr>
        <p:txBody>
          <a:bodyPr wrap="square" rtlCol="0">
            <a:spAutoFit/>
          </a:bodyPr>
          <a:lstStyle/>
          <a:p>
            <a:pPr algn="ctr"/>
            <a:r>
              <a:rPr lang="en-US" sz="2800" b="1" dirty="0"/>
              <a:t>Question: </a:t>
            </a:r>
            <a:r>
              <a:rPr lang="en-US" sz="2800" dirty="0"/>
              <a:t>What is a frequency comb?</a:t>
            </a:r>
          </a:p>
        </p:txBody>
      </p:sp>
      <p:sp>
        <p:nvSpPr>
          <p:cNvPr id="4" name="TextBox 3">
            <a:extLst>
              <a:ext uri="{FF2B5EF4-FFF2-40B4-BE49-F238E27FC236}">
                <a16:creationId xmlns:a16="http://schemas.microsoft.com/office/drawing/2014/main" id="{EF9A211C-0DB4-B970-7D42-4C7DDE6C2690}"/>
              </a:ext>
            </a:extLst>
          </p:cNvPr>
          <p:cNvSpPr txBox="1"/>
          <p:nvPr/>
        </p:nvSpPr>
        <p:spPr>
          <a:xfrm>
            <a:off x="513644" y="4867964"/>
            <a:ext cx="8116711" cy="1200329"/>
          </a:xfrm>
          <a:prstGeom prst="rect">
            <a:avLst/>
          </a:prstGeom>
          <a:noFill/>
        </p:spPr>
        <p:txBody>
          <a:bodyPr wrap="square">
            <a:spAutoFit/>
          </a:bodyPr>
          <a:lstStyle/>
          <a:p>
            <a:pPr algn="ctr"/>
            <a:r>
              <a:rPr lang="en-US" sz="2400" b="1" dirty="0"/>
              <a:t>Answer: </a:t>
            </a:r>
            <a:r>
              <a:rPr lang="en-US" sz="2400" dirty="0"/>
              <a:t>A </a:t>
            </a:r>
            <a:r>
              <a:rPr lang="en-US" sz="2400" dirty="0" err="1"/>
              <a:t>modelocked</a:t>
            </a:r>
            <a:r>
              <a:rPr lang="en-US" sz="2400" dirty="0"/>
              <a:t> optical spectrum that is </a:t>
            </a:r>
          </a:p>
          <a:p>
            <a:pPr marL="514350" indent="-514350" algn="ctr">
              <a:buAutoNum type="arabicParenR"/>
            </a:pPr>
            <a:r>
              <a:rPr lang="en-US" sz="2400" u="sng" dirty="0"/>
              <a:t>Deterministic (coherent)</a:t>
            </a:r>
            <a:r>
              <a:rPr lang="en-US" sz="2400" dirty="0"/>
              <a:t> and </a:t>
            </a:r>
          </a:p>
          <a:p>
            <a:pPr marL="514350" indent="-514350" algn="ctr">
              <a:buAutoNum type="arabicParenR"/>
            </a:pPr>
            <a:r>
              <a:rPr lang="en-US" sz="2400" u="sng" dirty="0"/>
              <a:t>Accessible or controllable </a:t>
            </a:r>
            <a:r>
              <a:rPr lang="en-US" sz="2400" dirty="0"/>
              <a:t>in frequency and phase.</a:t>
            </a:r>
          </a:p>
        </p:txBody>
      </p:sp>
    </p:spTree>
    <p:extLst>
      <p:ext uri="{BB962C8B-B14F-4D97-AF65-F5344CB8AC3E}">
        <p14:creationId xmlns:p14="http://schemas.microsoft.com/office/powerpoint/2010/main" val="391826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EA871D1C-A27E-5619-CC5E-48E231FF7C67}"/>
              </a:ext>
            </a:extLst>
          </p:cNvPr>
          <p:cNvSpPr txBox="1"/>
          <p:nvPr/>
        </p:nvSpPr>
        <p:spPr>
          <a:xfrm>
            <a:off x="1" y="-5176"/>
            <a:ext cx="9144000" cy="585216"/>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sources and clocks vs wavelength</a:t>
            </a:r>
          </a:p>
        </p:txBody>
      </p:sp>
      <p:grpSp>
        <p:nvGrpSpPr>
          <p:cNvPr id="13" name="Group 12">
            <a:extLst>
              <a:ext uri="{FF2B5EF4-FFF2-40B4-BE49-F238E27FC236}">
                <a16:creationId xmlns:a16="http://schemas.microsoft.com/office/drawing/2014/main" id="{E53C3C6E-C5EB-665E-6841-EDC6EDB7C0C0}"/>
              </a:ext>
            </a:extLst>
          </p:cNvPr>
          <p:cNvGrpSpPr/>
          <p:nvPr/>
        </p:nvGrpSpPr>
        <p:grpSpPr>
          <a:xfrm>
            <a:off x="304800" y="3494058"/>
            <a:ext cx="8517641" cy="3268216"/>
            <a:chOff x="304800" y="3494058"/>
            <a:chExt cx="8517641" cy="3268216"/>
          </a:xfrm>
        </p:grpSpPr>
        <p:grpSp>
          <p:nvGrpSpPr>
            <p:cNvPr id="5" name="Group 4">
              <a:extLst>
                <a:ext uri="{FF2B5EF4-FFF2-40B4-BE49-F238E27FC236}">
                  <a16:creationId xmlns:a16="http://schemas.microsoft.com/office/drawing/2014/main" id="{C72BAABC-689E-8F64-CDCA-C3190F8E35C9}"/>
                </a:ext>
              </a:extLst>
            </p:cNvPr>
            <p:cNvGrpSpPr/>
            <p:nvPr/>
          </p:nvGrpSpPr>
          <p:grpSpPr>
            <a:xfrm>
              <a:off x="556063" y="3494058"/>
              <a:ext cx="4551087" cy="2360642"/>
              <a:chOff x="556063" y="3494058"/>
              <a:chExt cx="4551087" cy="2360642"/>
            </a:xfrm>
          </p:grpSpPr>
          <p:cxnSp>
            <p:nvCxnSpPr>
              <p:cNvPr id="11" name="Straight Connector 10">
                <a:extLst>
                  <a:ext uri="{FF2B5EF4-FFF2-40B4-BE49-F238E27FC236}">
                    <a16:creationId xmlns:a16="http://schemas.microsoft.com/office/drawing/2014/main" id="{448AED29-E8D8-044D-4425-20F9A3472D48}"/>
                  </a:ext>
                </a:extLst>
              </p:cNvPr>
              <p:cNvCxnSpPr>
                <a:cxnSpLocks/>
              </p:cNvCxnSpPr>
              <p:nvPr/>
            </p:nvCxnSpPr>
            <p:spPr>
              <a:xfrm>
                <a:off x="5107150" y="4857554"/>
                <a:ext cx="0" cy="9971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2A53890-59B5-7A50-9B80-1A46404BED71}"/>
                  </a:ext>
                </a:extLst>
              </p:cNvPr>
              <p:cNvCxnSpPr>
                <a:cxnSpLocks/>
              </p:cNvCxnSpPr>
              <p:nvPr/>
            </p:nvCxnSpPr>
            <p:spPr>
              <a:xfrm flipH="1">
                <a:off x="3469338" y="4870254"/>
                <a:ext cx="0" cy="9700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871E97D-3DBC-DC77-C09E-F6E29111BE63}"/>
                  </a:ext>
                </a:extLst>
              </p:cNvPr>
              <p:cNvSpPr txBox="1"/>
              <p:nvPr/>
            </p:nvSpPr>
            <p:spPr>
              <a:xfrm>
                <a:off x="2969726" y="4211223"/>
                <a:ext cx="1019830" cy="584775"/>
              </a:xfrm>
              <a:prstGeom prst="rect">
                <a:avLst/>
              </a:prstGeom>
              <a:noFill/>
            </p:spPr>
            <p:txBody>
              <a:bodyPr wrap="none" rtlCol="0">
                <a:spAutoFit/>
              </a:bodyPr>
              <a:lstStyle/>
              <a:p>
                <a:pPr algn="ctr"/>
                <a:r>
                  <a:rPr lang="en-US" sz="1600" dirty="0" err="1"/>
                  <a:t>ErYb:glass</a:t>
                </a:r>
                <a:endParaRPr lang="en-US" sz="1600" dirty="0"/>
              </a:p>
              <a:p>
                <a:pPr algn="ctr"/>
                <a:r>
                  <a:rPr lang="en-US" sz="1600" dirty="0" err="1"/>
                  <a:t>Er:fiber</a:t>
                </a:r>
                <a:endParaRPr lang="en-US" sz="1600" dirty="0"/>
              </a:p>
            </p:txBody>
          </p:sp>
          <p:cxnSp>
            <p:nvCxnSpPr>
              <p:cNvPr id="17" name="Straight Connector 16">
                <a:extLst>
                  <a:ext uri="{FF2B5EF4-FFF2-40B4-BE49-F238E27FC236}">
                    <a16:creationId xmlns:a16="http://schemas.microsoft.com/office/drawing/2014/main" id="{DFB8D919-3BBA-AA66-158D-4FF40E779935}"/>
                  </a:ext>
                </a:extLst>
              </p:cNvPr>
              <p:cNvCxnSpPr>
                <a:cxnSpLocks/>
              </p:cNvCxnSpPr>
              <p:nvPr/>
            </p:nvCxnSpPr>
            <p:spPr>
              <a:xfrm>
                <a:off x="4559300" y="4355180"/>
                <a:ext cx="0" cy="14995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24F0EFA-52EB-AA2D-F97F-5E3D1E5C90F6}"/>
                  </a:ext>
                </a:extLst>
              </p:cNvPr>
              <p:cNvSpPr txBox="1"/>
              <p:nvPr/>
            </p:nvSpPr>
            <p:spPr>
              <a:xfrm>
                <a:off x="4151852" y="3494058"/>
                <a:ext cx="840295" cy="830997"/>
              </a:xfrm>
              <a:prstGeom prst="rect">
                <a:avLst/>
              </a:prstGeom>
              <a:noFill/>
            </p:spPr>
            <p:txBody>
              <a:bodyPr wrap="none" rtlCol="0">
                <a:spAutoFit/>
              </a:bodyPr>
              <a:lstStyle/>
              <a:p>
                <a:pPr algn="ctr"/>
                <a:r>
                  <a:rPr lang="en-US" sz="1600" dirty="0" err="1"/>
                  <a:t>Cr:LiSaF</a:t>
                </a:r>
                <a:endParaRPr lang="en-US" sz="1600" dirty="0"/>
              </a:p>
              <a:p>
                <a:pPr algn="ctr"/>
                <a:r>
                  <a:rPr lang="en-US" sz="1600" dirty="0" err="1"/>
                  <a:t>Yb:KYW</a:t>
                </a:r>
                <a:endParaRPr lang="en-US" sz="1600" dirty="0"/>
              </a:p>
              <a:p>
                <a:pPr algn="ctr"/>
                <a:r>
                  <a:rPr lang="en-US" sz="1600" dirty="0" err="1"/>
                  <a:t>Yb:fiber</a:t>
                </a:r>
                <a:endParaRPr lang="en-US" sz="1600" dirty="0"/>
              </a:p>
            </p:txBody>
          </p:sp>
          <p:cxnSp>
            <p:nvCxnSpPr>
              <p:cNvPr id="25" name="Straight Connector 24">
                <a:extLst>
                  <a:ext uri="{FF2B5EF4-FFF2-40B4-BE49-F238E27FC236}">
                    <a16:creationId xmlns:a16="http://schemas.microsoft.com/office/drawing/2014/main" id="{3370EBB2-B6DE-49E9-887D-0755F6CB120E}"/>
                  </a:ext>
                </a:extLst>
              </p:cNvPr>
              <p:cNvCxnSpPr>
                <a:cxnSpLocks/>
              </p:cNvCxnSpPr>
              <p:nvPr/>
            </p:nvCxnSpPr>
            <p:spPr>
              <a:xfrm>
                <a:off x="2401500" y="4870254"/>
                <a:ext cx="1" cy="9580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6355E0C-F768-A3C0-1665-5F4BE7045D92}"/>
                  </a:ext>
                </a:extLst>
              </p:cNvPr>
              <p:cNvSpPr txBox="1"/>
              <p:nvPr/>
            </p:nvSpPr>
            <p:spPr>
              <a:xfrm>
                <a:off x="1978861" y="4355180"/>
                <a:ext cx="824392" cy="338554"/>
              </a:xfrm>
              <a:prstGeom prst="rect">
                <a:avLst/>
              </a:prstGeom>
              <a:noFill/>
            </p:spPr>
            <p:txBody>
              <a:bodyPr wrap="none" rtlCol="0">
                <a:spAutoFit/>
              </a:bodyPr>
              <a:lstStyle/>
              <a:p>
                <a:pPr algn="ctr"/>
                <a:r>
                  <a:rPr lang="en-US" sz="1600" dirty="0" err="1"/>
                  <a:t>Tu:fiber</a:t>
                </a:r>
                <a:endParaRPr lang="en-US" sz="1600" dirty="0"/>
              </a:p>
            </p:txBody>
          </p:sp>
          <p:cxnSp>
            <p:nvCxnSpPr>
              <p:cNvPr id="30" name="Straight Connector 29">
                <a:extLst>
                  <a:ext uri="{FF2B5EF4-FFF2-40B4-BE49-F238E27FC236}">
                    <a16:creationId xmlns:a16="http://schemas.microsoft.com/office/drawing/2014/main" id="{BCA8FAE0-12BC-FDEF-2F8F-8FF314D452F1}"/>
                  </a:ext>
                </a:extLst>
              </p:cNvPr>
              <p:cNvCxnSpPr>
                <a:cxnSpLocks/>
              </p:cNvCxnSpPr>
              <p:nvPr/>
            </p:nvCxnSpPr>
            <p:spPr>
              <a:xfrm>
                <a:off x="1311539" y="4870254"/>
                <a:ext cx="0" cy="9580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9389B3D-A3B2-9103-5EB4-810D53EDA673}"/>
                  </a:ext>
                </a:extLst>
              </p:cNvPr>
              <p:cNvSpPr txBox="1"/>
              <p:nvPr/>
            </p:nvSpPr>
            <p:spPr>
              <a:xfrm>
                <a:off x="556063" y="4207079"/>
                <a:ext cx="1460798" cy="861774"/>
              </a:xfrm>
              <a:prstGeom prst="rect">
                <a:avLst/>
              </a:prstGeom>
              <a:noFill/>
            </p:spPr>
            <p:txBody>
              <a:bodyPr wrap="square" rtlCol="0">
                <a:spAutoFit/>
              </a:bodyPr>
              <a:lstStyle/>
              <a:p>
                <a:pPr algn="ctr"/>
                <a:r>
                  <a:rPr lang="en-US" sz="1600" dirty="0"/>
                  <a:t>Cr+:</a:t>
                </a:r>
                <a:r>
                  <a:rPr lang="en-US" sz="1600" dirty="0" err="1"/>
                  <a:t>ZnSe</a:t>
                </a:r>
                <a:endParaRPr lang="en-US" sz="1600" dirty="0"/>
              </a:p>
              <a:p>
                <a:pPr algn="ctr"/>
                <a:r>
                  <a:rPr lang="en-US" sz="1600" dirty="0"/>
                  <a:t>Cr+:ZnS</a:t>
                </a:r>
              </a:p>
              <a:p>
                <a:pPr algn="ctr"/>
                <a:endParaRPr lang="en-US" sz="1600" dirty="0"/>
              </a:p>
            </p:txBody>
          </p:sp>
        </p:grpSp>
        <p:sp>
          <p:nvSpPr>
            <p:cNvPr id="9" name="TextBox 8">
              <a:extLst>
                <a:ext uri="{FF2B5EF4-FFF2-40B4-BE49-F238E27FC236}">
                  <a16:creationId xmlns:a16="http://schemas.microsoft.com/office/drawing/2014/main" id="{A379C793-74F9-F584-7D93-1E00F0C2F857}"/>
                </a:ext>
              </a:extLst>
            </p:cNvPr>
            <p:cNvSpPr txBox="1"/>
            <p:nvPr/>
          </p:nvSpPr>
          <p:spPr>
            <a:xfrm>
              <a:off x="4586492" y="4438377"/>
              <a:ext cx="1103700" cy="338554"/>
            </a:xfrm>
            <a:prstGeom prst="rect">
              <a:avLst/>
            </a:prstGeom>
            <a:solidFill>
              <a:schemeClr val="bg1"/>
            </a:solidFill>
          </p:spPr>
          <p:txBody>
            <a:bodyPr wrap="none" rtlCol="0">
              <a:spAutoFit/>
            </a:bodyPr>
            <a:lstStyle/>
            <a:p>
              <a:r>
                <a:rPr lang="en-US" sz="1600" dirty="0" err="1"/>
                <a:t>Ti:sapphire</a:t>
              </a:r>
              <a:endParaRPr lang="en-US" sz="1600" dirty="0"/>
            </a:p>
          </p:txBody>
        </p:sp>
        <p:grpSp>
          <p:nvGrpSpPr>
            <p:cNvPr id="12" name="Group 11">
              <a:extLst>
                <a:ext uri="{FF2B5EF4-FFF2-40B4-BE49-F238E27FC236}">
                  <a16:creationId xmlns:a16="http://schemas.microsoft.com/office/drawing/2014/main" id="{1A5DABA2-487E-7877-0678-15A780CA180B}"/>
                </a:ext>
              </a:extLst>
            </p:cNvPr>
            <p:cNvGrpSpPr/>
            <p:nvPr/>
          </p:nvGrpSpPr>
          <p:grpSpPr>
            <a:xfrm>
              <a:off x="304800" y="5395434"/>
              <a:ext cx="8517641" cy="1366840"/>
              <a:chOff x="304800" y="5395434"/>
              <a:chExt cx="8517641" cy="1366840"/>
            </a:xfrm>
          </p:grpSpPr>
          <p:cxnSp>
            <p:nvCxnSpPr>
              <p:cNvPr id="6" name="Straight Arrow Connector 5">
                <a:extLst>
                  <a:ext uri="{FF2B5EF4-FFF2-40B4-BE49-F238E27FC236}">
                    <a16:creationId xmlns:a16="http://schemas.microsoft.com/office/drawing/2014/main" id="{4490D2C0-3B23-4574-78B3-93703C054137}"/>
                  </a:ext>
                </a:extLst>
              </p:cNvPr>
              <p:cNvCxnSpPr>
                <a:cxnSpLocks/>
              </p:cNvCxnSpPr>
              <p:nvPr/>
            </p:nvCxnSpPr>
            <p:spPr>
              <a:xfrm flipH="1">
                <a:off x="304800" y="5854700"/>
                <a:ext cx="84074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C05951A-F986-2B0C-AF76-C269288F68E9}"/>
                  </a:ext>
                </a:extLst>
              </p:cNvPr>
              <p:cNvSpPr txBox="1"/>
              <p:nvPr/>
            </p:nvSpPr>
            <p:spPr>
              <a:xfrm>
                <a:off x="3729937" y="6239054"/>
                <a:ext cx="1914178" cy="523220"/>
              </a:xfrm>
              <a:prstGeom prst="rect">
                <a:avLst/>
              </a:prstGeom>
              <a:noFill/>
            </p:spPr>
            <p:txBody>
              <a:bodyPr wrap="none" rtlCol="0">
                <a:spAutoFit/>
              </a:bodyPr>
              <a:lstStyle/>
              <a:p>
                <a:r>
                  <a:rPr lang="en-US" sz="2800" dirty="0"/>
                  <a:t>Wavelength</a:t>
                </a:r>
              </a:p>
            </p:txBody>
          </p:sp>
          <p:sp>
            <p:nvSpPr>
              <p:cNvPr id="21" name="TextBox 20">
                <a:extLst>
                  <a:ext uri="{FF2B5EF4-FFF2-40B4-BE49-F238E27FC236}">
                    <a16:creationId xmlns:a16="http://schemas.microsoft.com/office/drawing/2014/main" id="{E7B67CA3-4D39-CF17-7CA1-AEC936CB8CB7}"/>
                  </a:ext>
                </a:extLst>
              </p:cNvPr>
              <p:cNvSpPr txBox="1"/>
              <p:nvPr/>
            </p:nvSpPr>
            <p:spPr>
              <a:xfrm>
                <a:off x="3029754" y="5918199"/>
                <a:ext cx="1015564" cy="369332"/>
              </a:xfrm>
              <a:prstGeom prst="rect">
                <a:avLst/>
              </a:prstGeom>
              <a:noFill/>
            </p:spPr>
            <p:txBody>
              <a:bodyPr wrap="square">
                <a:spAutoFit/>
              </a:bodyPr>
              <a:lstStyle/>
              <a:p>
                <a:r>
                  <a:rPr lang="en-US" dirty="0">
                    <a:solidFill>
                      <a:schemeClr val="tx1">
                        <a:lumMod val="50000"/>
                        <a:lumOff val="50000"/>
                      </a:schemeClr>
                    </a:solidFill>
                  </a:rPr>
                  <a:t>1550 nm</a:t>
                </a:r>
              </a:p>
            </p:txBody>
          </p:sp>
          <p:sp>
            <p:nvSpPr>
              <p:cNvPr id="22" name="TextBox 21">
                <a:extLst>
                  <a:ext uri="{FF2B5EF4-FFF2-40B4-BE49-F238E27FC236}">
                    <a16:creationId xmlns:a16="http://schemas.microsoft.com/office/drawing/2014/main" id="{7DA1260E-D425-2EB2-78D0-447CDACA4537}"/>
                  </a:ext>
                </a:extLst>
              </p:cNvPr>
              <p:cNvSpPr txBox="1"/>
              <p:nvPr/>
            </p:nvSpPr>
            <p:spPr>
              <a:xfrm>
                <a:off x="4091586" y="5944631"/>
                <a:ext cx="1015564" cy="369332"/>
              </a:xfrm>
              <a:prstGeom prst="rect">
                <a:avLst/>
              </a:prstGeom>
              <a:noFill/>
            </p:spPr>
            <p:txBody>
              <a:bodyPr wrap="square">
                <a:spAutoFit/>
              </a:bodyPr>
              <a:lstStyle/>
              <a:p>
                <a:r>
                  <a:rPr lang="en-US" dirty="0">
                    <a:solidFill>
                      <a:schemeClr val="tx1">
                        <a:lumMod val="50000"/>
                        <a:lumOff val="50000"/>
                      </a:schemeClr>
                    </a:solidFill>
                  </a:rPr>
                  <a:t>1000 nm</a:t>
                </a:r>
              </a:p>
            </p:txBody>
          </p:sp>
          <p:sp>
            <p:nvSpPr>
              <p:cNvPr id="24" name="TextBox 23">
                <a:extLst>
                  <a:ext uri="{FF2B5EF4-FFF2-40B4-BE49-F238E27FC236}">
                    <a16:creationId xmlns:a16="http://schemas.microsoft.com/office/drawing/2014/main" id="{CFF703C9-C8FA-F0EB-3398-4298CCC5A698}"/>
                  </a:ext>
                </a:extLst>
              </p:cNvPr>
              <p:cNvSpPr txBox="1"/>
              <p:nvPr/>
            </p:nvSpPr>
            <p:spPr>
              <a:xfrm>
                <a:off x="2082099" y="5906530"/>
                <a:ext cx="773276" cy="369332"/>
              </a:xfrm>
              <a:prstGeom prst="rect">
                <a:avLst/>
              </a:prstGeom>
              <a:noFill/>
            </p:spPr>
            <p:txBody>
              <a:bodyPr wrap="square">
                <a:spAutoFit/>
              </a:bodyPr>
              <a:lstStyle/>
              <a:p>
                <a:r>
                  <a:rPr lang="en-US" dirty="0">
                    <a:solidFill>
                      <a:schemeClr val="tx1">
                        <a:lumMod val="50000"/>
                        <a:lumOff val="50000"/>
                      </a:schemeClr>
                    </a:solidFill>
                  </a:rPr>
                  <a:t>2 </a:t>
                </a:r>
                <a:r>
                  <a:rPr lang="en-US" dirty="0">
                    <a:solidFill>
                      <a:schemeClr val="tx1">
                        <a:lumMod val="50000"/>
                        <a:lumOff val="50000"/>
                      </a:schemeClr>
                    </a:solidFill>
                    <a:latin typeface="Symbol" pitchFamily="2" charset="2"/>
                  </a:rPr>
                  <a:t>m</a:t>
                </a:r>
                <a:r>
                  <a:rPr lang="en-US" dirty="0">
                    <a:solidFill>
                      <a:schemeClr val="tx1">
                        <a:lumMod val="50000"/>
                        <a:lumOff val="50000"/>
                      </a:schemeClr>
                    </a:solidFill>
                  </a:rPr>
                  <a:t>m</a:t>
                </a:r>
              </a:p>
            </p:txBody>
          </p:sp>
          <p:sp>
            <p:nvSpPr>
              <p:cNvPr id="29" name="TextBox 28">
                <a:extLst>
                  <a:ext uri="{FF2B5EF4-FFF2-40B4-BE49-F238E27FC236}">
                    <a16:creationId xmlns:a16="http://schemas.microsoft.com/office/drawing/2014/main" id="{422E1CAA-2775-3950-B20D-3DD348FE2B8F}"/>
                  </a:ext>
                </a:extLst>
              </p:cNvPr>
              <p:cNvSpPr txBox="1"/>
              <p:nvPr/>
            </p:nvSpPr>
            <p:spPr>
              <a:xfrm>
                <a:off x="792393" y="5906530"/>
                <a:ext cx="1015563" cy="369332"/>
              </a:xfrm>
              <a:prstGeom prst="rect">
                <a:avLst/>
              </a:prstGeom>
              <a:noFill/>
            </p:spPr>
            <p:txBody>
              <a:bodyPr wrap="square">
                <a:spAutoFit/>
              </a:bodyPr>
              <a:lstStyle/>
              <a:p>
                <a:pPr algn="ctr"/>
                <a:r>
                  <a:rPr lang="en-US" dirty="0">
                    <a:solidFill>
                      <a:schemeClr val="tx1">
                        <a:lumMod val="50000"/>
                        <a:lumOff val="50000"/>
                      </a:schemeClr>
                    </a:solidFill>
                  </a:rPr>
                  <a:t>2-3 </a:t>
                </a:r>
                <a:r>
                  <a:rPr lang="en-US" dirty="0">
                    <a:solidFill>
                      <a:schemeClr val="tx1">
                        <a:lumMod val="50000"/>
                        <a:lumOff val="50000"/>
                      </a:schemeClr>
                    </a:solidFill>
                    <a:latin typeface="Symbol" pitchFamily="2" charset="2"/>
                  </a:rPr>
                  <a:t>m</a:t>
                </a:r>
                <a:r>
                  <a:rPr lang="en-US" dirty="0">
                    <a:solidFill>
                      <a:schemeClr val="tx1">
                        <a:lumMod val="50000"/>
                        <a:lumOff val="50000"/>
                      </a:schemeClr>
                    </a:solidFill>
                  </a:rPr>
                  <a:t>m</a:t>
                </a:r>
              </a:p>
            </p:txBody>
          </p:sp>
          <p:sp>
            <p:nvSpPr>
              <p:cNvPr id="80" name="TextBox 79">
                <a:extLst>
                  <a:ext uri="{FF2B5EF4-FFF2-40B4-BE49-F238E27FC236}">
                    <a16:creationId xmlns:a16="http://schemas.microsoft.com/office/drawing/2014/main" id="{DADF6289-6DF7-EAB6-E620-17052225765F}"/>
                  </a:ext>
                </a:extLst>
              </p:cNvPr>
              <p:cNvSpPr txBox="1"/>
              <p:nvPr/>
            </p:nvSpPr>
            <p:spPr>
              <a:xfrm>
                <a:off x="6896801" y="5906530"/>
                <a:ext cx="1015564" cy="369332"/>
              </a:xfrm>
              <a:prstGeom prst="rect">
                <a:avLst/>
              </a:prstGeom>
              <a:noFill/>
            </p:spPr>
            <p:txBody>
              <a:bodyPr wrap="square">
                <a:spAutoFit/>
              </a:bodyPr>
              <a:lstStyle/>
              <a:p>
                <a:r>
                  <a:rPr lang="en-US" dirty="0">
                    <a:solidFill>
                      <a:schemeClr val="tx1">
                        <a:lumMod val="50000"/>
                        <a:lumOff val="50000"/>
                      </a:schemeClr>
                    </a:solidFill>
                  </a:rPr>
                  <a:t>200 nm</a:t>
                </a:r>
              </a:p>
            </p:txBody>
          </p:sp>
          <p:sp>
            <p:nvSpPr>
              <p:cNvPr id="81" name="TextBox 80">
                <a:extLst>
                  <a:ext uri="{FF2B5EF4-FFF2-40B4-BE49-F238E27FC236}">
                    <a16:creationId xmlns:a16="http://schemas.microsoft.com/office/drawing/2014/main" id="{9350A70C-B4D5-C50F-C8E9-6E63227E6B51}"/>
                  </a:ext>
                </a:extLst>
              </p:cNvPr>
              <p:cNvSpPr txBox="1"/>
              <p:nvPr/>
            </p:nvSpPr>
            <p:spPr>
              <a:xfrm>
                <a:off x="7806877" y="5906530"/>
                <a:ext cx="1015564" cy="369332"/>
              </a:xfrm>
              <a:prstGeom prst="rect">
                <a:avLst/>
              </a:prstGeom>
              <a:noFill/>
            </p:spPr>
            <p:txBody>
              <a:bodyPr wrap="square">
                <a:spAutoFit/>
              </a:bodyPr>
              <a:lstStyle/>
              <a:p>
                <a:r>
                  <a:rPr lang="en-US" dirty="0">
                    <a:solidFill>
                      <a:schemeClr val="tx1">
                        <a:lumMod val="50000"/>
                        <a:lumOff val="50000"/>
                      </a:schemeClr>
                    </a:solidFill>
                  </a:rPr>
                  <a:t>100 nm</a:t>
                </a:r>
              </a:p>
            </p:txBody>
          </p:sp>
          <p:sp>
            <p:nvSpPr>
              <p:cNvPr id="82" name="TextBox 81">
                <a:extLst>
                  <a:ext uri="{FF2B5EF4-FFF2-40B4-BE49-F238E27FC236}">
                    <a16:creationId xmlns:a16="http://schemas.microsoft.com/office/drawing/2014/main" id="{1DDBA3DE-19F9-4A09-586B-243C5CA068C9}"/>
                  </a:ext>
                </a:extLst>
              </p:cNvPr>
              <p:cNvSpPr txBox="1"/>
              <p:nvPr/>
            </p:nvSpPr>
            <p:spPr>
              <a:xfrm>
                <a:off x="5167464" y="5930905"/>
                <a:ext cx="1478808" cy="369332"/>
              </a:xfrm>
              <a:prstGeom prst="rect">
                <a:avLst/>
              </a:prstGeom>
              <a:noFill/>
            </p:spPr>
            <p:txBody>
              <a:bodyPr wrap="square">
                <a:spAutoFit/>
              </a:bodyPr>
              <a:lstStyle/>
              <a:p>
                <a:r>
                  <a:rPr lang="en-US" dirty="0">
                    <a:solidFill>
                      <a:schemeClr val="tx1">
                        <a:lumMod val="50000"/>
                        <a:lumOff val="50000"/>
                      </a:schemeClr>
                    </a:solidFill>
                  </a:rPr>
                  <a:t>700 - 400 nm</a:t>
                </a:r>
              </a:p>
            </p:txBody>
          </p:sp>
          <p:grpSp>
            <p:nvGrpSpPr>
              <p:cNvPr id="33" name="Group 32">
                <a:extLst>
                  <a:ext uri="{FF2B5EF4-FFF2-40B4-BE49-F238E27FC236}">
                    <a16:creationId xmlns:a16="http://schemas.microsoft.com/office/drawing/2014/main" id="{D8A6B206-6FA1-E7CB-061B-3BC77C43B343}"/>
                  </a:ext>
                </a:extLst>
              </p:cNvPr>
              <p:cNvGrpSpPr/>
              <p:nvPr/>
            </p:nvGrpSpPr>
            <p:grpSpPr>
              <a:xfrm>
                <a:off x="5233256" y="5395434"/>
                <a:ext cx="1267943" cy="445536"/>
                <a:chOff x="5461856" y="5420834"/>
                <a:chExt cx="1267943" cy="445536"/>
              </a:xfrm>
            </p:grpSpPr>
            <p:sp>
              <p:nvSpPr>
                <p:cNvPr id="4" name="Rectangle 3">
                  <a:extLst>
                    <a:ext uri="{FF2B5EF4-FFF2-40B4-BE49-F238E27FC236}">
                      <a16:creationId xmlns:a16="http://schemas.microsoft.com/office/drawing/2014/main" id="{62312FA9-2FE7-E37A-C9A6-13ABA4BC42B1}"/>
                    </a:ext>
                  </a:extLst>
                </p:cNvPr>
                <p:cNvSpPr/>
                <p:nvPr/>
              </p:nvSpPr>
              <p:spPr>
                <a:xfrm rot="16200000">
                  <a:off x="5873060" y="5009630"/>
                  <a:ext cx="445536" cy="1267943"/>
                </a:xfrm>
                <a:prstGeom prst="rect">
                  <a:avLst/>
                </a:prstGeom>
                <a:gradFill>
                  <a:gsLst>
                    <a:gs pos="0">
                      <a:srgbClr val="FF0000"/>
                    </a:gs>
                    <a:gs pos="51000">
                      <a:srgbClr val="FFFF00"/>
                    </a:gs>
                    <a:gs pos="83000">
                      <a:schemeClr val="accent5">
                        <a:lumMod val="75000"/>
                      </a:schemeClr>
                    </a:gs>
                    <a:gs pos="100000">
                      <a:srgbClr val="7030A0"/>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F72786F-AD61-12FB-0110-DD67AB511D5F}"/>
                    </a:ext>
                  </a:extLst>
                </p:cNvPr>
                <p:cNvSpPr txBox="1"/>
                <p:nvPr/>
              </p:nvSpPr>
              <p:spPr>
                <a:xfrm>
                  <a:off x="5666091" y="5458936"/>
                  <a:ext cx="872355" cy="369332"/>
                </a:xfrm>
                <a:prstGeom prst="rect">
                  <a:avLst/>
                </a:prstGeom>
                <a:noFill/>
              </p:spPr>
              <p:txBody>
                <a:bodyPr wrap="none" rtlCol="0">
                  <a:spAutoFit/>
                </a:bodyPr>
                <a:lstStyle/>
                <a:p>
                  <a:r>
                    <a:rPr lang="en-US" dirty="0"/>
                    <a:t>VISIBLE</a:t>
                  </a:r>
                </a:p>
              </p:txBody>
            </p:sp>
          </p:grpSp>
        </p:grpSp>
      </p:grpSp>
      <p:sp>
        <p:nvSpPr>
          <p:cNvPr id="3" name="TextBox 2">
            <a:extLst>
              <a:ext uri="{FF2B5EF4-FFF2-40B4-BE49-F238E27FC236}">
                <a16:creationId xmlns:a16="http://schemas.microsoft.com/office/drawing/2014/main" id="{F8261C26-9DB2-C2C2-6912-D584A1344DAC}"/>
              </a:ext>
            </a:extLst>
          </p:cNvPr>
          <p:cNvSpPr txBox="1"/>
          <p:nvPr/>
        </p:nvSpPr>
        <p:spPr>
          <a:xfrm>
            <a:off x="5461057" y="1122582"/>
            <a:ext cx="3165960" cy="1754326"/>
          </a:xfrm>
          <a:prstGeom prst="rect">
            <a:avLst/>
          </a:prstGeom>
          <a:solidFill>
            <a:schemeClr val="accent4">
              <a:lumMod val="20000"/>
              <a:lumOff val="80000"/>
            </a:schemeClr>
          </a:solidFill>
        </p:spPr>
        <p:txBody>
          <a:bodyPr wrap="square" rtlCol="0">
            <a:spAutoFit/>
          </a:bodyPr>
          <a:lstStyle/>
          <a:p>
            <a:r>
              <a:rPr lang="en-US" b="1" dirty="0"/>
              <a:t>Any </a:t>
            </a:r>
            <a:r>
              <a:rPr lang="en-US" b="1" dirty="0" err="1"/>
              <a:t>modelocked</a:t>
            </a:r>
            <a:r>
              <a:rPr lang="en-US" b="1" dirty="0"/>
              <a:t> laser can be turned into a frequency comb as long as you can measure </a:t>
            </a:r>
            <a:r>
              <a:rPr lang="en-US" b="1" dirty="0" err="1"/>
              <a:t>f</a:t>
            </a:r>
            <a:r>
              <a:rPr lang="en-US" b="1" baseline="-25000" dirty="0" err="1"/>
              <a:t>CE</a:t>
            </a:r>
            <a:r>
              <a:rPr lang="en-US" dirty="0"/>
              <a:t>: </a:t>
            </a:r>
          </a:p>
          <a:p>
            <a:pPr marL="285750" indent="-285750">
              <a:buFont typeface="Arial" panose="020B0604020202020204" pitchFamily="34" charset="0"/>
              <a:buChar char="•"/>
            </a:pPr>
            <a:r>
              <a:rPr lang="en-US" dirty="0"/>
              <a:t>usually requires optical amplification + non-linear broadening</a:t>
            </a:r>
            <a:endParaRPr lang="en-US" baseline="-25000" dirty="0"/>
          </a:p>
        </p:txBody>
      </p:sp>
      <p:sp>
        <p:nvSpPr>
          <p:cNvPr id="10" name="TextBox 9">
            <a:extLst>
              <a:ext uri="{FF2B5EF4-FFF2-40B4-BE49-F238E27FC236}">
                <a16:creationId xmlns:a16="http://schemas.microsoft.com/office/drawing/2014/main" id="{5B651B98-A606-B0A2-8474-8F9D633C8BCF}"/>
              </a:ext>
            </a:extLst>
          </p:cNvPr>
          <p:cNvSpPr txBox="1"/>
          <p:nvPr/>
        </p:nvSpPr>
        <p:spPr>
          <a:xfrm>
            <a:off x="9529011" y="4920916"/>
            <a:ext cx="184731" cy="369332"/>
          </a:xfrm>
          <a:prstGeom prst="rect">
            <a:avLst/>
          </a:prstGeom>
          <a:noFill/>
        </p:spPr>
        <p:txBody>
          <a:bodyPr wrap="none" rtlCol="0">
            <a:spAutoFit/>
          </a:bodyPr>
          <a:lstStyle/>
          <a:p>
            <a:endParaRPr lang="en-US" dirty="0"/>
          </a:p>
        </p:txBody>
      </p:sp>
      <p:grpSp>
        <p:nvGrpSpPr>
          <p:cNvPr id="58" name="Group 57">
            <a:extLst>
              <a:ext uri="{FF2B5EF4-FFF2-40B4-BE49-F238E27FC236}">
                <a16:creationId xmlns:a16="http://schemas.microsoft.com/office/drawing/2014/main" id="{3A85F4E5-47E4-4100-9897-2924A66413CD}"/>
              </a:ext>
            </a:extLst>
          </p:cNvPr>
          <p:cNvGrpSpPr/>
          <p:nvPr/>
        </p:nvGrpSpPr>
        <p:grpSpPr>
          <a:xfrm>
            <a:off x="77319" y="698063"/>
            <a:ext cx="4782835" cy="2499564"/>
            <a:chOff x="149308" y="650303"/>
            <a:chExt cx="4782835" cy="2499564"/>
          </a:xfrm>
        </p:grpSpPr>
        <p:grpSp>
          <p:nvGrpSpPr>
            <p:cNvPr id="53" name="Group 52">
              <a:extLst>
                <a:ext uri="{FF2B5EF4-FFF2-40B4-BE49-F238E27FC236}">
                  <a16:creationId xmlns:a16="http://schemas.microsoft.com/office/drawing/2014/main" id="{3213DA8D-DF30-DCC8-1E13-BC89800AFB3F}"/>
                </a:ext>
              </a:extLst>
            </p:cNvPr>
            <p:cNvGrpSpPr/>
            <p:nvPr/>
          </p:nvGrpSpPr>
          <p:grpSpPr>
            <a:xfrm>
              <a:off x="149308" y="1305654"/>
              <a:ext cx="4782835" cy="1844213"/>
              <a:chOff x="-3603161" y="1335903"/>
              <a:chExt cx="4782835" cy="1844213"/>
            </a:xfrm>
          </p:grpSpPr>
          <p:cxnSp>
            <p:nvCxnSpPr>
              <p:cNvPr id="16" name="Straight Arrow Connector 15">
                <a:extLst>
                  <a:ext uri="{FF2B5EF4-FFF2-40B4-BE49-F238E27FC236}">
                    <a16:creationId xmlns:a16="http://schemas.microsoft.com/office/drawing/2014/main" id="{B9562EFC-E4D3-36CD-7B4E-7D3E92847841}"/>
                  </a:ext>
                </a:extLst>
              </p:cNvPr>
              <p:cNvCxnSpPr>
                <a:cxnSpLocks/>
              </p:cNvCxnSpPr>
              <p:nvPr/>
            </p:nvCxnSpPr>
            <p:spPr>
              <a:xfrm flipV="1">
                <a:off x="-2568796" y="2009812"/>
                <a:ext cx="2618432" cy="27657"/>
              </a:xfrm>
              <a:prstGeom prst="straightConnector1">
                <a:avLst/>
              </a:prstGeom>
              <a:ln w="57150">
                <a:solidFill>
                  <a:schemeClr val="accent4">
                    <a:lumMod val="75000"/>
                    <a:alpha val="61961"/>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C722CEE-8D57-7EE0-B59B-A74179927649}"/>
                  </a:ext>
                </a:extLst>
              </p:cNvPr>
              <p:cNvCxnSpPr>
                <a:cxnSpLocks/>
              </p:cNvCxnSpPr>
              <p:nvPr/>
            </p:nvCxnSpPr>
            <p:spPr>
              <a:xfrm flipV="1">
                <a:off x="-2556687" y="1858847"/>
                <a:ext cx="2598088" cy="0"/>
              </a:xfrm>
              <a:prstGeom prst="straightConnector1">
                <a:avLst/>
              </a:prstGeom>
              <a:ln w="57150">
                <a:solidFill>
                  <a:schemeClr val="accent5">
                    <a:alpha val="61961"/>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B6E221B-12D9-8259-539B-5262FBB21684}"/>
                  </a:ext>
                </a:extLst>
              </p:cNvPr>
              <p:cNvCxnSpPr>
                <a:cxnSpLocks/>
              </p:cNvCxnSpPr>
              <p:nvPr/>
            </p:nvCxnSpPr>
            <p:spPr>
              <a:xfrm flipV="1">
                <a:off x="-2556687" y="2188633"/>
                <a:ext cx="2618432" cy="27657"/>
              </a:xfrm>
              <a:prstGeom prst="straightConnector1">
                <a:avLst/>
              </a:prstGeom>
              <a:ln w="57150">
                <a:solidFill>
                  <a:srgbClr val="C00000">
                    <a:alpha val="61961"/>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2F9185F-AEF4-35F5-BA64-872DE9E8DC22}"/>
                  </a:ext>
                </a:extLst>
              </p:cNvPr>
              <p:cNvCxnSpPr>
                <a:stCxn id="47" idx="0"/>
              </p:cNvCxnSpPr>
              <p:nvPr/>
            </p:nvCxnSpPr>
            <p:spPr>
              <a:xfrm flipV="1">
                <a:off x="-2531862" y="1373264"/>
                <a:ext cx="1011027" cy="1406742"/>
              </a:xfrm>
              <a:prstGeom prst="straightConnector1">
                <a:avLst/>
              </a:prstGeom>
              <a:ln w="57150">
                <a:solidFill>
                  <a:srgbClr val="00B050">
                    <a:alpha val="61961"/>
                  </a:srgbClr>
                </a:solidFill>
                <a:tailEnd type="triangle"/>
              </a:ln>
            </p:spPr>
            <p:style>
              <a:lnRef idx="1">
                <a:schemeClr val="accent1"/>
              </a:lnRef>
              <a:fillRef idx="0">
                <a:schemeClr val="accent1"/>
              </a:fillRef>
              <a:effectRef idx="0">
                <a:schemeClr val="accent1"/>
              </a:effectRef>
              <a:fontRef idx="minor">
                <a:schemeClr val="tx1"/>
              </a:fontRef>
            </p:style>
          </p:cxnSp>
          <p:sp>
            <p:nvSpPr>
              <p:cNvPr id="27" name="Double Bracket 26">
                <a:extLst>
                  <a:ext uri="{FF2B5EF4-FFF2-40B4-BE49-F238E27FC236}">
                    <a16:creationId xmlns:a16="http://schemas.microsoft.com/office/drawing/2014/main" id="{8BC31D6C-3FCA-4CAE-A2E8-5B87C2E9B8E9}"/>
                  </a:ext>
                </a:extLst>
              </p:cNvPr>
              <p:cNvSpPr/>
              <p:nvPr/>
            </p:nvSpPr>
            <p:spPr>
              <a:xfrm>
                <a:off x="-2566014" y="1574700"/>
                <a:ext cx="2624977" cy="920579"/>
              </a:xfrm>
              <a:prstGeom prst="bracketPair">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ectangle 27">
                <a:extLst>
                  <a:ext uri="{FF2B5EF4-FFF2-40B4-BE49-F238E27FC236}">
                    <a16:creationId xmlns:a16="http://schemas.microsoft.com/office/drawing/2014/main" id="{DF35B2A3-78A2-984E-8960-7916CC923BAF}"/>
                  </a:ext>
                </a:extLst>
              </p:cNvPr>
              <p:cNvSpPr/>
              <p:nvPr/>
            </p:nvSpPr>
            <p:spPr>
              <a:xfrm>
                <a:off x="-1580517" y="1648843"/>
                <a:ext cx="605481" cy="74140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19DF6B3-38A5-4D26-1081-C147EE16A4B9}"/>
                  </a:ext>
                </a:extLst>
              </p:cNvPr>
              <p:cNvSpPr txBox="1"/>
              <p:nvPr/>
            </p:nvSpPr>
            <p:spPr>
              <a:xfrm>
                <a:off x="-1461318" y="1799522"/>
                <a:ext cx="412292" cy="400110"/>
              </a:xfrm>
              <a:prstGeom prst="rect">
                <a:avLst/>
              </a:prstGeom>
              <a:noFill/>
            </p:spPr>
            <p:txBody>
              <a:bodyPr wrap="none" rtlCol="0">
                <a:spAutoFit/>
              </a:bodyPr>
              <a:lstStyle/>
              <a:p>
                <a:r>
                  <a:rPr lang="en-US" sz="2000" dirty="0">
                    <a:solidFill>
                      <a:schemeClr val="bg1"/>
                    </a:solidFill>
                    <a:latin typeface="Symbol" charset="2"/>
                    <a:ea typeface="Symbol" charset="2"/>
                    <a:cs typeface="Symbol" charset="2"/>
                  </a:rPr>
                  <a:t>c</a:t>
                </a:r>
                <a:r>
                  <a:rPr lang="en-US" sz="2000" baseline="30000" dirty="0">
                    <a:solidFill>
                      <a:schemeClr val="bg1"/>
                    </a:solidFill>
                  </a:rPr>
                  <a:t>3</a:t>
                </a:r>
              </a:p>
            </p:txBody>
          </p:sp>
          <p:sp>
            <p:nvSpPr>
              <p:cNvPr id="41" name="Rectangle 40">
                <a:extLst>
                  <a:ext uri="{FF2B5EF4-FFF2-40B4-BE49-F238E27FC236}">
                    <a16:creationId xmlns:a16="http://schemas.microsoft.com/office/drawing/2014/main" id="{C5855276-2BEA-22E4-EC56-AFD4FBED2820}"/>
                  </a:ext>
                </a:extLst>
              </p:cNvPr>
              <p:cNvSpPr/>
              <p:nvPr/>
            </p:nvSpPr>
            <p:spPr>
              <a:xfrm>
                <a:off x="-2318384" y="1648843"/>
                <a:ext cx="605481" cy="741406"/>
              </a:xfrm>
              <a:prstGeom prst="rect">
                <a:avLst/>
              </a:prstGeom>
              <a:solidFill>
                <a:srgbClr val="D761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4E2B1B4-AF2E-C42F-B0DF-431494B0F17D}"/>
                  </a:ext>
                </a:extLst>
              </p:cNvPr>
              <p:cNvSpPr txBox="1"/>
              <p:nvPr/>
            </p:nvSpPr>
            <p:spPr>
              <a:xfrm>
                <a:off x="-2288072" y="1850269"/>
                <a:ext cx="577402" cy="338554"/>
              </a:xfrm>
              <a:prstGeom prst="rect">
                <a:avLst/>
              </a:prstGeom>
              <a:noFill/>
            </p:spPr>
            <p:txBody>
              <a:bodyPr wrap="none" rtlCol="0">
                <a:spAutoFit/>
              </a:bodyPr>
              <a:lstStyle/>
              <a:p>
                <a:r>
                  <a:rPr lang="en-US" sz="1600" b="1" dirty="0">
                    <a:solidFill>
                      <a:schemeClr val="bg1"/>
                    </a:solidFill>
                  </a:rPr>
                  <a:t>Gain</a:t>
                </a:r>
              </a:p>
            </p:txBody>
          </p:sp>
          <p:sp>
            <p:nvSpPr>
              <p:cNvPr id="46" name="Rectangle 45">
                <a:extLst>
                  <a:ext uri="{FF2B5EF4-FFF2-40B4-BE49-F238E27FC236}">
                    <a16:creationId xmlns:a16="http://schemas.microsoft.com/office/drawing/2014/main" id="{A4543334-603F-4FF1-CEAA-FD85B02A7A5A}"/>
                  </a:ext>
                </a:extLst>
              </p:cNvPr>
              <p:cNvSpPr/>
              <p:nvPr/>
            </p:nvSpPr>
            <p:spPr>
              <a:xfrm>
                <a:off x="-817937" y="1648843"/>
                <a:ext cx="605481" cy="74140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FBBB9820-26E5-158A-2BE3-59C7F676F43C}"/>
                  </a:ext>
                </a:extLst>
              </p:cNvPr>
              <p:cNvSpPr txBox="1"/>
              <p:nvPr/>
            </p:nvSpPr>
            <p:spPr>
              <a:xfrm>
                <a:off x="-2934377" y="2780006"/>
                <a:ext cx="805029" cy="400110"/>
              </a:xfrm>
              <a:prstGeom prst="rect">
                <a:avLst/>
              </a:prstGeom>
              <a:noFill/>
            </p:spPr>
            <p:txBody>
              <a:bodyPr wrap="none" rtlCol="0">
                <a:spAutoFit/>
              </a:bodyPr>
              <a:lstStyle/>
              <a:p>
                <a:r>
                  <a:rPr lang="en-US" sz="2000" b="1" dirty="0">
                    <a:solidFill>
                      <a:srgbClr val="00B050"/>
                    </a:solidFill>
                  </a:rPr>
                  <a:t>Pump</a:t>
                </a:r>
              </a:p>
            </p:txBody>
          </p:sp>
          <p:sp>
            <p:nvSpPr>
              <p:cNvPr id="48" name="TextBox 47">
                <a:extLst>
                  <a:ext uri="{FF2B5EF4-FFF2-40B4-BE49-F238E27FC236}">
                    <a16:creationId xmlns:a16="http://schemas.microsoft.com/office/drawing/2014/main" id="{F953FA46-D565-63EF-E715-41DE78875180}"/>
                  </a:ext>
                </a:extLst>
              </p:cNvPr>
              <p:cNvSpPr txBox="1"/>
              <p:nvPr/>
            </p:nvSpPr>
            <p:spPr>
              <a:xfrm>
                <a:off x="-3603161" y="1452315"/>
                <a:ext cx="1016715" cy="646331"/>
              </a:xfrm>
              <a:prstGeom prst="rect">
                <a:avLst/>
              </a:prstGeom>
              <a:noFill/>
            </p:spPr>
            <p:txBody>
              <a:bodyPr wrap="square" rtlCol="0">
                <a:spAutoFit/>
              </a:bodyPr>
              <a:lstStyle/>
              <a:p>
                <a:pPr algn="ctr"/>
                <a:r>
                  <a:rPr lang="en-US" dirty="0">
                    <a:solidFill>
                      <a:schemeClr val="accent1">
                        <a:lumMod val="75000"/>
                      </a:schemeClr>
                    </a:solidFill>
                  </a:rPr>
                  <a:t>High-reflector</a:t>
                </a:r>
              </a:p>
            </p:txBody>
          </p:sp>
          <p:sp>
            <p:nvSpPr>
              <p:cNvPr id="49" name="TextBox 48">
                <a:extLst>
                  <a:ext uri="{FF2B5EF4-FFF2-40B4-BE49-F238E27FC236}">
                    <a16:creationId xmlns:a16="http://schemas.microsoft.com/office/drawing/2014/main" id="{D8F9533E-A80F-9050-B766-362F5D8688DD}"/>
                  </a:ext>
                </a:extLst>
              </p:cNvPr>
              <p:cNvSpPr txBox="1"/>
              <p:nvPr/>
            </p:nvSpPr>
            <p:spPr>
              <a:xfrm>
                <a:off x="83788" y="1335903"/>
                <a:ext cx="1095886" cy="646331"/>
              </a:xfrm>
              <a:prstGeom prst="rect">
                <a:avLst/>
              </a:prstGeom>
              <a:noFill/>
            </p:spPr>
            <p:txBody>
              <a:bodyPr wrap="square" rtlCol="0">
                <a:spAutoFit/>
              </a:bodyPr>
              <a:lstStyle/>
              <a:p>
                <a:pPr algn="ctr"/>
                <a:r>
                  <a:rPr lang="en-US" dirty="0">
                    <a:solidFill>
                      <a:schemeClr val="accent1">
                        <a:lumMod val="75000"/>
                      </a:schemeClr>
                    </a:solidFill>
                  </a:rPr>
                  <a:t>Partial reflector</a:t>
                </a:r>
              </a:p>
            </p:txBody>
          </p:sp>
          <p:sp>
            <p:nvSpPr>
              <p:cNvPr id="50" name="TextBox 49">
                <a:extLst>
                  <a:ext uri="{FF2B5EF4-FFF2-40B4-BE49-F238E27FC236}">
                    <a16:creationId xmlns:a16="http://schemas.microsoft.com/office/drawing/2014/main" id="{63AF1168-42A2-1B3B-23C3-4843C89E802F}"/>
                  </a:ext>
                </a:extLst>
              </p:cNvPr>
              <p:cNvSpPr txBox="1"/>
              <p:nvPr/>
            </p:nvSpPr>
            <p:spPr>
              <a:xfrm>
                <a:off x="-724414" y="1848948"/>
                <a:ext cx="421910" cy="369332"/>
              </a:xfrm>
              <a:prstGeom prst="rect">
                <a:avLst/>
              </a:prstGeom>
              <a:noFill/>
            </p:spPr>
            <p:txBody>
              <a:bodyPr wrap="none" rtlCol="0">
                <a:spAutoFit/>
              </a:bodyPr>
              <a:lstStyle/>
              <a:p>
                <a:r>
                  <a:rPr lang="en-US" dirty="0"/>
                  <a:t>SA</a:t>
                </a:r>
              </a:p>
            </p:txBody>
          </p:sp>
          <p:sp>
            <p:nvSpPr>
              <p:cNvPr id="51" name="Rectangle 50">
                <a:extLst>
                  <a:ext uri="{FF2B5EF4-FFF2-40B4-BE49-F238E27FC236}">
                    <a16:creationId xmlns:a16="http://schemas.microsoft.com/office/drawing/2014/main" id="{C4DA2AE0-E177-FFE8-C285-194119F5F7E3}"/>
                  </a:ext>
                </a:extLst>
              </p:cNvPr>
              <p:cNvSpPr/>
              <p:nvPr/>
            </p:nvSpPr>
            <p:spPr>
              <a:xfrm>
                <a:off x="-1596924" y="2557034"/>
                <a:ext cx="1550424" cy="369332"/>
              </a:xfrm>
              <a:prstGeom prst="rect">
                <a:avLst/>
              </a:prstGeom>
            </p:spPr>
            <p:txBody>
              <a:bodyPr wrap="none">
                <a:spAutoFit/>
              </a:bodyPr>
              <a:lstStyle/>
              <a:p>
                <a:r>
                  <a:rPr lang="en-US" b="1" i="1" dirty="0">
                    <a:latin typeface="Times New Roman" charset="0"/>
                    <a:ea typeface="Times New Roman" charset="0"/>
                    <a:cs typeface="Times New Roman" charset="0"/>
                  </a:rPr>
                  <a:t>n(I) = n</a:t>
                </a:r>
                <a:r>
                  <a:rPr lang="en-US" b="1" i="1" baseline="-25000" dirty="0">
                    <a:latin typeface="Times New Roman" charset="0"/>
                    <a:ea typeface="Times New Roman" charset="0"/>
                    <a:cs typeface="Times New Roman" charset="0"/>
                  </a:rPr>
                  <a:t>0</a:t>
                </a:r>
                <a:r>
                  <a:rPr lang="en-US" b="1" i="1" dirty="0">
                    <a:latin typeface="Times New Roman" charset="0"/>
                    <a:ea typeface="Times New Roman" charset="0"/>
                    <a:cs typeface="Times New Roman" charset="0"/>
                  </a:rPr>
                  <a:t>+ I n</a:t>
                </a:r>
                <a:r>
                  <a:rPr lang="en-US" b="1" i="1" baseline="-25000" dirty="0">
                    <a:latin typeface="Times New Roman" charset="0"/>
                    <a:ea typeface="Times New Roman" charset="0"/>
                    <a:cs typeface="Times New Roman" charset="0"/>
                  </a:rPr>
                  <a:t>2</a:t>
                </a:r>
              </a:p>
            </p:txBody>
          </p:sp>
        </p:grpSp>
        <p:cxnSp>
          <p:nvCxnSpPr>
            <p:cNvPr id="55" name="Straight Arrow Connector 54">
              <a:extLst>
                <a:ext uri="{FF2B5EF4-FFF2-40B4-BE49-F238E27FC236}">
                  <a16:creationId xmlns:a16="http://schemas.microsoft.com/office/drawing/2014/main" id="{FA166501-D436-E5CF-64E3-4DDFF050A3F4}"/>
                </a:ext>
              </a:extLst>
            </p:cNvPr>
            <p:cNvCxnSpPr>
              <a:cxnSpLocks/>
            </p:cNvCxnSpPr>
            <p:nvPr/>
          </p:nvCxnSpPr>
          <p:spPr>
            <a:xfrm>
              <a:off x="3211930" y="1226307"/>
              <a:ext cx="0" cy="3652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D48B06B6-73B7-C019-6CE5-7C49BCC35550}"/>
                </a:ext>
              </a:extLst>
            </p:cNvPr>
            <p:cNvSpPr txBox="1"/>
            <p:nvPr/>
          </p:nvSpPr>
          <p:spPr>
            <a:xfrm>
              <a:off x="2170326" y="650303"/>
              <a:ext cx="2074624" cy="584775"/>
            </a:xfrm>
            <a:prstGeom prst="rect">
              <a:avLst/>
            </a:prstGeom>
            <a:noFill/>
          </p:spPr>
          <p:txBody>
            <a:bodyPr wrap="square" rtlCol="0">
              <a:spAutoFit/>
            </a:bodyPr>
            <a:lstStyle/>
            <a:p>
              <a:pPr algn="ctr"/>
              <a:r>
                <a:rPr lang="en-US" sz="1600" dirty="0"/>
                <a:t>Preferential gain for pulsed operation</a:t>
              </a:r>
            </a:p>
          </p:txBody>
        </p:sp>
      </p:grpSp>
    </p:spTree>
    <p:extLst>
      <p:ext uri="{BB962C8B-B14F-4D97-AF65-F5344CB8AC3E}">
        <p14:creationId xmlns:p14="http://schemas.microsoft.com/office/powerpoint/2010/main" val="2592593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EA871D1C-A27E-5619-CC5E-48E231FF7C67}"/>
              </a:ext>
            </a:extLst>
          </p:cNvPr>
          <p:cNvSpPr txBox="1"/>
          <p:nvPr/>
        </p:nvSpPr>
        <p:spPr>
          <a:xfrm>
            <a:off x="1" y="-5176"/>
            <a:ext cx="9144000" cy="585216"/>
          </a:xfrm>
          <a:prstGeom prst="rect">
            <a:avLst/>
          </a:prstGeom>
          <a:solidFill>
            <a:schemeClr val="tx1"/>
          </a:solidFill>
        </p:spPr>
        <p:txBody>
          <a:bodyPr wrap="square" rtlCol="0">
            <a:spAutoFit/>
          </a:bodyPr>
          <a:lstStyle/>
          <a:p>
            <a:pPr algn="ctr"/>
            <a:r>
              <a:rPr lang="en-US" sz="3200" dirty="0" err="1">
                <a:solidFill>
                  <a:schemeClr val="bg1"/>
                </a:solidFill>
              </a:rPr>
              <a:t>Modelocked</a:t>
            </a:r>
            <a:r>
              <a:rPr lang="en-US" sz="3200" dirty="0">
                <a:solidFill>
                  <a:schemeClr val="bg1"/>
                </a:solidFill>
              </a:rPr>
              <a:t> sources and clocks vs wavelength</a:t>
            </a:r>
          </a:p>
        </p:txBody>
      </p:sp>
      <p:sp>
        <p:nvSpPr>
          <p:cNvPr id="69" name="TextBox 68">
            <a:extLst>
              <a:ext uri="{FF2B5EF4-FFF2-40B4-BE49-F238E27FC236}">
                <a16:creationId xmlns:a16="http://schemas.microsoft.com/office/drawing/2014/main" id="{A19C5956-2E44-4790-2BE2-7A5AABAF889F}"/>
              </a:ext>
            </a:extLst>
          </p:cNvPr>
          <p:cNvSpPr txBox="1"/>
          <p:nvPr/>
        </p:nvSpPr>
        <p:spPr>
          <a:xfrm>
            <a:off x="195437" y="718012"/>
            <a:ext cx="4572000" cy="646331"/>
          </a:xfrm>
          <a:prstGeom prst="rect">
            <a:avLst/>
          </a:prstGeom>
          <a:noFill/>
        </p:spPr>
        <p:txBody>
          <a:bodyPr wrap="square">
            <a:spAutoFit/>
          </a:bodyPr>
          <a:lstStyle/>
          <a:p>
            <a:r>
              <a:rPr lang="en-US" i="1" dirty="0">
                <a:solidFill>
                  <a:schemeClr val="tx1">
                    <a:lumMod val="50000"/>
                    <a:lumOff val="50000"/>
                  </a:schemeClr>
                </a:solidFill>
              </a:rPr>
              <a:t>https://</a:t>
            </a:r>
            <a:r>
              <a:rPr lang="en-US" i="1" dirty="0" err="1">
                <a:solidFill>
                  <a:schemeClr val="tx1">
                    <a:lumMod val="50000"/>
                    <a:lumOff val="50000"/>
                  </a:schemeClr>
                </a:solidFill>
              </a:rPr>
              <a:t>www.bipm.org</a:t>
            </a:r>
            <a:r>
              <a:rPr lang="en-US" i="1" dirty="0">
                <a:solidFill>
                  <a:schemeClr val="tx1">
                    <a:lumMod val="50000"/>
                    <a:lumOff val="50000"/>
                  </a:schemeClr>
                </a:solidFill>
              </a:rPr>
              <a:t>/</a:t>
            </a:r>
            <a:r>
              <a:rPr lang="en-US" i="1" dirty="0" err="1">
                <a:solidFill>
                  <a:schemeClr val="tx1">
                    <a:lumMod val="50000"/>
                    <a:lumOff val="50000"/>
                  </a:schemeClr>
                </a:solidFill>
              </a:rPr>
              <a:t>en</a:t>
            </a:r>
            <a:r>
              <a:rPr lang="en-US" i="1" dirty="0">
                <a:solidFill>
                  <a:schemeClr val="tx1">
                    <a:lumMod val="50000"/>
                    <a:lumOff val="50000"/>
                  </a:schemeClr>
                </a:solidFill>
              </a:rPr>
              <a:t>/publications/mises-</a:t>
            </a:r>
            <a:r>
              <a:rPr lang="en-US" i="1" dirty="0" err="1">
                <a:solidFill>
                  <a:schemeClr val="tx1">
                    <a:lumMod val="50000"/>
                    <a:lumOff val="50000"/>
                  </a:schemeClr>
                </a:solidFill>
              </a:rPr>
              <a:t>en</a:t>
            </a:r>
            <a:r>
              <a:rPr lang="en-US" i="1" dirty="0">
                <a:solidFill>
                  <a:schemeClr val="tx1">
                    <a:lumMod val="50000"/>
                    <a:lumOff val="50000"/>
                  </a:schemeClr>
                </a:solidFill>
              </a:rPr>
              <a:t>-pratique/standard-frequencies</a:t>
            </a:r>
          </a:p>
        </p:txBody>
      </p:sp>
      <p:grpSp>
        <p:nvGrpSpPr>
          <p:cNvPr id="2" name="Group 1">
            <a:extLst>
              <a:ext uri="{FF2B5EF4-FFF2-40B4-BE49-F238E27FC236}">
                <a16:creationId xmlns:a16="http://schemas.microsoft.com/office/drawing/2014/main" id="{311D86C3-FC31-FF45-6196-DC5FA0584ED0}"/>
              </a:ext>
            </a:extLst>
          </p:cNvPr>
          <p:cNvGrpSpPr/>
          <p:nvPr/>
        </p:nvGrpSpPr>
        <p:grpSpPr>
          <a:xfrm>
            <a:off x="3513581" y="864024"/>
            <a:ext cx="5245226" cy="5002346"/>
            <a:chOff x="3513581" y="864024"/>
            <a:chExt cx="5245226" cy="5002346"/>
          </a:xfrm>
        </p:grpSpPr>
        <p:pic>
          <p:nvPicPr>
            <p:cNvPr id="38" name="Picture 37">
              <a:extLst>
                <a:ext uri="{FF2B5EF4-FFF2-40B4-BE49-F238E27FC236}">
                  <a16:creationId xmlns:a16="http://schemas.microsoft.com/office/drawing/2014/main" id="{F199F913-D6C0-78A3-1AB1-0BCF01D884E7}"/>
                </a:ext>
              </a:extLst>
            </p:cNvPr>
            <p:cNvPicPr>
              <a:picLocks noChangeAspect="1"/>
            </p:cNvPicPr>
            <p:nvPr/>
          </p:nvPicPr>
          <p:blipFill>
            <a:blip r:embed="rId2"/>
            <a:stretch>
              <a:fillRect/>
            </a:stretch>
          </p:blipFill>
          <p:spPr>
            <a:xfrm>
              <a:off x="5464030" y="3160138"/>
              <a:ext cx="790890" cy="856896"/>
            </a:xfrm>
            <a:prstGeom prst="rect">
              <a:avLst/>
            </a:prstGeom>
          </p:spPr>
        </p:pic>
        <p:sp>
          <p:nvSpPr>
            <p:cNvPr id="39" name="TextBox 38">
              <a:extLst>
                <a:ext uri="{FF2B5EF4-FFF2-40B4-BE49-F238E27FC236}">
                  <a16:creationId xmlns:a16="http://schemas.microsoft.com/office/drawing/2014/main" id="{8653B60B-44A7-42C5-8444-4FE2B45517C3}"/>
                </a:ext>
              </a:extLst>
            </p:cNvPr>
            <p:cNvSpPr txBox="1"/>
            <p:nvPr/>
          </p:nvSpPr>
          <p:spPr>
            <a:xfrm>
              <a:off x="5374321" y="2547834"/>
              <a:ext cx="939680" cy="584775"/>
            </a:xfrm>
            <a:prstGeom prst="rect">
              <a:avLst/>
            </a:prstGeom>
            <a:noFill/>
          </p:spPr>
          <p:txBody>
            <a:bodyPr wrap="none" rtlCol="0">
              <a:spAutoFit/>
            </a:bodyPr>
            <a:lstStyle/>
            <a:p>
              <a:pPr algn="ctr"/>
              <a:r>
                <a:rPr lang="en-US" sz="1600" baseline="30000" dirty="0">
                  <a:solidFill>
                    <a:schemeClr val="accent4">
                      <a:lumMod val="75000"/>
                    </a:schemeClr>
                  </a:solidFill>
                </a:rPr>
                <a:t>171</a:t>
              </a:r>
              <a:r>
                <a:rPr lang="en-US" sz="1600" dirty="0">
                  <a:solidFill>
                    <a:schemeClr val="accent4">
                      <a:lumMod val="75000"/>
                    </a:schemeClr>
                  </a:solidFill>
                </a:rPr>
                <a:t>Yb</a:t>
              </a:r>
            </a:p>
            <a:p>
              <a:pPr algn="ctr"/>
              <a:r>
                <a:rPr lang="en-US" sz="1600" dirty="0">
                  <a:solidFill>
                    <a:schemeClr val="accent4">
                      <a:lumMod val="75000"/>
                    </a:schemeClr>
                  </a:solidFill>
                </a:rPr>
                <a:t>(578 nm)</a:t>
              </a:r>
            </a:p>
          </p:txBody>
        </p:sp>
        <p:cxnSp>
          <p:nvCxnSpPr>
            <p:cNvPr id="40" name="Straight Connector 39">
              <a:extLst>
                <a:ext uri="{FF2B5EF4-FFF2-40B4-BE49-F238E27FC236}">
                  <a16:creationId xmlns:a16="http://schemas.microsoft.com/office/drawing/2014/main" id="{FEB6154A-2F7E-6148-A228-4A76CE336469}"/>
                </a:ext>
              </a:extLst>
            </p:cNvPr>
            <p:cNvCxnSpPr>
              <a:cxnSpLocks/>
            </p:cNvCxnSpPr>
            <p:nvPr/>
          </p:nvCxnSpPr>
          <p:spPr>
            <a:xfrm flipH="1">
              <a:off x="5841829" y="4017034"/>
              <a:ext cx="4946" cy="1849336"/>
            </a:xfrm>
            <a:prstGeom prst="line">
              <a:avLst/>
            </a:prstGeom>
            <a:ln w="285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6983997E-C4DD-7035-38EF-BE06AA2B5AE0}"/>
                </a:ext>
              </a:extLst>
            </p:cNvPr>
            <p:cNvPicPr>
              <a:picLocks noChangeAspect="1"/>
            </p:cNvPicPr>
            <p:nvPr/>
          </p:nvPicPr>
          <p:blipFill>
            <a:blip r:embed="rId2"/>
            <a:stretch>
              <a:fillRect/>
            </a:stretch>
          </p:blipFill>
          <p:spPr>
            <a:xfrm>
              <a:off x="6786083" y="3502593"/>
              <a:ext cx="790890" cy="856896"/>
            </a:xfrm>
            <a:prstGeom prst="rect">
              <a:avLst/>
            </a:prstGeom>
          </p:spPr>
        </p:pic>
        <p:sp>
          <p:nvSpPr>
            <p:cNvPr id="35" name="TextBox 34">
              <a:extLst>
                <a:ext uri="{FF2B5EF4-FFF2-40B4-BE49-F238E27FC236}">
                  <a16:creationId xmlns:a16="http://schemas.microsoft.com/office/drawing/2014/main" id="{67A9199E-38BC-4DFA-C1CD-E8DAC0C14EC8}"/>
                </a:ext>
              </a:extLst>
            </p:cNvPr>
            <p:cNvSpPr txBox="1"/>
            <p:nvPr/>
          </p:nvSpPr>
          <p:spPr>
            <a:xfrm>
              <a:off x="6433323" y="2600094"/>
              <a:ext cx="1519967" cy="830997"/>
            </a:xfrm>
            <a:prstGeom prst="rect">
              <a:avLst/>
            </a:prstGeom>
            <a:noFill/>
          </p:spPr>
          <p:txBody>
            <a:bodyPr wrap="none" rtlCol="0">
              <a:spAutoFit/>
            </a:bodyPr>
            <a:lstStyle/>
            <a:p>
              <a:pPr algn="ctr"/>
              <a:r>
                <a:rPr lang="en-US" sz="1600" baseline="30000" dirty="0">
                  <a:solidFill>
                    <a:srgbClr val="7030A0"/>
                  </a:solidFill>
                </a:rPr>
                <a:t>27</a:t>
              </a:r>
              <a:r>
                <a:rPr lang="en-US" sz="1600" dirty="0">
                  <a:solidFill>
                    <a:srgbClr val="7030A0"/>
                  </a:solidFill>
                </a:rPr>
                <a:t>Al+ (267 nm)</a:t>
              </a:r>
            </a:p>
            <a:p>
              <a:pPr algn="ctr"/>
              <a:r>
                <a:rPr lang="en-US" sz="1600" baseline="30000" dirty="0">
                  <a:solidFill>
                    <a:srgbClr val="7030A0"/>
                  </a:solidFill>
                </a:rPr>
                <a:t>115</a:t>
              </a:r>
              <a:r>
                <a:rPr lang="en-US" sz="1600" dirty="0">
                  <a:solidFill>
                    <a:srgbClr val="7030A0"/>
                  </a:solidFill>
                </a:rPr>
                <a:t>In+ (237 nm)</a:t>
              </a:r>
            </a:p>
            <a:p>
              <a:pPr algn="ctr"/>
              <a:r>
                <a:rPr lang="en-US" sz="1600" baseline="30000" dirty="0">
                  <a:solidFill>
                    <a:srgbClr val="7030A0"/>
                  </a:solidFill>
                </a:rPr>
                <a:t>199</a:t>
              </a:r>
              <a:r>
                <a:rPr lang="en-US" sz="1600" dirty="0">
                  <a:solidFill>
                    <a:srgbClr val="7030A0"/>
                  </a:solidFill>
                </a:rPr>
                <a:t>Hg+ (282 nm)</a:t>
              </a:r>
            </a:p>
          </p:txBody>
        </p:sp>
        <p:cxnSp>
          <p:nvCxnSpPr>
            <p:cNvPr id="36" name="Straight Connector 35">
              <a:extLst>
                <a:ext uri="{FF2B5EF4-FFF2-40B4-BE49-F238E27FC236}">
                  <a16:creationId xmlns:a16="http://schemas.microsoft.com/office/drawing/2014/main" id="{76D4EEF5-35F9-266D-D1E0-BCB511BDCA90}"/>
                </a:ext>
              </a:extLst>
            </p:cNvPr>
            <p:cNvCxnSpPr>
              <a:cxnSpLocks/>
            </p:cNvCxnSpPr>
            <p:nvPr/>
          </p:nvCxnSpPr>
          <p:spPr>
            <a:xfrm>
              <a:off x="7168828" y="4355180"/>
              <a:ext cx="0" cy="1487851"/>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A5272174-D9CF-4AFE-6EE7-B869C738BC17}"/>
                </a:ext>
              </a:extLst>
            </p:cNvPr>
            <p:cNvPicPr>
              <a:picLocks noChangeAspect="1"/>
            </p:cNvPicPr>
            <p:nvPr/>
          </p:nvPicPr>
          <p:blipFill>
            <a:blip r:embed="rId2"/>
            <a:stretch>
              <a:fillRect/>
            </a:stretch>
          </p:blipFill>
          <p:spPr>
            <a:xfrm>
              <a:off x="4926500" y="1683426"/>
              <a:ext cx="790890" cy="856896"/>
            </a:xfrm>
            <a:prstGeom prst="rect">
              <a:avLst/>
            </a:prstGeom>
          </p:spPr>
        </p:pic>
        <p:sp>
          <p:nvSpPr>
            <p:cNvPr id="44" name="TextBox 43">
              <a:extLst>
                <a:ext uri="{FF2B5EF4-FFF2-40B4-BE49-F238E27FC236}">
                  <a16:creationId xmlns:a16="http://schemas.microsoft.com/office/drawing/2014/main" id="{7E072F49-F365-49C6-70F0-3CD828C95307}"/>
                </a:ext>
              </a:extLst>
            </p:cNvPr>
            <p:cNvSpPr txBox="1"/>
            <p:nvPr/>
          </p:nvSpPr>
          <p:spPr>
            <a:xfrm>
              <a:off x="3513581" y="1658766"/>
              <a:ext cx="1393330" cy="830997"/>
            </a:xfrm>
            <a:prstGeom prst="rect">
              <a:avLst/>
            </a:prstGeom>
            <a:noFill/>
          </p:spPr>
          <p:txBody>
            <a:bodyPr wrap="none" rtlCol="0">
              <a:spAutoFit/>
            </a:bodyPr>
            <a:lstStyle/>
            <a:p>
              <a:pPr algn="r"/>
              <a:r>
                <a:rPr lang="en-US" sz="1600" baseline="30000" dirty="0">
                  <a:solidFill>
                    <a:srgbClr val="C00000"/>
                  </a:solidFill>
                </a:rPr>
                <a:t>87</a:t>
              </a:r>
              <a:r>
                <a:rPr lang="en-US" sz="1600" dirty="0">
                  <a:solidFill>
                    <a:srgbClr val="C00000"/>
                  </a:solidFill>
                </a:rPr>
                <a:t>Sr (698 nm)</a:t>
              </a:r>
            </a:p>
            <a:p>
              <a:pPr algn="r"/>
              <a:r>
                <a:rPr lang="en-US" sz="1600" baseline="30000" dirty="0">
                  <a:solidFill>
                    <a:srgbClr val="C00000"/>
                  </a:solidFill>
                </a:rPr>
                <a:t>88</a:t>
              </a:r>
              <a:r>
                <a:rPr lang="en-US" sz="1600" dirty="0">
                  <a:solidFill>
                    <a:srgbClr val="C00000"/>
                  </a:solidFill>
                </a:rPr>
                <a:t>Sr+ (674 nm)</a:t>
              </a:r>
            </a:p>
            <a:p>
              <a:pPr algn="r"/>
              <a:r>
                <a:rPr lang="en-US" sz="1600" baseline="30000" dirty="0">
                  <a:solidFill>
                    <a:srgbClr val="C00000"/>
                  </a:solidFill>
                </a:rPr>
                <a:t>40</a:t>
              </a:r>
              <a:r>
                <a:rPr lang="en-US" sz="1600" dirty="0">
                  <a:solidFill>
                    <a:srgbClr val="C00000"/>
                  </a:solidFill>
                </a:rPr>
                <a:t>Ca (657 nm)</a:t>
              </a:r>
            </a:p>
          </p:txBody>
        </p:sp>
        <p:cxnSp>
          <p:nvCxnSpPr>
            <p:cNvPr id="45" name="Straight Connector 44">
              <a:extLst>
                <a:ext uri="{FF2B5EF4-FFF2-40B4-BE49-F238E27FC236}">
                  <a16:creationId xmlns:a16="http://schemas.microsoft.com/office/drawing/2014/main" id="{1F7FD856-44B4-A307-2A53-070C011C4BB9}"/>
                </a:ext>
              </a:extLst>
            </p:cNvPr>
            <p:cNvCxnSpPr>
              <a:cxnSpLocks/>
            </p:cNvCxnSpPr>
            <p:nvPr/>
          </p:nvCxnSpPr>
          <p:spPr>
            <a:xfrm>
              <a:off x="5321945" y="2555092"/>
              <a:ext cx="41" cy="288136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52" name="Picture 51">
              <a:extLst>
                <a:ext uri="{FF2B5EF4-FFF2-40B4-BE49-F238E27FC236}">
                  <a16:creationId xmlns:a16="http://schemas.microsoft.com/office/drawing/2014/main" id="{E3D65C73-1474-74EE-D981-7C5BC0B1047F}"/>
                </a:ext>
              </a:extLst>
            </p:cNvPr>
            <p:cNvPicPr>
              <a:picLocks noChangeAspect="1"/>
            </p:cNvPicPr>
            <p:nvPr/>
          </p:nvPicPr>
          <p:blipFill>
            <a:blip r:embed="rId2"/>
            <a:stretch>
              <a:fillRect/>
            </a:stretch>
          </p:blipFill>
          <p:spPr>
            <a:xfrm>
              <a:off x="5914401" y="1269107"/>
              <a:ext cx="790890" cy="856896"/>
            </a:xfrm>
            <a:prstGeom prst="rect">
              <a:avLst/>
            </a:prstGeom>
          </p:spPr>
        </p:pic>
        <p:sp>
          <p:nvSpPr>
            <p:cNvPr id="59" name="TextBox 58">
              <a:extLst>
                <a:ext uri="{FF2B5EF4-FFF2-40B4-BE49-F238E27FC236}">
                  <a16:creationId xmlns:a16="http://schemas.microsoft.com/office/drawing/2014/main" id="{33D70856-408C-58B1-50A8-998E5BC5AABE}"/>
                </a:ext>
              </a:extLst>
            </p:cNvPr>
            <p:cNvSpPr txBox="1"/>
            <p:nvPr/>
          </p:nvSpPr>
          <p:spPr>
            <a:xfrm>
              <a:off x="5028019" y="864024"/>
              <a:ext cx="2548954" cy="338554"/>
            </a:xfrm>
            <a:prstGeom prst="rect">
              <a:avLst/>
            </a:prstGeom>
            <a:noFill/>
          </p:spPr>
          <p:txBody>
            <a:bodyPr wrap="square">
              <a:spAutoFit/>
            </a:bodyPr>
            <a:lstStyle/>
            <a:p>
              <a:pPr algn="ctr"/>
              <a:r>
                <a:rPr lang="en-US" sz="1600" baseline="30000" dirty="0">
                  <a:solidFill>
                    <a:srgbClr val="0070C0"/>
                  </a:solidFill>
                </a:rPr>
                <a:t>171</a:t>
              </a:r>
              <a:r>
                <a:rPr lang="en-US" sz="1600" dirty="0">
                  <a:solidFill>
                    <a:srgbClr val="0070C0"/>
                  </a:solidFill>
                </a:rPr>
                <a:t>Yb+ (436nm/ 467 nm)</a:t>
              </a:r>
            </a:p>
          </p:txBody>
        </p:sp>
        <p:cxnSp>
          <p:nvCxnSpPr>
            <p:cNvPr id="62" name="Straight Connector 61">
              <a:extLst>
                <a:ext uri="{FF2B5EF4-FFF2-40B4-BE49-F238E27FC236}">
                  <a16:creationId xmlns:a16="http://schemas.microsoft.com/office/drawing/2014/main" id="{9C3BD5C0-3836-59D0-245B-253B44EC2007}"/>
                </a:ext>
              </a:extLst>
            </p:cNvPr>
            <p:cNvCxnSpPr>
              <a:cxnSpLocks/>
            </p:cNvCxnSpPr>
            <p:nvPr/>
          </p:nvCxnSpPr>
          <p:spPr>
            <a:xfrm>
              <a:off x="6309846" y="2126003"/>
              <a:ext cx="0" cy="326736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1" name="Picture 70">
              <a:extLst>
                <a:ext uri="{FF2B5EF4-FFF2-40B4-BE49-F238E27FC236}">
                  <a16:creationId xmlns:a16="http://schemas.microsoft.com/office/drawing/2014/main" id="{689C210E-60DD-98C5-0101-2BD1F5773989}"/>
                </a:ext>
              </a:extLst>
            </p:cNvPr>
            <p:cNvPicPr>
              <a:picLocks noChangeAspect="1"/>
            </p:cNvPicPr>
            <p:nvPr/>
          </p:nvPicPr>
          <p:blipFill>
            <a:blip r:embed="rId2"/>
            <a:stretch>
              <a:fillRect/>
            </a:stretch>
          </p:blipFill>
          <p:spPr>
            <a:xfrm>
              <a:off x="7730817" y="1869830"/>
              <a:ext cx="790890" cy="856896"/>
            </a:xfrm>
            <a:prstGeom prst="rect">
              <a:avLst/>
            </a:prstGeom>
          </p:spPr>
        </p:pic>
        <p:cxnSp>
          <p:nvCxnSpPr>
            <p:cNvPr id="72" name="Straight Connector 71">
              <a:extLst>
                <a:ext uri="{FF2B5EF4-FFF2-40B4-BE49-F238E27FC236}">
                  <a16:creationId xmlns:a16="http://schemas.microsoft.com/office/drawing/2014/main" id="{7E429B2E-3007-809A-2D42-E32553CD4E62}"/>
                </a:ext>
              </a:extLst>
            </p:cNvPr>
            <p:cNvCxnSpPr>
              <a:cxnSpLocks/>
            </p:cNvCxnSpPr>
            <p:nvPr/>
          </p:nvCxnSpPr>
          <p:spPr>
            <a:xfrm>
              <a:off x="8126262" y="2743200"/>
              <a:ext cx="0" cy="31115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264C3A97-22AC-D6E1-CB6A-B8F10B8D02F3}"/>
                </a:ext>
              </a:extLst>
            </p:cNvPr>
            <p:cNvSpPr txBox="1"/>
            <p:nvPr/>
          </p:nvSpPr>
          <p:spPr>
            <a:xfrm>
              <a:off x="7493717" y="1256002"/>
              <a:ext cx="1265090" cy="584775"/>
            </a:xfrm>
            <a:prstGeom prst="rect">
              <a:avLst/>
            </a:prstGeom>
            <a:noFill/>
          </p:spPr>
          <p:txBody>
            <a:bodyPr wrap="none" rtlCol="0">
              <a:spAutoFit/>
            </a:bodyPr>
            <a:lstStyle/>
            <a:p>
              <a:pPr algn="ctr"/>
              <a:r>
                <a:rPr lang="en-US" sz="1600" baseline="30000" dirty="0">
                  <a:solidFill>
                    <a:schemeClr val="tx1">
                      <a:lumMod val="50000"/>
                      <a:lumOff val="50000"/>
                    </a:schemeClr>
                  </a:solidFill>
                </a:rPr>
                <a:t>288</a:t>
              </a:r>
              <a:r>
                <a:rPr lang="en-US" sz="1600" dirty="0">
                  <a:solidFill>
                    <a:schemeClr val="tx1">
                      <a:lumMod val="50000"/>
                      <a:lumOff val="50000"/>
                    </a:schemeClr>
                  </a:solidFill>
                </a:rPr>
                <a:t>Th nuclear</a:t>
              </a:r>
            </a:p>
            <a:p>
              <a:pPr algn="ctr"/>
              <a:r>
                <a:rPr lang="en-US" sz="1600" dirty="0">
                  <a:solidFill>
                    <a:schemeClr val="tx1">
                      <a:lumMod val="50000"/>
                      <a:lumOff val="50000"/>
                    </a:schemeClr>
                  </a:solidFill>
                </a:rPr>
                <a:t>(~149 nm)</a:t>
              </a:r>
            </a:p>
          </p:txBody>
        </p:sp>
      </p:grpSp>
      <p:grpSp>
        <p:nvGrpSpPr>
          <p:cNvPr id="13" name="Group 12">
            <a:extLst>
              <a:ext uri="{FF2B5EF4-FFF2-40B4-BE49-F238E27FC236}">
                <a16:creationId xmlns:a16="http://schemas.microsoft.com/office/drawing/2014/main" id="{E53C3C6E-C5EB-665E-6841-EDC6EDB7C0C0}"/>
              </a:ext>
            </a:extLst>
          </p:cNvPr>
          <p:cNvGrpSpPr/>
          <p:nvPr/>
        </p:nvGrpSpPr>
        <p:grpSpPr>
          <a:xfrm>
            <a:off x="304800" y="3494413"/>
            <a:ext cx="8517641" cy="3267861"/>
            <a:chOff x="304800" y="3494413"/>
            <a:chExt cx="8517641" cy="3267861"/>
          </a:xfrm>
        </p:grpSpPr>
        <p:grpSp>
          <p:nvGrpSpPr>
            <p:cNvPr id="5" name="Group 4">
              <a:extLst>
                <a:ext uri="{FF2B5EF4-FFF2-40B4-BE49-F238E27FC236}">
                  <a16:creationId xmlns:a16="http://schemas.microsoft.com/office/drawing/2014/main" id="{C72BAABC-689E-8F64-CDCA-C3190F8E35C9}"/>
                </a:ext>
              </a:extLst>
            </p:cNvPr>
            <p:cNvGrpSpPr/>
            <p:nvPr/>
          </p:nvGrpSpPr>
          <p:grpSpPr>
            <a:xfrm>
              <a:off x="556063" y="3494413"/>
              <a:ext cx="4551087" cy="2360287"/>
              <a:chOff x="556063" y="3494413"/>
              <a:chExt cx="4551087" cy="2360287"/>
            </a:xfrm>
          </p:grpSpPr>
          <p:cxnSp>
            <p:nvCxnSpPr>
              <p:cNvPr id="11" name="Straight Connector 10">
                <a:extLst>
                  <a:ext uri="{FF2B5EF4-FFF2-40B4-BE49-F238E27FC236}">
                    <a16:creationId xmlns:a16="http://schemas.microsoft.com/office/drawing/2014/main" id="{448AED29-E8D8-044D-4425-20F9A3472D48}"/>
                  </a:ext>
                </a:extLst>
              </p:cNvPr>
              <p:cNvCxnSpPr>
                <a:cxnSpLocks/>
              </p:cNvCxnSpPr>
              <p:nvPr/>
            </p:nvCxnSpPr>
            <p:spPr>
              <a:xfrm>
                <a:off x="5107150" y="4857554"/>
                <a:ext cx="0" cy="9971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2A53890-59B5-7A50-9B80-1A46404BED71}"/>
                  </a:ext>
                </a:extLst>
              </p:cNvPr>
              <p:cNvCxnSpPr>
                <a:cxnSpLocks/>
              </p:cNvCxnSpPr>
              <p:nvPr/>
            </p:nvCxnSpPr>
            <p:spPr>
              <a:xfrm flipH="1">
                <a:off x="3469338" y="4870254"/>
                <a:ext cx="0" cy="9700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871E97D-3DBC-DC77-C09E-F6E29111BE63}"/>
                  </a:ext>
                </a:extLst>
              </p:cNvPr>
              <p:cNvSpPr txBox="1"/>
              <p:nvPr/>
            </p:nvSpPr>
            <p:spPr>
              <a:xfrm>
                <a:off x="2969726" y="4211223"/>
                <a:ext cx="1019830" cy="584775"/>
              </a:xfrm>
              <a:prstGeom prst="rect">
                <a:avLst/>
              </a:prstGeom>
              <a:noFill/>
            </p:spPr>
            <p:txBody>
              <a:bodyPr wrap="none" rtlCol="0">
                <a:spAutoFit/>
              </a:bodyPr>
              <a:lstStyle/>
              <a:p>
                <a:pPr algn="ctr"/>
                <a:r>
                  <a:rPr lang="en-US" sz="1600" dirty="0" err="1"/>
                  <a:t>ErYb:glass</a:t>
                </a:r>
                <a:endParaRPr lang="en-US" sz="1600" dirty="0"/>
              </a:p>
              <a:p>
                <a:pPr algn="ctr"/>
                <a:r>
                  <a:rPr lang="en-US" sz="1600" dirty="0" err="1"/>
                  <a:t>Er:fiber</a:t>
                </a:r>
                <a:endParaRPr lang="en-US" sz="1600" dirty="0"/>
              </a:p>
            </p:txBody>
          </p:sp>
          <p:cxnSp>
            <p:nvCxnSpPr>
              <p:cNvPr id="17" name="Straight Connector 16">
                <a:extLst>
                  <a:ext uri="{FF2B5EF4-FFF2-40B4-BE49-F238E27FC236}">
                    <a16:creationId xmlns:a16="http://schemas.microsoft.com/office/drawing/2014/main" id="{DFB8D919-3BBA-AA66-158D-4FF40E779935}"/>
                  </a:ext>
                </a:extLst>
              </p:cNvPr>
              <p:cNvCxnSpPr>
                <a:cxnSpLocks/>
              </p:cNvCxnSpPr>
              <p:nvPr/>
            </p:nvCxnSpPr>
            <p:spPr>
              <a:xfrm>
                <a:off x="4559300" y="4355180"/>
                <a:ext cx="0" cy="14995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24F0EFA-52EB-AA2D-F97F-5E3D1E5C90F6}"/>
                  </a:ext>
                </a:extLst>
              </p:cNvPr>
              <p:cNvSpPr txBox="1"/>
              <p:nvPr/>
            </p:nvSpPr>
            <p:spPr>
              <a:xfrm>
                <a:off x="4149833" y="3494413"/>
                <a:ext cx="840294" cy="830997"/>
              </a:xfrm>
              <a:prstGeom prst="rect">
                <a:avLst/>
              </a:prstGeom>
              <a:noFill/>
            </p:spPr>
            <p:txBody>
              <a:bodyPr wrap="none" rtlCol="0">
                <a:spAutoFit/>
              </a:bodyPr>
              <a:lstStyle/>
              <a:p>
                <a:pPr algn="ctr"/>
                <a:r>
                  <a:rPr lang="en-US" sz="1600" dirty="0" err="1"/>
                  <a:t>Cr:LiSaF</a:t>
                </a:r>
                <a:endParaRPr lang="en-US" sz="1600" dirty="0"/>
              </a:p>
              <a:p>
                <a:pPr algn="ctr"/>
                <a:r>
                  <a:rPr lang="en-US" sz="1600" dirty="0" err="1"/>
                  <a:t>Yb:KYW</a:t>
                </a:r>
                <a:endParaRPr lang="en-US" sz="1600" dirty="0"/>
              </a:p>
              <a:p>
                <a:pPr algn="ctr"/>
                <a:r>
                  <a:rPr lang="en-US" sz="1600" dirty="0" err="1"/>
                  <a:t>Yb:fiber</a:t>
                </a:r>
                <a:endParaRPr lang="en-US" sz="1600" dirty="0"/>
              </a:p>
            </p:txBody>
          </p:sp>
          <p:cxnSp>
            <p:nvCxnSpPr>
              <p:cNvPr id="25" name="Straight Connector 24">
                <a:extLst>
                  <a:ext uri="{FF2B5EF4-FFF2-40B4-BE49-F238E27FC236}">
                    <a16:creationId xmlns:a16="http://schemas.microsoft.com/office/drawing/2014/main" id="{3370EBB2-B6DE-49E9-887D-0755F6CB120E}"/>
                  </a:ext>
                </a:extLst>
              </p:cNvPr>
              <p:cNvCxnSpPr>
                <a:cxnSpLocks/>
              </p:cNvCxnSpPr>
              <p:nvPr/>
            </p:nvCxnSpPr>
            <p:spPr>
              <a:xfrm>
                <a:off x="2401500" y="4870254"/>
                <a:ext cx="1" cy="9580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6355E0C-F768-A3C0-1665-5F4BE7045D92}"/>
                  </a:ext>
                </a:extLst>
              </p:cNvPr>
              <p:cNvSpPr txBox="1"/>
              <p:nvPr/>
            </p:nvSpPr>
            <p:spPr>
              <a:xfrm>
                <a:off x="1978861" y="4355180"/>
                <a:ext cx="824392" cy="338554"/>
              </a:xfrm>
              <a:prstGeom prst="rect">
                <a:avLst/>
              </a:prstGeom>
              <a:noFill/>
            </p:spPr>
            <p:txBody>
              <a:bodyPr wrap="none" rtlCol="0">
                <a:spAutoFit/>
              </a:bodyPr>
              <a:lstStyle/>
              <a:p>
                <a:pPr algn="ctr"/>
                <a:r>
                  <a:rPr lang="en-US" sz="1600" dirty="0" err="1"/>
                  <a:t>Tu:fiber</a:t>
                </a:r>
                <a:endParaRPr lang="en-US" sz="1600" dirty="0"/>
              </a:p>
            </p:txBody>
          </p:sp>
          <p:cxnSp>
            <p:nvCxnSpPr>
              <p:cNvPr id="30" name="Straight Connector 29">
                <a:extLst>
                  <a:ext uri="{FF2B5EF4-FFF2-40B4-BE49-F238E27FC236}">
                    <a16:creationId xmlns:a16="http://schemas.microsoft.com/office/drawing/2014/main" id="{BCA8FAE0-12BC-FDEF-2F8F-8FF314D452F1}"/>
                  </a:ext>
                </a:extLst>
              </p:cNvPr>
              <p:cNvCxnSpPr>
                <a:cxnSpLocks/>
              </p:cNvCxnSpPr>
              <p:nvPr/>
            </p:nvCxnSpPr>
            <p:spPr>
              <a:xfrm>
                <a:off x="1311539" y="4870254"/>
                <a:ext cx="0" cy="9580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9389B3D-A3B2-9103-5EB4-810D53EDA673}"/>
                  </a:ext>
                </a:extLst>
              </p:cNvPr>
              <p:cNvSpPr txBox="1"/>
              <p:nvPr/>
            </p:nvSpPr>
            <p:spPr>
              <a:xfrm>
                <a:off x="556063" y="4207079"/>
                <a:ext cx="1460798" cy="861774"/>
              </a:xfrm>
              <a:prstGeom prst="rect">
                <a:avLst/>
              </a:prstGeom>
              <a:noFill/>
            </p:spPr>
            <p:txBody>
              <a:bodyPr wrap="square" rtlCol="0">
                <a:spAutoFit/>
              </a:bodyPr>
              <a:lstStyle/>
              <a:p>
                <a:pPr algn="ctr"/>
                <a:r>
                  <a:rPr lang="en-US" sz="1600" dirty="0"/>
                  <a:t>Cr+:</a:t>
                </a:r>
                <a:r>
                  <a:rPr lang="en-US" sz="1600" dirty="0" err="1"/>
                  <a:t>ZnSe</a:t>
                </a:r>
                <a:endParaRPr lang="en-US" sz="1600" dirty="0"/>
              </a:p>
              <a:p>
                <a:pPr algn="ctr"/>
                <a:r>
                  <a:rPr lang="en-US" sz="1600" dirty="0"/>
                  <a:t>Cr+:ZnS</a:t>
                </a:r>
              </a:p>
              <a:p>
                <a:pPr algn="ctr"/>
                <a:endParaRPr lang="en-US" sz="1600" dirty="0"/>
              </a:p>
            </p:txBody>
          </p:sp>
        </p:grpSp>
        <p:sp>
          <p:nvSpPr>
            <p:cNvPr id="9" name="TextBox 8">
              <a:extLst>
                <a:ext uri="{FF2B5EF4-FFF2-40B4-BE49-F238E27FC236}">
                  <a16:creationId xmlns:a16="http://schemas.microsoft.com/office/drawing/2014/main" id="{A379C793-74F9-F584-7D93-1E00F0C2F857}"/>
                </a:ext>
              </a:extLst>
            </p:cNvPr>
            <p:cNvSpPr txBox="1"/>
            <p:nvPr/>
          </p:nvSpPr>
          <p:spPr>
            <a:xfrm>
              <a:off x="4586492" y="4438377"/>
              <a:ext cx="1103700" cy="338554"/>
            </a:xfrm>
            <a:prstGeom prst="rect">
              <a:avLst/>
            </a:prstGeom>
            <a:solidFill>
              <a:schemeClr val="bg1"/>
            </a:solidFill>
          </p:spPr>
          <p:txBody>
            <a:bodyPr wrap="none" rtlCol="0">
              <a:spAutoFit/>
            </a:bodyPr>
            <a:lstStyle/>
            <a:p>
              <a:r>
                <a:rPr lang="en-US" sz="1600" dirty="0" err="1"/>
                <a:t>Ti:sapphire</a:t>
              </a:r>
              <a:endParaRPr lang="en-US" sz="1600" dirty="0"/>
            </a:p>
          </p:txBody>
        </p:sp>
        <p:grpSp>
          <p:nvGrpSpPr>
            <p:cNvPr id="12" name="Group 11">
              <a:extLst>
                <a:ext uri="{FF2B5EF4-FFF2-40B4-BE49-F238E27FC236}">
                  <a16:creationId xmlns:a16="http://schemas.microsoft.com/office/drawing/2014/main" id="{1A5DABA2-487E-7877-0678-15A780CA180B}"/>
                </a:ext>
              </a:extLst>
            </p:cNvPr>
            <p:cNvGrpSpPr/>
            <p:nvPr/>
          </p:nvGrpSpPr>
          <p:grpSpPr>
            <a:xfrm>
              <a:off x="304800" y="5395434"/>
              <a:ext cx="8517641" cy="1366840"/>
              <a:chOff x="304800" y="5395434"/>
              <a:chExt cx="8517641" cy="1366840"/>
            </a:xfrm>
          </p:grpSpPr>
          <p:cxnSp>
            <p:nvCxnSpPr>
              <p:cNvPr id="6" name="Straight Arrow Connector 5">
                <a:extLst>
                  <a:ext uri="{FF2B5EF4-FFF2-40B4-BE49-F238E27FC236}">
                    <a16:creationId xmlns:a16="http://schemas.microsoft.com/office/drawing/2014/main" id="{4490D2C0-3B23-4574-78B3-93703C054137}"/>
                  </a:ext>
                </a:extLst>
              </p:cNvPr>
              <p:cNvCxnSpPr>
                <a:cxnSpLocks/>
              </p:cNvCxnSpPr>
              <p:nvPr/>
            </p:nvCxnSpPr>
            <p:spPr>
              <a:xfrm flipH="1">
                <a:off x="304800" y="5854700"/>
                <a:ext cx="84074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C05951A-F986-2B0C-AF76-C269288F68E9}"/>
                  </a:ext>
                </a:extLst>
              </p:cNvPr>
              <p:cNvSpPr txBox="1"/>
              <p:nvPr/>
            </p:nvSpPr>
            <p:spPr>
              <a:xfrm>
                <a:off x="3729937" y="6239054"/>
                <a:ext cx="1914178" cy="523220"/>
              </a:xfrm>
              <a:prstGeom prst="rect">
                <a:avLst/>
              </a:prstGeom>
              <a:noFill/>
            </p:spPr>
            <p:txBody>
              <a:bodyPr wrap="none" rtlCol="0">
                <a:spAutoFit/>
              </a:bodyPr>
              <a:lstStyle/>
              <a:p>
                <a:r>
                  <a:rPr lang="en-US" sz="2800" dirty="0"/>
                  <a:t>Wavelength</a:t>
                </a:r>
              </a:p>
            </p:txBody>
          </p:sp>
          <p:sp>
            <p:nvSpPr>
              <p:cNvPr id="21" name="TextBox 20">
                <a:extLst>
                  <a:ext uri="{FF2B5EF4-FFF2-40B4-BE49-F238E27FC236}">
                    <a16:creationId xmlns:a16="http://schemas.microsoft.com/office/drawing/2014/main" id="{E7B67CA3-4D39-CF17-7CA1-AEC936CB8CB7}"/>
                  </a:ext>
                </a:extLst>
              </p:cNvPr>
              <p:cNvSpPr txBox="1"/>
              <p:nvPr/>
            </p:nvSpPr>
            <p:spPr>
              <a:xfrm>
                <a:off x="3029754" y="5918199"/>
                <a:ext cx="1015564" cy="369332"/>
              </a:xfrm>
              <a:prstGeom prst="rect">
                <a:avLst/>
              </a:prstGeom>
              <a:noFill/>
            </p:spPr>
            <p:txBody>
              <a:bodyPr wrap="square">
                <a:spAutoFit/>
              </a:bodyPr>
              <a:lstStyle/>
              <a:p>
                <a:r>
                  <a:rPr lang="en-US" dirty="0">
                    <a:solidFill>
                      <a:schemeClr val="tx1">
                        <a:lumMod val="50000"/>
                        <a:lumOff val="50000"/>
                      </a:schemeClr>
                    </a:solidFill>
                  </a:rPr>
                  <a:t>1550 nm</a:t>
                </a:r>
              </a:p>
            </p:txBody>
          </p:sp>
          <p:sp>
            <p:nvSpPr>
              <p:cNvPr id="22" name="TextBox 21">
                <a:extLst>
                  <a:ext uri="{FF2B5EF4-FFF2-40B4-BE49-F238E27FC236}">
                    <a16:creationId xmlns:a16="http://schemas.microsoft.com/office/drawing/2014/main" id="{7DA1260E-D425-2EB2-78D0-447CDACA4537}"/>
                  </a:ext>
                </a:extLst>
              </p:cNvPr>
              <p:cNvSpPr txBox="1"/>
              <p:nvPr/>
            </p:nvSpPr>
            <p:spPr>
              <a:xfrm>
                <a:off x="4091586" y="5944631"/>
                <a:ext cx="1015564" cy="369332"/>
              </a:xfrm>
              <a:prstGeom prst="rect">
                <a:avLst/>
              </a:prstGeom>
              <a:noFill/>
            </p:spPr>
            <p:txBody>
              <a:bodyPr wrap="square">
                <a:spAutoFit/>
              </a:bodyPr>
              <a:lstStyle/>
              <a:p>
                <a:r>
                  <a:rPr lang="en-US" dirty="0">
                    <a:solidFill>
                      <a:schemeClr val="tx1">
                        <a:lumMod val="50000"/>
                        <a:lumOff val="50000"/>
                      </a:schemeClr>
                    </a:solidFill>
                  </a:rPr>
                  <a:t>1000 nm</a:t>
                </a:r>
              </a:p>
            </p:txBody>
          </p:sp>
          <p:sp>
            <p:nvSpPr>
              <p:cNvPr id="24" name="TextBox 23">
                <a:extLst>
                  <a:ext uri="{FF2B5EF4-FFF2-40B4-BE49-F238E27FC236}">
                    <a16:creationId xmlns:a16="http://schemas.microsoft.com/office/drawing/2014/main" id="{CFF703C9-C8FA-F0EB-3398-4298CCC5A698}"/>
                  </a:ext>
                </a:extLst>
              </p:cNvPr>
              <p:cNvSpPr txBox="1"/>
              <p:nvPr/>
            </p:nvSpPr>
            <p:spPr>
              <a:xfrm>
                <a:off x="2082099" y="5906530"/>
                <a:ext cx="773276" cy="369332"/>
              </a:xfrm>
              <a:prstGeom prst="rect">
                <a:avLst/>
              </a:prstGeom>
              <a:noFill/>
            </p:spPr>
            <p:txBody>
              <a:bodyPr wrap="square">
                <a:spAutoFit/>
              </a:bodyPr>
              <a:lstStyle/>
              <a:p>
                <a:r>
                  <a:rPr lang="en-US" dirty="0">
                    <a:solidFill>
                      <a:schemeClr val="tx1">
                        <a:lumMod val="50000"/>
                        <a:lumOff val="50000"/>
                      </a:schemeClr>
                    </a:solidFill>
                  </a:rPr>
                  <a:t>2 </a:t>
                </a:r>
                <a:r>
                  <a:rPr lang="en-US" dirty="0">
                    <a:solidFill>
                      <a:schemeClr val="tx1">
                        <a:lumMod val="50000"/>
                        <a:lumOff val="50000"/>
                      </a:schemeClr>
                    </a:solidFill>
                    <a:latin typeface="Symbol" pitchFamily="2" charset="2"/>
                  </a:rPr>
                  <a:t>m</a:t>
                </a:r>
                <a:r>
                  <a:rPr lang="en-US" dirty="0">
                    <a:solidFill>
                      <a:schemeClr val="tx1">
                        <a:lumMod val="50000"/>
                        <a:lumOff val="50000"/>
                      </a:schemeClr>
                    </a:solidFill>
                  </a:rPr>
                  <a:t>m</a:t>
                </a:r>
              </a:p>
            </p:txBody>
          </p:sp>
          <p:sp>
            <p:nvSpPr>
              <p:cNvPr id="29" name="TextBox 28">
                <a:extLst>
                  <a:ext uri="{FF2B5EF4-FFF2-40B4-BE49-F238E27FC236}">
                    <a16:creationId xmlns:a16="http://schemas.microsoft.com/office/drawing/2014/main" id="{422E1CAA-2775-3950-B20D-3DD348FE2B8F}"/>
                  </a:ext>
                </a:extLst>
              </p:cNvPr>
              <p:cNvSpPr txBox="1"/>
              <p:nvPr/>
            </p:nvSpPr>
            <p:spPr>
              <a:xfrm>
                <a:off x="792393" y="5906530"/>
                <a:ext cx="1015563" cy="369332"/>
              </a:xfrm>
              <a:prstGeom prst="rect">
                <a:avLst/>
              </a:prstGeom>
              <a:noFill/>
            </p:spPr>
            <p:txBody>
              <a:bodyPr wrap="square">
                <a:spAutoFit/>
              </a:bodyPr>
              <a:lstStyle/>
              <a:p>
                <a:pPr algn="ctr"/>
                <a:r>
                  <a:rPr lang="en-US" dirty="0">
                    <a:solidFill>
                      <a:schemeClr val="tx1">
                        <a:lumMod val="50000"/>
                        <a:lumOff val="50000"/>
                      </a:schemeClr>
                    </a:solidFill>
                  </a:rPr>
                  <a:t>2-3 </a:t>
                </a:r>
                <a:r>
                  <a:rPr lang="en-US" dirty="0">
                    <a:solidFill>
                      <a:schemeClr val="tx1">
                        <a:lumMod val="50000"/>
                        <a:lumOff val="50000"/>
                      </a:schemeClr>
                    </a:solidFill>
                    <a:latin typeface="Symbol" pitchFamily="2" charset="2"/>
                  </a:rPr>
                  <a:t>m</a:t>
                </a:r>
                <a:r>
                  <a:rPr lang="en-US" dirty="0">
                    <a:solidFill>
                      <a:schemeClr val="tx1">
                        <a:lumMod val="50000"/>
                        <a:lumOff val="50000"/>
                      </a:schemeClr>
                    </a:solidFill>
                  </a:rPr>
                  <a:t>m</a:t>
                </a:r>
              </a:p>
            </p:txBody>
          </p:sp>
          <p:sp>
            <p:nvSpPr>
              <p:cNvPr id="80" name="TextBox 79">
                <a:extLst>
                  <a:ext uri="{FF2B5EF4-FFF2-40B4-BE49-F238E27FC236}">
                    <a16:creationId xmlns:a16="http://schemas.microsoft.com/office/drawing/2014/main" id="{DADF6289-6DF7-EAB6-E620-17052225765F}"/>
                  </a:ext>
                </a:extLst>
              </p:cNvPr>
              <p:cNvSpPr txBox="1"/>
              <p:nvPr/>
            </p:nvSpPr>
            <p:spPr>
              <a:xfrm>
                <a:off x="6896801" y="5906530"/>
                <a:ext cx="1015564" cy="369332"/>
              </a:xfrm>
              <a:prstGeom prst="rect">
                <a:avLst/>
              </a:prstGeom>
              <a:noFill/>
            </p:spPr>
            <p:txBody>
              <a:bodyPr wrap="square">
                <a:spAutoFit/>
              </a:bodyPr>
              <a:lstStyle/>
              <a:p>
                <a:r>
                  <a:rPr lang="en-US" dirty="0">
                    <a:solidFill>
                      <a:schemeClr val="tx1">
                        <a:lumMod val="50000"/>
                        <a:lumOff val="50000"/>
                      </a:schemeClr>
                    </a:solidFill>
                  </a:rPr>
                  <a:t>200 nm</a:t>
                </a:r>
              </a:p>
            </p:txBody>
          </p:sp>
          <p:sp>
            <p:nvSpPr>
              <p:cNvPr id="81" name="TextBox 80">
                <a:extLst>
                  <a:ext uri="{FF2B5EF4-FFF2-40B4-BE49-F238E27FC236}">
                    <a16:creationId xmlns:a16="http://schemas.microsoft.com/office/drawing/2014/main" id="{9350A70C-B4D5-C50F-C8E9-6E63227E6B51}"/>
                  </a:ext>
                </a:extLst>
              </p:cNvPr>
              <p:cNvSpPr txBox="1"/>
              <p:nvPr/>
            </p:nvSpPr>
            <p:spPr>
              <a:xfrm>
                <a:off x="7806877" y="5906530"/>
                <a:ext cx="1015564" cy="369332"/>
              </a:xfrm>
              <a:prstGeom prst="rect">
                <a:avLst/>
              </a:prstGeom>
              <a:noFill/>
            </p:spPr>
            <p:txBody>
              <a:bodyPr wrap="square">
                <a:spAutoFit/>
              </a:bodyPr>
              <a:lstStyle/>
              <a:p>
                <a:r>
                  <a:rPr lang="en-US" dirty="0">
                    <a:solidFill>
                      <a:schemeClr val="tx1">
                        <a:lumMod val="50000"/>
                        <a:lumOff val="50000"/>
                      </a:schemeClr>
                    </a:solidFill>
                  </a:rPr>
                  <a:t>100 nm</a:t>
                </a:r>
              </a:p>
            </p:txBody>
          </p:sp>
          <p:sp>
            <p:nvSpPr>
              <p:cNvPr id="82" name="TextBox 81">
                <a:extLst>
                  <a:ext uri="{FF2B5EF4-FFF2-40B4-BE49-F238E27FC236}">
                    <a16:creationId xmlns:a16="http://schemas.microsoft.com/office/drawing/2014/main" id="{1DDBA3DE-19F9-4A09-586B-243C5CA068C9}"/>
                  </a:ext>
                </a:extLst>
              </p:cNvPr>
              <p:cNvSpPr txBox="1"/>
              <p:nvPr/>
            </p:nvSpPr>
            <p:spPr>
              <a:xfrm>
                <a:off x="5167464" y="5930905"/>
                <a:ext cx="1478808" cy="369332"/>
              </a:xfrm>
              <a:prstGeom prst="rect">
                <a:avLst/>
              </a:prstGeom>
              <a:noFill/>
            </p:spPr>
            <p:txBody>
              <a:bodyPr wrap="square">
                <a:spAutoFit/>
              </a:bodyPr>
              <a:lstStyle/>
              <a:p>
                <a:r>
                  <a:rPr lang="en-US" dirty="0">
                    <a:solidFill>
                      <a:schemeClr val="tx1">
                        <a:lumMod val="50000"/>
                        <a:lumOff val="50000"/>
                      </a:schemeClr>
                    </a:solidFill>
                  </a:rPr>
                  <a:t>700 - 400 nm</a:t>
                </a:r>
              </a:p>
            </p:txBody>
          </p:sp>
          <p:grpSp>
            <p:nvGrpSpPr>
              <p:cNvPr id="33" name="Group 32">
                <a:extLst>
                  <a:ext uri="{FF2B5EF4-FFF2-40B4-BE49-F238E27FC236}">
                    <a16:creationId xmlns:a16="http://schemas.microsoft.com/office/drawing/2014/main" id="{D8A6B206-6FA1-E7CB-061B-3BC77C43B343}"/>
                  </a:ext>
                </a:extLst>
              </p:cNvPr>
              <p:cNvGrpSpPr/>
              <p:nvPr/>
            </p:nvGrpSpPr>
            <p:grpSpPr>
              <a:xfrm>
                <a:off x="5233256" y="5395434"/>
                <a:ext cx="1267943" cy="445536"/>
                <a:chOff x="5461856" y="5420834"/>
                <a:chExt cx="1267943" cy="445536"/>
              </a:xfrm>
            </p:grpSpPr>
            <p:sp>
              <p:nvSpPr>
                <p:cNvPr id="4" name="Rectangle 3">
                  <a:extLst>
                    <a:ext uri="{FF2B5EF4-FFF2-40B4-BE49-F238E27FC236}">
                      <a16:creationId xmlns:a16="http://schemas.microsoft.com/office/drawing/2014/main" id="{62312FA9-2FE7-E37A-C9A6-13ABA4BC42B1}"/>
                    </a:ext>
                  </a:extLst>
                </p:cNvPr>
                <p:cNvSpPr/>
                <p:nvPr/>
              </p:nvSpPr>
              <p:spPr>
                <a:xfrm rot="16200000">
                  <a:off x="5873060" y="5009630"/>
                  <a:ext cx="445536" cy="1267943"/>
                </a:xfrm>
                <a:prstGeom prst="rect">
                  <a:avLst/>
                </a:prstGeom>
                <a:gradFill>
                  <a:gsLst>
                    <a:gs pos="0">
                      <a:srgbClr val="FF0000"/>
                    </a:gs>
                    <a:gs pos="51000">
                      <a:srgbClr val="FFFF00"/>
                    </a:gs>
                    <a:gs pos="83000">
                      <a:schemeClr val="accent5">
                        <a:lumMod val="75000"/>
                      </a:schemeClr>
                    </a:gs>
                    <a:gs pos="100000">
                      <a:srgbClr val="7030A0"/>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F72786F-AD61-12FB-0110-DD67AB511D5F}"/>
                    </a:ext>
                  </a:extLst>
                </p:cNvPr>
                <p:cNvSpPr txBox="1"/>
                <p:nvPr/>
              </p:nvSpPr>
              <p:spPr>
                <a:xfrm>
                  <a:off x="5666091" y="5458936"/>
                  <a:ext cx="872355" cy="369332"/>
                </a:xfrm>
                <a:prstGeom prst="rect">
                  <a:avLst/>
                </a:prstGeom>
                <a:noFill/>
              </p:spPr>
              <p:txBody>
                <a:bodyPr wrap="none" rtlCol="0">
                  <a:spAutoFit/>
                </a:bodyPr>
                <a:lstStyle/>
                <a:p>
                  <a:r>
                    <a:rPr lang="en-US" dirty="0"/>
                    <a:t>VISIBLE</a:t>
                  </a:r>
                </a:p>
              </p:txBody>
            </p:sp>
          </p:grpSp>
        </p:grpSp>
      </p:grpSp>
      <p:sp>
        <p:nvSpPr>
          <p:cNvPr id="10" name="TextBox 9">
            <a:extLst>
              <a:ext uri="{FF2B5EF4-FFF2-40B4-BE49-F238E27FC236}">
                <a16:creationId xmlns:a16="http://schemas.microsoft.com/office/drawing/2014/main" id="{5B651B98-A606-B0A2-8474-8F9D633C8BCF}"/>
              </a:ext>
            </a:extLst>
          </p:cNvPr>
          <p:cNvSpPr txBox="1"/>
          <p:nvPr/>
        </p:nvSpPr>
        <p:spPr>
          <a:xfrm>
            <a:off x="9529011" y="492091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85443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38153DB-62FC-409E-80C7-6E47004F3EA4}"/>
              </a:ext>
            </a:extLst>
          </p:cNvPr>
          <p:cNvSpPr txBox="1"/>
          <p:nvPr/>
        </p:nvSpPr>
        <p:spPr>
          <a:xfrm>
            <a:off x="445528" y="726644"/>
            <a:ext cx="5050485" cy="1708160"/>
          </a:xfrm>
          <a:prstGeom prst="rect">
            <a:avLst/>
          </a:prstGeom>
          <a:noFill/>
        </p:spPr>
        <p:txBody>
          <a:bodyPr wrap="none" rtlCol="0">
            <a:spAutoFit/>
          </a:bodyPr>
          <a:lstStyle/>
          <a:p>
            <a:r>
              <a:rPr lang="en-US" sz="2100" b="1" u="sng" dirty="0"/>
              <a:t>Micro-resonators:</a:t>
            </a:r>
          </a:p>
          <a:p>
            <a:pPr marL="342900" indent="-342900">
              <a:buFont typeface="Arial" charset="0"/>
              <a:buChar char="•"/>
            </a:pPr>
            <a:r>
              <a:rPr lang="en-US" sz="2100" dirty="0"/>
              <a:t>Compact nonlinear optical filters/cavities</a:t>
            </a:r>
          </a:p>
          <a:p>
            <a:pPr marL="342900" indent="-342900">
              <a:buFont typeface="Arial" charset="0"/>
              <a:buChar char="•"/>
            </a:pPr>
            <a:r>
              <a:rPr lang="en-US" sz="2100" dirty="0"/>
              <a:t>CMOS compatible</a:t>
            </a:r>
          </a:p>
          <a:p>
            <a:pPr marL="342900" indent="-342900">
              <a:buFont typeface="Arial" charset="0"/>
              <a:buChar char="•"/>
            </a:pPr>
            <a:r>
              <a:rPr lang="en-US" sz="2100" dirty="0"/>
              <a:t>Chip-scale</a:t>
            </a:r>
          </a:p>
          <a:p>
            <a:pPr marL="342900" lvl="1" indent="-342900">
              <a:buFont typeface="Arial" charset="0"/>
              <a:buChar char="•"/>
            </a:pPr>
            <a:r>
              <a:rPr lang="en-US" sz="2100" dirty="0"/>
              <a:t>Inexpensive to manufacture</a:t>
            </a:r>
          </a:p>
        </p:txBody>
      </p:sp>
      <p:pic>
        <p:nvPicPr>
          <p:cNvPr id="9" name="Picture 8"/>
          <p:cNvPicPr>
            <a:picLocks noChangeAspect="1"/>
          </p:cNvPicPr>
          <p:nvPr/>
        </p:nvPicPr>
        <p:blipFill rotWithShape="1">
          <a:blip r:embed="rId2"/>
          <a:srcRect t="15494" b="2648"/>
          <a:stretch/>
        </p:blipFill>
        <p:spPr>
          <a:xfrm>
            <a:off x="6358560" y="1591824"/>
            <a:ext cx="2611919" cy="2847435"/>
          </a:xfrm>
          <a:prstGeom prst="rect">
            <a:avLst/>
          </a:prstGeom>
        </p:spPr>
      </p:pic>
      <p:sp>
        <p:nvSpPr>
          <p:cNvPr id="2" name="Rectangle 1"/>
          <p:cNvSpPr/>
          <p:nvPr/>
        </p:nvSpPr>
        <p:spPr>
          <a:xfrm>
            <a:off x="6264665" y="910981"/>
            <a:ext cx="2799708" cy="584775"/>
          </a:xfrm>
          <a:prstGeom prst="rect">
            <a:avLst/>
          </a:prstGeom>
        </p:spPr>
        <p:txBody>
          <a:bodyPr wrap="square">
            <a:spAutoFit/>
          </a:bodyPr>
          <a:lstStyle/>
          <a:p>
            <a:r>
              <a:rPr lang="en-US" sz="1600" i="1" dirty="0">
                <a:latin typeface="Times New Roman" charset="0"/>
                <a:ea typeface="Times New Roman" charset="0"/>
                <a:cs typeface="Times New Roman" charset="0"/>
              </a:rPr>
              <a:t>Credit: Image by </a:t>
            </a:r>
            <a:r>
              <a:rPr lang="en-US" sz="1600" i="1" dirty="0" err="1">
                <a:latin typeface="Times New Roman" charset="0"/>
                <a:ea typeface="Times New Roman" charset="0"/>
                <a:cs typeface="Times New Roman" charset="0"/>
              </a:rPr>
              <a:t>Jiangang</a:t>
            </a:r>
            <a:r>
              <a:rPr lang="en-US" sz="1600" i="1" dirty="0">
                <a:latin typeface="Times New Roman" charset="0"/>
                <a:ea typeface="Times New Roman" charset="0"/>
                <a:cs typeface="Times New Roman" charset="0"/>
              </a:rPr>
              <a:t> Zhu and </a:t>
            </a:r>
            <a:r>
              <a:rPr lang="en-US" sz="1600" i="1" dirty="0" err="1">
                <a:latin typeface="Times New Roman" charset="0"/>
                <a:ea typeface="Times New Roman" charset="0"/>
                <a:cs typeface="Times New Roman" charset="0"/>
              </a:rPr>
              <a:t>Jingyang</a:t>
            </a:r>
            <a:r>
              <a:rPr lang="en-US" sz="1600" i="1" dirty="0">
                <a:latin typeface="Times New Roman" charset="0"/>
                <a:ea typeface="Times New Roman" charset="0"/>
                <a:cs typeface="Times New Roman" charset="0"/>
              </a:rPr>
              <a:t> </a:t>
            </a:r>
            <a:r>
              <a:rPr lang="en-US" sz="1600" i="1" dirty="0" err="1">
                <a:latin typeface="Times New Roman" charset="0"/>
                <a:ea typeface="Times New Roman" charset="0"/>
                <a:cs typeface="Times New Roman" charset="0"/>
              </a:rPr>
              <a:t>Gan</a:t>
            </a:r>
            <a:r>
              <a:rPr lang="en-US" sz="1600" i="1" dirty="0">
                <a:latin typeface="Times New Roman" charset="0"/>
                <a:ea typeface="Times New Roman" charset="0"/>
                <a:cs typeface="Times New Roman" charset="0"/>
              </a:rPr>
              <a:t>/WUSTL</a:t>
            </a:r>
          </a:p>
        </p:txBody>
      </p:sp>
      <p:grpSp>
        <p:nvGrpSpPr>
          <p:cNvPr id="19" name="Group 18"/>
          <p:cNvGrpSpPr/>
          <p:nvPr/>
        </p:nvGrpSpPr>
        <p:grpSpPr>
          <a:xfrm>
            <a:off x="378281" y="3014044"/>
            <a:ext cx="5610175" cy="1498991"/>
            <a:chOff x="1570780" y="4990753"/>
            <a:chExt cx="5610175" cy="1498991"/>
          </a:xfrm>
        </p:grpSpPr>
        <p:pic>
          <p:nvPicPr>
            <p:cNvPr id="3" name="Picture 2"/>
            <p:cNvPicPr>
              <a:picLocks noChangeAspect="1"/>
            </p:cNvPicPr>
            <p:nvPr/>
          </p:nvPicPr>
          <p:blipFill>
            <a:blip r:embed="rId3"/>
            <a:stretch>
              <a:fillRect/>
            </a:stretch>
          </p:blipFill>
          <p:spPr>
            <a:xfrm>
              <a:off x="1577118" y="4990753"/>
              <a:ext cx="1618219" cy="1460047"/>
            </a:xfrm>
            <a:prstGeom prst="rect">
              <a:avLst/>
            </a:prstGeom>
          </p:spPr>
        </p:pic>
        <p:pic>
          <p:nvPicPr>
            <p:cNvPr id="10" name="Picture 9"/>
            <p:cNvPicPr>
              <a:picLocks noChangeAspect="1"/>
            </p:cNvPicPr>
            <p:nvPr/>
          </p:nvPicPr>
          <p:blipFill>
            <a:blip r:embed="rId4"/>
            <a:stretch>
              <a:fillRect/>
            </a:stretch>
          </p:blipFill>
          <p:spPr>
            <a:xfrm>
              <a:off x="3356674" y="5010829"/>
              <a:ext cx="1655411" cy="1478915"/>
            </a:xfrm>
            <a:prstGeom prst="rect">
              <a:avLst/>
            </a:prstGeom>
          </p:spPr>
        </p:pic>
        <p:pic>
          <p:nvPicPr>
            <p:cNvPr id="11" name="Picture 10"/>
            <p:cNvPicPr>
              <a:picLocks noChangeAspect="1"/>
            </p:cNvPicPr>
            <p:nvPr/>
          </p:nvPicPr>
          <p:blipFill rotWithShape="1">
            <a:blip r:embed="rId5"/>
            <a:srcRect l="5695" t="51042" r="54705" b="5650"/>
            <a:stretch/>
          </p:blipFill>
          <p:spPr>
            <a:xfrm>
              <a:off x="5140921" y="5011683"/>
              <a:ext cx="2019361" cy="1468627"/>
            </a:xfrm>
            <a:prstGeom prst="rect">
              <a:avLst/>
            </a:prstGeom>
          </p:spPr>
        </p:pic>
        <p:grpSp>
          <p:nvGrpSpPr>
            <p:cNvPr id="6" name="Group 5"/>
            <p:cNvGrpSpPr/>
            <p:nvPr/>
          </p:nvGrpSpPr>
          <p:grpSpPr>
            <a:xfrm>
              <a:off x="5535674" y="5349081"/>
              <a:ext cx="1218701" cy="369332"/>
              <a:chOff x="6553200" y="4919057"/>
              <a:chExt cx="1218701" cy="369332"/>
            </a:xfrm>
          </p:grpSpPr>
          <p:cxnSp>
            <p:nvCxnSpPr>
              <p:cNvPr id="13" name="Straight Arrow Connector 12"/>
              <p:cNvCxnSpPr/>
              <p:nvPr/>
            </p:nvCxnSpPr>
            <p:spPr>
              <a:xfrm>
                <a:off x="6553200" y="5270643"/>
                <a:ext cx="1218701" cy="3891"/>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793974" y="4919057"/>
                <a:ext cx="894797" cy="369332"/>
              </a:xfrm>
              <a:prstGeom prst="rect">
                <a:avLst/>
              </a:prstGeom>
              <a:noFill/>
            </p:spPr>
            <p:txBody>
              <a:bodyPr wrap="none" rtlCol="0">
                <a:spAutoFit/>
              </a:bodyPr>
              <a:lstStyle/>
              <a:p>
                <a:r>
                  <a:rPr lang="en-US" dirty="0">
                    <a:solidFill>
                      <a:schemeClr val="bg1"/>
                    </a:solidFill>
                  </a:rPr>
                  <a:t>200 um</a:t>
                </a:r>
              </a:p>
            </p:txBody>
          </p:sp>
        </p:grpSp>
        <p:sp>
          <p:nvSpPr>
            <p:cNvPr id="12" name="TextBox 11"/>
            <p:cNvSpPr txBox="1"/>
            <p:nvPr/>
          </p:nvSpPr>
          <p:spPr>
            <a:xfrm>
              <a:off x="1570780" y="6081468"/>
              <a:ext cx="655692" cy="369332"/>
            </a:xfrm>
            <a:prstGeom prst="rect">
              <a:avLst/>
            </a:prstGeom>
            <a:noFill/>
          </p:spPr>
          <p:txBody>
            <a:bodyPr wrap="none" rtlCol="0">
              <a:spAutoFit/>
            </a:bodyPr>
            <a:lstStyle/>
            <a:p>
              <a:r>
                <a:rPr lang="en-US" dirty="0">
                  <a:solidFill>
                    <a:schemeClr val="bg1"/>
                  </a:solidFill>
                </a:rPr>
                <a:t>Silica</a:t>
              </a:r>
            </a:p>
          </p:txBody>
        </p:sp>
        <p:sp>
          <p:nvSpPr>
            <p:cNvPr id="15" name="TextBox 14"/>
            <p:cNvSpPr txBox="1"/>
            <p:nvPr/>
          </p:nvSpPr>
          <p:spPr>
            <a:xfrm>
              <a:off x="3339550" y="6110978"/>
              <a:ext cx="641522" cy="369332"/>
            </a:xfrm>
            <a:prstGeom prst="rect">
              <a:avLst/>
            </a:prstGeom>
            <a:noFill/>
          </p:spPr>
          <p:txBody>
            <a:bodyPr wrap="none" rtlCol="0">
              <a:spAutoFit/>
            </a:bodyPr>
            <a:lstStyle/>
            <a:p>
              <a:r>
                <a:rPr lang="en-US" dirty="0">
                  <a:solidFill>
                    <a:schemeClr val="bg1"/>
                  </a:solidFill>
                </a:rPr>
                <a:t>CaF</a:t>
              </a:r>
              <a:r>
                <a:rPr lang="en-US" sz="1600" dirty="0">
                  <a:solidFill>
                    <a:schemeClr val="bg1"/>
                  </a:solidFill>
                </a:rPr>
                <a:t>2</a:t>
              </a:r>
              <a:endParaRPr lang="en-US" dirty="0">
                <a:solidFill>
                  <a:schemeClr val="bg1"/>
                </a:solidFill>
              </a:endParaRPr>
            </a:p>
          </p:txBody>
        </p:sp>
        <p:sp>
          <p:nvSpPr>
            <p:cNvPr id="16" name="TextBox 15"/>
            <p:cNvSpPr txBox="1"/>
            <p:nvPr/>
          </p:nvSpPr>
          <p:spPr>
            <a:xfrm>
              <a:off x="6688512" y="6086642"/>
              <a:ext cx="492443" cy="369332"/>
            </a:xfrm>
            <a:prstGeom prst="rect">
              <a:avLst/>
            </a:prstGeom>
            <a:noFill/>
          </p:spPr>
          <p:txBody>
            <a:bodyPr wrap="none" rtlCol="0">
              <a:spAutoFit/>
            </a:bodyPr>
            <a:lstStyle/>
            <a:p>
              <a:r>
                <a:rPr lang="en-US" dirty="0" err="1">
                  <a:solidFill>
                    <a:schemeClr val="bg1"/>
                  </a:solidFill>
                </a:rPr>
                <a:t>SiN</a:t>
              </a:r>
              <a:endParaRPr lang="en-US" dirty="0">
                <a:solidFill>
                  <a:schemeClr val="bg1"/>
                </a:solidFill>
              </a:endParaRPr>
            </a:p>
          </p:txBody>
        </p:sp>
      </p:grpSp>
      <p:sp>
        <p:nvSpPr>
          <p:cNvPr id="20" name="TextBox 19"/>
          <p:cNvSpPr txBox="1"/>
          <p:nvPr/>
        </p:nvSpPr>
        <p:spPr>
          <a:xfrm>
            <a:off x="650078" y="2686124"/>
            <a:ext cx="1349024" cy="369332"/>
          </a:xfrm>
          <a:prstGeom prst="rect">
            <a:avLst/>
          </a:prstGeom>
          <a:noFill/>
        </p:spPr>
        <p:txBody>
          <a:bodyPr wrap="none" rtlCol="0">
            <a:spAutoFit/>
          </a:bodyPr>
          <a:lstStyle/>
          <a:p>
            <a:r>
              <a:rPr lang="en-US" i="1" dirty="0" err="1">
                <a:latin typeface="Times New Roman" charset="0"/>
                <a:ea typeface="Times New Roman" charset="0"/>
                <a:cs typeface="Times New Roman" charset="0"/>
              </a:rPr>
              <a:t>Vahalla</a:t>
            </a:r>
            <a:r>
              <a:rPr lang="en-US" i="1" dirty="0">
                <a:latin typeface="Times New Roman" charset="0"/>
                <a:ea typeface="Times New Roman" charset="0"/>
                <a:cs typeface="Times New Roman" charset="0"/>
              </a:rPr>
              <a:t> et al</a:t>
            </a:r>
          </a:p>
        </p:txBody>
      </p:sp>
      <p:sp>
        <p:nvSpPr>
          <p:cNvPr id="21" name="TextBox 20"/>
          <p:cNvSpPr txBox="1"/>
          <p:nvPr/>
        </p:nvSpPr>
        <p:spPr>
          <a:xfrm>
            <a:off x="4330159" y="2671550"/>
            <a:ext cx="1200713" cy="369332"/>
          </a:xfrm>
          <a:prstGeom prst="rect">
            <a:avLst/>
          </a:prstGeom>
          <a:noFill/>
        </p:spPr>
        <p:txBody>
          <a:bodyPr wrap="none" rtlCol="0">
            <a:spAutoFit/>
          </a:bodyPr>
          <a:lstStyle/>
          <a:p>
            <a:r>
              <a:rPr lang="en-US" i="1">
                <a:latin typeface="Times New Roman" charset="0"/>
                <a:ea typeface="Times New Roman" charset="0"/>
                <a:cs typeface="Times New Roman" charset="0"/>
              </a:rPr>
              <a:t>Gaeta </a:t>
            </a:r>
            <a:r>
              <a:rPr lang="en-US" i="1" dirty="0">
                <a:latin typeface="Times New Roman" charset="0"/>
                <a:ea typeface="Times New Roman" charset="0"/>
                <a:cs typeface="Times New Roman" charset="0"/>
              </a:rPr>
              <a:t>et al</a:t>
            </a:r>
          </a:p>
        </p:txBody>
      </p:sp>
      <p:sp>
        <p:nvSpPr>
          <p:cNvPr id="22" name="TextBox 21"/>
          <p:cNvSpPr txBox="1"/>
          <p:nvPr/>
        </p:nvSpPr>
        <p:spPr>
          <a:xfrm>
            <a:off x="2313942" y="2664788"/>
            <a:ext cx="1278363" cy="369332"/>
          </a:xfrm>
          <a:prstGeom prst="rect">
            <a:avLst/>
          </a:prstGeom>
          <a:noFill/>
        </p:spPr>
        <p:txBody>
          <a:bodyPr wrap="none" rtlCol="0">
            <a:spAutoFit/>
          </a:bodyPr>
          <a:lstStyle/>
          <a:p>
            <a:r>
              <a:rPr lang="en-US" i="1">
                <a:latin typeface="Times New Roman" charset="0"/>
                <a:ea typeface="Times New Roman" charset="0"/>
                <a:cs typeface="Times New Roman" charset="0"/>
              </a:rPr>
              <a:t>Maleki</a:t>
            </a:r>
            <a:r>
              <a:rPr lang="en-US" i="1" dirty="0">
                <a:latin typeface="Times New Roman" charset="0"/>
                <a:ea typeface="Times New Roman" charset="0"/>
                <a:cs typeface="Times New Roman" charset="0"/>
              </a:rPr>
              <a:t> et al</a:t>
            </a:r>
          </a:p>
        </p:txBody>
      </p:sp>
      <p:sp>
        <p:nvSpPr>
          <p:cNvPr id="24" name="TextBox 23">
            <a:extLst>
              <a:ext uri="{FF2B5EF4-FFF2-40B4-BE49-F238E27FC236}">
                <a16:creationId xmlns:a16="http://schemas.microsoft.com/office/drawing/2014/main" id="{A49061CD-3D8C-42C8-B227-566133AD8342}"/>
              </a:ext>
            </a:extLst>
          </p:cNvPr>
          <p:cNvSpPr txBox="1"/>
          <p:nvPr/>
        </p:nvSpPr>
        <p:spPr>
          <a:xfrm>
            <a:off x="1977058" y="64799"/>
            <a:ext cx="5773568" cy="584775"/>
          </a:xfrm>
          <a:prstGeom prst="rect">
            <a:avLst/>
          </a:prstGeom>
          <a:noFill/>
        </p:spPr>
        <p:txBody>
          <a:bodyPr wrap="none" rtlCol="0">
            <a:spAutoFit/>
          </a:bodyPr>
          <a:lstStyle/>
          <a:p>
            <a:r>
              <a:rPr lang="en-US" sz="3200">
                <a:solidFill>
                  <a:schemeClr val="bg1"/>
                </a:solidFill>
              </a:rPr>
              <a:t>Smaller: </a:t>
            </a:r>
            <a:r>
              <a:rPr lang="en-US" sz="3200" dirty="0">
                <a:solidFill>
                  <a:schemeClr val="bg1"/>
                </a:solidFill>
              </a:rPr>
              <a:t>O</a:t>
            </a:r>
            <a:r>
              <a:rPr lang="en-US" sz="3200">
                <a:solidFill>
                  <a:schemeClr val="bg1"/>
                </a:solidFill>
              </a:rPr>
              <a:t>ptical </a:t>
            </a:r>
            <a:r>
              <a:rPr lang="en-US" sz="3200" dirty="0">
                <a:solidFill>
                  <a:schemeClr val="bg1"/>
                </a:solidFill>
              </a:rPr>
              <a:t>frequency combs</a:t>
            </a:r>
          </a:p>
        </p:txBody>
      </p:sp>
      <p:sp>
        <p:nvSpPr>
          <p:cNvPr id="23" name="Rectangle 22"/>
          <p:cNvSpPr/>
          <p:nvPr/>
        </p:nvSpPr>
        <p:spPr>
          <a:xfrm>
            <a:off x="0" y="0"/>
            <a:ext cx="9144000" cy="5852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Chip-based combs: Kerr-resonators</a:t>
            </a:r>
          </a:p>
        </p:txBody>
      </p:sp>
      <p:grpSp>
        <p:nvGrpSpPr>
          <p:cNvPr id="100" name="Group 99">
            <a:extLst>
              <a:ext uri="{FF2B5EF4-FFF2-40B4-BE49-F238E27FC236}">
                <a16:creationId xmlns:a16="http://schemas.microsoft.com/office/drawing/2014/main" id="{1A350C4E-14C0-ECF8-93B0-25EE29569CEE}"/>
              </a:ext>
            </a:extLst>
          </p:cNvPr>
          <p:cNvGrpSpPr/>
          <p:nvPr/>
        </p:nvGrpSpPr>
        <p:grpSpPr>
          <a:xfrm>
            <a:off x="107480" y="4692337"/>
            <a:ext cx="8845855" cy="2028912"/>
            <a:chOff x="107480" y="4692337"/>
            <a:chExt cx="8845855" cy="2028912"/>
          </a:xfrm>
        </p:grpSpPr>
        <p:grpSp>
          <p:nvGrpSpPr>
            <p:cNvPr id="95" name="Group 94">
              <a:extLst>
                <a:ext uri="{FF2B5EF4-FFF2-40B4-BE49-F238E27FC236}">
                  <a16:creationId xmlns:a16="http://schemas.microsoft.com/office/drawing/2014/main" id="{BC8D5FF8-755F-4A00-CCFA-5D66A32F893B}"/>
                </a:ext>
              </a:extLst>
            </p:cNvPr>
            <p:cNvGrpSpPr/>
            <p:nvPr/>
          </p:nvGrpSpPr>
          <p:grpSpPr>
            <a:xfrm>
              <a:off x="5161547" y="4692337"/>
              <a:ext cx="3791788" cy="2028912"/>
              <a:chOff x="1640956" y="4605454"/>
              <a:chExt cx="3924410" cy="2143085"/>
            </a:xfrm>
          </p:grpSpPr>
          <p:grpSp>
            <p:nvGrpSpPr>
              <p:cNvPr id="37" name="Group 36">
                <a:extLst>
                  <a:ext uri="{FF2B5EF4-FFF2-40B4-BE49-F238E27FC236}">
                    <a16:creationId xmlns:a16="http://schemas.microsoft.com/office/drawing/2014/main" id="{21463919-CEEC-9F51-AA40-FF85CC61EE8E}"/>
                  </a:ext>
                </a:extLst>
              </p:cNvPr>
              <p:cNvGrpSpPr/>
              <p:nvPr/>
            </p:nvGrpSpPr>
            <p:grpSpPr>
              <a:xfrm>
                <a:off x="1665670" y="5729083"/>
                <a:ext cx="3786452" cy="1019456"/>
                <a:chOff x="1352791" y="1642156"/>
                <a:chExt cx="6468779" cy="1802867"/>
              </a:xfrm>
            </p:grpSpPr>
            <p:sp>
              <p:nvSpPr>
                <p:cNvPr id="38" name="Freeform 37">
                  <a:extLst>
                    <a:ext uri="{FF2B5EF4-FFF2-40B4-BE49-F238E27FC236}">
                      <a16:creationId xmlns:a16="http://schemas.microsoft.com/office/drawing/2014/main" id="{BDCD2C6B-F781-AB48-7A16-0D9E103B59DA}"/>
                    </a:ext>
                  </a:extLst>
                </p:cNvPr>
                <p:cNvSpPr>
                  <a:spLocks/>
                </p:cNvSpPr>
                <p:nvPr/>
              </p:nvSpPr>
              <p:spPr bwMode="auto">
                <a:xfrm>
                  <a:off x="1352791" y="1642156"/>
                  <a:ext cx="6444323" cy="1691236"/>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57150" cap="flat">
                  <a:solidFill>
                    <a:schemeClr val="bg1"/>
                  </a:solidFill>
                  <a:round/>
                  <a:headEnd type="none" w="med" len="med"/>
                  <a:tailEnd type="none" w="med" len="med"/>
                </a:ln>
              </p:spPr>
              <p:txBody>
                <a:bodyPr lIns="0" tIns="0" rIns="0" bIns="0"/>
                <a:lstStyle/>
                <a:p>
                  <a:endParaRPr lang="en-US"/>
                </a:p>
              </p:txBody>
            </p:sp>
            <p:grpSp>
              <p:nvGrpSpPr>
                <p:cNvPr id="39" name="Group 38">
                  <a:extLst>
                    <a:ext uri="{FF2B5EF4-FFF2-40B4-BE49-F238E27FC236}">
                      <a16:creationId xmlns:a16="http://schemas.microsoft.com/office/drawing/2014/main" id="{E643F993-899F-927A-882C-AFF4070ED678}"/>
                    </a:ext>
                  </a:extLst>
                </p:cNvPr>
                <p:cNvGrpSpPr/>
                <p:nvPr/>
              </p:nvGrpSpPr>
              <p:grpSpPr>
                <a:xfrm>
                  <a:off x="1538285" y="1698879"/>
                  <a:ext cx="3375821" cy="1720555"/>
                  <a:chOff x="6117318" y="3226085"/>
                  <a:chExt cx="2493533" cy="1257632"/>
                </a:xfrm>
              </p:grpSpPr>
              <p:sp>
                <p:nvSpPr>
                  <p:cNvPr id="53" name="Line 3">
                    <a:extLst>
                      <a:ext uri="{FF2B5EF4-FFF2-40B4-BE49-F238E27FC236}">
                        <a16:creationId xmlns:a16="http://schemas.microsoft.com/office/drawing/2014/main" id="{EB501B5C-6C2E-D007-B10B-1DD810514130}"/>
                      </a:ext>
                    </a:extLst>
                  </p:cNvPr>
                  <p:cNvSpPr>
                    <a:spLocks noChangeShapeType="1"/>
                  </p:cNvSpPr>
                  <p:nvPr/>
                </p:nvSpPr>
                <p:spPr bwMode="auto">
                  <a:xfrm flipH="1">
                    <a:off x="8605615"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4" name="Line 4">
                    <a:extLst>
                      <a:ext uri="{FF2B5EF4-FFF2-40B4-BE49-F238E27FC236}">
                        <a16:creationId xmlns:a16="http://schemas.microsoft.com/office/drawing/2014/main" id="{290F0757-B289-A197-61A2-283612782113}"/>
                      </a:ext>
                    </a:extLst>
                  </p:cNvPr>
                  <p:cNvSpPr>
                    <a:spLocks noChangeShapeType="1"/>
                  </p:cNvSpPr>
                  <p:nvPr/>
                </p:nvSpPr>
                <p:spPr bwMode="auto">
                  <a:xfrm flipH="1">
                    <a:off x="8427599"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5" name="Line 5">
                    <a:extLst>
                      <a:ext uri="{FF2B5EF4-FFF2-40B4-BE49-F238E27FC236}">
                        <a16:creationId xmlns:a16="http://schemas.microsoft.com/office/drawing/2014/main" id="{7E396E50-F0F5-3E2D-D9C8-73D440CDA440}"/>
                      </a:ext>
                    </a:extLst>
                  </p:cNvPr>
                  <p:cNvSpPr>
                    <a:spLocks noChangeShapeType="1"/>
                  </p:cNvSpPr>
                  <p:nvPr/>
                </p:nvSpPr>
                <p:spPr bwMode="auto">
                  <a:xfrm flipH="1">
                    <a:off x="8251546"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6" name="Line 6">
                    <a:extLst>
                      <a:ext uri="{FF2B5EF4-FFF2-40B4-BE49-F238E27FC236}">
                        <a16:creationId xmlns:a16="http://schemas.microsoft.com/office/drawing/2014/main" id="{0C090237-C03D-B082-4209-8D5A920EB516}"/>
                      </a:ext>
                    </a:extLst>
                  </p:cNvPr>
                  <p:cNvSpPr>
                    <a:spLocks noChangeShapeType="1"/>
                  </p:cNvSpPr>
                  <p:nvPr/>
                </p:nvSpPr>
                <p:spPr bwMode="auto">
                  <a:xfrm flipH="1">
                    <a:off x="8072221"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7" name="Line 7">
                    <a:extLst>
                      <a:ext uri="{FF2B5EF4-FFF2-40B4-BE49-F238E27FC236}">
                        <a16:creationId xmlns:a16="http://schemas.microsoft.com/office/drawing/2014/main" id="{E0CE2023-96CB-90AA-1EAF-DA7CFAB63A21}"/>
                      </a:ext>
                    </a:extLst>
                  </p:cNvPr>
                  <p:cNvSpPr>
                    <a:spLocks noChangeShapeType="1"/>
                  </p:cNvSpPr>
                  <p:nvPr/>
                </p:nvSpPr>
                <p:spPr bwMode="auto">
                  <a:xfrm flipH="1">
                    <a:off x="7894205"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8" name="Line 8">
                    <a:extLst>
                      <a:ext uri="{FF2B5EF4-FFF2-40B4-BE49-F238E27FC236}">
                        <a16:creationId xmlns:a16="http://schemas.microsoft.com/office/drawing/2014/main" id="{24251025-665F-1286-72B0-2FC83888FD2C}"/>
                      </a:ext>
                    </a:extLst>
                  </p:cNvPr>
                  <p:cNvSpPr>
                    <a:spLocks noChangeShapeType="1"/>
                  </p:cNvSpPr>
                  <p:nvPr/>
                </p:nvSpPr>
                <p:spPr bwMode="auto">
                  <a:xfrm flipH="1">
                    <a:off x="7716844"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9" name="Line 9">
                    <a:extLst>
                      <a:ext uri="{FF2B5EF4-FFF2-40B4-BE49-F238E27FC236}">
                        <a16:creationId xmlns:a16="http://schemas.microsoft.com/office/drawing/2014/main" id="{E3895F31-63D8-C3CE-4920-8A4683D0834E}"/>
                      </a:ext>
                    </a:extLst>
                  </p:cNvPr>
                  <p:cNvSpPr>
                    <a:spLocks noChangeShapeType="1"/>
                  </p:cNvSpPr>
                  <p:nvPr/>
                </p:nvSpPr>
                <p:spPr bwMode="auto">
                  <a:xfrm flipH="1">
                    <a:off x="7538828"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0" name="Line 10">
                    <a:extLst>
                      <a:ext uri="{FF2B5EF4-FFF2-40B4-BE49-F238E27FC236}">
                        <a16:creationId xmlns:a16="http://schemas.microsoft.com/office/drawing/2014/main" id="{D18341E5-C591-BD5E-EA9F-93C4AE010ED0}"/>
                      </a:ext>
                    </a:extLst>
                  </p:cNvPr>
                  <p:cNvSpPr>
                    <a:spLocks noChangeShapeType="1"/>
                  </p:cNvSpPr>
                  <p:nvPr/>
                </p:nvSpPr>
                <p:spPr bwMode="auto">
                  <a:xfrm flipH="1">
                    <a:off x="73608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1" name="Line 11">
                    <a:extLst>
                      <a:ext uri="{FF2B5EF4-FFF2-40B4-BE49-F238E27FC236}">
                        <a16:creationId xmlns:a16="http://schemas.microsoft.com/office/drawing/2014/main" id="{2FEE2BF6-BCFC-4508-7123-9B7B71B1E96E}"/>
                      </a:ext>
                    </a:extLst>
                  </p:cNvPr>
                  <p:cNvSpPr>
                    <a:spLocks noChangeShapeType="1"/>
                  </p:cNvSpPr>
                  <p:nvPr/>
                </p:nvSpPr>
                <p:spPr bwMode="auto">
                  <a:xfrm flipH="1">
                    <a:off x="7184105"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2" name="Line 12">
                    <a:extLst>
                      <a:ext uri="{FF2B5EF4-FFF2-40B4-BE49-F238E27FC236}">
                        <a16:creationId xmlns:a16="http://schemas.microsoft.com/office/drawing/2014/main" id="{901E3FC6-84A4-AAD8-C94E-BED5C6CBAC9D}"/>
                      </a:ext>
                    </a:extLst>
                  </p:cNvPr>
                  <p:cNvSpPr>
                    <a:spLocks noChangeShapeType="1"/>
                  </p:cNvSpPr>
                  <p:nvPr/>
                </p:nvSpPr>
                <p:spPr bwMode="auto">
                  <a:xfrm flipH="1">
                    <a:off x="70060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3" name="Line 13">
                    <a:extLst>
                      <a:ext uri="{FF2B5EF4-FFF2-40B4-BE49-F238E27FC236}">
                        <a16:creationId xmlns:a16="http://schemas.microsoft.com/office/drawing/2014/main" id="{B34930EF-1214-069C-920E-5B2197547278}"/>
                      </a:ext>
                    </a:extLst>
                  </p:cNvPr>
                  <p:cNvSpPr>
                    <a:spLocks noChangeShapeType="1"/>
                  </p:cNvSpPr>
                  <p:nvPr/>
                </p:nvSpPr>
                <p:spPr bwMode="auto">
                  <a:xfrm flipH="1">
                    <a:off x="682872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4" name="Line 14">
                    <a:extLst>
                      <a:ext uri="{FF2B5EF4-FFF2-40B4-BE49-F238E27FC236}">
                        <a16:creationId xmlns:a16="http://schemas.microsoft.com/office/drawing/2014/main" id="{D2F08836-C1C6-73D7-5CAE-36CA67F36DA7}"/>
                      </a:ext>
                    </a:extLst>
                  </p:cNvPr>
                  <p:cNvSpPr>
                    <a:spLocks noChangeShapeType="1"/>
                  </p:cNvSpPr>
                  <p:nvPr/>
                </p:nvSpPr>
                <p:spPr bwMode="auto">
                  <a:xfrm flipH="1">
                    <a:off x="66507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5" name="Line 15">
                    <a:extLst>
                      <a:ext uri="{FF2B5EF4-FFF2-40B4-BE49-F238E27FC236}">
                        <a16:creationId xmlns:a16="http://schemas.microsoft.com/office/drawing/2014/main" id="{D0F66828-6FF8-ECD6-8F84-ACECD1F21384}"/>
                      </a:ext>
                    </a:extLst>
                  </p:cNvPr>
                  <p:cNvSpPr>
                    <a:spLocks noChangeShapeType="1"/>
                  </p:cNvSpPr>
                  <p:nvPr/>
                </p:nvSpPr>
                <p:spPr bwMode="auto">
                  <a:xfrm flipH="1">
                    <a:off x="6473350"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6" name="Line 16">
                    <a:extLst>
                      <a:ext uri="{FF2B5EF4-FFF2-40B4-BE49-F238E27FC236}">
                        <a16:creationId xmlns:a16="http://schemas.microsoft.com/office/drawing/2014/main" id="{5BFB8D7F-4652-01C9-1069-C467927383DC}"/>
                      </a:ext>
                    </a:extLst>
                  </p:cNvPr>
                  <p:cNvSpPr>
                    <a:spLocks noChangeShapeType="1"/>
                  </p:cNvSpPr>
                  <p:nvPr/>
                </p:nvSpPr>
                <p:spPr bwMode="auto">
                  <a:xfrm flipH="1">
                    <a:off x="62959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7" name="Line 17">
                    <a:extLst>
                      <a:ext uri="{FF2B5EF4-FFF2-40B4-BE49-F238E27FC236}">
                        <a16:creationId xmlns:a16="http://schemas.microsoft.com/office/drawing/2014/main" id="{986D2685-0D9E-5FD7-C5CE-F21AD89BB8D2}"/>
                      </a:ext>
                    </a:extLst>
                  </p:cNvPr>
                  <p:cNvSpPr>
                    <a:spLocks noChangeShapeType="1"/>
                  </p:cNvSpPr>
                  <p:nvPr/>
                </p:nvSpPr>
                <p:spPr bwMode="auto">
                  <a:xfrm flipH="1">
                    <a:off x="611731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40" name="Group 39">
                  <a:extLst>
                    <a:ext uri="{FF2B5EF4-FFF2-40B4-BE49-F238E27FC236}">
                      <a16:creationId xmlns:a16="http://schemas.microsoft.com/office/drawing/2014/main" id="{52FF465B-FD93-9051-56F6-2CDC15D4B464}"/>
                    </a:ext>
                  </a:extLst>
                </p:cNvPr>
                <p:cNvGrpSpPr/>
                <p:nvPr/>
              </p:nvGrpSpPr>
              <p:grpSpPr>
                <a:xfrm>
                  <a:off x="5167874" y="1724468"/>
                  <a:ext cx="2653696" cy="1720555"/>
                  <a:chOff x="6117318" y="3226085"/>
                  <a:chExt cx="1960139" cy="1257632"/>
                </a:xfrm>
              </p:grpSpPr>
              <p:sp>
                <p:nvSpPr>
                  <p:cNvPr id="41" name="Line 6">
                    <a:extLst>
                      <a:ext uri="{FF2B5EF4-FFF2-40B4-BE49-F238E27FC236}">
                        <a16:creationId xmlns:a16="http://schemas.microsoft.com/office/drawing/2014/main" id="{72727288-9795-768F-CFE6-5F3197493647}"/>
                      </a:ext>
                    </a:extLst>
                  </p:cNvPr>
                  <p:cNvSpPr>
                    <a:spLocks noChangeShapeType="1"/>
                  </p:cNvSpPr>
                  <p:nvPr/>
                </p:nvSpPr>
                <p:spPr bwMode="auto">
                  <a:xfrm flipH="1">
                    <a:off x="8072221"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 name="Line 7">
                    <a:extLst>
                      <a:ext uri="{FF2B5EF4-FFF2-40B4-BE49-F238E27FC236}">
                        <a16:creationId xmlns:a16="http://schemas.microsoft.com/office/drawing/2014/main" id="{6B4A3D6E-289D-950B-F99E-DF689E609B56}"/>
                      </a:ext>
                    </a:extLst>
                  </p:cNvPr>
                  <p:cNvSpPr>
                    <a:spLocks noChangeShapeType="1"/>
                  </p:cNvSpPr>
                  <p:nvPr/>
                </p:nvSpPr>
                <p:spPr bwMode="auto">
                  <a:xfrm flipH="1">
                    <a:off x="7894205"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3" name="Line 8">
                    <a:extLst>
                      <a:ext uri="{FF2B5EF4-FFF2-40B4-BE49-F238E27FC236}">
                        <a16:creationId xmlns:a16="http://schemas.microsoft.com/office/drawing/2014/main" id="{B4927BC6-2C24-3413-D73A-CEF50FBB8CA4}"/>
                      </a:ext>
                    </a:extLst>
                  </p:cNvPr>
                  <p:cNvSpPr>
                    <a:spLocks noChangeShapeType="1"/>
                  </p:cNvSpPr>
                  <p:nvPr/>
                </p:nvSpPr>
                <p:spPr bwMode="auto">
                  <a:xfrm flipH="1">
                    <a:off x="7716844"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4" name="Line 9">
                    <a:extLst>
                      <a:ext uri="{FF2B5EF4-FFF2-40B4-BE49-F238E27FC236}">
                        <a16:creationId xmlns:a16="http://schemas.microsoft.com/office/drawing/2014/main" id="{7209C200-88E1-5DAE-AE25-314807F289C6}"/>
                      </a:ext>
                    </a:extLst>
                  </p:cNvPr>
                  <p:cNvSpPr>
                    <a:spLocks noChangeShapeType="1"/>
                  </p:cNvSpPr>
                  <p:nvPr/>
                </p:nvSpPr>
                <p:spPr bwMode="auto">
                  <a:xfrm flipH="1">
                    <a:off x="7538828"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5" name="Line 10">
                    <a:extLst>
                      <a:ext uri="{FF2B5EF4-FFF2-40B4-BE49-F238E27FC236}">
                        <a16:creationId xmlns:a16="http://schemas.microsoft.com/office/drawing/2014/main" id="{6D9838B8-11C9-A847-8726-9FB2DC5BA874}"/>
                      </a:ext>
                    </a:extLst>
                  </p:cNvPr>
                  <p:cNvSpPr>
                    <a:spLocks noChangeShapeType="1"/>
                  </p:cNvSpPr>
                  <p:nvPr/>
                </p:nvSpPr>
                <p:spPr bwMode="auto">
                  <a:xfrm flipH="1">
                    <a:off x="73608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6" name="Line 11">
                    <a:extLst>
                      <a:ext uri="{FF2B5EF4-FFF2-40B4-BE49-F238E27FC236}">
                        <a16:creationId xmlns:a16="http://schemas.microsoft.com/office/drawing/2014/main" id="{7E7C845E-B7E5-FAE1-B613-482AA52DAFC9}"/>
                      </a:ext>
                    </a:extLst>
                  </p:cNvPr>
                  <p:cNvSpPr>
                    <a:spLocks noChangeShapeType="1"/>
                  </p:cNvSpPr>
                  <p:nvPr/>
                </p:nvSpPr>
                <p:spPr bwMode="auto">
                  <a:xfrm flipH="1">
                    <a:off x="7184105"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7" name="Line 12">
                    <a:extLst>
                      <a:ext uri="{FF2B5EF4-FFF2-40B4-BE49-F238E27FC236}">
                        <a16:creationId xmlns:a16="http://schemas.microsoft.com/office/drawing/2014/main" id="{E3CB665A-CE99-2CC2-F2D5-DF23BEFBCC04}"/>
                      </a:ext>
                    </a:extLst>
                  </p:cNvPr>
                  <p:cNvSpPr>
                    <a:spLocks noChangeShapeType="1"/>
                  </p:cNvSpPr>
                  <p:nvPr/>
                </p:nvSpPr>
                <p:spPr bwMode="auto">
                  <a:xfrm flipH="1">
                    <a:off x="70060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8" name="Line 13">
                    <a:extLst>
                      <a:ext uri="{FF2B5EF4-FFF2-40B4-BE49-F238E27FC236}">
                        <a16:creationId xmlns:a16="http://schemas.microsoft.com/office/drawing/2014/main" id="{4760DD23-2F92-C650-1963-02C3043BBA5B}"/>
                      </a:ext>
                    </a:extLst>
                  </p:cNvPr>
                  <p:cNvSpPr>
                    <a:spLocks noChangeShapeType="1"/>
                  </p:cNvSpPr>
                  <p:nvPr/>
                </p:nvSpPr>
                <p:spPr bwMode="auto">
                  <a:xfrm flipH="1">
                    <a:off x="682872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9" name="Line 14">
                    <a:extLst>
                      <a:ext uri="{FF2B5EF4-FFF2-40B4-BE49-F238E27FC236}">
                        <a16:creationId xmlns:a16="http://schemas.microsoft.com/office/drawing/2014/main" id="{F5108059-2656-3F75-93E8-BD29F6926AB2}"/>
                      </a:ext>
                    </a:extLst>
                  </p:cNvPr>
                  <p:cNvSpPr>
                    <a:spLocks noChangeShapeType="1"/>
                  </p:cNvSpPr>
                  <p:nvPr/>
                </p:nvSpPr>
                <p:spPr bwMode="auto">
                  <a:xfrm flipH="1">
                    <a:off x="66507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0" name="Line 15">
                    <a:extLst>
                      <a:ext uri="{FF2B5EF4-FFF2-40B4-BE49-F238E27FC236}">
                        <a16:creationId xmlns:a16="http://schemas.microsoft.com/office/drawing/2014/main" id="{08DF121E-2FF9-3EB4-B5B2-5E092D7BC372}"/>
                      </a:ext>
                    </a:extLst>
                  </p:cNvPr>
                  <p:cNvSpPr>
                    <a:spLocks noChangeShapeType="1"/>
                  </p:cNvSpPr>
                  <p:nvPr/>
                </p:nvSpPr>
                <p:spPr bwMode="auto">
                  <a:xfrm flipH="1">
                    <a:off x="6473350"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1" name="Line 16">
                    <a:extLst>
                      <a:ext uri="{FF2B5EF4-FFF2-40B4-BE49-F238E27FC236}">
                        <a16:creationId xmlns:a16="http://schemas.microsoft.com/office/drawing/2014/main" id="{78759583-28FE-01C5-EB78-CEE52F8A80EE}"/>
                      </a:ext>
                    </a:extLst>
                  </p:cNvPr>
                  <p:cNvSpPr>
                    <a:spLocks noChangeShapeType="1"/>
                  </p:cNvSpPr>
                  <p:nvPr/>
                </p:nvSpPr>
                <p:spPr bwMode="auto">
                  <a:xfrm flipH="1">
                    <a:off x="62959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2" name="Line 17">
                    <a:extLst>
                      <a:ext uri="{FF2B5EF4-FFF2-40B4-BE49-F238E27FC236}">
                        <a16:creationId xmlns:a16="http://schemas.microsoft.com/office/drawing/2014/main" id="{24FB0D50-4F3F-8FCF-2CCD-54A76C3C26D3}"/>
                      </a:ext>
                    </a:extLst>
                  </p:cNvPr>
                  <p:cNvSpPr>
                    <a:spLocks noChangeShapeType="1"/>
                  </p:cNvSpPr>
                  <p:nvPr/>
                </p:nvSpPr>
                <p:spPr bwMode="auto">
                  <a:xfrm flipH="1">
                    <a:off x="611731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cxnSp>
            <p:nvCxnSpPr>
              <p:cNvPr id="68" name="Straight Arrow Connector 67">
                <a:extLst>
                  <a:ext uri="{FF2B5EF4-FFF2-40B4-BE49-F238E27FC236}">
                    <a16:creationId xmlns:a16="http://schemas.microsoft.com/office/drawing/2014/main" id="{BE4D5B91-A727-6A8B-1B28-207DA6246769}"/>
                  </a:ext>
                </a:extLst>
              </p:cNvPr>
              <p:cNvCxnSpPr/>
              <p:nvPr/>
            </p:nvCxnSpPr>
            <p:spPr>
              <a:xfrm>
                <a:off x="1640956" y="6728834"/>
                <a:ext cx="392441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0C2F31E6-00B4-9AA0-329C-FB9EE98BCE8A}"/>
                  </a:ext>
                </a:extLst>
              </p:cNvPr>
              <p:cNvCxnSpPr/>
              <p:nvPr/>
            </p:nvCxnSpPr>
            <p:spPr>
              <a:xfrm flipV="1">
                <a:off x="4135584" y="5895548"/>
                <a:ext cx="1061" cy="82296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9F80979-7393-F8E7-25FB-567528D9F0C2}"/>
                  </a:ext>
                </a:extLst>
              </p:cNvPr>
              <p:cNvCxnSpPr/>
              <p:nvPr/>
            </p:nvCxnSpPr>
            <p:spPr>
              <a:xfrm flipH="1" flipV="1">
                <a:off x="4265360" y="5991699"/>
                <a:ext cx="7292" cy="73152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59238CB7-ECD9-2DC5-F29A-6D3927945FB4}"/>
                  </a:ext>
                </a:extLst>
              </p:cNvPr>
              <p:cNvGrpSpPr/>
              <p:nvPr/>
            </p:nvGrpSpPr>
            <p:grpSpPr>
              <a:xfrm rot="469505">
                <a:off x="3961220" y="5600170"/>
                <a:ext cx="412537" cy="400772"/>
                <a:chOff x="6692625" y="3911319"/>
                <a:chExt cx="412537" cy="400772"/>
              </a:xfrm>
            </p:grpSpPr>
            <p:sp>
              <p:nvSpPr>
                <p:cNvPr id="74" name="Freeform 73">
                  <a:extLst>
                    <a:ext uri="{FF2B5EF4-FFF2-40B4-BE49-F238E27FC236}">
                      <a16:creationId xmlns:a16="http://schemas.microsoft.com/office/drawing/2014/main" id="{F8BCE39B-D294-152B-D765-E9E5C26A06C8}"/>
                    </a:ext>
                  </a:extLst>
                </p:cNvPr>
                <p:cNvSpPr/>
                <p:nvPr/>
              </p:nvSpPr>
              <p:spPr>
                <a:xfrm flipH="1">
                  <a:off x="6692625" y="3911319"/>
                  <a:ext cx="233659" cy="272111"/>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 name="connsiteX0" fmla="*/ 0 w 1060670"/>
                    <a:gd name="connsiteY0" fmla="*/ 337342 h 464062"/>
                    <a:gd name="connsiteX1" fmla="*/ 358346 w 1060670"/>
                    <a:gd name="connsiteY1" fmla="*/ 69 h 464062"/>
                    <a:gd name="connsiteX2" fmla="*/ 704335 w 1060670"/>
                    <a:gd name="connsiteY2" fmla="*/ 308988 h 464062"/>
                    <a:gd name="connsiteX3" fmla="*/ 1060670 w 1060670"/>
                    <a:gd name="connsiteY3" fmla="*/ 464062 h 464062"/>
                    <a:gd name="connsiteX0" fmla="*/ 0 w 1060670"/>
                    <a:gd name="connsiteY0" fmla="*/ 338617 h 465337"/>
                    <a:gd name="connsiteX1" fmla="*/ 358346 w 1060670"/>
                    <a:gd name="connsiteY1" fmla="*/ 1344 h 465337"/>
                    <a:gd name="connsiteX2" fmla="*/ 1060670 w 1060670"/>
                    <a:gd name="connsiteY2" fmla="*/ 465337 h 465337"/>
                    <a:gd name="connsiteX0" fmla="*/ 0 w 1197722"/>
                    <a:gd name="connsiteY0" fmla="*/ 342555 h 614086"/>
                    <a:gd name="connsiteX1" fmla="*/ 358346 w 1197722"/>
                    <a:gd name="connsiteY1" fmla="*/ 5282 h 614086"/>
                    <a:gd name="connsiteX2" fmla="*/ 1197722 w 1197722"/>
                    <a:gd name="connsiteY2" fmla="*/ 614086 h 614086"/>
                  </a:gdLst>
                  <a:ahLst/>
                  <a:cxnLst>
                    <a:cxn ang="0">
                      <a:pos x="connsiteX0" y="connsiteY0"/>
                    </a:cxn>
                    <a:cxn ang="0">
                      <a:pos x="connsiteX1" y="connsiteY1"/>
                    </a:cxn>
                    <a:cxn ang="0">
                      <a:pos x="connsiteX2" y="connsiteY2"/>
                    </a:cxn>
                  </a:cxnLst>
                  <a:rect l="l" t="t" r="r" b="b"/>
                  <a:pathLst>
                    <a:path w="1197722" h="614086">
                      <a:moveTo>
                        <a:pt x="0" y="342555"/>
                      </a:moveTo>
                      <a:cubicBezTo>
                        <a:pt x="64873" y="216928"/>
                        <a:pt x="158726" y="-39973"/>
                        <a:pt x="358346" y="5282"/>
                      </a:cubicBezTo>
                      <a:cubicBezTo>
                        <a:pt x="557966" y="50537"/>
                        <a:pt x="1051405" y="517421"/>
                        <a:pt x="1197722" y="614086"/>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74">
                  <a:extLst>
                    <a:ext uri="{FF2B5EF4-FFF2-40B4-BE49-F238E27FC236}">
                      <a16:creationId xmlns:a16="http://schemas.microsoft.com/office/drawing/2014/main" id="{C3808C79-3772-593E-D80B-A4B7A1D83E77}"/>
                    </a:ext>
                  </a:extLst>
                </p:cNvPr>
                <p:cNvSpPr/>
                <p:nvPr/>
              </p:nvSpPr>
              <p:spPr>
                <a:xfrm flipH="1">
                  <a:off x="6920407" y="3921716"/>
                  <a:ext cx="184755" cy="390375"/>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 name="connsiteX0" fmla="*/ 0 w 704335"/>
                    <a:gd name="connsiteY0" fmla="*/ 511028 h 511028"/>
                    <a:gd name="connsiteX1" fmla="*/ 358346 w 704335"/>
                    <a:gd name="connsiteY1" fmla="*/ 2640 h 511028"/>
                    <a:gd name="connsiteX2" fmla="*/ 704335 w 704335"/>
                    <a:gd name="connsiteY2" fmla="*/ 311559 h 511028"/>
                    <a:gd name="connsiteX3" fmla="*/ 704335 w 704335"/>
                    <a:gd name="connsiteY3" fmla="*/ 311559 h 511028"/>
                    <a:gd name="connsiteX0" fmla="*/ 0 w 704335"/>
                    <a:gd name="connsiteY0" fmla="*/ 571413 h 571413"/>
                    <a:gd name="connsiteX1" fmla="*/ 358346 w 704335"/>
                    <a:gd name="connsiteY1" fmla="*/ 4204 h 571413"/>
                    <a:gd name="connsiteX2" fmla="*/ 704335 w 704335"/>
                    <a:gd name="connsiteY2" fmla="*/ 313123 h 571413"/>
                    <a:gd name="connsiteX3" fmla="*/ 704335 w 704335"/>
                    <a:gd name="connsiteY3" fmla="*/ 313123 h 571413"/>
                    <a:gd name="connsiteX0" fmla="*/ 0 w 771306"/>
                    <a:gd name="connsiteY0" fmla="*/ 732714 h 732715"/>
                    <a:gd name="connsiteX1" fmla="*/ 425317 w 771306"/>
                    <a:gd name="connsiteY1" fmla="*/ 9543 h 732715"/>
                    <a:gd name="connsiteX2" fmla="*/ 771306 w 771306"/>
                    <a:gd name="connsiteY2" fmla="*/ 318462 h 732715"/>
                    <a:gd name="connsiteX3" fmla="*/ 771306 w 771306"/>
                    <a:gd name="connsiteY3" fmla="*/ 318462 h 732715"/>
                    <a:gd name="connsiteX0" fmla="*/ 0 w 771306"/>
                    <a:gd name="connsiteY0" fmla="*/ 950009 h 950010"/>
                    <a:gd name="connsiteX1" fmla="*/ 425317 w 771306"/>
                    <a:gd name="connsiteY1" fmla="*/ 18625 h 950010"/>
                    <a:gd name="connsiteX2" fmla="*/ 771306 w 771306"/>
                    <a:gd name="connsiteY2" fmla="*/ 327544 h 950010"/>
                    <a:gd name="connsiteX3" fmla="*/ 771306 w 771306"/>
                    <a:gd name="connsiteY3" fmla="*/ 327544 h 950010"/>
                  </a:gdLst>
                  <a:ahLst/>
                  <a:cxnLst>
                    <a:cxn ang="0">
                      <a:pos x="connsiteX0" y="connsiteY0"/>
                    </a:cxn>
                    <a:cxn ang="0">
                      <a:pos x="connsiteX1" y="connsiteY1"/>
                    </a:cxn>
                    <a:cxn ang="0">
                      <a:pos x="connsiteX2" y="connsiteY2"/>
                    </a:cxn>
                    <a:cxn ang="0">
                      <a:pos x="connsiteX3" y="connsiteY3"/>
                    </a:cxn>
                  </a:cxnLst>
                  <a:rect l="l" t="t" r="r" b="b"/>
                  <a:pathLst>
                    <a:path w="771306" h="950010">
                      <a:moveTo>
                        <a:pt x="0" y="950009"/>
                      </a:moveTo>
                      <a:cubicBezTo>
                        <a:pt x="64873" y="824382"/>
                        <a:pt x="296766" y="122369"/>
                        <a:pt x="425317" y="18625"/>
                      </a:cubicBezTo>
                      <a:cubicBezTo>
                        <a:pt x="553868" y="-85119"/>
                        <a:pt x="713641" y="276057"/>
                        <a:pt x="771306" y="327544"/>
                      </a:cubicBezTo>
                      <a:lnTo>
                        <a:pt x="771306" y="327544"/>
                      </a:lnTo>
                    </a:path>
                  </a:pathLst>
                </a:custGeom>
                <a:noFill/>
                <a:ln>
                  <a:solidFill>
                    <a:schemeClr val="tx1"/>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a:extLst>
                    <a:ext uri="{FF2B5EF4-FFF2-40B4-BE49-F238E27FC236}">
                      <a16:creationId xmlns:a16="http://schemas.microsoft.com/office/drawing/2014/main" id="{FD6DEAC1-A8A0-7034-3602-9DA3FF342E02}"/>
                    </a:ext>
                  </a:extLst>
                </p:cNvPr>
                <p:cNvSpPr/>
                <p:nvPr/>
              </p:nvSpPr>
              <p:spPr>
                <a:xfrm rot="658185" flipH="1">
                  <a:off x="6841899" y="4051594"/>
                  <a:ext cx="130041" cy="165652"/>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Lst>
                  <a:ahLst/>
                  <a:cxnLst>
                    <a:cxn ang="0">
                      <a:pos x="connsiteX0" y="connsiteY0"/>
                    </a:cxn>
                    <a:cxn ang="0">
                      <a:pos x="connsiteX1" y="connsiteY1"/>
                    </a:cxn>
                    <a:cxn ang="0">
                      <a:pos x="connsiteX2" y="connsiteY2"/>
                    </a:cxn>
                    <a:cxn ang="0">
                      <a:pos x="connsiteX3" y="connsiteY3"/>
                    </a:cxn>
                  </a:cxnLst>
                  <a:rect l="l" t="t" r="r" b="b"/>
                  <a:pathLst>
                    <a:path w="704335" h="337337">
                      <a:moveTo>
                        <a:pt x="0" y="337337"/>
                      </a:moveTo>
                      <a:cubicBezTo>
                        <a:pt x="64873" y="211710"/>
                        <a:pt x="240957" y="4790"/>
                        <a:pt x="358346" y="64"/>
                      </a:cubicBezTo>
                      <a:cubicBezTo>
                        <a:pt x="475735" y="-4662"/>
                        <a:pt x="646670" y="257496"/>
                        <a:pt x="704335" y="308983"/>
                      </a:cubicBezTo>
                      <a:lnTo>
                        <a:pt x="704335" y="308983"/>
                      </a:lnTo>
                    </a:path>
                  </a:pathLst>
                </a:cu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8" name="Straight Arrow Connector 77">
                <a:extLst>
                  <a:ext uri="{FF2B5EF4-FFF2-40B4-BE49-F238E27FC236}">
                    <a16:creationId xmlns:a16="http://schemas.microsoft.com/office/drawing/2014/main" id="{9BBE2AE3-7716-1F49-D974-16A8706F8DEB}"/>
                  </a:ext>
                </a:extLst>
              </p:cNvPr>
              <p:cNvCxnSpPr>
                <a:cxnSpLocks/>
              </p:cNvCxnSpPr>
              <p:nvPr/>
            </p:nvCxnSpPr>
            <p:spPr>
              <a:xfrm flipV="1">
                <a:off x="3551738" y="5028836"/>
                <a:ext cx="0" cy="164592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98E2A97A-446A-10D2-B1F2-08128560A6B0}"/>
                  </a:ext>
                </a:extLst>
              </p:cNvPr>
              <p:cNvCxnSpPr/>
              <p:nvPr/>
            </p:nvCxnSpPr>
            <p:spPr>
              <a:xfrm flipH="1" flipV="1">
                <a:off x="3550691" y="5775627"/>
                <a:ext cx="2365" cy="93372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B28D3CAD-479D-1D02-1F62-A603061D82E4}"/>
                  </a:ext>
                </a:extLst>
              </p:cNvPr>
              <p:cNvSpPr txBox="1"/>
              <p:nvPr/>
            </p:nvSpPr>
            <p:spPr>
              <a:xfrm>
                <a:off x="3148346" y="4605454"/>
                <a:ext cx="805030" cy="400111"/>
              </a:xfrm>
              <a:prstGeom prst="rect">
                <a:avLst/>
              </a:prstGeom>
              <a:noFill/>
            </p:spPr>
            <p:txBody>
              <a:bodyPr wrap="none" rtlCol="0">
                <a:spAutoFit/>
              </a:bodyPr>
              <a:lstStyle/>
              <a:p>
                <a:r>
                  <a:rPr lang="en-US" sz="2000" b="1" dirty="0">
                    <a:solidFill>
                      <a:srgbClr val="00B050"/>
                    </a:solidFill>
                  </a:rPr>
                  <a:t>Pump</a:t>
                </a:r>
              </a:p>
            </p:txBody>
          </p:sp>
          <p:sp>
            <p:nvSpPr>
              <p:cNvPr id="81" name="Freeform 80">
                <a:extLst>
                  <a:ext uri="{FF2B5EF4-FFF2-40B4-BE49-F238E27FC236}">
                    <a16:creationId xmlns:a16="http://schemas.microsoft.com/office/drawing/2014/main" id="{383DA0D6-40E3-A0BC-721B-36808BB0A818}"/>
                  </a:ext>
                </a:extLst>
              </p:cNvPr>
              <p:cNvSpPr/>
              <p:nvPr/>
            </p:nvSpPr>
            <p:spPr>
              <a:xfrm>
                <a:off x="3414690" y="5459355"/>
                <a:ext cx="137406" cy="337337"/>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Lst>
                <a:ahLst/>
                <a:cxnLst>
                  <a:cxn ang="0">
                    <a:pos x="connsiteX0" y="connsiteY0"/>
                  </a:cxn>
                  <a:cxn ang="0">
                    <a:pos x="connsiteX1" y="connsiteY1"/>
                  </a:cxn>
                  <a:cxn ang="0">
                    <a:pos x="connsiteX2" y="connsiteY2"/>
                  </a:cxn>
                  <a:cxn ang="0">
                    <a:pos x="connsiteX3" y="connsiteY3"/>
                  </a:cxn>
                </a:cxnLst>
                <a:rect l="l" t="t" r="r" b="b"/>
                <a:pathLst>
                  <a:path w="704335" h="337337">
                    <a:moveTo>
                      <a:pt x="0" y="337337"/>
                    </a:moveTo>
                    <a:cubicBezTo>
                      <a:pt x="64873" y="211710"/>
                      <a:pt x="240957" y="4790"/>
                      <a:pt x="358346" y="64"/>
                    </a:cubicBezTo>
                    <a:cubicBezTo>
                      <a:pt x="475735" y="-4662"/>
                      <a:pt x="646670" y="257496"/>
                      <a:pt x="704335" y="308983"/>
                    </a:cubicBezTo>
                    <a:lnTo>
                      <a:pt x="704335" y="308983"/>
                    </a:ln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a:extLst>
                  <a:ext uri="{FF2B5EF4-FFF2-40B4-BE49-F238E27FC236}">
                    <a16:creationId xmlns:a16="http://schemas.microsoft.com/office/drawing/2014/main" id="{F80F7069-2292-6887-1BE5-EE64EB898E97}"/>
                  </a:ext>
                </a:extLst>
              </p:cNvPr>
              <p:cNvSpPr/>
              <p:nvPr/>
            </p:nvSpPr>
            <p:spPr>
              <a:xfrm flipH="1">
                <a:off x="3538334" y="5459355"/>
                <a:ext cx="137406" cy="337337"/>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Lst>
                <a:ahLst/>
                <a:cxnLst>
                  <a:cxn ang="0">
                    <a:pos x="connsiteX0" y="connsiteY0"/>
                  </a:cxn>
                  <a:cxn ang="0">
                    <a:pos x="connsiteX1" y="connsiteY1"/>
                  </a:cxn>
                  <a:cxn ang="0">
                    <a:pos x="connsiteX2" y="connsiteY2"/>
                  </a:cxn>
                  <a:cxn ang="0">
                    <a:pos x="connsiteX3" y="connsiteY3"/>
                  </a:cxn>
                </a:cxnLst>
                <a:rect l="l" t="t" r="r" b="b"/>
                <a:pathLst>
                  <a:path w="704335" h="337337">
                    <a:moveTo>
                      <a:pt x="0" y="337337"/>
                    </a:moveTo>
                    <a:cubicBezTo>
                      <a:pt x="64873" y="211710"/>
                      <a:pt x="240957" y="4790"/>
                      <a:pt x="358346" y="64"/>
                    </a:cubicBezTo>
                    <a:cubicBezTo>
                      <a:pt x="475735" y="-4662"/>
                      <a:pt x="646670" y="257496"/>
                      <a:pt x="704335" y="308983"/>
                    </a:cubicBezTo>
                    <a:lnTo>
                      <a:pt x="704335" y="308983"/>
                    </a:ln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6" name="Group 95">
              <a:extLst>
                <a:ext uri="{FF2B5EF4-FFF2-40B4-BE49-F238E27FC236}">
                  <a16:creationId xmlns:a16="http://schemas.microsoft.com/office/drawing/2014/main" id="{BE534B39-9596-C3DD-9D99-BBF960C96D4A}"/>
                </a:ext>
              </a:extLst>
            </p:cNvPr>
            <p:cNvGrpSpPr/>
            <p:nvPr/>
          </p:nvGrpSpPr>
          <p:grpSpPr>
            <a:xfrm>
              <a:off x="107480" y="4821574"/>
              <a:ext cx="3623915" cy="1605931"/>
              <a:chOff x="-1800378" y="4417633"/>
              <a:chExt cx="4001721" cy="1694070"/>
            </a:xfrm>
          </p:grpSpPr>
          <p:cxnSp>
            <p:nvCxnSpPr>
              <p:cNvPr id="84" name="Straight Arrow Connector 83">
                <a:extLst>
                  <a:ext uri="{FF2B5EF4-FFF2-40B4-BE49-F238E27FC236}">
                    <a16:creationId xmlns:a16="http://schemas.microsoft.com/office/drawing/2014/main" id="{308F3CFA-672F-811C-74B2-D43730A0B0F5}"/>
                  </a:ext>
                </a:extLst>
              </p:cNvPr>
              <p:cNvCxnSpPr>
                <a:cxnSpLocks/>
              </p:cNvCxnSpPr>
              <p:nvPr/>
            </p:nvCxnSpPr>
            <p:spPr>
              <a:xfrm flipV="1">
                <a:off x="-417089" y="5148690"/>
                <a:ext cx="2598088" cy="0"/>
              </a:xfrm>
              <a:prstGeom prst="straightConnector1">
                <a:avLst/>
              </a:prstGeom>
              <a:ln w="57150">
                <a:solidFill>
                  <a:schemeClr val="accent5">
                    <a:alpha val="61961"/>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7209B805-E5B9-D75F-DD3A-9F61FC7FA1D5}"/>
                  </a:ext>
                </a:extLst>
              </p:cNvPr>
              <p:cNvCxnSpPr>
                <a:cxnSpLocks/>
              </p:cNvCxnSpPr>
              <p:nvPr/>
            </p:nvCxnSpPr>
            <p:spPr>
              <a:xfrm flipV="1">
                <a:off x="-417089" y="5478476"/>
                <a:ext cx="2618432" cy="27657"/>
              </a:xfrm>
              <a:prstGeom prst="straightConnector1">
                <a:avLst/>
              </a:prstGeom>
              <a:ln w="57150">
                <a:solidFill>
                  <a:srgbClr val="C00000">
                    <a:alpha val="61961"/>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78AE49EE-8FD9-0883-E198-56AD5F0260A2}"/>
                  </a:ext>
                </a:extLst>
              </p:cNvPr>
              <p:cNvCxnSpPr>
                <a:cxnSpLocks/>
                <a:endCxn id="87" idx="3"/>
              </p:cNvCxnSpPr>
              <p:nvPr/>
            </p:nvCxnSpPr>
            <p:spPr>
              <a:xfrm flipV="1">
                <a:off x="-1219536" y="5324833"/>
                <a:ext cx="3418097" cy="21632"/>
              </a:xfrm>
              <a:prstGeom prst="straightConnector1">
                <a:avLst/>
              </a:prstGeom>
              <a:ln w="57150">
                <a:solidFill>
                  <a:srgbClr val="00B050">
                    <a:alpha val="61961"/>
                  </a:srgbClr>
                </a:solidFill>
                <a:tailEnd type="triangle"/>
              </a:ln>
            </p:spPr>
            <p:style>
              <a:lnRef idx="1">
                <a:schemeClr val="accent1"/>
              </a:lnRef>
              <a:fillRef idx="0">
                <a:schemeClr val="accent1"/>
              </a:fillRef>
              <a:effectRef idx="0">
                <a:schemeClr val="accent1"/>
              </a:effectRef>
              <a:fontRef idx="minor">
                <a:schemeClr val="tx1"/>
              </a:fontRef>
            </p:style>
          </p:cxnSp>
          <p:sp>
            <p:nvSpPr>
              <p:cNvPr id="87" name="Double Bracket 86">
                <a:extLst>
                  <a:ext uri="{FF2B5EF4-FFF2-40B4-BE49-F238E27FC236}">
                    <a16:creationId xmlns:a16="http://schemas.microsoft.com/office/drawing/2014/main" id="{B0FB2CCC-AB9F-E356-89A8-A195E146703A}"/>
                  </a:ext>
                </a:extLst>
              </p:cNvPr>
              <p:cNvSpPr/>
              <p:nvPr/>
            </p:nvSpPr>
            <p:spPr>
              <a:xfrm>
                <a:off x="-426416" y="4864543"/>
                <a:ext cx="2624977" cy="920579"/>
              </a:xfrm>
              <a:prstGeom prst="bracketPair">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Rectangle 87">
                <a:extLst>
                  <a:ext uri="{FF2B5EF4-FFF2-40B4-BE49-F238E27FC236}">
                    <a16:creationId xmlns:a16="http://schemas.microsoft.com/office/drawing/2014/main" id="{021BAE0E-6446-9B5C-ECF6-56CA898FCE55}"/>
                  </a:ext>
                </a:extLst>
              </p:cNvPr>
              <p:cNvSpPr/>
              <p:nvPr/>
            </p:nvSpPr>
            <p:spPr>
              <a:xfrm>
                <a:off x="559081" y="4938686"/>
                <a:ext cx="605481" cy="74140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2FAF20C4-DC41-A100-8C5D-92C0E3E8FB27}"/>
                  </a:ext>
                </a:extLst>
              </p:cNvPr>
              <p:cNvSpPr txBox="1"/>
              <p:nvPr/>
            </p:nvSpPr>
            <p:spPr>
              <a:xfrm>
                <a:off x="678280" y="5089365"/>
                <a:ext cx="412292" cy="400110"/>
              </a:xfrm>
              <a:prstGeom prst="rect">
                <a:avLst/>
              </a:prstGeom>
              <a:noFill/>
            </p:spPr>
            <p:txBody>
              <a:bodyPr wrap="none" rtlCol="0">
                <a:spAutoFit/>
              </a:bodyPr>
              <a:lstStyle/>
              <a:p>
                <a:r>
                  <a:rPr lang="en-US" sz="2000" dirty="0">
                    <a:solidFill>
                      <a:schemeClr val="bg1"/>
                    </a:solidFill>
                    <a:latin typeface="Symbol" charset="2"/>
                    <a:ea typeface="Symbol" charset="2"/>
                    <a:cs typeface="Symbol" charset="2"/>
                  </a:rPr>
                  <a:t>c</a:t>
                </a:r>
                <a:r>
                  <a:rPr lang="en-US" sz="2000" baseline="30000" dirty="0">
                    <a:solidFill>
                      <a:schemeClr val="bg1"/>
                    </a:solidFill>
                  </a:rPr>
                  <a:t>3</a:t>
                </a:r>
              </a:p>
            </p:txBody>
          </p:sp>
          <p:sp>
            <p:nvSpPr>
              <p:cNvPr id="90" name="Rectangle 89">
                <a:extLst>
                  <a:ext uri="{FF2B5EF4-FFF2-40B4-BE49-F238E27FC236}">
                    <a16:creationId xmlns:a16="http://schemas.microsoft.com/office/drawing/2014/main" id="{434EAA67-2590-C628-8B2F-3773ACD7EBD0}"/>
                  </a:ext>
                </a:extLst>
              </p:cNvPr>
              <p:cNvSpPr/>
              <p:nvPr/>
            </p:nvSpPr>
            <p:spPr>
              <a:xfrm>
                <a:off x="1321661" y="4938686"/>
                <a:ext cx="605481" cy="74140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96BFF434-8BAC-16BC-974D-832F132EE627}"/>
                  </a:ext>
                </a:extLst>
              </p:cNvPr>
              <p:cNvSpPr txBox="1"/>
              <p:nvPr/>
            </p:nvSpPr>
            <p:spPr>
              <a:xfrm>
                <a:off x="-1800378" y="5131311"/>
                <a:ext cx="921354" cy="422069"/>
              </a:xfrm>
              <a:prstGeom prst="rect">
                <a:avLst/>
              </a:prstGeom>
              <a:solidFill>
                <a:schemeClr val="bg1"/>
              </a:solidFill>
            </p:spPr>
            <p:txBody>
              <a:bodyPr wrap="square" rtlCol="0">
                <a:spAutoFit/>
              </a:bodyPr>
              <a:lstStyle/>
              <a:p>
                <a:r>
                  <a:rPr lang="en-US" sz="2000" b="1" dirty="0">
                    <a:solidFill>
                      <a:srgbClr val="00B050"/>
                    </a:solidFill>
                  </a:rPr>
                  <a:t>Pump</a:t>
                </a:r>
              </a:p>
            </p:txBody>
          </p:sp>
          <p:sp>
            <p:nvSpPr>
              <p:cNvPr id="92" name="TextBox 91">
                <a:extLst>
                  <a:ext uri="{FF2B5EF4-FFF2-40B4-BE49-F238E27FC236}">
                    <a16:creationId xmlns:a16="http://schemas.microsoft.com/office/drawing/2014/main" id="{6D8EE364-8000-AF8C-2A11-FBD88E2015A1}"/>
                  </a:ext>
                </a:extLst>
              </p:cNvPr>
              <p:cNvSpPr txBox="1"/>
              <p:nvPr/>
            </p:nvSpPr>
            <p:spPr>
              <a:xfrm>
                <a:off x="-149530" y="4417633"/>
                <a:ext cx="2085477" cy="369332"/>
              </a:xfrm>
              <a:prstGeom prst="rect">
                <a:avLst/>
              </a:prstGeom>
              <a:noFill/>
            </p:spPr>
            <p:txBody>
              <a:bodyPr wrap="square" rtlCol="0">
                <a:spAutoFit/>
              </a:bodyPr>
              <a:lstStyle/>
              <a:p>
                <a:pPr algn="ctr"/>
                <a:r>
                  <a:rPr lang="en-US" dirty="0">
                    <a:solidFill>
                      <a:schemeClr val="accent1">
                        <a:lumMod val="75000"/>
                      </a:schemeClr>
                    </a:solidFill>
                  </a:rPr>
                  <a:t>High-Q resonator</a:t>
                </a:r>
              </a:p>
            </p:txBody>
          </p:sp>
          <p:sp>
            <p:nvSpPr>
              <p:cNvPr id="93" name="TextBox 92">
                <a:extLst>
                  <a:ext uri="{FF2B5EF4-FFF2-40B4-BE49-F238E27FC236}">
                    <a16:creationId xmlns:a16="http://schemas.microsoft.com/office/drawing/2014/main" id="{653930C2-819C-368D-6DEB-A2334B492B6B}"/>
                  </a:ext>
                </a:extLst>
              </p:cNvPr>
              <p:cNvSpPr txBox="1"/>
              <p:nvPr/>
            </p:nvSpPr>
            <p:spPr>
              <a:xfrm>
                <a:off x="1415184" y="5138791"/>
                <a:ext cx="421910" cy="369332"/>
              </a:xfrm>
              <a:prstGeom prst="rect">
                <a:avLst/>
              </a:prstGeom>
              <a:noFill/>
            </p:spPr>
            <p:txBody>
              <a:bodyPr wrap="none" rtlCol="0">
                <a:spAutoFit/>
              </a:bodyPr>
              <a:lstStyle/>
              <a:p>
                <a:r>
                  <a:rPr lang="en-US"/>
                  <a:t>SA</a:t>
                </a:r>
              </a:p>
            </p:txBody>
          </p:sp>
          <p:sp>
            <p:nvSpPr>
              <p:cNvPr id="94" name="Rectangle 93">
                <a:extLst>
                  <a:ext uri="{FF2B5EF4-FFF2-40B4-BE49-F238E27FC236}">
                    <a16:creationId xmlns:a16="http://schemas.microsoft.com/office/drawing/2014/main" id="{A8B9DC2A-2E90-AA9F-15C6-C83C14505F4A}"/>
                  </a:ext>
                </a:extLst>
              </p:cNvPr>
              <p:cNvSpPr/>
              <p:nvPr/>
            </p:nvSpPr>
            <p:spPr>
              <a:xfrm>
                <a:off x="123954" y="5742371"/>
                <a:ext cx="1550424" cy="369332"/>
              </a:xfrm>
              <a:prstGeom prst="rect">
                <a:avLst/>
              </a:prstGeom>
            </p:spPr>
            <p:txBody>
              <a:bodyPr wrap="none">
                <a:spAutoFit/>
              </a:bodyPr>
              <a:lstStyle/>
              <a:p>
                <a:r>
                  <a:rPr lang="en-US" b="1" i="1" dirty="0">
                    <a:latin typeface="Times New Roman" charset="0"/>
                    <a:ea typeface="Times New Roman" charset="0"/>
                    <a:cs typeface="Times New Roman" charset="0"/>
                  </a:rPr>
                  <a:t>n(I) = n</a:t>
                </a:r>
                <a:r>
                  <a:rPr lang="en-US" b="1" i="1" baseline="-25000" dirty="0">
                    <a:latin typeface="Times New Roman" charset="0"/>
                    <a:ea typeface="Times New Roman" charset="0"/>
                    <a:cs typeface="Times New Roman" charset="0"/>
                  </a:rPr>
                  <a:t>0</a:t>
                </a:r>
                <a:r>
                  <a:rPr lang="en-US" b="1" i="1" dirty="0">
                    <a:latin typeface="Times New Roman" charset="0"/>
                    <a:ea typeface="Times New Roman" charset="0"/>
                    <a:cs typeface="Times New Roman" charset="0"/>
                  </a:rPr>
                  <a:t>+ I n</a:t>
                </a:r>
                <a:r>
                  <a:rPr lang="en-US" b="1" i="1" baseline="-25000" dirty="0">
                    <a:latin typeface="Times New Roman" charset="0"/>
                    <a:ea typeface="Times New Roman" charset="0"/>
                    <a:cs typeface="Times New Roman" charset="0"/>
                  </a:rPr>
                  <a:t>2</a:t>
                </a:r>
              </a:p>
            </p:txBody>
          </p:sp>
        </p:grpSp>
        <p:sp>
          <p:nvSpPr>
            <p:cNvPr id="99" name="TextBox 98">
              <a:extLst>
                <a:ext uri="{FF2B5EF4-FFF2-40B4-BE49-F238E27FC236}">
                  <a16:creationId xmlns:a16="http://schemas.microsoft.com/office/drawing/2014/main" id="{DC7FCF72-D19A-B480-F746-A9D3945593A8}"/>
                </a:ext>
              </a:extLst>
            </p:cNvPr>
            <p:cNvSpPr txBox="1"/>
            <p:nvPr/>
          </p:nvSpPr>
          <p:spPr>
            <a:xfrm>
              <a:off x="4349136" y="4876660"/>
              <a:ext cx="2352075" cy="1200329"/>
            </a:xfrm>
            <a:prstGeom prst="rect">
              <a:avLst/>
            </a:prstGeom>
            <a:noFill/>
          </p:spPr>
          <p:txBody>
            <a:bodyPr wrap="square" rtlCol="0">
              <a:spAutoFit/>
            </a:bodyPr>
            <a:lstStyle/>
            <a:p>
              <a:r>
                <a:rPr lang="en-US" dirty="0"/>
                <a:t>Comb modes formed via degenerate and non-degenerate 4 wave mixing</a:t>
              </a:r>
            </a:p>
          </p:txBody>
        </p:sp>
      </p:grpSp>
    </p:spTree>
    <p:extLst>
      <p:ext uri="{BB962C8B-B14F-4D97-AF65-F5344CB8AC3E}">
        <p14:creationId xmlns:p14="http://schemas.microsoft.com/office/powerpoint/2010/main" val="3251566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38153DB-62FC-409E-80C7-6E47004F3EA4}"/>
              </a:ext>
            </a:extLst>
          </p:cNvPr>
          <p:cNvSpPr txBox="1"/>
          <p:nvPr/>
        </p:nvSpPr>
        <p:spPr>
          <a:xfrm>
            <a:off x="445528" y="859733"/>
            <a:ext cx="5050485" cy="1708160"/>
          </a:xfrm>
          <a:prstGeom prst="rect">
            <a:avLst/>
          </a:prstGeom>
          <a:noFill/>
        </p:spPr>
        <p:txBody>
          <a:bodyPr wrap="none" rtlCol="0">
            <a:spAutoFit/>
          </a:bodyPr>
          <a:lstStyle/>
          <a:p>
            <a:r>
              <a:rPr lang="en-US" sz="2100" b="1" u="sng" dirty="0"/>
              <a:t>Micro-resonators:</a:t>
            </a:r>
          </a:p>
          <a:p>
            <a:pPr marL="342900" indent="-342900">
              <a:buFont typeface="Arial" charset="0"/>
              <a:buChar char="•"/>
            </a:pPr>
            <a:r>
              <a:rPr lang="en-US" sz="2100" dirty="0"/>
              <a:t>Compact nonlinear optical filters/cavities</a:t>
            </a:r>
          </a:p>
          <a:p>
            <a:pPr marL="342900" indent="-342900">
              <a:buFont typeface="Arial" charset="0"/>
              <a:buChar char="•"/>
            </a:pPr>
            <a:r>
              <a:rPr lang="en-US" sz="2100" dirty="0"/>
              <a:t>CMOS compatible</a:t>
            </a:r>
          </a:p>
          <a:p>
            <a:pPr marL="342900" indent="-342900">
              <a:buFont typeface="Arial" charset="0"/>
              <a:buChar char="•"/>
            </a:pPr>
            <a:r>
              <a:rPr lang="en-US" sz="2100" dirty="0"/>
              <a:t>Chip-scale</a:t>
            </a:r>
          </a:p>
          <a:p>
            <a:pPr marL="342900" lvl="1" indent="-342900">
              <a:buFont typeface="Arial" charset="0"/>
              <a:buChar char="•"/>
            </a:pPr>
            <a:r>
              <a:rPr lang="en-US" sz="2100" dirty="0"/>
              <a:t>Inexpensive to manufacture</a:t>
            </a:r>
          </a:p>
        </p:txBody>
      </p:sp>
      <p:pic>
        <p:nvPicPr>
          <p:cNvPr id="9" name="Picture 8"/>
          <p:cNvPicPr>
            <a:picLocks noChangeAspect="1"/>
          </p:cNvPicPr>
          <p:nvPr/>
        </p:nvPicPr>
        <p:blipFill rotWithShape="1">
          <a:blip r:embed="rId2"/>
          <a:srcRect t="15494" b="2648"/>
          <a:stretch/>
        </p:blipFill>
        <p:spPr>
          <a:xfrm>
            <a:off x="6358560" y="1591824"/>
            <a:ext cx="2611919" cy="2847435"/>
          </a:xfrm>
          <a:prstGeom prst="rect">
            <a:avLst/>
          </a:prstGeom>
        </p:spPr>
      </p:pic>
      <p:sp>
        <p:nvSpPr>
          <p:cNvPr id="2" name="Rectangle 1"/>
          <p:cNvSpPr/>
          <p:nvPr/>
        </p:nvSpPr>
        <p:spPr>
          <a:xfrm>
            <a:off x="6264665" y="910981"/>
            <a:ext cx="2799708" cy="584775"/>
          </a:xfrm>
          <a:prstGeom prst="rect">
            <a:avLst/>
          </a:prstGeom>
        </p:spPr>
        <p:txBody>
          <a:bodyPr wrap="square">
            <a:spAutoFit/>
          </a:bodyPr>
          <a:lstStyle/>
          <a:p>
            <a:r>
              <a:rPr lang="en-US" sz="1600" i="1" dirty="0">
                <a:latin typeface="Times New Roman" charset="0"/>
                <a:ea typeface="Times New Roman" charset="0"/>
                <a:cs typeface="Times New Roman" charset="0"/>
              </a:rPr>
              <a:t>Credit: Image by </a:t>
            </a:r>
            <a:r>
              <a:rPr lang="en-US" sz="1600" i="1" dirty="0" err="1">
                <a:latin typeface="Times New Roman" charset="0"/>
                <a:ea typeface="Times New Roman" charset="0"/>
                <a:cs typeface="Times New Roman" charset="0"/>
              </a:rPr>
              <a:t>Jiangang</a:t>
            </a:r>
            <a:r>
              <a:rPr lang="en-US" sz="1600" i="1" dirty="0">
                <a:latin typeface="Times New Roman" charset="0"/>
                <a:ea typeface="Times New Roman" charset="0"/>
                <a:cs typeface="Times New Roman" charset="0"/>
              </a:rPr>
              <a:t> Zhu and </a:t>
            </a:r>
            <a:r>
              <a:rPr lang="en-US" sz="1600" i="1" dirty="0" err="1">
                <a:latin typeface="Times New Roman" charset="0"/>
                <a:ea typeface="Times New Roman" charset="0"/>
                <a:cs typeface="Times New Roman" charset="0"/>
              </a:rPr>
              <a:t>Jingyang</a:t>
            </a:r>
            <a:r>
              <a:rPr lang="en-US" sz="1600" i="1" dirty="0">
                <a:latin typeface="Times New Roman" charset="0"/>
                <a:ea typeface="Times New Roman" charset="0"/>
                <a:cs typeface="Times New Roman" charset="0"/>
              </a:rPr>
              <a:t> </a:t>
            </a:r>
            <a:r>
              <a:rPr lang="en-US" sz="1600" i="1" dirty="0" err="1">
                <a:latin typeface="Times New Roman" charset="0"/>
                <a:ea typeface="Times New Roman" charset="0"/>
                <a:cs typeface="Times New Roman" charset="0"/>
              </a:rPr>
              <a:t>Gan</a:t>
            </a:r>
            <a:r>
              <a:rPr lang="en-US" sz="1600" i="1" dirty="0">
                <a:latin typeface="Times New Roman" charset="0"/>
                <a:ea typeface="Times New Roman" charset="0"/>
                <a:cs typeface="Times New Roman" charset="0"/>
              </a:rPr>
              <a:t>/WUSTL</a:t>
            </a:r>
          </a:p>
        </p:txBody>
      </p:sp>
      <p:grpSp>
        <p:nvGrpSpPr>
          <p:cNvPr id="19" name="Group 18"/>
          <p:cNvGrpSpPr/>
          <p:nvPr/>
        </p:nvGrpSpPr>
        <p:grpSpPr>
          <a:xfrm>
            <a:off x="378281" y="3014044"/>
            <a:ext cx="5610175" cy="1498991"/>
            <a:chOff x="1570780" y="4990753"/>
            <a:chExt cx="5610175" cy="1498991"/>
          </a:xfrm>
        </p:grpSpPr>
        <p:pic>
          <p:nvPicPr>
            <p:cNvPr id="3" name="Picture 2"/>
            <p:cNvPicPr>
              <a:picLocks noChangeAspect="1"/>
            </p:cNvPicPr>
            <p:nvPr/>
          </p:nvPicPr>
          <p:blipFill>
            <a:blip r:embed="rId3"/>
            <a:stretch>
              <a:fillRect/>
            </a:stretch>
          </p:blipFill>
          <p:spPr>
            <a:xfrm>
              <a:off x="1577118" y="4990753"/>
              <a:ext cx="1618219" cy="1460047"/>
            </a:xfrm>
            <a:prstGeom prst="rect">
              <a:avLst/>
            </a:prstGeom>
          </p:spPr>
        </p:pic>
        <p:pic>
          <p:nvPicPr>
            <p:cNvPr id="10" name="Picture 9"/>
            <p:cNvPicPr>
              <a:picLocks noChangeAspect="1"/>
            </p:cNvPicPr>
            <p:nvPr/>
          </p:nvPicPr>
          <p:blipFill>
            <a:blip r:embed="rId4"/>
            <a:stretch>
              <a:fillRect/>
            </a:stretch>
          </p:blipFill>
          <p:spPr>
            <a:xfrm>
              <a:off x="3356674" y="5010829"/>
              <a:ext cx="1655411" cy="1478915"/>
            </a:xfrm>
            <a:prstGeom prst="rect">
              <a:avLst/>
            </a:prstGeom>
          </p:spPr>
        </p:pic>
        <p:pic>
          <p:nvPicPr>
            <p:cNvPr id="11" name="Picture 10"/>
            <p:cNvPicPr>
              <a:picLocks noChangeAspect="1"/>
            </p:cNvPicPr>
            <p:nvPr/>
          </p:nvPicPr>
          <p:blipFill rotWithShape="1">
            <a:blip r:embed="rId5"/>
            <a:srcRect l="5695" t="51042" r="54705" b="5650"/>
            <a:stretch/>
          </p:blipFill>
          <p:spPr>
            <a:xfrm>
              <a:off x="5140921" y="5011683"/>
              <a:ext cx="2019361" cy="1468627"/>
            </a:xfrm>
            <a:prstGeom prst="rect">
              <a:avLst/>
            </a:prstGeom>
          </p:spPr>
        </p:pic>
        <p:grpSp>
          <p:nvGrpSpPr>
            <p:cNvPr id="6" name="Group 5"/>
            <p:cNvGrpSpPr/>
            <p:nvPr/>
          </p:nvGrpSpPr>
          <p:grpSpPr>
            <a:xfrm>
              <a:off x="5535674" y="5349081"/>
              <a:ext cx="1218701" cy="369332"/>
              <a:chOff x="6553200" y="4919057"/>
              <a:chExt cx="1218701" cy="369332"/>
            </a:xfrm>
          </p:grpSpPr>
          <p:cxnSp>
            <p:nvCxnSpPr>
              <p:cNvPr id="13" name="Straight Arrow Connector 12"/>
              <p:cNvCxnSpPr/>
              <p:nvPr/>
            </p:nvCxnSpPr>
            <p:spPr>
              <a:xfrm>
                <a:off x="6553200" y="5270643"/>
                <a:ext cx="1218701" cy="3891"/>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793974" y="4919057"/>
                <a:ext cx="894797" cy="369332"/>
              </a:xfrm>
              <a:prstGeom prst="rect">
                <a:avLst/>
              </a:prstGeom>
              <a:noFill/>
            </p:spPr>
            <p:txBody>
              <a:bodyPr wrap="none" rtlCol="0">
                <a:spAutoFit/>
              </a:bodyPr>
              <a:lstStyle/>
              <a:p>
                <a:r>
                  <a:rPr lang="en-US" dirty="0">
                    <a:solidFill>
                      <a:schemeClr val="bg1"/>
                    </a:solidFill>
                  </a:rPr>
                  <a:t>200 um</a:t>
                </a:r>
              </a:p>
            </p:txBody>
          </p:sp>
        </p:grpSp>
        <p:sp>
          <p:nvSpPr>
            <p:cNvPr id="12" name="TextBox 11"/>
            <p:cNvSpPr txBox="1"/>
            <p:nvPr/>
          </p:nvSpPr>
          <p:spPr>
            <a:xfrm>
              <a:off x="1570780" y="6081468"/>
              <a:ext cx="655692" cy="369332"/>
            </a:xfrm>
            <a:prstGeom prst="rect">
              <a:avLst/>
            </a:prstGeom>
            <a:noFill/>
          </p:spPr>
          <p:txBody>
            <a:bodyPr wrap="none" rtlCol="0">
              <a:spAutoFit/>
            </a:bodyPr>
            <a:lstStyle/>
            <a:p>
              <a:r>
                <a:rPr lang="en-US" dirty="0">
                  <a:solidFill>
                    <a:schemeClr val="bg1"/>
                  </a:solidFill>
                </a:rPr>
                <a:t>Silica</a:t>
              </a:r>
            </a:p>
          </p:txBody>
        </p:sp>
        <p:sp>
          <p:nvSpPr>
            <p:cNvPr id="15" name="TextBox 14"/>
            <p:cNvSpPr txBox="1"/>
            <p:nvPr/>
          </p:nvSpPr>
          <p:spPr>
            <a:xfrm>
              <a:off x="3339550" y="6110978"/>
              <a:ext cx="641522" cy="369332"/>
            </a:xfrm>
            <a:prstGeom prst="rect">
              <a:avLst/>
            </a:prstGeom>
            <a:noFill/>
          </p:spPr>
          <p:txBody>
            <a:bodyPr wrap="none" rtlCol="0">
              <a:spAutoFit/>
            </a:bodyPr>
            <a:lstStyle/>
            <a:p>
              <a:r>
                <a:rPr lang="en-US" dirty="0">
                  <a:solidFill>
                    <a:schemeClr val="bg1"/>
                  </a:solidFill>
                </a:rPr>
                <a:t>CaF</a:t>
              </a:r>
              <a:r>
                <a:rPr lang="en-US" sz="1600" dirty="0">
                  <a:solidFill>
                    <a:schemeClr val="bg1"/>
                  </a:solidFill>
                </a:rPr>
                <a:t>2</a:t>
              </a:r>
              <a:endParaRPr lang="en-US" dirty="0">
                <a:solidFill>
                  <a:schemeClr val="bg1"/>
                </a:solidFill>
              </a:endParaRPr>
            </a:p>
          </p:txBody>
        </p:sp>
        <p:sp>
          <p:nvSpPr>
            <p:cNvPr id="16" name="TextBox 15"/>
            <p:cNvSpPr txBox="1"/>
            <p:nvPr/>
          </p:nvSpPr>
          <p:spPr>
            <a:xfrm>
              <a:off x="6688512" y="6086642"/>
              <a:ext cx="492443" cy="369332"/>
            </a:xfrm>
            <a:prstGeom prst="rect">
              <a:avLst/>
            </a:prstGeom>
            <a:noFill/>
          </p:spPr>
          <p:txBody>
            <a:bodyPr wrap="none" rtlCol="0">
              <a:spAutoFit/>
            </a:bodyPr>
            <a:lstStyle/>
            <a:p>
              <a:r>
                <a:rPr lang="en-US" dirty="0" err="1">
                  <a:solidFill>
                    <a:schemeClr val="bg1"/>
                  </a:solidFill>
                </a:rPr>
                <a:t>SiN</a:t>
              </a:r>
              <a:endParaRPr lang="en-US" dirty="0">
                <a:solidFill>
                  <a:schemeClr val="bg1"/>
                </a:solidFill>
              </a:endParaRPr>
            </a:p>
          </p:txBody>
        </p:sp>
      </p:grpSp>
      <p:sp>
        <p:nvSpPr>
          <p:cNvPr id="20" name="TextBox 19"/>
          <p:cNvSpPr txBox="1"/>
          <p:nvPr/>
        </p:nvSpPr>
        <p:spPr>
          <a:xfrm>
            <a:off x="650078" y="2686124"/>
            <a:ext cx="1349024" cy="369332"/>
          </a:xfrm>
          <a:prstGeom prst="rect">
            <a:avLst/>
          </a:prstGeom>
          <a:noFill/>
        </p:spPr>
        <p:txBody>
          <a:bodyPr wrap="none" rtlCol="0">
            <a:spAutoFit/>
          </a:bodyPr>
          <a:lstStyle/>
          <a:p>
            <a:r>
              <a:rPr lang="en-US" i="1" dirty="0" err="1">
                <a:latin typeface="Times New Roman" charset="0"/>
                <a:ea typeface="Times New Roman" charset="0"/>
                <a:cs typeface="Times New Roman" charset="0"/>
              </a:rPr>
              <a:t>Vahalla</a:t>
            </a:r>
            <a:r>
              <a:rPr lang="en-US" i="1" dirty="0">
                <a:latin typeface="Times New Roman" charset="0"/>
                <a:ea typeface="Times New Roman" charset="0"/>
                <a:cs typeface="Times New Roman" charset="0"/>
              </a:rPr>
              <a:t> et al</a:t>
            </a:r>
          </a:p>
        </p:txBody>
      </p:sp>
      <p:sp>
        <p:nvSpPr>
          <p:cNvPr id="21" name="TextBox 20"/>
          <p:cNvSpPr txBox="1"/>
          <p:nvPr/>
        </p:nvSpPr>
        <p:spPr>
          <a:xfrm>
            <a:off x="4330159" y="2671550"/>
            <a:ext cx="1200713" cy="369332"/>
          </a:xfrm>
          <a:prstGeom prst="rect">
            <a:avLst/>
          </a:prstGeom>
          <a:noFill/>
        </p:spPr>
        <p:txBody>
          <a:bodyPr wrap="none" rtlCol="0">
            <a:spAutoFit/>
          </a:bodyPr>
          <a:lstStyle/>
          <a:p>
            <a:r>
              <a:rPr lang="en-US" i="1">
                <a:latin typeface="Times New Roman" charset="0"/>
                <a:ea typeface="Times New Roman" charset="0"/>
                <a:cs typeface="Times New Roman" charset="0"/>
              </a:rPr>
              <a:t>Gaeta </a:t>
            </a:r>
            <a:r>
              <a:rPr lang="en-US" i="1" dirty="0">
                <a:latin typeface="Times New Roman" charset="0"/>
                <a:ea typeface="Times New Roman" charset="0"/>
                <a:cs typeface="Times New Roman" charset="0"/>
              </a:rPr>
              <a:t>et al</a:t>
            </a:r>
          </a:p>
        </p:txBody>
      </p:sp>
      <p:sp>
        <p:nvSpPr>
          <p:cNvPr id="22" name="TextBox 21"/>
          <p:cNvSpPr txBox="1"/>
          <p:nvPr/>
        </p:nvSpPr>
        <p:spPr>
          <a:xfrm>
            <a:off x="2313942" y="2664788"/>
            <a:ext cx="1278363" cy="369332"/>
          </a:xfrm>
          <a:prstGeom prst="rect">
            <a:avLst/>
          </a:prstGeom>
          <a:noFill/>
        </p:spPr>
        <p:txBody>
          <a:bodyPr wrap="none" rtlCol="0">
            <a:spAutoFit/>
          </a:bodyPr>
          <a:lstStyle/>
          <a:p>
            <a:r>
              <a:rPr lang="en-US" i="1">
                <a:latin typeface="Times New Roman" charset="0"/>
                <a:ea typeface="Times New Roman" charset="0"/>
                <a:cs typeface="Times New Roman" charset="0"/>
              </a:rPr>
              <a:t>Maleki</a:t>
            </a:r>
            <a:r>
              <a:rPr lang="en-US" i="1" dirty="0">
                <a:latin typeface="Times New Roman" charset="0"/>
                <a:ea typeface="Times New Roman" charset="0"/>
                <a:cs typeface="Times New Roman" charset="0"/>
              </a:rPr>
              <a:t> et al</a:t>
            </a:r>
          </a:p>
        </p:txBody>
      </p:sp>
      <p:sp>
        <p:nvSpPr>
          <p:cNvPr id="24" name="TextBox 23">
            <a:extLst>
              <a:ext uri="{FF2B5EF4-FFF2-40B4-BE49-F238E27FC236}">
                <a16:creationId xmlns:a16="http://schemas.microsoft.com/office/drawing/2014/main" id="{A49061CD-3D8C-42C8-B227-566133AD8342}"/>
              </a:ext>
            </a:extLst>
          </p:cNvPr>
          <p:cNvSpPr txBox="1"/>
          <p:nvPr/>
        </p:nvSpPr>
        <p:spPr>
          <a:xfrm>
            <a:off x="1977058" y="64799"/>
            <a:ext cx="5773568" cy="584775"/>
          </a:xfrm>
          <a:prstGeom prst="rect">
            <a:avLst/>
          </a:prstGeom>
          <a:noFill/>
        </p:spPr>
        <p:txBody>
          <a:bodyPr wrap="none" rtlCol="0">
            <a:spAutoFit/>
          </a:bodyPr>
          <a:lstStyle/>
          <a:p>
            <a:r>
              <a:rPr lang="en-US" sz="3200">
                <a:solidFill>
                  <a:schemeClr val="bg1"/>
                </a:solidFill>
              </a:rPr>
              <a:t>Smaller: </a:t>
            </a:r>
            <a:r>
              <a:rPr lang="en-US" sz="3200" dirty="0">
                <a:solidFill>
                  <a:schemeClr val="bg1"/>
                </a:solidFill>
              </a:rPr>
              <a:t>O</a:t>
            </a:r>
            <a:r>
              <a:rPr lang="en-US" sz="3200">
                <a:solidFill>
                  <a:schemeClr val="bg1"/>
                </a:solidFill>
              </a:rPr>
              <a:t>ptical </a:t>
            </a:r>
            <a:r>
              <a:rPr lang="en-US" sz="3200" dirty="0">
                <a:solidFill>
                  <a:schemeClr val="bg1"/>
                </a:solidFill>
              </a:rPr>
              <a:t>frequency combs</a:t>
            </a:r>
          </a:p>
        </p:txBody>
      </p:sp>
      <p:sp>
        <p:nvSpPr>
          <p:cNvPr id="29" name="TextBox 28"/>
          <p:cNvSpPr txBox="1"/>
          <p:nvPr/>
        </p:nvSpPr>
        <p:spPr>
          <a:xfrm>
            <a:off x="173521" y="895927"/>
            <a:ext cx="5667206" cy="1631216"/>
          </a:xfrm>
          <a:prstGeom prst="rect">
            <a:avLst/>
          </a:prstGeom>
          <a:solidFill>
            <a:schemeClr val="accent4">
              <a:lumMod val="20000"/>
              <a:lumOff val="80000"/>
            </a:schemeClr>
          </a:solidFill>
          <a:ln>
            <a:solidFill>
              <a:schemeClr val="tx1"/>
            </a:solidFill>
          </a:ln>
          <a:effectLst>
            <a:outerShdw blurRad="50800" dist="76200" dir="2700000" algn="tl" rotWithShape="0">
              <a:prstClr val="black">
                <a:alpha val="40000"/>
              </a:prstClr>
            </a:outerShdw>
          </a:effectLst>
        </p:spPr>
        <p:txBody>
          <a:bodyPr wrap="square" rtlCol="0">
            <a:spAutoFit/>
          </a:bodyPr>
          <a:lstStyle/>
          <a:p>
            <a:r>
              <a:rPr lang="en-US" sz="2000" b="1" dirty="0"/>
              <a:t>Current limitations:</a:t>
            </a:r>
          </a:p>
          <a:p>
            <a:pPr marL="342900" indent="-342900">
              <a:buFont typeface="Arial" panose="020B0604020202020204" pitchFamily="34" charset="0"/>
              <a:buChar char="•"/>
            </a:pPr>
            <a:r>
              <a:rPr lang="en-US" sz="2000" dirty="0"/>
              <a:t>Low optical coupling &lt; 5%</a:t>
            </a:r>
          </a:p>
          <a:p>
            <a:pPr marL="342900" indent="-342900">
              <a:buFont typeface="Arial" panose="020B0604020202020204" pitchFamily="34" charset="0"/>
              <a:buChar char="•"/>
            </a:pPr>
            <a:r>
              <a:rPr lang="en-US" sz="2000" dirty="0"/>
              <a:t>Narrow optical bandwidth ~ 10 nm</a:t>
            </a:r>
          </a:p>
          <a:p>
            <a:pPr marL="342900" indent="-342900">
              <a:buFont typeface="Arial" charset="0"/>
              <a:buChar char="•"/>
            </a:pPr>
            <a:r>
              <a:rPr lang="en-US" sz="2000" dirty="0"/>
              <a:t>Optical loss due to Brownian noise limits stability </a:t>
            </a:r>
          </a:p>
          <a:p>
            <a:pPr marL="342900" indent="-342900">
              <a:buFont typeface="Arial" charset="0"/>
              <a:buChar char="•"/>
            </a:pPr>
            <a:r>
              <a:rPr lang="en-US" sz="2000" dirty="0"/>
              <a:t>Difficult to broaden-&gt; low energy/pulse </a:t>
            </a:r>
            <a:endParaRPr lang="en-US" sz="2000" baseline="-25000" dirty="0"/>
          </a:p>
        </p:txBody>
      </p:sp>
      <p:sp>
        <p:nvSpPr>
          <p:cNvPr id="23" name="Rectangle 22"/>
          <p:cNvSpPr/>
          <p:nvPr/>
        </p:nvSpPr>
        <p:spPr>
          <a:xfrm>
            <a:off x="0" y="0"/>
            <a:ext cx="9144000" cy="5852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Chip-based combs: Kerr-resonators</a:t>
            </a:r>
          </a:p>
        </p:txBody>
      </p:sp>
      <p:grpSp>
        <p:nvGrpSpPr>
          <p:cNvPr id="4" name="Group 3">
            <a:extLst>
              <a:ext uri="{FF2B5EF4-FFF2-40B4-BE49-F238E27FC236}">
                <a16:creationId xmlns:a16="http://schemas.microsoft.com/office/drawing/2014/main" id="{6B5E61AE-E82A-7180-0BC5-83FF29271102}"/>
              </a:ext>
            </a:extLst>
          </p:cNvPr>
          <p:cNvGrpSpPr/>
          <p:nvPr/>
        </p:nvGrpSpPr>
        <p:grpSpPr>
          <a:xfrm>
            <a:off x="107480" y="4692337"/>
            <a:ext cx="8845855" cy="2028912"/>
            <a:chOff x="107480" y="4692337"/>
            <a:chExt cx="8845855" cy="2028912"/>
          </a:xfrm>
        </p:grpSpPr>
        <p:grpSp>
          <p:nvGrpSpPr>
            <p:cNvPr id="5" name="Group 4">
              <a:extLst>
                <a:ext uri="{FF2B5EF4-FFF2-40B4-BE49-F238E27FC236}">
                  <a16:creationId xmlns:a16="http://schemas.microsoft.com/office/drawing/2014/main" id="{10C5D547-4913-DDB4-A203-AF2E07DB3EB2}"/>
                </a:ext>
              </a:extLst>
            </p:cNvPr>
            <p:cNvGrpSpPr/>
            <p:nvPr/>
          </p:nvGrpSpPr>
          <p:grpSpPr>
            <a:xfrm>
              <a:off x="5161547" y="4692337"/>
              <a:ext cx="3791788" cy="2028912"/>
              <a:chOff x="1640956" y="4605454"/>
              <a:chExt cx="3924410" cy="2143085"/>
            </a:xfrm>
          </p:grpSpPr>
          <p:grpSp>
            <p:nvGrpSpPr>
              <p:cNvPr id="36" name="Group 35">
                <a:extLst>
                  <a:ext uri="{FF2B5EF4-FFF2-40B4-BE49-F238E27FC236}">
                    <a16:creationId xmlns:a16="http://schemas.microsoft.com/office/drawing/2014/main" id="{9DE5AEDD-056F-16D0-3D6D-43D294620ABF}"/>
                  </a:ext>
                </a:extLst>
              </p:cNvPr>
              <p:cNvGrpSpPr/>
              <p:nvPr/>
            </p:nvGrpSpPr>
            <p:grpSpPr>
              <a:xfrm>
                <a:off x="1665670" y="5729083"/>
                <a:ext cx="3786452" cy="1019456"/>
                <a:chOff x="1352791" y="1642156"/>
                <a:chExt cx="6468779" cy="1802867"/>
              </a:xfrm>
            </p:grpSpPr>
            <p:sp>
              <p:nvSpPr>
                <p:cNvPr id="105" name="Freeform 104">
                  <a:extLst>
                    <a:ext uri="{FF2B5EF4-FFF2-40B4-BE49-F238E27FC236}">
                      <a16:creationId xmlns:a16="http://schemas.microsoft.com/office/drawing/2014/main" id="{D9E1AB2E-E9EE-EA98-249E-A21D2FBF4156}"/>
                    </a:ext>
                  </a:extLst>
                </p:cNvPr>
                <p:cNvSpPr>
                  <a:spLocks/>
                </p:cNvSpPr>
                <p:nvPr/>
              </p:nvSpPr>
              <p:spPr bwMode="auto">
                <a:xfrm>
                  <a:off x="1352791" y="1642156"/>
                  <a:ext cx="6444323" cy="1691236"/>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57150" cap="flat">
                  <a:solidFill>
                    <a:schemeClr val="bg1"/>
                  </a:solidFill>
                  <a:round/>
                  <a:headEnd type="none" w="med" len="med"/>
                  <a:tailEnd type="none" w="med" len="med"/>
                </a:ln>
              </p:spPr>
              <p:txBody>
                <a:bodyPr lIns="0" tIns="0" rIns="0" bIns="0"/>
                <a:lstStyle/>
                <a:p>
                  <a:endParaRPr lang="en-US"/>
                </a:p>
              </p:txBody>
            </p:sp>
            <p:grpSp>
              <p:nvGrpSpPr>
                <p:cNvPr id="106" name="Group 105">
                  <a:extLst>
                    <a:ext uri="{FF2B5EF4-FFF2-40B4-BE49-F238E27FC236}">
                      <a16:creationId xmlns:a16="http://schemas.microsoft.com/office/drawing/2014/main" id="{E752E759-0975-3BF6-C49B-944DA5F3ADBB}"/>
                    </a:ext>
                  </a:extLst>
                </p:cNvPr>
                <p:cNvGrpSpPr/>
                <p:nvPr/>
              </p:nvGrpSpPr>
              <p:grpSpPr>
                <a:xfrm>
                  <a:off x="1538285" y="1698879"/>
                  <a:ext cx="3375821" cy="1720555"/>
                  <a:chOff x="6117318" y="3226085"/>
                  <a:chExt cx="2493533" cy="1257632"/>
                </a:xfrm>
              </p:grpSpPr>
              <p:sp>
                <p:nvSpPr>
                  <p:cNvPr id="120" name="Line 3">
                    <a:extLst>
                      <a:ext uri="{FF2B5EF4-FFF2-40B4-BE49-F238E27FC236}">
                        <a16:creationId xmlns:a16="http://schemas.microsoft.com/office/drawing/2014/main" id="{517BCD13-F474-D45C-0891-63858664AA02}"/>
                      </a:ext>
                    </a:extLst>
                  </p:cNvPr>
                  <p:cNvSpPr>
                    <a:spLocks noChangeShapeType="1"/>
                  </p:cNvSpPr>
                  <p:nvPr/>
                </p:nvSpPr>
                <p:spPr bwMode="auto">
                  <a:xfrm flipH="1">
                    <a:off x="8605615"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1" name="Line 4">
                    <a:extLst>
                      <a:ext uri="{FF2B5EF4-FFF2-40B4-BE49-F238E27FC236}">
                        <a16:creationId xmlns:a16="http://schemas.microsoft.com/office/drawing/2014/main" id="{0EE5AD9A-3A8F-0198-D164-CA20B57F27E6}"/>
                      </a:ext>
                    </a:extLst>
                  </p:cNvPr>
                  <p:cNvSpPr>
                    <a:spLocks noChangeShapeType="1"/>
                  </p:cNvSpPr>
                  <p:nvPr/>
                </p:nvSpPr>
                <p:spPr bwMode="auto">
                  <a:xfrm flipH="1">
                    <a:off x="8427599"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2" name="Line 5">
                    <a:extLst>
                      <a:ext uri="{FF2B5EF4-FFF2-40B4-BE49-F238E27FC236}">
                        <a16:creationId xmlns:a16="http://schemas.microsoft.com/office/drawing/2014/main" id="{683711FA-D27B-6272-CAC3-752EE8770BC2}"/>
                      </a:ext>
                    </a:extLst>
                  </p:cNvPr>
                  <p:cNvSpPr>
                    <a:spLocks noChangeShapeType="1"/>
                  </p:cNvSpPr>
                  <p:nvPr/>
                </p:nvSpPr>
                <p:spPr bwMode="auto">
                  <a:xfrm flipH="1">
                    <a:off x="8251546"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 name="Line 6">
                    <a:extLst>
                      <a:ext uri="{FF2B5EF4-FFF2-40B4-BE49-F238E27FC236}">
                        <a16:creationId xmlns:a16="http://schemas.microsoft.com/office/drawing/2014/main" id="{D903DFC1-5B84-7D74-BC2A-C04746DFB84F}"/>
                      </a:ext>
                    </a:extLst>
                  </p:cNvPr>
                  <p:cNvSpPr>
                    <a:spLocks noChangeShapeType="1"/>
                  </p:cNvSpPr>
                  <p:nvPr/>
                </p:nvSpPr>
                <p:spPr bwMode="auto">
                  <a:xfrm flipH="1">
                    <a:off x="8072221"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4" name="Line 7">
                    <a:extLst>
                      <a:ext uri="{FF2B5EF4-FFF2-40B4-BE49-F238E27FC236}">
                        <a16:creationId xmlns:a16="http://schemas.microsoft.com/office/drawing/2014/main" id="{89475B80-8919-D0F5-EBF3-3E3BABBACBA4}"/>
                      </a:ext>
                    </a:extLst>
                  </p:cNvPr>
                  <p:cNvSpPr>
                    <a:spLocks noChangeShapeType="1"/>
                  </p:cNvSpPr>
                  <p:nvPr/>
                </p:nvSpPr>
                <p:spPr bwMode="auto">
                  <a:xfrm flipH="1">
                    <a:off x="7894205"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5" name="Line 8">
                    <a:extLst>
                      <a:ext uri="{FF2B5EF4-FFF2-40B4-BE49-F238E27FC236}">
                        <a16:creationId xmlns:a16="http://schemas.microsoft.com/office/drawing/2014/main" id="{14AFCCCA-AC44-58E9-BEEB-1ED3FBE98B4E}"/>
                      </a:ext>
                    </a:extLst>
                  </p:cNvPr>
                  <p:cNvSpPr>
                    <a:spLocks noChangeShapeType="1"/>
                  </p:cNvSpPr>
                  <p:nvPr/>
                </p:nvSpPr>
                <p:spPr bwMode="auto">
                  <a:xfrm flipH="1">
                    <a:off x="7716844"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6" name="Line 9">
                    <a:extLst>
                      <a:ext uri="{FF2B5EF4-FFF2-40B4-BE49-F238E27FC236}">
                        <a16:creationId xmlns:a16="http://schemas.microsoft.com/office/drawing/2014/main" id="{144F4FE1-99E3-BADD-9670-72071350AAEE}"/>
                      </a:ext>
                    </a:extLst>
                  </p:cNvPr>
                  <p:cNvSpPr>
                    <a:spLocks noChangeShapeType="1"/>
                  </p:cNvSpPr>
                  <p:nvPr/>
                </p:nvSpPr>
                <p:spPr bwMode="auto">
                  <a:xfrm flipH="1">
                    <a:off x="7538828"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7" name="Line 10">
                    <a:extLst>
                      <a:ext uri="{FF2B5EF4-FFF2-40B4-BE49-F238E27FC236}">
                        <a16:creationId xmlns:a16="http://schemas.microsoft.com/office/drawing/2014/main" id="{359592C9-3129-DFEA-15CA-B6364BA3D39B}"/>
                      </a:ext>
                    </a:extLst>
                  </p:cNvPr>
                  <p:cNvSpPr>
                    <a:spLocks noChangeShapeType="1"/>
                  </p:cNvSpPr>
                  <p:nvPr/>
                </p:nvSpPr>
                <p:spPr bwMode="auto">
                  <a:xfrm flipH="1">
                    <a:off x="73608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8" name="Line 11">
                    <a:extLst>
                      <a:ext uri="{FF2B5EF4-FFF2-40B4-BE49-F238E27FC236}">
                        <a16:creationId xmlns:a16="http://schemas.microsoft.com/office/drawing/2014/main" id="{178E1270-7840-7A8C-CD2B-3DD6467258ED}"/>
                      </a:ext>
                    </a:extLst>
                  </p:cNvPr>
                  <p:cNvSpPr>
                    <a:spLocks noChangeShapeType="1"/>
                  </p:cNvSpPr>
                  <p:nvPr/>
                </p:nvSpPr>
                <p:spPr bwMode="auto">
                  <a:xfrm flipH="1">
                    <a:off x="7184105"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9" name="Line 12">
                    <a:extLst>
                      <a:ext uri="{FF2B5EF4-FFF2-40B4-BE49-F238E27FC236}">
                        <a16:creationId xmlns:a16="http://schemas.microsoft.com/office/drawing/2014/main" id="{7EEB62E0-3C06-1E29-DB21-3F5422F83E7C}"/>
                      </a:ext>
                    </a:extLst>
                  </p:cNvPr>
                  <p:cNvSpPr>
                    <a:spLocks noChangeShapeType="1"/>
                  </p:cNvSpPr>
                  <p:nvPr/>
                </p:nvSpPr>
                <p:spPr bwMode="auto">
                  <a:xfrm flipH="1">
                    <a:off x="70060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0" name="Line 13">
                    <a:extLst>
                      <a:ext uri="{FF2B5EF4-FFF2-40B4-BE49-F238E27FC236}">
                        <a16:creationId xmlns:a16="http://schemas.microsoft.com/office/drawing/2014/main" id="{B28D62ED-66E9-8049-5A80-C26988285875}"/>
                      </a:ext>
                    </a:extLst>
                  </p:cNvPr>
                  <p:cNvSpPr>
                    <a:spLocks noChangeShapeType="1"/>
                  </p:cNvSpPr>
                  <p:nvPr/>
                </p:nvSpPr>
                <p:spPr bwMode="auto">
                  <a:xfrm flipH="1">
                    <a:off x="682872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1" name="Line 14">
                    <a:extLst>
                      <a:ext uri="{FF2B5EF4-FFF2-40B4-BE49-F238E27FC236}">
                        <a16:creationId xmlns:a16="http://schemas.microsoft.com/office/drawing/2014/main" id="{9E9F1000-C9D9-2BEA-8DDF-55D74DB46AA6}"/>
                      </a:ext>
                    </a:extLst>
                  </p:cNvPr>
                  <p:cNvSpPr>
                    <a:spLocks noChangeShapeType="1"/>
                  </p:cNvSpPr>
                  <p:nvPr/>
                </p:nvSpPr>
                <p:spPr bwMode="auto">
                  <a:xfrm flipH="1">
                    <a:off x="66507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2" name="Line 15">
                    <a:extLst>
                      <a:ext uri="{FF2B5EF4-FFF2-40B4-BE49-F238E27FC236}">
                        <a16:creationId xmlns:a16="http://schemas.microsoft.com/office/drawing/2014/main" id="{7357C431-A380-09F3-1877-7C60332F98F1}"/>
                      </a:ext>
                    </a:extLst>
                  </p:cNvPr>
                  <p:cNvSpPr>
                    <a:spLocks noChangeShapeType="1"/>
                  </p:cNvSpPr>
                  <p:nvPr/>
                </p:nvSpPr>
                <p:spPr bwMode="auto">
                  <a:xfrm flipH="1">
                    <a:off x="6473350"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3" name="Line 16">
                    <a:extLst>
                      <a:ext uri="{FF2B5EF4-FFF2-40B4-BE49-F238E27FC236}">
                        <a16:creationId xmlns:a16="http://schemas.microsoft.com/office/drawing/2014/main" id="{B2710B90-7F9E-671F-981A-DC477F881860}"/>
                      </a:ext>
                    </a:extLst>
                  </p:cNvPr>
                  <p:cNvSpPr>
                    <a:spLocks noChangeShapeType="1"/>
                  </p:cNvSpPr>
                  <p:nvPr/>
                </p:nvSpPr>
                <p:spPr bwMode="auto">
                  <a:xfrm flipH="1">
                    <a:off x="62959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4" name="Line 17">
                    <a:extLst>
                      <a:ext uri="{FF2B5EF4-FFF2-40B4-BE49-F238E27FC236}">
                        <a16:creationId xmlns:a16="http://schemas.microsoft.com/office/drawing/2014/main" id="{22394D4D-8B70-DA60-2C0D-6820CE620DB7}"/>
                      </a:ext>
                    </a:extLst>
                  </p:cNvPr>
                  <p:cNvSpPr>
                    <a:spLocks noChangeShapeType="1"/>
                  </p:cNvSpPr>
                  <p:nvPr/>
                </p:nvSpPr>
                <p:spPr bwMode="auto">
                  <a:xfrm flipH="1">
                    <a:off x="611731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07" name="Group 106">
                  <a:extLst>
                    <a:ext uri="{FF2B5EF4-FFF2-40B4-BE49-F238E27FC236}">
                      <a16:creationId xmlns:a16="http://schemas.microsoft.com/office/drawing/2014/main" id="{F8E3FA22-4C5D-7363-2C65-C9B15F5F84E8}"/>
                    </a:ext>
                  </a:extLst>
                </p:cNvPr>
                <p:cNvGrpSpPr/>
                <p:nvPr/>
              </p:nvGrpSpPr>
              <p:grpSpPr>
                <a:xfrm>
                  <a:off x="5167874" y="1724468"/>
                  <a:ext cx="2653696" cy="1720555"/>
                  <a:chOff x="6117318" y="3226085"/>
                  <a:chExt cx="1960139" cy="1257632"/>
                </a:xfrm>
              </p:grpSpPr>
              <p:sp>
                <p:nvSpPr>
                  <p:cNvPr id="108" name="Line 6">
                    <a:extLst>
                      <a:ext uri="{FF2B5EF4-FFF2-40B4-BE49-F238E27FC236}">
                        <a16:creationId xmlns:a16="http://schemas.microsoft.com/office/drawing/2014/main" id="{5D5A491F-3DDD-3291-9D91-5ABED5CF233E}"/>
                      </a:ext>
                    </a:extLst>
                  </p:cNvPr>
                  <p:cNvSpPr>
                    <a:spLocks noChangeShapeType="1"/>
                  </p:cNvSpPr>
                  <p:nvPr/>
                </p:nvSpPr>
                <p:spPr bwMode="auto">
                  <a:xfrm flipH="1">
                    <a:off x="8072221"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9" name="Line 7">
                    <a:extLst>
                      <a:ext uri="{FF2B5EF4-FFF2-40B4-BE49-F238E27FC236}">
                        <a16:creationId xmlns:a16="http://schemas.microsoft.com/office/drawing/2014/main" id="{13339181-AD9D-D352-011A-1C70AAA8877F}"/>
                      </a:ext>
                    </a:extLst>
                  </p:cNvPr>
                  <p:cNvSpPr>
                    <a:spLocks noChangeShapeType="1"/>
                  </p:cNvSpPr>
                  <p:nvPr/>
                </p:nvSpPr>
                <p:spPr bwMode="auto">
                  <a:xfrm flipH="1">
                    <a:off x="7894205"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0" name="Line 8">
                    <a:extLst>
                      <a:ext uri="{FF2B5EF4-FFF2-40B4-BE49-F238E27FC236}">
                        <a16:creationId xmlns:a16="http://schemas.microsoft.com/office/drawing/2014/main" id="{62EEEE1C-67A4-3FE8-82B0-1253C7280E5F}"/>
                      </a:ext>
                    </a:extLst>
                  </p:cNvPr>
                  <p:cNvSpPr>
                    <a:spLocks noChangeShapeType="1"/>
                  </p:cNvSpPr>
                  <p:nvPr/>
                </p:nvSpPr>
                <p:spPr bwMode="auto">
                  <a:xfrm flipH="1">
                    <a:off x="7716844"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1" name="Line 9">
                    <a:extLst>
                      <a:ext uri="{FF2B5EF4-FFF2-40B4-BE49-F238E27FC236}">
                        <a16:creationId xmlns:a16="http://schemas.microsoft.com/office/drawing/2014/main" id="{94A7DA30-21A8-10F8-E222-5B2862623458}"/>
                      </a:ext>
                    </a:extLst>
                  </p:cNvPr>
                  <p:cNvSpPr>
                    <a:spLocks noChangeShapeType="1"/>
                  </p:cNvSpPr>
                  <p:nvPr/>
                </p:nvSpPr>
                <p:spPr bwMode="auto">
                  <a:xfrm flipH="1">
                    <a:off x="7538828" y="3230597"/>
                    <a:ext cx="5236" cy="1253120"/>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2" name="Line 10">
                    <a:extLst>
                      <a:ext uri="{FF2B5EF4-FFF2-40B4-BE49-F238E27FC236}">
                        <a16:creationId xmlns:a16="http://schemas.microsoft.com/office/drawing/2014/main" id="{C5BE1B50-7D0E-E37D-10C7-9916B41F7D23}"/>
                      </a:ext>
                    </a:extLst>
                  </p:cNvPr>
                  <p:cNvSpPr>
                    <a:spLocks noChangeShapeType="1"/>
                  </p:cNvSpPr>
                  <p:nvPr/>
                </p:nvSpPr>
                <p:spPr bwMode="auto">
                  <a:xfrm flipH="1">
                    <a:off x="73608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3" name="Line 11">
                    <a:extLst>
                      <a:ext uri="{FF2B5EF4-FFF2-40B4-BE49-F238E27FC236}">
                        <a16:creationId xmlns:a16="http://schemas.microsoft.com/office/drawing/2014/main" id="{266A7D7C-D835-0500-1D07-EC81DF69D59B}"/>
                      </a:ext>
                    </a:extLst>
                  </p:cNvPr>
                  <p:cNvSpPr>
                    <a:spLocks noChangeShapeType="1"/>
                  </p:cNvSpPr>
                  <p:nvPr/>
                </p:nvSpPr>
                <p:spPr bwMode="auto">
                  <a:xfrm flipH="1">
                    <a:off x="7184105"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4" name="Line 12">
                    <a:extLst>
                      <a:ext uri="{FF2B5EF4-FFF2-40B4-BE49-F238E27FC236}">
                        <a16:creationId xmlns:a16="http://schemas.microsoft.com/office/drawing/2014/main" id="{6F70E042-508D-8555-42B4-CA0C4569EB84}"/>
                      </a:ext>
                    </a:extLst>
                  </p:cNvPr>
                  <p:cNvSpPr>
                    <a:spLocks noChangeShapeType="1"/>
                  </p:cNvSpPr>
                  <p:nvPr/>
                </p:nvSpPr>
                <p:spPr bwMode="auto">
                  <a:xfrm flipH="1">
                    <a:off x="70060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5" name="Line 13">
                    <a:extLst>
                      <a:ext uri="{FF2B5EF4-FFF2-40B4-BE49-F238E27FC236}">
                        <a16:creationId xmlns:a16="http://schemas.microsoft.com/office/drawing/2014/main" id="{956199CC-0CD3-456F-E49C-303E968055AF}"/>
                      </a:ext>
                    </a:extLst>
                  </p:cNvPr>
                  <p:cNvSpPr>
                    <a:spLocks noChangeShapeType="1"/>
                  </p:cNvSpPr>
                  <p:nvPr/>
                </p:nvSpPr>
                <p:spPr bwMode="auto">
                  <a:xfrm flipH="1">
                    <a:off x="682872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6" name="Line 14">
                    <a:extLst>
                      <a:ext uri="{FF2B5EF4-FFF2-40B4-BE49-F238E27FC236}">
                        <a16:creationId xmlns:a16="http://schemas.microsoft.com/office/drawing/2014/main" id="{DBAC9EE6-5B1C-8DAA-A134-2D5E59E8CD00}"/>
                      </a:ext>
                    </a:extLst>
                  </p:cNvPr>
                  <p:cNvSpPr>
                    <a:spLocks noChangeShapeType="1"/>
                  </p:cNvSpPr>
                  <p:nvPr/>
                </p:nvSpPr>
                <p:spPr bwMode="auto">
                  <a:xfrm flipH="1">
                    <a:off x="6650712"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7" name="Line 15">
                    <a:extLst>
                      <a:ext uri="{FF2B5EF4-FFF2-40B4-BE49-F238E27FC236}">
                        <a16:creationId xmlns:a16="http://schemas.microsoft.com/office/drawing/2014/main" id="{82ADAB15-C849-2D75-784D-9957594EA877}"/>
                      </a:ext>
                    </a:extLst>
                  </p:cNvPr>
                  <p:cNvSpPr>
                    <a:spLocks noChangeShapeType="1"/>
                  </p:cNvSpPr>
                  <p:nvPr/>
                </p:nvSpPr>
                <p:spPr bwMode="auto">
                  <a:xfrm flipH="1">
                    <a:off x="6473350"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8" name="Line 16">
                    <a:extLst>
                      <a:ext uri="{FF2B5EF4-FFF2-40B4-BE49-F238E27FC236}">
                        <a16:creationId xmlns:a16="http://schemas.microsoft.com/office/drawing/2014/main" id="{F4E0D91B-4786-1B97-DE4C-669D6FA349E8}"/>
                      </a:ext>
                    </a:extLst>
                  </p:cNvPr>
                  <p:cNvSpPr>
                    <a:spLocks noChangeShapeType="1"/>
                  </p:cNvSpPr>
                  <p:nvPr/>
                </p:nvSpPr>
                <p:spPr bwMode="auto">
                  <a:xfrm flipH="1">
                    <a:off x="6295989"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9" name="Line 17">
                    <a:extLst>
                      <a:ext uri="{FF2B5EF4-FFF2-40B4-BE49-F238E27FC236}">
                        <a16:creationId xmlns:a16="http://schemas.microsoft.com/office/drawing/2014/main" id="{55C05FDB-61B6-B074-643B-ABA827043390}"/>
                      </a:ext>
                    </a:extLst>
                  </p:cNvPr>
                  <p:cNvSpPr>
                    <a:spLocks noChangeShapeType="1"/>
                  </p:cNvSpPr>
                  <p:nvPr/>
                </p:nvSpPr>
                <p:spPr bwMode="auto">
                  <a:xfrm flipH="1">
                    <a:off x="6117318" y="3226085"/>
                    <a:ext cx="5236" cy="1250864"/>
                  </a:xfrm>
                  <a:prstGeom prst="line">
                    <a:avLst/>
                  </a:prstGeom>
                  <a:noFill/>
                  <a:ln w="5715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cxnSp>
            <p:nvCxnSpPr>
              <p:cNvPr id="71" name="Straight Arrow Connector 70">
                <a:extLst>
                  <a:ext uri="{FF2B5EF4-FFF2-40B4-BE49-F238E27FC236}">
                    <a16:creationId xmlns:a16="http://schemas.microsoft.com/office/drawing/2014/main" id="{626D88F3-8048-ADEE-6F18-E775AF82B01B}"/>
                  </a:ext>
                </a:extLst>
              </p:cNvPr>
              <p:cNvCxnSpPr/>
              <p:nvPr/>
            </p:nvCxnSpPr>
            <p:spPr>
              <a:xfrm>
                <a:off x="1640956" y="6728834"/>
                <a:ext cx="392441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E6FD64D-3E5B-968B-59E2-63978CE9A41A}"/>
                  </a:ext>
                </a:extLst>
              </p:cNvPr>
              <p:cNvCxnSpPr/>
              <p:nvPr/>
            </p:nvCxnSpPr>
            <p:spPr>
              <a:xfrm flipV="1">
                <a:off x="4135584" y="5895548"/>
                <a:ext cx="1061" cy="82296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5591072-F97E-07B9-316A-0F7BDB9B0E02}"/>
                  </a:ext>
                </a:extLst>
              </p:cNvPr>
              <p:cNvCxnSpPr/>
              <p:nvPr/>
            </p:nvCxnSpPr>
            <p:spPr>
              <a:xfrm flipH="1" flipV="1">
                <a:off x="4265360" y="5991699"/>
                <a:ext cx="7292" cy="73152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D64FE693-5129-694F-B949-8E90EB3D47AD}"/>
                  </a:ext>
                </a:extLst>
              </p:cNvPr>
              <p:cNvGrpSpPr/>
              <p:nvPr/>
            </p:nvGrpSpPr>
            <p:grpSpPr>
              <a:xfrm rot="469505">
                <a:off x="3961220" y="5600170"/>
                <a:ext cx="412537" cy="400772"/>
                <a:chOff x="6692625" y="3911319"/>
                <a:chExt cx="412537" cy="400772"/>
              </a:xfrm>
            </p:grpSpPr>
            <p:sp>
              <p:nvSpPr>
                <p:cNvPr id="102" name="Freeform 101">
                  <a:extLst>
                    <a:ext uri="{FF2B5EF4-FFF2-40B4-BE49-F238E27FC236}">
                      <a16:creationId xmlns:a16="http://schemas.microsoft.com/office/drawing/2014/main" id="{28CAFBEC-7A60-3412-F17A-1F7208618CF9}"/>
                    </a:ext>
                  </a:extLst>
                </p:cNvPr>
                <p:cNvSpPr/>
                <p:nvPr/>
              </p:nvSpPr>
              <p:spPr>
                <a:xfrm flipH="1">
                  <a:off x="6692625" y="3911319"/>
                  <a:ext cx="233659" cy="272111"/>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 name="connsiteX0" fmla="*/ 0 w 1060670"/>
                    <a:gd name="connsiteY0" fmla="*/ 337342 h 464062"/>
                    <a:gd name="connsiteX1" fmla="*/ 358346 w 1060670"/>
                    <a:gd name="connsiteY1" fmla="*/ 69 h 464062"/>
                    <a:gd name="connsiteX2" fmla="*/ 704335 w 1060670"/>
                    <a:gd name="connsiteY2" fmla="*/ 308988 h 464062"/>
                    <a:gd name="connsiteX3" fmla="*/ 1060670 w 1060670"/>
                    <a:gd name="connsiteY3" fmla="*/ 464062 h 464062"/>
                    <a:gd name="connsiteX0" fmla="*/ 0 w 1060670"/>
                    <a:gd name="connsiteY0" fmla="*/ 338617 h 465337"/>
                    <a:gd name="connsiteX1" fmla="*/ 358346 w 1060670"/>
                    <a:gd name="connsiteY1" fmla="*/ 1344 h 465337"/>
                    <a:gd name="connsiteX2" fmla="*/ 1060670 w 1060670"/>
                    <a:gd name="connsiteY2" fmla="*/ 465337 h 465337"/>
                    <a:gd name="connsiteX0" fmla="*/ 0 w 1197722"/>
                    <a:gd name="connsiteY0" fmla="*/ 342555 h 614086"/>
                    <a:gd name="connsiteX1" fmla="*/ 358346 w 1197722"/>
                    <a:gd name="connsiteY1" fmla="*/ 5282 h 614086"/>
                    <a:gd name="connsiteX2" fmla="*/ 1197722 w 1197722"/>
                    <a:gd name="connsiteY2" fmla="*/ 614086 h 614086"/>
                  </a:gdLst>
                  <a:ahLst/>
                  <a:cxnLst>
                    <a:cxn ang="0">
                      <a:pos x="connsiteX0" y="connsiteY0"/>
                    </a:cxn>
                    <a:cxn ang="0">
                      <a:pos x="connsiteX1" y="connsiteY1"/>
                    </a:cxn>
                    <a:cxn ang="0">
                      <a:pos x="connsiteX2" y="connsiteY2"/>
                    </a:cxn>
                  </a:cxnLst>
                  <a:rect l="l" t="t" r="r" b="b"/>
                  <a:pathLst>
                    <a:path w="1197722" h="614086">
                      <a:moveTo>
                        <a:pt x="0" y="342555"/>
                      </a:moveTo>
                      <a:cubicBezTo>
                        <a:pt x="64873" y="216928"/>
                        <a:pt x="158726" y="-39973"/>
                        <a:pt x="358346" y="5282"/>
                      </a:cubicBezTo>
                      <a:cubicBezTo>
                        <a:pt x="557966" y="50537"/>
                        <a:pt x="1051405" y="517421"/>
                        <a:pt x="1197722" y="614086"/>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102">
                  <a:extLst>
                    <a:ext uri="{FF2B5EF4-FFF2-40B4-BE49-F238E27FC236}">
                      <a16:creationId xmlns:a16="http://schemas.microsoft.com/office/drawing/2014/main" id="{FB6E85CE-4C94-65D6-0C8D-7C61D0C4B69E}"/>
                    </a:ext>
                  </a:extLst>
                </p:cNvPr>
                <p:cNvSpPr/>
                <p:nvPr/>
              </p:nvSpPr>
              <p:spPr>
                <a:xfrm flipH="1">
                  <a:off x="6920407" y="3921716"/>
                  <a:ext cx="184755" cy="390375"/>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 name="connsiteX0" fmla="*/ 0 w 704335"/>
                    <a:gd name="connsiteY0" fmla="*/ 511028 h 511028"/>
                    <a:gd name="connsiteX1" fmla="*/ 358346 w 704335"/>
                    <a:gd name="connsiteY1" fmla="*/ 2640 h 511028"/>
                    <a:gd name="connsiteX2" fmla="*/ 704335 w 704335"/>
                    <a:gd name="connsiteY2" fmla="*/ 311559 h 511028"/>
                    <a:gd name="connsiteX3" fmla="*/ 704335 w 704335"/>
                    <a:gd name="connsiteY3" fmla="*/ 311559 h 511028"/>
                    <a:gd name="connsiteX0" fmla="*/ 0 w 704335"/>
                    <a:gd name="connsiteY0" fmla="*/ 571413 h 571413"/>
                    <a:gd name="connsiteX1" fmla="*/ 358346 w 704335"/>
                    <a:gd name="connsiteY1" fmla="*/ 4204 h 571413"/>
                    <a:gd name="connsiteX2" fmla="*/ 704335 w 704335"/>
                    <a:gd name="connsiteY2" fmla="*/ 313123 h 571413"/>
                    <a:gd name="connsiteX3" fmla="*/ 704335 w 704335"/>
                    <a:gd name="connsiteY3" fmla="*/ 313123 h 571413"/>
                    <a:gd name="connsiteX0" fmla="*/ 0 w 771306"/>
                    <a:gd name="connsiteY0" fmla="*/ 732714 h 732715"/>
                    <a:gd name="connsiteX1" fmla="*/ 425317 w 771306"/>
                    <a:gd name="connsiteY1" fmla="*/ 9543 h 732715"/>
                    <a:gd name="connsiteX2" fmla="*/ 771306 w 771306"/>
                    <a:gd name="connsiteY2" fmla="*/ 318462 h 732715"/>
                    <a:gd name="connsiteX3" fmla="*/ 771306 w 771306"/>
                    <a:gd name="connsiteY3" fmla="*/ 318462 h 732715"/>
                    <a:gd name="connsiteX0" fmla="*/ 0 w 771306"/>
                    <a:gd name="connsiteY0" fmla="*/ 950009 h 950010"/>
                    <a:gd name="connsiteX1" fmla="*/ 425317 w 771306"/>
                    <a:gd name="connsiteY1" fmla="*/ 18625 h 950010"/>
                    <a:gd name="connsiteX2" fmla="*/ 771306 w 771306"/>
                    <a:gd name="connsiteY2" fmla="*/ 327544 h 950010"/>
                    <a:gd name="connsiteX3" fmla="*/ 771306 w 771306"/>
                    <a:gd name="connsiteY3" fmla="*/ 327544 h 950010"/>
                  </a:gdLst>
                  <a:ahLst/>
                  <a:cxnLst>
                    <a:cxn ang="0">
                      <a:pos x="connsiteX0" y="connsiteY0"/>
                    </a:cxn>
                    <a:cxn ang="0">
                      <a:pos x="connsiteX1" y="connsiteY1"/>
                    </a:cxn>
                    <a:cxn ang="0">
                      <a:pos x="connsiteX2" y="connsiteY2"/>
                    </a:cxn>
                    <a:cxn ang="0">
                      <a:pos x="connsiteX3" y="connsiteY3"/>
                    </a:cxn>
                  </a:cxnLst>
                  <a:rect l="l" t="t" r="r" b="b"/>
                  <a:pathLst>
                    <a:path w="771306" h="950010">
                      <a:moveTo>
                        <a:pt x="0" y="950009"/>
                      </a:moveTo>
                      <a:cubicBezTo>
                        <a:pt x="64873" y="824382"/>
                        <a:pt x="296766" y="122369"/>
                        <a:pt x="425317" y="18625"/>
                      </a:cubicBezTo>
                      <a:cubicBezTo>
                        <a:pt x="553868" y="-85119"/>
                        <a:pt x="713641" y="276057"/>
                        <a:pt x="771306" y="327544"/>
                      </a:cubicBezTo>
                      <a:lnTo>
                        <a:pt x="771306" y="327544"/>
                      </a:lnTo>
                    </a:path>
                  </a:pathLst>
                </a:custGeom>
                <a:noFill/>
                <a:ln>
                  <a:solidFill>
                    <a:schemeClr val="tx1"/>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103">
                  <a:extLst>
                    <a:ext uri="{FF2B5EF4-FFF2-40B4-BE49-F238E27FC236}">
                      <a16:creationId xmlns:a16="http://schemas.microsoft.com/office/drawing/2014/main" id="{E6204C53-E835-CC8D-EDDF-6651E0925F2A}"/>
                    </a:ext>
                  </a:extLst>
                </p:cNvPr>
                <p:cNvSpPr/>
                <p:nvPr/>
              </p:nvSpPr>
              <p:spPr>
                <a:xfrm rot="658185" flipH="1">
                  <a:off x="6841899" y="4051594"/>
                  <a:ext cx="130041" cy="165652"/>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Lst>
                  <a:ahLst/>
                  <a:cxnLst>
                    <a:cxn ang="0">
                      <a:pos x="connsiteX0" y="connsiteY0"/>
                    </a:cxn>
                    <a:cxn ang="0">
                      <a:pos x="connsiteX1" y="connsiteY1"/>
                    </a:cxn>
                    <a:cxn ang="0">
                      <a:pos x="connsiteX2" y="connsiteY2"/>
                    </a:cxn>
                    <a:cxn ang="0">
                      <a:pos x="connsiteX3" y="connsiteY3"/>
                    </a:cxn>
                  </a:cxnLst>
                  <a:rect l="l" t="t" r="r" b="b"/>
                  <a:pathLst>
                    <a:path w="704335" h="337337">
                      <a:moveTo>
                        <a:pt x="0" y="337337"/>
                      </a:moveTo>
                      <a:cubicBezTo>
                        <a:pt x="64873" y="211710"/>
                        <a:pt x="240957" y="4790"/>
                        <a:pt x="358346" y="64"/>
                      </a:cubicBezTo>
                      <a:cubicBezTo>
                        <a:pt x="475735" y="-4662"/>
                        <a:pt x="646670" y="257496"/>
                        <a:pt x="704335" y="308983"/>
                      </a:cubicBezTo>
                      <a:lnTo>
                        <a:pt x="704335" y="308983"/>
                      </a:lnTo>
                    </a:path>
                  </a:pathLst>
                </a:cu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7" name="Straight Arrow Connector 96">
                <a:extLst>
                  <a:ext uri="{FF2B5EF4-FFF2-40B4-BE49-F238E27FC236}">
                    <a16:creationId xmlns:a16="http://schemas.microsoft.com/office/drawing/2014/main" id="{A07C5C0C-5B24-507F-0E27-925AF0B347AE}"/>
                  </a:ext>
                </a:extLst>
              </p:cNvPr>
              <p:cNvCxnSpPr>
                <a:cxnSpLocks/>
              </p:cNvCxnSpPr>
              <p:nvPr/>
            </p:nvCxnSpPr>
            <p:spPr>
              <a:xfrm flipV="1">
                <a:off x="3551738" y="5028836"/>
                <a:ext cx="0" cy="164592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DAE0609-BCA6-2279-0FD2-C0AA58D69A4E}"/>
                  </a:ext>
                </a:extLst>
              </p:cNvPr>
              <p:cNvCxnSpPr/>
              <p:nvPr/>
            </p:nvCxnSpPr>
            <p:spPr>
              <a:xfrm flipH="1" flipV="1">
                <a:off x="3550691" y="5775627"/>
                <a:ext cx="2365" cy="93372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3BB233EB-F649-6B13-1DD8-32DF1DFA6376}"/>
                  </a:ext>
                </a:extLst>
              </p:cNvPr>
              <p:cNvSpPr txBox="1"/>
              <p:nvPr/>
            </p:nvSpPr>
            <p:spPr>
              <a:xfrm>
                <a:off x="3148346" y="4605454"/>
                <a:ext cx="805030" cy="400111"/>
              </a:xfrm>
              <a:prstGeom prst="rect">
                <a:avLst/>
              </a:prstGeom>
              <a:noFill/>
            </p:spPr>
            <p:txBody>
              <a:bodyPr wrap="none" rtlCol="0">
                <a:spAutoFit/>
              </a:bodyPr>
              <a:lstStyle/>
              <a:p>
                <a:r>
                  <a:rPr lang="en-US" sz="2000" b="1" dirty="0">
                    <a:solidFill>
                      <a:srgbClr val="00B050"/>
                    </a:solidFill>
                  </a:rPr>
                  <a:t>Pump</a:t>
                </a:r>
              </a:p>
            </p:txBody>
          </p:sp>
          <p:sp>
            <p:nvSpPr>
              <p:cNvPr id="100" name="Freeform 99">
                <a:extLst>
                  <a:ext uri="{FF2B5EF4-FFF2-40B4-BE49-F238E27FC236}">
                    <a16:creationId xmlns:a16="http://schemas.microsoft.com/office/drawing/2014/main" id="{BAA9E3F2-26EE-115A-6118-BA7B7E5F810A}"/>
                  </a:ext>
                </a:extLst>
              </p:cNvPr>
              <p:cNvSpPr/>
              <p:nvPr/>
            </p:nvSpPr>
            <p:spPr>
              <a:xfrm>
                <a:off x="3414690" y="5459355"/>
                <a:ext cx="137406" cy="337337"/>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Lst>
                <a:ahLst/>
                <a:cxnLst>
                  <a:cxn ang="0">
                    <a:pos x="connsiteX0" y="connsiteY0"/>
                  </a:cxn>
                  <a:cxn ang="0">
                    <a:pos x="connsiteX1" y="connsiteY1"/>
                  </a:cxn>
                  <a:cxn ang="0">
                    <a:pos x="connsiteX2" y="connsiteY2"/>
                  </a:cxn>
                  <a:cxn ang="0">
                    <a:pos x="connsiteX3" y="connsiteY3"/>
                  </a:cxn>
                </a:cxnLst>
                <a:rect l="l" t="t" r="r" b="b"/>
                <a:pathLst>
                  <a:path w="704335" h="337337">
                    <a:moveTo>
                      <a:pt x="0" y="337337"/>
                    </a:moveTo>
                    <a:cubicBezTo>
                      <a:pt x="64873" y="211710"/>
                      <a:pt x="240957" y="4790"/>
                      <a:pt x="358346" y="64"/>
                    </a:cubicBezTo>
                    <a:cubicBezTo>
                      <a:pt x="475735" y="-4662"/>
                      <a:pt x="646670" y="257496"/>
                      <a:pt x="704335" y="308983"/>
                    </a:cubicBezTo>
                    <a:lnTo>
                      <a:pt x="704335" y="308983"/>
                    </a:ln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100">
                <a:extLst>
                  <a:ext uri="{FF2B5EF4-FFF2-40B4-BE49-F238E27FC236}">
                    <a16:creationId xmlns:a16="http://schemas.microsoft.com/office/drawing/2014/main" id="{030066FB-AD01-AA6B-E8DC-ACD61D1EC955}"/>
                  </a:ext>
                </a:extLst>
              </p:cNvPr>
              <p:cNvSpPr/>
              <p:nvPr/>
            </p:nvSpPr>
            <p:spPr>
              <a:xfrm flipH="1">
                <a:off x="3538334" y="5459355"/>
                <a:ext cx="137406" cy="337337"/>
              </a:xfrm>
              <a:custGeom>
                <a:avLst/>
                <a:gdLst>
                  <a:gd name="connsiteX0" fmla="*/ 0 w 704335"/>
                  <a:gd name="connsiteY0" fmla="*/ 247233 h 271946"/>
                  <a:gd name="connsiteX1" fmla="*/ 247135 w 704335"/>
                  <a:gd name="connsiteY1" fmla="*/ 98 h 271946"/>
                  <a:gd name="connsiteX2" fmla="*/ 704335 w 704335"/>
                  <a:gd name="connsiteY2" fmla="*/ 271946 h 271946"/>
                  <a:gd name="connsiteX3" fmla="*/ 704335 w 704335"/>
                  <a:gd name="connsiteY3" fmla="*/ 271946 h 271946"/>
                  <a:gd name="connsiteX0" fmla="*/ 0 w 704335"/>
                  <a:gd name="connsiteY0" fmla="*/ 259582 h 284295"/>
                  <a:gd name="connsiteX1" fmla="*/ 383059 w 704335"/>
                  <a:gd name="connsiteY1" fmla="*/ 90 h 284295"/>
                  <a:gd name="connsiteX2" fmla="*/ 704335 w 704335"/>
                  <a:gd name="connsiteY2" fmla="*/ 284295 h 284295"/>
                  <a:gd name="connsiteX3" fmla="*/ 704335 w 704335"/>
                  <a:gd name="connsiteY3" fmla="*/ 284295 h 284295"/>
                  <a:gd name="connsiteX0" fmla="*/ 0 w 704335"/>
                  <a:gd name="connsiteY0" fmla="*/ 284282 h 308995"/>
                  <a:gd name="connsiteX1" fmla="*/ 358346 w 704335"/>
                  <a:gd name="connsiteY1" fmla="*/ 76 h 308995"/>
                  <a:gd name="connsiteX2" fmla="*/ 704335 w 704335"/>
                  <a:gd name="connsiteY2" fmla="*/ 308995 h 308995"/>
                  <a:gd name="connsiteX3" fmla="*/ 704335 w 704335"/>
                  <a:gd name="connsiteY3" fmla="*/ 308995 h 308995"/>
                  <a:gd name="connsiteX0" fmla="*/ 0 w 704335"/>
                  <a:gd name="connsiteY0" fmla="*/ 337337 h 337337"/>
                  <a:gd name="connsiteX1" fmla="*/ 358346 w 704335"/>
                  <a:gd name="connsiteY1" fmla="*/ 64 h 337337"/>
                  <a:gd name="connsiteX2" fmla="*/ 704335 w 704335"/>
                  <a:gd name="connsiteY2" fmla="*/ 308983 h 337337"/>
                  <a:gd name="connsiteX3" fmla="*/ 704335 w 704335"/>
                  <a:gd name="connsiteY3" fmla="*/ 308983 h 337337"/>
                </a:gdLst>
                <a:ahLst/>
                <a:cxnLst>
                  <a:cxn ang="0">
                    <a:pos x="connsiteX0" y="connsiteY0"/>
                  </a:cxn>
                  <a:cxn ang="0">
                    <a:pos x="connsiteX1" y="connsiteY1"/>
                  </a:cxn>
                  <a:cxn ang="0">
                    <a:pos x="connsiteX2" y="connsiteY2"/>
                  </a:cxn>
                  <a:cxn ang="0">
                    <a:pos x="connsiteX3" y="connsiteY3"/>
                  </a:cxn>
                </a:cxnLst>
                <a:rect l="l" t="t" r="r" b="b"/>
                <a:pathLst>
                  <a:path w="704335" h="337337">
                    <a:moveTo>
                      <a:pt x="0" y="337337"/>
                    </a:moveTo>
                    <a:cubicBezTo>
                      <a:pt x="64873" y="211710"/>
                      <a:pt x="240957" y="4790"/>
                      <a:pt x="358346" y="64"/>
                    </a:cubicBezTo>
                    <a:cubicBezTo>
                      <a:pt x="475735" y="-4662"/>
                      <a:pt x="646670" y="257496"/>
                      <a:pt x="704335" y="308983"/>
                    </a:cubicBezTo>
                    <a:lnTo>
                      <a:pt x="704335" y="308983"/>
                    </a:ln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B145C3CF-CDEC-4461-E886-AA46C5CA3F31}"/>
                </a:ext>
              </a:extLst>
            </p:cNvPr>
            <p:cNvGrpSpPr/>
            <p:nvPr/>
          </p:nvGrpSpPr>
          <p:grpSpPr>
            <a:xfrm>
              <a:off x="107480" y="4821574"/>
              <a:ext cx="3623915" cy="1605931"/>
              <a:chOff x="-1800378" y="4417633"/>
              <a:chExt cx="4001721" cy="1694070"/>
            </a:xfrm>
          </p:grpSpPr>
          <p:cxnSp>
            <p:nvCxnSpPr>
              <p:cNvPr id="18" name="Straight Arrow Connector 17">
                <a:extLst>
                  <a:ext uri="{FF2B5EF4-FFF2-40B4-BE49-F238E27FC236}">
                    <a16:creationId xmlns:a16="http://schemas.microsoft.com/office/drawing/2014/main" id="{A1658A55-9008-FDC3-785D-595B541565ED}"/>
                  </a:ext>
                </a:extLst>
              </p:cNvPr>
              <p:cNvCxnSpPr>
                <a:cxnSpLocks/>
              </p:cNvCxnSpPr>
              <p:nvPr/>
            </p:nvCxnSpPr>
            <p:spPr>
              <a:xfrm flipV="1">
                <a:off x="-417089" y="5148690"/>
                <a:ext cx="2598088" cy="0"/>
              </a:xfrm>
              <a:prstGeom prst="straightConnector1">
                <a:avLst/>
              </a:prstGeom>
              <a:ln w="57150">
                <a:solidFill>
                  <a:schemeClr val="accent5">
                    <a:alpha val="61961"/>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4D51631-6915-5160-CFF7-ED9FB5B375B1}"/>
                  </a:ext>
                </a:extLst>
              </p:cNvPr>
              <p:cNvCxnSpPr>
                <a:cxnSpLocks/>
              </p:cNvCxnSpPr>
              <p:nvPr/>
            </p:nvCxnSpPr>
            <p:spPr>
              <a:xfrm flipV="1">
                <a:off x="-417089" y="5478476"/>
                <a:ext cx="2618432" cy="27657"/>
              </a:xfrm>
              <a:prstGeom prst="straightConnector1">
                <a:avLst/>
              </a:prstGeom>
              <a:ln w="57150">
                <a:solidFill>
                  <a:srgbClr val="C00000">
                    <a:alpha val="61961"/>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415C9E8-5CEC-07E2-9DF3-F6323D0EFF53}"/>
                  </a:ext>
                </a:extLst>
              </p:cNvPr>
              <p:cNvCxnSpPr>
                <a:cxnSpLocks/>
                <a:endCxn id="27" idx="3"/>
              </p:cNvCxnSpPr>
              <p:nvPr/>
            </p:nvCxnSpPr>
            <p:spPr>
              <a:xfrm flipV="1">
                <a:off x="-1219536" y="5324833"/>
                <a:ext cx="3418097" cy="21632"/>
              </a:xfrm>
              <a:prstGeom prst="straightConnector1">
                <a:avLst/>
              </a:prstGeom>
              <a:ln w="57150">
                <a:solidFill>
                  <a:srgbClr val="00B050">
                    <a:alpha val="61961"/>
                  </a:srgbClr>
                </a:solidFill>
                <a:tailEnd type="triangle"/>
              </a:ln>
            </p:spPr>
            <p:style>
              <a:lnRef idx="1">
                <a:schemeClr val="accent1"/>
              </a:lnRef>
              <a:fillRef idx="0">
                <a:schemeClr val="accent1"/>
              </a:fillRef>
              <a:effectRef idx="0">
                <a:schemeClr val="accent1"/>
              </a:effectRef>
              <a:fontRef idx="minor">
                <a:schemeClr val="tx1"/>
              </a:fontRef>
            </p:style>
          </p:cxnSp>
          <p:sp>
            <p:nvSpPr>
              <p:cNvPr id="27" name="Double Bracket 26">
                <a:extLst>
                  <a:ext uri="{FF2B5EF4-FFF2-40B4-BE49-F238E27FC236}">
                    <a16:creationId xmlns:a16="http://schemas.microsoft.com/office/drawing/2014/main" id="{7C273855-CFB1-4549-E80F-44AE538466BA}"/>
                  </a:ext>
                </a:extLst>
              </p:cNvPr>
              <p:cNvSpPr/>
              <p:nvPr/>
            </p:nvSpPr>
            <p:spPr>
              <a:xfrm>
                <a:off x="-426416" y="4864543"/>
                <a:ext cx="2624977" cy="920579"/>
              </a:xfrm>
              <a:prstGeom prst="bracketPair">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ectangle 27">
                <a:extLst>
                  <a:ext uri="{FF2B5EF4-FFF2-40B4-BE49-F238E27FC236}">
                    <a16:creationId xmlns:a16="http://schemas.microsoft.com/office/drawing/2014/main" id="{798EE7CA-2C77-ACC6-083A-09A1DFDF8F72}"/>
                  </a:ext>
                </a:extLst>
              </p:cNvPr>
              <p:cNvSpPr/>
              <p:nvPr/>
            </p:nvSpPr>
            <p:spPr>
              <a:xfrm>
                <a:off x="559081" y="4938686"/>
                <a:ext cx="605481" cy="74140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CE68DE2-0128-CB3F-5571-EDDB173D1539}"/>
                  </a:ext>
                </a:extLst>
              </p:cNvPr>
              <p:cNvSpPr txBox="1"/>
              <p:nvPr/>
            </p:nvSpPr>
            <p:spPr>
              <a:xfrm>
                <a:off x="678280" y="5089365"/>
                <a:ext cx="412292" cy="400110"/>
              </a:xfrm>
              <a:prstGeom prst="rect">
                <a:avLst/>
              </a:prstGeom>
              <a:noFill/>
            </p:spPr>
            <p:txBody>
              <a:bodyPr wrap="none" rtlCol="0">
                <a:spAutoFit/>
              </a:bodyPr>
              <a:lstStyle/>
              <a:p>
                <a:r>
                  <a:rPr lang="en-US" sz="2000" dirty="0">
                    <a:solidFill>
                      <a:schemeClr val="bg1"/>
                    </a:solidFill>
                    <a:latin typeface="Symbol" charset="2"/>
                    <a:ea typeface="Symbol" charset="2"/>
                    <a:cs typeface="Symbol" charset="2"/>
                  </a:rPr>
                  <a:t>c</a:t>
                </a:r>
                <a:r>
                  <a:rPr lang="en-US" sz="2000" baseline="30000" dirty="0">
                    <a:solidFill>
                      <a:schemeClr val="bg1"/>
                    </a:solidFill>
                  </a:rPr>
                  <a:t>3</a:t>
                </a:r>
              </a:p>
            </p:txBody>
          </p:sp>
          <p:sp>
            <p:nvSpPr>
              <p:cNvPr id="31" name="Rectangle 30">
                <a:extLst>
                  <a:ext uri="{FF2B5EF4-FFF2-40B4-BE49-F238E27FC236}">
                    <a16:creationId xmlns:a16="http://schemas.microsoft.com/office/drawing/2014/main" id="{B32EF44D-BBFC-9089-C507-834FD8245C8C}"/>
                  </a:ext>
                </a:extLst>
              </p:cNvPr>
              <p:cNvSpPr/>
              <p:nvPr/>
            </p:nvSpPr>
            <p:spPr>
              <a:xfrm>
                <a:off x="1321661" y="4938686"/>
                <a:ext cx="605481" cy="74140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2D3AEA3D-E7A1-4A52-08A3-6D0C81E51CF7}"/>
                  </a:ext>
                </a:extLst>
              </p:cNvPr>
              <p:cNvSpPr txBox="1"/>
              <p:nvPr/>
            </p:nvSpPr>
            <p:spPr>
              <a:xfrm>
                <a:off x="-1800378" y="5131311"/>
                <a:ext cx="921354" cy="422069"/>
              </a:xfrm>
              <a:prstGeom prst="rect">
                <a:avLst/>
              </a:prstGeom>
              <a:solidFill>
                <a:schemeClr val="bg1"/>
              </a:solidFill>
            </p:spPr>
            <p:txBody>
              <a:bodyPr wrap="square" rtlCol="0">
                <a:spAutoFit/>
              </a:bodyPr>
              <a:lstStyle/>
              <a:p>
                <a:r>
                  <a:rPr lang="en-US" sz="2000" b="1" dirty="0">
                    <a:solidFill>
                      <a:srgbClr val="00B050"/>
                    </a:solidFill>
                  </a:rPr>
                  <a:t>Pump</a:t>
                </a:r>
              </a:p>
            </p:txBody>
          </p:sp>
          <p:sp>
            <p:nvSpPr>
              <p:cNvPr id="33" name="TextBox 32">
                <a:extLst>
                  <a:ext uri="{FF2B5EF4-FFF2-40B4-BE49-F238E27FC236}">
                    <a16:creationId xmlns:a16="http://schemas.microsoft.com/office/drawing/2014/main" id="{5221EAED-C582-9306-F42E-AF3FA9E8FA19}"/>
                  </a:ext>
                </a:extLst>
              </p:cNvPr>
              <p:cNvSpPr txBox="1"/>
              <p:nvPr/>
            </p:nvSpPr>
            <p:spPr>
              <a:xfrm>
                <a:off x="-149530" y="4417633"/>
                <a:ext cx="2085477" cy="369332"/>
              </a:xfrm>
              <a:prstGeom prst="rect">
                <a:avLst/>
              </a:prstGeom>
              <a:noFill/>
            </p:spPr>
            <p:txBody>
              <a:bodyPr wrap="square" rtlCol="0">
                <a:spAutoFit/>
              </a:bodyPr>
              <a:lstStyle/>
              <a:p>
                <a:pPr algn="ctr"/>
                <a:r>
                  <a:rPr lang="en-US" dirty="0">
                    <a:solidFill>
                      <a:schemeClr val="accent1">
                        <a:lumMod val="75000"/>
                      </a:schemeClr>
                    </a:solidFill>
                  </a:rPr>
                  <a:t>High-Q resonator</a:t>
                </a:r>
              </a:p>
            </p:txBody>
          </p:sp>
          <p:sp>
            <p:nvSpPr>
              <p:cNvPr id="34" name="TextBox 33">
                <a:extLst>
                  <a:ext uri="{FF2B5EF4-FFF2-40B4-BE49-F238E27FC236}">
                    <a16:creationId xmlns:a16="http://schemas.microsoft.com/office/drawing/2014/main" id="{645946DF-1D0A-ACA9-8B32-6DD9435FD3C3}"/>
                  </a:ext>
                </a:extLst>
              </p:cNvPr>
              <p:cNvSpPr txBox="1"/>
              <p:nvPr/>
            </p:nvSpPr>
            <p:spPr>
              <a:xfrm>
                <a:off x="1415184" y="5138791"/>
                <a:ext cx="421910" cy="369332"/>
              </a:xfrm>
              <a:prstGeom prst="rect">
                <a:avLst/>
              </a:prstGeom>
              <a:noFill/>
            </p:spPr>
            <p:txBody>
              <a:bodyPr wrap="none" rtlCol="0">
                <a:spAutoFit/>
              </a:bodyPr>
              <a:lstStyle/>
              <a:p>
                <a:r>
                  <a:rPr lang="en-US"/>
                  <a:t>SA</a:t>
                </a:r>
              </a:p>
            </p:txBody>
          </p:sp>
          <p:sp>
            <p:nvSpPr>
              <p:cNvPr id="35" name="Rectangle 34">
                <a:extLst>
                  <a:ext uri="{FF2B5EF4-FFF2-40B4-BE49-F238E27FC236}">
                    <a16:creationId xmlns:a16="http://schemas.microsoft.com/office/drawing/2014/main" id="{07EC0C75-ABC1-5EDB-D462-856274C30079}"/>
                  </a:ext>
                </a:extLst>
              </p:cNvPr>
              <p:cNvSpPr/>
              <p:nvPr/>
            </p:nvSpPr>
            <p:spPr>
              <a:xfrm>
                <a:off x="123954" y="5742371"/>
                <a:ext cx="1550424" cy="369332"/>
              </a:xfrm>
              <a:prstGeom prst="rect">
                <a:avLst/>
              </a:prstGeom>
            </p:spPr>
            <p:txBody>
              <a:bodyPr wrap="none">
                <a:spAutoFit/>
              </a:bodyPr>
              <a:lstStyle/>
              <a:p>
                <a:r>
                  <a:rPr lang="en-US" b="1" i="1" dirty="0">
                    <a:latin typeface="Times New Roman" charset="0"/>
                    <a:ea typeface="Times New Roman" charset="0"/>
                    <a:cs typeface="Times New Roman" charset="0"/>
                  </a:rPr>
                  <a:t>n(I) = n</a:t>
                </a:r>
                <a:r>
                  <a:rPr lang="en-US" b="1" i="1" baseline="-25000" dirty="0">
                    <a:latin typeface="Times New Roman" charset="0"/>
                    <a:ea typeface="Times New Roman" charset="0"/>
                    <a:cs typeface="Times New Roman" charset="0"/>
                  </a:rPr>
                  <a:t>0</a:t>
                </a:r>
                <a:r>
                  <a:rPr lang="en-US" b="1" i="1" dirty="0">
                    <a:latin typeface="Times New Roman" charset="0"/>
                    <a:ea typeface="Times New Roman" charset="0"/>
                    <a:cs typeface="Times New Roman" charset="0"/>
                  </a:rPr>
                  <a:t>+ I n</a:t>
                </a:r>
                <a:r>
                  <a:rPr lang="en-US" b="1" i="1" baseline="-25000" dirty="0">
                    <a:latin typeface="Times New Roman" charset="0"/>
                    <a:ea typeface="Times New Roman" charset="0"/>
                    <a:cs typeface="Times New Roman" charset="0"/>
                  </a:rPr>
                  <a:t>2</a:t>
                </a:r>
              </a:p>
            </p:txBody>
          </p:sp>
        </p:grpSp>
        <p:sp>
          <p:nvSpPr>
            <p:cNvPr id="17" name="TextBox 16">
              <a:extLst>
                <a:ext uri="{FF2B5EF4-FFF2-40B4-BE49-F238E27FC236}">
                  <a16:creationId xmlns:a16="http://schemas.microsoft.com/office/drawing/2014/main" id="{E1BE4E9E-06D6-0661-3F87-BD2BC8BEB0A0}"/>
                </a:ext>
              </a:extLst>
            </p:cNvPr>
            <p:cNvSpPr txBox="1"/>
            <p:nvPr/>
          </p:nvSpPr>
          <p:spPr>
            <a:xfrm>
              <a:off x="4349136" y="4876660"/>
              <a:ext cx="2352075" cy="1200329"/>
            </a:xfrm>
            <a:prstGeom prst="rect">
              <a:avLst/>
            </a:prstGeom>
            <a:noFill/>
          </p:spPr>
          <p:txBody>
            <a:bodyPr wrap="square" rtlCol="0">
              <a:spAutoFit/>
            </a:bodyPr>
            <a:lstStyle/>
            <a:p>
              <a:r>
                <a:rPr lang="en-US" dirty="0"/>
                <a:t>Comb modes formed via degenerate and non-degenerate 4 wave mixing</a:t>
              </a:r>
            </a:p>
          </p:txBody>
        </p:sp>
      </p:grpSp>
    </p:spTree>
    <p:extLst>
      <p:ext uri="{BB962C8B-B14F-4D97-AF65-F5344CB8AC3E}">
        <p14:creationId xmlns:p14="http://schemas.microsoft.com/office/powerpoint/2010/main" val="560615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5852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Electro-optic comb generators</a:t>
            </a:r>
          </a:p>
        </p:txBody>
      </p:sp>
      <p:cxnSp>
        <p:nvCxnSpPr>
          <p:cNvPr id="27" name="AutoShape 70"/>
          <p:cNvCxnSpPr>
            <a:cxnSpLocks noChangeShapeType="1"/>
            <a:stCxn id="50" idx="3"/>
          </p:cNvCxnSpPr>
          <p:nvPr/>
        </p:nvCxnSpPr>
        <p:spPr bwMode="auto">
          <a:xfrm>
            <a:off x="2175828" y="3340089"/>
            <a:ext cx="4617720" cy="17069"/>
          </a:xfrm>
          <a:prstGeom prst="straightConnector1">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cxnSp>
      <p:grpSp>
        <p:nvGrpSpPr>
          <p:cNvPr id="35" name="Group 79"/>
          <p:cNvGrpSpPr>
            <a:grpSpLocks/>
          </p:cNvGrpSpPr>
          <p:nvPr/>
        </p:nvGrpSpPr>
        <p:grpSpPr bwMode="auto">
          <a:xfrm>
            <a:off x="2370500" y="2895589"/>
            <a:ext cx="946150" cy="863600"/>
            <a:chOff x="1564" y="1616"/>
            <a:chExt cx="596" cy="544"/>
          </a:xfrm>
        </p:grpSpPr>
        <p:sp>
          <p:nvSpPr>
            <p:cNvPr id="36" name="AutoShape 80"/>
            <p:cNvSpPr>
              <a:spLocks noChangeArrowheads="1"/>
            </p:cNvSpPr>
            <p:nvPr/>
          </p:nvSpPr>
          <p:spPr bwMode="auto">
            <a:xfrm rot="5400000">
              <a:off x="1600" y="1600"/>
              <a:ext cx="544" cy="576"/>
            </a:xfrm>
            <a:prstGeom prst="triangle">
              <a:avLst>
                <a:gd name="adj" fmla="val 51667"/>
              </a:avLst>
            </a:prstGeom>
            <a:solidFill>
              <a:schemeClr val="accent2"/>
            </a:solidFill>
            <a:ln w="9525">
              <a:solidFill>
                <a:schemeClr val="accent2"/>
              </a:solidFill>
              <a:miter lim="800000"/>
              <a:headEnd/>
              <a:tailEnd/>
            </a:ln>
          </p:spPr>
          <p:txBody>
            <a:bodyPr wrap="none" anchor="ctr"/>
            <a:lstStyle/>
            <a:p>
              <a:endParaRPr lang="en-US"/>
            </a:p>
          </p:txBody>
        </p:sp>
        <p:sp>
          <p:nvSpPr>
            <p:cNvPr id="37" name="Text Box 81"/>
            <p:cNvSpPr txBox="1">
              <a:spLocks noChangeArrowheads="1"/>
            </p:cNvSpPr>
            <p:nvPr/>
          </p:nvSpPr>
          <p:spPr bwMode="auto">
            <a:xfrm>
              <a:off x="1564" y="1776"/>
              <a:ext cx="500"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a:solidFill>
                    <a:schemeClr val="bg1"/>
                  </a:solidFill>
                </a:rPr>
                <a:t>EDFA</a:t>
              </a:r>
            </a:p>
          </p:txBody>
        </p:sp>
      </p:grpSp>
      <p:sp>
        <p:nvSpPr>
          <p:cNvPr id="50" name="AutoShape 95"/>
          <p:cNvSpPr>
            <a:spLocks noChangeArrowheads="1"/>
          </p:cNvSpPr>
          <p:nvPr/>
        </p:nvSpPr>
        <p:spPr bwMode="auto">
          <a:xfrm>
            <a:off x="347028" y="2920989"/>
            <a:ext cx="1828800" cy="838200"/>
          </a:xfrm>
          <a:prstGeom prst="roundRect">
            <a:avLst>
              <a:gd name="adj" fmla="val 16667"/>
            </a:avLst>
          </a:prstGeom>
          <a:solidFill>
            <a:srgbClr val="E1E373"/>
          </a:solidFill>
          <a:ln w="28575">
            <a:solidFill>
              <a:schemeClr val="bg2"/>
            </a:solidFill>
            <a:round/>
            <a:headEnd/>
            <a:tailEnd/>
          </a:ln>
        </p:spPr>
        <p:txBody>
          <a:bodyPr wrap="none" anchor="ctr"/>
          <a:lstStyle/>
          <a:p>
            <a:pPr algn="ctr"/>
            <a:r>
              <a:rPr lang="en-US" sz="2000" dirty="0"/>
              <a:t>Tunable </a:t>
            </a:r>
          </a:p>
          <a:p>
            <a:pPr algn="ctr"/>
            <a:r>
              <a:rPr lang="en-US" sz="2000" dirty="0"/>
              <a:t>CW laser (f</a:t>
            </a:r>
            <a:r>
              <a:rPr lang="en-US" sz="2000" baseline="-25000" dirty="0"/>
              <a:t>c</a:t>
            </a:r>
            <a:r>
              <a:rPr lang="en-US" sz="2000" dirty="0"/>
              <a:t>)</a:t>
            </a:r>
          </a:p>
        </p:txBody>
      </p:sp>
      <p:grpSp>
        <p:nvGrpSpPr>
          <p:cNvPr id="33" name="Group 32"/>
          <p:cNvGrpSpPr/>
          <p:nvPr/>
        </p:nvGrpSpPr>
        <p:grpSpPr>
          <a:xfrm>
            <a:off x="284056" y="4048097"/>
            <a:ext cx="3224174" cy="2500372"/>
            <a:chOff x="143375" y="3246310"/>
            <a:chExt cx="3413180" cy="3663839"/>
          </a:xfrm>
        </p:grpSpPr>
        <p:sp>
          <p:nvSpPr>
            <p:cNvPr id="71" name="Line 24"/>
            <p:cNvSpPr>
              <a:spLocks noChangeShapeType="1"/>
            </p:cNvSpPr>
            <p:nvPr/>
          </p:nvSpPr>
          <p:spPr bwMode="auto">
            <a:xfrm rot="21540000" flipH="1">
              <a:off x="1690774" y="4383925"/>
              <a:ext cx="0" cy="2044700"/>
            </a:xfrm>
            <a:prstGeom prst="line">
              <a:avLst/>
            </a:prstGeom>
            <a:noFill/>
            <a:ln w="38100">
              <a:solidFill>
                <a:srgbClr val="FF00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72" name="Rectangle 71"/>
            <p:cNvSpPr/>
            <p:nvPr/>
          </p:nvSpPr>
          <p:spPr>
            <a:xfrm>
              <a:off x="1551211" y="3735511"/>
              <a:ext cx="349305" cy="586288"/>
            </a:xfrm>
            <a:prstGeom prst="rect">
              <a:avLst/>
            </a:prstGeom>
          </p:spPr>
          <p:txBody>
            <a:bodyPr wrap="none">
              <a:spAutoFit/>
            </a:bodyPr>
            <a:lstStyle/>
            <a:p>
              <a:r>
                <a:rPr lang="en-US" sz="2000" dirty="0"/>
                <a:t>f</a:t>
              </a:r>
              <a:r>
                <a:rPr lang="en-US" sz="2000" baseline="-25000" dirty="0"/>
                <a:t>c</a:t>
              </a:r>
              <a:endParaRPr lang="en-US" sz="2000" dirty="0"/>
            </a:p>
          </p:txBody>
        </p:sp>
        <p:cxnSp>
          <p:nvCxnSpPr>
            <p:cNvPr id="76" name="Straight Arrow Connector 75"/>
            <p:cNvCxnSpPr/>
            <p:nvPr/>
          </p:nvCxnSpPr>
          <p:spPr>
            <a:xfrm>
              <a:off x="143375" y="6422018"/>
              <a:ext cx="31612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2473003" y="6414060"/>
              <a:ext cx="1083552" cy="496089"/>
            </a:xfrm>
            <a:prstGeom prst="rect">
              <a:avLst/>
            </a:prstGeom>
            <a:noFill/>
          </p:spPr>
          <p:txBody>
            <a:bodyPr wrap="none" rtlCol="0">
              <a:spAutoFit/>
            </a:bodyPr>
            <a:lstStyle/>
            <a:p>
              <a:r>
                <a:rPr lang="en-US" sz="1600"/>
                <a:t>frequency</a:t>
              </a:r>
            </a:p>
          </p:txBody>
        </p:sp>
        <p:sp>
          <p:nvSpPr>
            <p:cNvPr id="79" name="Text Box 97"/>
            <p:cNvSpPr txBox="1">
              <a:spLocks noChangeArrowheads="1"/>
            </p:cNvSpPr>
            <p:nvPr/>
          </p:nvSpPr>
          <p:spPr bwMode="auto">
            <a:xfrm>
              <a:off x="749212" y="3246310"/>
              <a:ext cx="2059302" cy="496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r>
                <a:rPr lang="en-US" sz="1600" i="1"/>
                <a:t>Optical spectrum IN</a:t>
              </a:r>
              <a:endParaRPr lang="en-US" sz="1600" i="1" dirty="0"/>
            </a:p>
          </p:txBody>
        </p:sp>
      </p:grpSp>
      <p:grpSp>
        <p:nvGrpSpPr>
          <p:cNvPr id="21" name="Group 20">
            <a:extLst>
              <a:ext uri="{FF2B5EF4-FFF2-40B4-BE49-F238E27FC236}">
                <a16:creationId xmlns:a16="http://schemas.microsoft.com/office/drawing/2014/main" id="{24D78AE8-7208-E7D8-8C82-5A59659E5E28}"/>
              </a:ext>
            </a:extLst>
          </p:cNvPr>
          <p:cNvGrpSpPr/>
          <p:nvPr/>
        </p:nvGrpSpPr>
        <p:grpSpPr>
          <a:xfrm>
            <a:off x="4727022" y="3997014"/>
            <a:ext cx="4042347" cy="2505386"/>
            <a:chOff x="4871405" y="3997014"/>
            <a:chExt cx="4042347" cy="2505386"/>
          </a:xfrm>
        </p:grpSpPr>
        <p:sp>
          <p:nvSpPr>
            <p:cNvPr id="5" name="Line 24"/>
            <p:cNvSpPr>
              <a:spLocks noChangeShapeType="1"/>
            </p:cNvSpPr>
            <p:nvPr/>
          </p:nvSpPr>
          <p:spPr bwMode="auto">
            <a:xfrm rot="21540000" flipH="1">
              <a:off x="6888660" y="4675855"/>
              <a:ext cx="33381" cy="1548560"/>
            </a:xfrm>
            <a:prstGeom prst="line">
              <a:avLst/>
            </a:prstGeom>
            <a:noFill/>
            <a:ln w="38100">
              <a:solidFill>
                <a:srgbClr val="FF00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6" name="Line 25"/>
            <p:cNvSpPr>
              <a:spLocks noChangeShapeType="1"/>
            </p:cNvSpPr>
            <p:nvPr/>
          </p:nvSpPr>
          <p:spPr bwMode="auto">
            <a:xfrm>
              <a:off x="7088505"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7" name="Line 26"/>
            <p:cNvSpPr>
              <a:spLocks noChangeShapeType="1"/>
            </p:cNvSpPr>
            <p:nvPr/>
          </p:nvSpPr>
          <p:spPr bwMode="auto">
            <a:xfrm>
              <a:off x="7279071"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8" name="Line 27"/>
            <p:cNvSpPr>
              <a:spLocks noChangeShapeType="1"/>
            </p:cNvSpPr>
            <p:nvPr/>
          </p:nvSpPr>
          <p:spPr bwMode="auto">
            <a:xfrm>
              <a:off x="7469637"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9" name="Line 28"/>
            <p:cNvSpPr>
              <a:spLocks noChangeShapeType="1"/>
            </p:cNvSpPr>
            <p:nvPr/>
          </p:nvSpPr>
          <p:spPr bwMode="auto">
            <a:xfrm>
              <a:off x="7660203"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0" name="Line 29"/>
            <p:cNvSpPr>
              <a:spLocks noChangeShapeType="1"/>
            </p:cNvSpPr>
            <p:nvPr/>
          </p:nvSpPr>
          <p:spPr bwMode="auto">
            <a:xfrm>
              <a:off x="6135674"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1" name="Line 30"/>
            <p:cNvSpPr>
              <a:spLocks noChangeShapeType="1"/>
            </p:cNvSpPr>
            <p:nvPr/>
          </p:nvSpPr>
          <p:spPr bwMode="auto">
            <a:xfrm>
              <a:off x="6326240"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2" name="Line 31"/>
            <p:cNvSpPr>
              <a:spLocks noChangeShapeType="1"/>
            </p:cNvSpPr>
            <p:nvPr/>
          </p:nvSpPr>
          <p:spPr bwMode="auto">
            <a:xfrm>
              <a:off x="6516806"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3" name="Line 32"/>
            <p:cNvSpPr>
              <a:spLocks noChangeShapeType="1"/>
            </p:cNvSpPr>
            <p:nvPr/>
          </p:nvSpPr>
          <p:spPr bwMode="auto">
            <a:xfrm>
              <a:off x="6707372"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4" name="Line 33"/>
            <p:cNvSpPr>
              <a:spLocks noChangeShapeType="1"/>
            </p:cNvSpPr>
            <p:nvPr/>
          </p:nvSpPr>
          <p:spPr bwMode="auto">
            <a:xfrm>
              <a:off x="7850769"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5" name="Line 34"/>
            <p:cNvSpPr>
              <a:spLocks noChangeShapeType="1"/>
            </p:cNvSpPr>
            <p:nvPr/>
          </p:nvSpPr>
          <p:spPr bwMode="auto">
            <a:xfrm>
              <a:off x="5945108"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6" name="Line 45"/>
            <p:cNvSpPr>
              <a:spLocks noChangeShapeType="1"/>
            </p:cNvSpPr>
            <p:nvPr/>
          </p:nvSpPr>
          <p:spPr bwMode="auto">
            <a:xfrm>
              <a:off x="5754541"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17" name="Line 46"/>
            <p:cNvSpPr>
              <a:spLocks noChangeShapeType="1"/>
            </p:cNvSpPr>
            <p:nvPr/>
          </p:nvSpPr>
          <p:spPr bwMode="auto">
            <a:xfrm>
              <a:off x="8030749"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51" name="Text Box 97"/>
            <p:cNvSpPr txBox="1">
              <a:spLocks noChangeArrowheads="1"/>
            </p:cNvSpPr>
            <p:nvPr/>
          </p:nvSpPr>
          <p:spPr bwMode="auto">
            <a:xfrm>
              <a:off x="5989441" y="3997014"/>
              <a:ext cx="2263090" cy="33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r>
                <a:rPr lang="en-US" sz="1600" i="1"/>
                <a:t>Optical spectrum OUT</a:t>
              </a:r>
              <a:endParaRPr lang="en-US" sz="1600" i="1" dirty="0"/>
            </a:p>
          </p:txBody>
        </p:sp>
        <p:sp>
          <p:nvSpPr>
            <p:cNvPr id="57" name="Rectangle 56"/>
            <p:cNvSpPr/>
            <p:nvPr/>
          </p:nvSpPr>
          <p:spPr>
            <a:xfrm>
              <a:off x="6753082" y="4238055"/>
              <a:ext cx="329962" cy="400110"/>
            </a:xfrm>
            <a:prstGeom prst="rect">
              <a:avLst/>
            </a:prstGeom>
          </p:spPr>
          <p:txBody>
            <a:bodyPr wrap="none">
              <a:spAutoFit/>
            </a:bodyPr>
            <a:lstStyle/>
            <a:p>
              <a:r>
                <a:rPr lang="en-US" sz="2000" dirty="0"/>
                <a:t>f</a:t>
              </a:r>
              <a:r>
                <a:rPr lang="en-US" sz="2000" baseline="-25000" dirty="0"/>
                <a:t>c</a:t>
              </a:r>
              <a:endParaRPr lang="en-US" sz="2000" dirty="0"/>
            </a:p>
          </p:txBody>
        </p:sp>
        <p:sp>
          <p:nvSpPr>
            <p:cNvPr id="58" name="Rectangle 57"/>
            <p:cNvSpPr/>
            <p:nvPr/>
          </p:nvSpPr>
          <p:spPr>
            <a:xfrm>
              <a:off x="7308600" y="4542281"/>
              <a:ext cx="547009" cy="338554"/>
            </a:xfrm>
            <a:prstGeom prst="rect">
              <a:avLst/>
            </a:prstGeom>
          </p:spPr>
          <p:txBody>
            <a:bodyPr wrap="none">
              <a:spAutoFit/>
            </a:bodyPr>
            <a:lstStyle/>
            <a:p>
              <a:r>
                <a:rPr lang="en-US" sz="1600"/>
                <a:t>f</a:t>
              </a:r>
              <a:r>
                <a:rPr lang="en-US" sz="1600" baseline="-25000"/>
                <a:t>synth</a:t>
              </a:r>
              <a:endParaRPr lang="en-US" sz="1600" dirty="0"/>
            </a:p>
          </p:txBody>
        </p:sp>
        <p:cxnSp>
          <p:nvCxnSpPr>
            <p:cNvPr id="60" name="Straight Arrow Connector 59"/>
            <p:cNvCxnSpPr/>
            <p:nvPr/>
          </p:nvCxnSpPr>
          <p:spPr>
            <a:xfrm>
              <a:off x="7304404" y="4881635"/>
              <a:ext cx="1833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7638351" y="4878340"/>
              <a:ext cx="1833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4871405" y="6219749"/>
              <a:ext cx="40423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7554292" y="6163846"/>
              <a:ext cx="1023550" cy="338554"/>
            </a:xfrm>
            <a:prstGeom prst="rect">
              <a:avLst/>
            </a:prstGeom>
            <a:noFill/>
          </p:spPr>
          <p:txBody>
            <a:bodyPr wrap="none" rtlCol="0">
              <a:spAutoFit/>
            </a:bodyPr>
            <a:lstStyle/>
            <a:p>
              <a:r>
                <a:rPr lang="en-US" sz="1600"/>
                <a:t>frequency</a:t>
              </a:r>
            </a:p>
          </p:txBody>
        </p:sp>
        <p:sp>
          <p:nvSpPr>
            <p:cNvPr id="85" name="Line 29"/>
            <p:cNvSpPr>
              <a:spLocks noChangeShapeType="1"/>
            </p:cNvSpPr>
            <p:nvPr/>
          </p:nvSpPr>
          <p:spPr bwMode="auto">
            <a:xfrm>
              <a:off x="5380668"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86" name="Line 30"/>
            <p:cNvSpPr>
              <a:spLocks noChangeShapeType="1"/>
            </p:cNvSpPr>
            <p:nvPr/>
          </p:nvSpPr>
          <p:spPr bwMode="auto">
            <a:xfrm>
              <a:off x="5571235"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87" name="Line 34"/>
            <p:cNvSpPr>
              <a:spLocks noChangeShapeType="1"/>
            </p:cNvSpPr>
            <p:nvPr/>
          </p:nvSpPr>
          <p:spPr bwMode="auto">
            <a:xfrm>
              <a:off x="5190102"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88" name="Line 45"/>
            <p:cNvSpPr>
              <a:spLocks noChangeShapeType="1"/>
            </p:cNvSpPr>
            <p:nvPr/>
          </p:nvSpPr>
          <p:spPr bwMode="auto">
            <a:xfrm>
              <a:off x="4999536"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89" name="Line 29"/>
            <p:cNvSpPr>
              <a:spLocks noChangeShapeType="1"/>
            </p:cNvSpPr>
            <p:nvPr/>
          </p:nvSpPr>
          <p:spPr bwMode="auto">
            <a:xfrm>
              <a:off x="8579649"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90" name="Line 30"/>
            <p:cNvSpPr>
              <a:spLocks noChangeShapeType="1"/>
            </p:cNvSpPr>
            <p:nvPr/>
          </p:nvSpPr>
          <p:spPr bwMode="auto">
            <a:xfrm>
              <a:off x="8770215"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91" name="Line 34"/>
            <p:cNvSpPr>
              <a:spLocks noChangeShapeType="1"/>
            </p:cNvSpPr>
            <p:nvPr/>
          </p:nvSpPr>
          <p:spPr bwMode="auto">
            <a:xfrm>
              <a:off x="8389083"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sp>
          <p:nvSpPr>
            <p:cNvPr id="92" name="Line 45"/>
            <p:cNvSpPr>
              <a:spLocks noChangeShapeType="1"/>
            </p:cNvSpPr>
            <p:nvPr/>
          </p:nvSpPr>
          <p:spPr bwMode="auto">
            <a:xfrm>
              <a:off x="8198517" y="4976622"/>
              <a:ext cx="0" cy="124430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600"/>
            </a:p>
          </p:txBody>
        </p:sp>
      </p:grpSp>
      <p:sp>
        <p:nvSpPr>
          <p:cNvPr id="3" name="Rectangle 2"/>
          <p:cNvSpPr/>
          <p:nvPr/>
        </p:nvSpPr>
        <p:spPr>
          <a:xfrm>
            <a:off x="5483753" y="639693"/>
            <a:ext cx="3635823" cy="523220"/>
          </a:xfrm>
          <a:prstGeom prst="rect">
            <a:avLst/>
          </a:prstGeom>
        </p:spPr>
        <p:txBody>
          <a:bodyPr wrap="square">
            <a:spAutoFit/>
          </a:bodyPr>
          <a:lstStyle/>
          <a:p>
            <a:r>
              <a:rPr lang="en-US" sz="1400" i="1" dirty="0"/>
              <a:t>A. J. Metcalf, V. T-. </a:t>
            </a:r>
            <a:r>
              <a:rPr lang="en-US" sz="1400" i="1" dirty="0" err="1"/>
              <a:t>Campany</a:t>
            </a:r>
            <a:r>
              <a:rPr lang="en-US" sz="1400" i="1" dirty="0"/>
              <a:t>, D. E. </a:t>
            </a:r>
            <a:r>
              <a:rPr lang="en-US" sz="1400" i="1" dirty="0" err="1"/>
              <a:t>Leaird</a:t>
            </a:r>
            <a:r>
              <a:rPr lang="en-US" sz="1400" i="1" dirty="0"/>
              <a:t>, and A. M. Weiner, JSTQE 19(6) (2013). </a:t>
            </a:r>
          </a:p>
        </p:txBody>
      </p:sp>
      <p:grpSp>
        <p:nvGrpSpPr>
          <p:cNvPr id="20" name="Group 19">
            <a:extLst>
              <a:ext uri="{FF2B5EF4-FFF2-40B4-BE49-F238E27FC236}">
                <a16:creationId xmlns:a16="http://schemas.microsoft.com/office/drawing/2014/main" id="{967E3000-D822-CDEB-87DC-BB6E039F8528}"/>
              </a:ext>
            </a:extLst>
          </p:cNvPr>
          <p:cNvGrpSpPr/>
          <p:nvPr/>
        </p:nvGrpSpPr>
        <p:grpSpPr>
          <a:xfrm>
            <a:off x="2705150" y="1482987"/>
            <a:ext cx="5685985" cy="2121105"/>
            <a:chOff x="2705150" y="1482987"/>
            <a:chExt cx="5685985" cy="2121105"/>
          </a:xfrm>
        </p:grpSpPr>
        <p:sp>
          <p:nvSpPr>
            <p:cNvPr id="28" name="Rectangle 71"/>
            <p:cNvSpPr>
              <a:spLocks noChangeArrowheads="1"/>
            </p:cNvSpPr>
            <p:nvPr/>
          </p:nvSpPr>
          <p:spPr bwMode="auto">
            <a:xfrm>
              <a:off x="3522436" y="3060689"/>
              <a:ext cx="609600" cy="533400"/>
            </a:xfrm>
            <a:prstGeom prst="rect">
              <a:avLst/>
            </a:prstGeom>
            <a:solidFill>
              <a:schemeClr val="accent1"/>
            </a:solidFill>
            <a:ln w="28575">
              <a:solidFill>
                <a:schemeClr val="bg2"/>
              </a:solidFill>
              <a:miter lim="800000"/>
              <a:headEnd/>
              <a:tailEnd/>
            </a:ln>
          </p:spPr>
          <p:txBody>
            <a:bodyPr wrap="none" anchor="ctr"/>
            <a:lstStyle/>
            <a:p>
              <a:pPr algn="ctr"/>
              <a:r>
                <a:rPr lang="en-US" sz="2000" dirty="0"/>
                <a:t>PM</a:t>
              </a:r>
            </a:p>
          </p:txBody>
        </p:sp>
        <p:cxnSp>
          <p:nvCxnSpPr>
            <p:cNvPr id="38" name="AutoShape 82"/>
            <p:cNvCxnSpPr>
              <a:cxnSpLocks noChangeShapeType="1"/>
              <a:stCxn id="41" idx="4"/>
              <a:endCxn id="28" idx="0"/>
            </p:cNvCxnSpPr>
            <p:nvPr/>
          </p:nvCxnSpPr>
          <p:spPr bwMode="auto">
            <a:xfrm rot="5400000">
              <a:off x="3706418" y="2137206"/>
              <a:ext cx="1044302" cy="802665"/>
            </a:xfrm>
            <a:prstGeom prst="bentConnector3">
              <a:avLst>
                <a:gd name="adj1" fmla="val 15948"/>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cxnSp>
        <p:grpSp>
          <p:nvGrpSpPr>
            <p:cNvPr id="40" name="Group 84"/>
            <p:cNvGrpSpPr>
              <a:grpSpLocks/>
            </p:cNvGrpSpPr>
            <p:nvPr/>
          </p:nvGrpSpPr>
          <p:grpSpPr bwMode="auto">
            <a:xfrm>
              <a:off x="4363201" y="1482987"/>
              <a:ext cx="533400" cy="533400"/>
              <a:chOff x="2736" y="680"/>
              <a:chExt cx="336" cy="336"/>
            </a:xfrm>
          </p:grpSpPr>
          <p:sp>
            <p:nvSpPr>
              <p:cNvPr id="41" name="Oval 85"/>
              <p:cNvSpPr>
                <a:spLocks noChangeArrowheads="1"/>
              </p:cNvSpPr>
              <p:nvPr/>
            </p:nvSpPr>
            <p:spPr bwMode="auto">
              <a:xfrm>
                <a:off x="2736" y="680"/>
                <a:ext cx="336" cy="336"/>
              </a:xfrm>
              <a:prstGeom prst="ellipse">
                <a:avLst/>
              </a:prstGeom>
              <a:solidFill>
                <a:schemeClr val="tx1"/>
              </a:solidFill>
              <a:ln w="28575">
                <a:solidFill>
                  <a:srgbClr val="FF0000"/>
                </a:solidFill>
                <a:round/>
                <a:headEnd/>
                <a:tailEnd/>
              </a:ln>
            </p:spPr>
            <p:txBody>
              <a:bodyPr wrap="none" anchor="ctr"/>
              <a:lstStyle/>
              <a:p>
                <a:endParaRPr lang="en-US"/>
              </a:p>
            </p:txBody>
          </p:sp>
          <p:pic>
            <p:nvPicPr>
              <p:cNvPr id="42" name="Picture 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2" y="756"/>
                <a:ext cx="2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grpSp>
          <p:nvGrpSpPr>
            <p:cNvPr id="52" name="Group 51"/>
            <p:cNvGrpSpPr/>
            <p:nvPr/>
          </p:nvGrpSpPr>
          <p:grpSpPr>
            <a:xfrm>
              <a:off x="3504654" y="2297058"/>
              <a:ext cx="609600" cy="476250"/>
              <a:chOff x="5948363" y="1676400"/>
              <a:chExt cx="609600" cy="476250"/>
            </a:xfrm>
          </p:grpSpPr>
          <p:sp>
            <p:nvSpPr>
              <p:cNvPr id="53" name="AutoShape 78"/>
              <p:cNvSpPr>
                <a:spLocks noChangeArrowheads="1"/>
              </p:cNvSpPr>
              <p:nvPr/>
            </p:nvSpPr>
            <p:spPr bwMode="auto">
              <a:xfrm rot="10800000">
                <a:off x="5948363" y="1695450"/>
                <a:ext cx="609600" cy="457200"/>
              </a:xfrm>
              <a:prstGeom prst="triangle">
                <a:avLst>
                  <a:gd name="adj" fmla="val 48125"/>
                </a:avLst>
              </a:prstGeom>
              <a:solidFill>
                <a:schemeClr val="tx2"/>
              </a:solidFill>
              <a:ln w="9525">
                <a:solidFill>
                  <a:schemeClr val="tx1"/>
                </a:solidFill>
                <a:miter lim="800000"/>
                <a:headEnd/>
                <a:tailEnd/>
              </a:ln>
            </p:spPr>
            <p:txBody>
              <a:bodyPr wrap="none" anchor="ctr"/>
              <a:lstStyle/>
              <a:p>
                <a:endParaRPr lang="en-US"/>
              </a:p>
            </p:txBody>
          </p:sp>
          <p:sp>
            <p:nvSpPr>
              <p:cNvPr id="54" name="Text Box 98"/>
              <p:cNvSpPr txBox="1">
                <a:spLocks noChangeArrowheads="1"/>
              </p:cNvSpPr>
              <p:nvPr/>
            </p:nvSpPr>
            <p:spPr bwMode="auto">
              <a:xfrm>
                <a:off x="6096000" y="1676400"/>
                <a:ext cx="3619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solidFill>
                      <a:schemeClr val="bg1"/>
                    </a:solidFill>
                  </a:rPr>
                  <a:t>+</a:t>
                </a:r>
              </a:p>
            </p:txBody>
          </p:sp>
        </p:grpSp>
        <p:sp>
          <p:nvSpPr>
            <p:cNvPr id="66" name="Rectangle 71"/>
            <p:cNvSpPr>
              <a:spLocks noChangeArrowheads="1"/>
            </p:cNvSpPr>
            <p:nvPr/>
          </p:nvSpPr>
          <p:spPr bwMode="auto">
            <a:xfrm>
              <a:off x="6008813" y="3060689"/>
              <a:ext cx="614923" cy="533400"/>
            </a:xfrm>
            <a:prstGeom prst="rect">
              <a:avLst/>
            </a:prstGeom>
            <a:solidFill>
              <a:srgbClr val="00B050"/>
            </a:solidFill>
            <a:ln w="28575">
              <a:solidFill>
                <a:schemeClr val="bg2"/>
              </a:solidFill>
              <a:miter lim="800000"/>
              <a:headEnd/>
              <a:tailEnd/>
            </a:ln>
          </p:spPr>
          <p:txBody>
            <a:bodyPr wrap="none" anchor="ctr"/>
            <a:lstStyle/>
            <a:p>
              <a:pPr algn="ctr"/>
              <a:r>
                <a:rPr lang="en-US" sz="2000"/>
                <a:t>IM</a:t>
              </a:r>
              <a:endParaRPr lang="en-US" sz="2000" dirty="0"/>
            </a:p>
          </p:txBody>
        </p:sp>
        <p:sp>
          <p:nvSpPr>
            <p:cNvPr id="78" name="TextBox 77"/>
            <p:cNvSpPr txBox="1"/>
            <p:nvPr/>
          </p:nvSpPr>
          <p:spPr>
            <a:xfrm>
              <a:off x="6826283" y="3146366"/>
              <a:ext cx="1564852" cy="400110"/>
            </a:xfrm>
            <a:prstGeom prst="rect">
              <a:avLst/>
            </a:prstGeom>
            <a:noFill/>
          </p:spPr>
          <p:txBody>
            <a:bodyPr wrap="none" rtlCol="0">
              <a:spAutoFit/>
            </a:bodyPr>
            <a:lstStyle/>
            <a:p>
              <a:r>
                <a:rPr lang="en-US" sz="2000" dirty="0">
                  <a:solidFill>
                    <a:srgbClr val="C00000"/>
                  </a:solidFill>
                </a:rPr>
                <a:t>Comb output</a:t>
              </a:r>
            </a:p>
          </p:txBody>
        </p:sp>
        <p:sp>
          <p:nvSpPr>
            <p:cNvPr id="48" name="Rectangle 71"/>
            <p:cNvSpPr>
              <a:spLocks noChangeArrowheads="1"/>
            </p:cNvSpPr>
            <p:nvPr/>
          </p:nvSpPr>
          <p:spPr bwMode="auto">
            <a:xfrm>
              <a:off x="4322355" y="3060689"/>
              <a:ext cx="627150" cy="533400"/>
            </a:xfrm>
            <a:prstGeom prst="rect">
              <a:avLst/>
            </a:prstGeom>
            <a:solidFill>
              <a:schemeClr val="accent1"/>
            </a:solidFill>
            <a:ln w="28575">
              <a:solidFill>
                <a:schemeClr val="bg2"/>
              </a:solidFill>
              <a:miter lim="800000"/>
              <a:headEnd/>
              <a:tailEnd/>
            </a:ln>
          </p:spPr>
          <p:txBody>
            <a:bodyPr wrap="none" anchor="ctr"/>
            <a:lstStyle/>
            <a:p>
              <a:pPr algn="ctr"/>
              <a:r>
                <a:rPr lang="en-US" sz="2000" dirty="0"/>
                <a:t>PM</a:t>
              </a:r>
            </a:p>
          </p:txBody>
        </p:sp>
        <p:sp>
          <p:nvSpPr>
            <p:cNvPr id="49" name="Rectangle 71"/>
            <p:cNvSpPr>
              <a:spLocks noChangeArrowheads="1"/>
            </p:cNvSpPr>
            <p:nvPr/>
          </p:nvSpPr>
          <p:spPr bwMode="auto">
            <a:xfrm>
              <a:off x="5121432" y="3070692"/>
              <a:ext cx="627150" cy="533400"/>
            </a:xfrm>
            <a:prstGeom prst="rect">
              <a:avLst/>
            </a:prstGeom>
            <a:solidFill>
              <a:schemeClr val="accent1"/>
            </a:solidFill>
            <a:ln w="28575">
              <a:solidFill>
                <a:schemeClr val="bg2"/>
              </a:solidFill>
              <a:miter lim="800000"/>
              <a:headEnd/>
              <a:tailEnd/>
            </a:ln>
          </p:spPr>
          <p:txBody>
            <a:bodyPr wrap="none" anchor="ctr"/>
            <a:lstStyle/>
            <a:p>
              <a:pPr algn="ctr"/>
              <a:r>
                <a:rPr lang="en-US" sz="2000" dirty="0"/>
                <a:t>PM</a:t>
              </a:r>
            </a:p>
          </p:txBody>
        </p:sp>
        <p:cxnSp>
          <p:nvCxnSpPr>
            <p:cNvPr id="56" name="AutoShape 82"/>
            <p:cNvCxnSpPr>
              <a:cxnSpLocks noChangeShapeType="1"/>
              <a:stCxn id="41" idx="4"/>
              <a:endCxn id="48" idx="0"/>
            </p:cNvCxnSpPr>
            <p:nvPr/>
          </p:nvCxnSpPr>
          <p:spPr bwMode="auto">
            <a:xfrm rot="16200000" flipH="1">
              <a:off x="4110764" y="2535523"/>
              <a:ext cx="1044302" cy="6029"/>
            </a:xfrm>
            <a:prstGeom prst="bentConnector3">
              <a:avLst>
                <a:gd name="adj1" fmla="val 50000"/>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cxnSp>
        <p:grpSp>
          <p:nvGrpSpPr>
            <p:cNvPr id="64" name="Group 63"/>
            <p:cNvGrpSpPr/>
            <p:nvPr/>
          </p:nvGrpSpPr>
          <p:grpSpPr>
            <a:xfrm>
              <a:off x="4325100" y="2293269"/>
              <a:ext cx="609600" cy="476250"/>
              <a:chOff x="5948363" y="1676400"/>
              <a:chExt cx="609600" cy="476250"/>
            </a:xfrm>
          </p:grpSpPr>
          <p:sp>
            <p:nvSpPr>
              <p:cNvPr id="65" name="AutoShape 78"/>
              <p:cNvSpPr>
                <a:spLocks noChangeArrowheads="1"/>
              </p:cNvSpPr>
              <p:nvPr/>
            </p:nvSpPr>
            <p:spPr bwMode="auto">
              <a:xfrm rot="10800000">
                <a:off x="5948363" y="1695450"/>
                <a:ext cx="609600" cy="457200"/>
              </a:xfrm>
              <a:prstGeom prst="triangle">
                <a:avLst>
                  <a:gd name="adj" fmla="val 48125"/>
                </a:avLst>
              </a:prstGeom>
              <a:solidFill>
                <a:schemeClr val="tx2"/>
              </a:solidFill>
              <a:ln w="9525">
                <a:solidFill>
                  <a:schemeClr val="tx1"/>
                </a:solidFill>
                <a:miter lim="800000"/>
                <a:headEnd/>
                <a:tailEnd/>
              </a:ln>
            </p:spPr>
            <p:txBody>
              <a:bodyPr wrap="none" anchor="ctr"/>
              <a:lstStyle/>
              <a:p>
                <a:endParaRPr lang="en-US"/>
              </a:p>
            </p:txBody>
          </p:sp>
          <p:sp>
            <p:nvSpPr>
              <p:cNvPr id="67" name="Text Box 98"/>
              <p:cNvSpPr txBox="1">
                <a:spLocks noChangeArrowheads="1"/>
              </p:cNvSpPr>
              <p:nvPr/>
            </p:nvSpPr>
            <p:spPr bwMode="auto">
              <a:xfrm>
                <a:off x="6096000" y="1676400"/>
                <a:ext cx="3619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solidFill>
                      <a:schemeClr val="bg1"/>
                    </a:solidFill>
                  </a:rPr>
                  <a:t>+</a:t>
                </a:r>
              </a:p>
            </p:txBody>
          </p:sp>
        </p:grpSp>
        <p:cxnSp>
          <p:nvCxnSpPr>
            <p:cNvPr id="83" name="AutoShape 82"/>
            <p:cNvCxnSpPr>
              <a:cxnSpLocks noChangeShapeType="1"/>
              <a:stCxn id="41" idx="4"/>
              <a:endCxn id="49" idx="0"/>
            </p:cNvCxnSpPr>
            <p:nvPr/>
          </p:nvCxnSpPr>
          <p:spPr bwMode="auto">
            <a:xfrm rot="16200000" flipH="1">
              <a:off x="4505302" y="2140986"/>
              <a:ext cx="1054305" cy="805106"/>
            </a:xfrm>
            <a:prstGeom prst="bentConnector3">
              <a:avLst>
                <a:gd name="adj1" fmla="val 15308"/>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cxnSp>
        <p:grpSp>
          <p:nvGrpSpPr>
            <p:cNvPr id="69" name="Group 68"/>
            <p:cNvGrpSpPr/>
            <p:nvPr/>
          </p:nvGrpSpPr>
          <p:grpSpPr>
            <a:xfrm>
              <a:off x="5119856" y="2292165"/>
              <a:ext cx="609600" cy="476250"/>
              <a:chOff x="5948363" y="1676400"/>
              <a:chExt cx="609600" cy="476250"/>
            </a:xfrm>
          </p:grpSpPr>
          <p:sp>
            <p:nvSpPr>
              <p:cNvPr id="73" name="AutoShape 78"/>
              <p:cNvSpPr>
                <a:spLocks noChangeArrowheads="1"/>
              </p:cNvSpPr>
              <p:nvPr/>
            </p:nvSpPr>
            <p:spPr bwMode="auto">
              <a:xfrm rot="10800000">
                <a:off x="5948363" y="1695450"/>
                <a:ext cx="609600" cy="457200"/>
              </a:xfrm>
              <a:prstGeom prst="triangle">
                <a:avLst>
                  <a:gd name="adj" fmla="val 48125"/>
                </a:avLst>
              </a:prstGeom>
              <a:solidFill>
                <a:schemeClr val="tx2"/>
              </a:solidFill>
              <a:ln w="9525">
                <a:solidFill>
                  <a:schemeClr val="tx1"/>
                </a:solidFill>
                <a:miter lim="800000"/>
                <a:headEnd/>
                <a:tailEnd/>
              </a:ln>
            </p:spPr>
            <p:txBody>
              <a:bodyPr wrap="none" anchor="ctr"/>
              <a:lstStyle/>
              <a:p>
                <a:endParaRPr lang="en-US"/>
              </a:p>
            </p:txBody>
          </p:sp>
          <p:sp>
            <p:nvSpPr>
              <p:cNvPr id="80" name="Text Box 98"/>
              <p:cNvSpPr txBox="1">
                <a:spLocks noChangeArrowheads="1"/>
              </p:cNvSpPr>
              <p:nvPr/>
            </p:nvSpPr>
            <p:spPr bwMode="auto">
              <a:xfrm>
                <a:off x="6096000" y="1676400"/>
                <a:ext cx="3619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solidFill>
                      <a:schemeClr val="bg1"/>
                    </a:solidFill>
                  </a:rPr>
                  <a:t>+</a:t>
                </a:r>
              </a:p>
            </p:txBody>
          </p:sp>
        </p:grpSp>
        <p:cxnSp>
          <p:nvCxnSpPr>
            <p:cNvPr id="84" name="AutoShape 82"/>
            <p:cNvCxnSpPr>
              <a:cxnSpLocks noChangeShapeType="1"/>
              <a:stCxn id="41" idx="4"/>
              <a:endCxn id="66" idx="0"/>
            </p:cNvCxnSpPr>
            <p:nvPr/>
          </p:nvCxnSpPr>
          <p:spPr bwMode="auto">
            <a:xfrm rot="16200000" flipH="1">
              <a:off x="4950937" y="1695351"/>
              <a:ext cx="1044302" cy="1686374"/>
            </a:xfrm>
            <a:prstGeom prst="bentConnector3">
              <a:avLst>
                <a:gd name="adj1" fmla="val 14976"/>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cxnSp>
        <p:grpSp>
          <p:nvGrpSpPr>
            <p:cNvPr id="59" name="Group 58"/>
            <p:cNvGrpSpPr/>
            <p:nvPr/>
          </p:nvGrpSpPr>
          <p:grpSpPr>
            <a:xfrm>
              <a:off x="6001139" y="2292165"/>
              <a:ext cx="609600" cy="476250"/>
              <a:chOff x="5948363" y="1676400"/>
              <a:chExt cx="609600" cy="476250"/>
            </a:xfrm>
          </p:grpSpPr>
          <p:sp>
            <p:nvSpPr>
              <p:cNvPr id="62" name="AutoShape 78"/>
              <p:cNvSpPr>
                <a:spLocks noChangeArrowheads="1"/>
              </p:cNvSpPr>
              <p:nvPr/>
            </p:nvSpPr>
            <p:spPr bwMode="auto">
              <a:xfrm rot="10800000">
                <a:off x="5948363" y="1695450"/>
                <a:ext cx="609600" cy="457200"/>
              </a:xfrm>
              <a:prstGeom prst="triangle">
                <a:avLst>
                  <a:gd name="adj" fmla="val 48125"/>
                </a:avLst>
              </a:prstGeom>
              <a:solidFill>
                <a:schemeClr val="tx2"/>
              </a:solidFill>
              <a:ln w="9525">
                <a:solidFill>
                  <a:schemeClr val="tx1"/>
                </a:solidFill>
                <a:miter lim="800000"/>
                <a:headEnd/>
                <a:tailEnd/>
              </a:ln>
            </p:spPr>
            <p:txBody>
              <a:bodyPr wrap="none" anchor="ctr"/>
              <a:lstStyle/>
              <a:p>
                <a:endParaRPr lang="en-US"/>
              </a:p>
            </p:txBody>
          </p:sp>
          <p:sp>
            <p:nvSpPr>
              <p:cNvPr id="63" name="Text Box 98"/>
              <p:cNvSpPr txBox="1">
                <a:spLocks noChangeArrowheads="1"/>
              </p:cNvSpPr>
              <p:nvPr/>
            </p:nvSpPr>
            <p:spPr bwMode="auto">
              <a:xfrm>
                <a:off x="6096000" y="1676400"/>
                <a:ext cx="3619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solidFill>
                      <a:schemeClr val="bg1"/>
                    </a:solidFill>
                  </a:rPr>
                  <a:t>+</a:t>
                </a:r>
              </a:p>
            </p:txBody>
          </p:sp>
        </p:grpSp>
        <p:sp>
          <p:nvSpPr>
            <p:cNvPr id="81" name="Rectangle 68"/>
            <p:cNvSpPr>
              <a:spLocks noChangeArrowheads="1"/>
            </p:cNvSpPr>
            <p:nvPr/>
          </p:nvSpPr>
          <p:spPr bwMode="auto">
            <a:xfrm>
              <a:off x="2705150" y="1530125"/>
              <a:ext cx="1620187" cy="36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dirty="0" err="1">
                  <a:solidFill>
                    <a:srgbClr val="FF0000"/>
                  </a:solidFill>
                </a:rPr>
                <a:t>f</a:t>
              </a:r>
              <a:r>
                <a:rPr lang="en-US" baseline="-25000" dirty="0" err="1">
                  <a:solidFill>
                    <a:srgbClr val="FF0000"/>
                  </a:solidFill>
                </a:rPr>
                <a:t>synth</a:t>
              </a:r>
              <a:r>
                <a:rPr lang="en-US" sz="1800" dirty="0">
                  <a:solidFill>
                    <a:srgbClr val="FF0000"/>
                  </a:solidFill>
                </a:rPr>
                <a:t> (&lt; 40 GHz)</a:t>
              </a:r>
            </a:p>
          </p:txBody>
        </p:sp>
      </p:grpSp>
    </p:spTree>
    <p:extLst>
      <p:ext uri="{BB962C8B-B14F-4D97-AF65-F5344CB8AC3E}">
        <p14:creationId xmlns:p14="http://schemas.microsoft.com/office/powerpoint/2010/main" val="93225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F77AE0-DD9B-BAC8-5186-EA82B8EB50F0}"/>
              </a:ext>
            </a:extLst>
          </p:cNvPr>
          <p:cNvSpPr txBox="1"/>
          <p:nvPr/>
        </p:nvSpPr>
        <p:spPr>
          <a:xfrm>
            <a:off x="977978" y="2999510"/>
            <a:ext cx="7453900" cy="553998"/>
          </a:xfrm>
          <a:prstGeom prst="rect">
            <a:avLst/>
          </a:prstGeom>
          <a:noFill/>
        </p:spPr>
        <p:txBody>
          <a:bodyPr wrap="none" rtlCol="0">
            <a:spAutoFit/>
          </a:bodyPr>
          <a:lstStyle/>
          <a:p>
            <a:r>
              <a:rPr lang="en-US" sz="3000" dirty="0"/>
              <a:t>3. Combs for optical and microwave metrology</a:t>
            </a:r>
          </a:p>
        </p:txBody>
      </p:sp>
    </p:spTree>
    <p:extLst>
      <p:ext uri="{BB962C8B-B14F-4D97-AF65-F5344CB8AC3E}">
        <p14:creationId xmlns:p14="http://schemas.microsoft.com/office/powerpoint/2010/main" val="308678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15B2AFD0-BAEB-2B4F-4B1C-C302B996EF80}"/>
              </a:ext>
            </a:extLst>
          </p:cNvPr>
          <p:cNvGrpSpPr/>
          <p:nvPr/>
        </p:nvGrpSpPr>
        <p:grpSpPr>
          <a:xfrm>
            <a:off x="4919372" y="1083553"/>
            <a:ext cx="3947058" cy="5393619"/>
            <a:chOff x="4919372" y="1083553"/>
            <a:chExt cx="3947058" cy="5393619"/>
          </a:xfrm>
        </p:grpSpPr>
        <p:grpSp>
          <p:nvGrpSpPr>
            <p:cNvPr id="63" name="Group 62">
              <a:extLst>
                <a:ext uri="{FF2B5EF4-FFF2-40B4-BE49-F238E27FC236}">
                  <a16:creationId xmlns:a16="http://schemas.microsoft.com/office/drawing/2014/main" id="{5FAE46AE-429D-46F2-12AD-779392EAEA35}"/>
                </a:ext>
              </a:extLst>
            </p:cNvPr>
            <p:cNvGrpSpPr/>
            <p:nvPr/>
          </p:nvGrpSpPr>
          <p:grpSpPr>
            <a:xfrm>
              <a:off x="4919372" y="1865509"/>
              <a:ext cx="3938016" cy="4611663"/>
              <a:chOff x="4919372" y="1657164"/>
              <a:chExt cx="3938016" cy="4611663"/>
            </a:xfrm>
          </p:grpSpPr>
          <p:pic>
            <p:nvPicPr>
              <p:cNvPr id="38" name="Picture 37">
                <a:extLst>
                  <a:ext uri="{FF2B5EF4-FFF2-40B4-BE49-F238E27FC236}">
                    <a16:creationId xmlns:a16="http://schemas.microsoft.com/office/drawing/2014/main" id="{1BC883C8-A35F-A32A-BE6F-8F47404BEFB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5933799" y="3415850"/>
                <a:ext cx="1423932" cy="768924"/>
              </a:xfrm>
              <a:prstGeom prst="rect">
                <a:avLst/>
              </a:prstGeom>
            </p:spPr>
          </p:pic>
          <p:sp>
            <p:nvSpPr>
              <p:cNvPr id="43" name="TextBox 42">
                <a:extLst>
                  <a:ext uri="{FF2B5EF4-FFF2-40B4-BE49-F238E27FC236}">
                    <a16:creationId xmlns:a16="http://schemas.microsoft.com/office/drawing/2014/main" id="{501DAABA-6E30-5C5C-300A-9F71B422125E}"/>
                  </a:ext>
                </a:extLst>
              </p:cNvPr>
              <p:cNvSpPr txBox="1"/>
              <p:nvPr/>
            </p:nvSpPr>
            <p:spPr>
              <a:xfrm>
                <a:off x="4919372" y="3755380"/>
                <a:ext cx="633508" cy="369332"/>
              </a:xfrm>
              <a:prstGeom prst="rect">
                <a:avLst/>
              </a:prstGeom>
              <a:noFill/>
            </p:spPr>
            <p:txBody>
              <a:bodyPr wrap="none" rtlCol="0">
                <a:spAutoFit/>
              </a:bodyPr>
              <a:lstStyle/>
              <a:p>
                <a:pPr algn="ctr"/>
                <a:r>
                  <a:rPr lang="en-US" baseline="30000" dirty="0"/>
                  <a:t>133</a:t>
                </a:r>
                <a:r>
                  <a:rPr lang="en-US" dirty="0"/>
                  <a:t>Cs</a:t>
                </a:r>
              </a:p>
            </p:txBody>
          </p:sp>
          <p:pic>
            <p:nvPicPr>
              <p:cNvPr id="45" name="Picture 2" descr="Agilent/ HP 53131A Universal Counter">
                <a:extLst>
                  <a:ext uri="{FF2B5EF4-FFF2-40B4-BE49-F238E27FC236}">
                    <a16:creationId xmlns:a16="http://schemas.microsoft.com/office/drawing/2014/main" id="{B4420DF0-5A42-BDF9-AF79-2E7A91607FF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18129"/>
              <a:stretch/>
            </p:blipFill>
            <p:spPr bwMode="auto">
              <a:xfrm>
                <a:off x="5869500" y="3969867"/>
                <a:ext cx="2843944" cy="1298191"/>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a:extLst>
                  <a:ext uri="{FF2B5EF4-FFF2-40B4-BE49-F238E27FC236}">
                    <a16:creationId xmlns:a16="http://schemas.microsoft.com/office/drawing/2014/main" id="{222D2E94-98BE-730F-3176-B28EE7A725A9}"/>
                  </a:ext>
                </a:extLst>
              </p:cNvPr>
              <p:cNvCxnSpPr>
                <a:cxnSpLocks/>
              </p:cNvCxnSpPr>
              <p:nvPr/>
            </p:nvCxnSpPr>
            <p:spPr>
              <a:xfrm flipV="1">
                <a:off x="5869500" y="3884577"/>
                <a:ext cx="216149" cy="1626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436E3728-F288-370F-A4BC-E0C2CF46D63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12411" y="3965904"/>
                <a:ext cx="712810" cy="708587"/>
              </a:xfrm>
              <a:prstGeom prst="rect">
                <a:avLst/>
              </a:prstGeom>
            </p:spPr>
          </p:pic>
          <p:grpSp>
            <p:nvGrpSpPr>
              <p:cNvPr id="59" name="Group 58">
                <a:extLst>
                  <a:ext uri="{FF2B5EF4-FFF2-40B4-BE49-F238E27FC236}">
                    <a16:creationId xmlns:a16="http://schemas.microsoft.com/office/drawing/2014/main" id="{A80C96C2-8D6F-D77A-5EC1-ABAD2D339D53}"/>
                  </a:ext>
                </a:extLst>
              </p:cNvPr>
              <p:cNvGrpSpPr/>
              <p:nvPr/>
            </p:nvGrpSpPr>
            <p:grpSpPr>
              <a:xfrm>
                <a:off x="5145864" y="1657164"/>
                <a:ext cx="3703413" cy="1623061"/>
                <a:chOff x="5522686" y="489087"/>
                <a:chExt cx="3703413" cy="1623061"/>
              </a:xfrm>
            </p:grpSpPr>
            <p:sp>
              <p:nvSpPr>
                <p:cNvPr id="47" name="Rectangle 46">
                  <a:extLst>
                    <a:ext uri="{FF2B5EF4-FFF2-40B4-BE49-F238E27FC236}">
                      <a16:creationId xmlns:a16="http://schemas.microsoft.com/office/drawing/2014/main" id="{045A8274-C917-7F07-05F9-C97300D2E611}"/>
                    </a:ext>
                  </a:extLst>
                </p:cNvPr>
                <p:cNvSpPr/>
                <p:nvPr/>
              </p:nvSpPr>
              <p:spPr>
                <a:xfrm>
                  <a:off x="6123238" y="889400"/>
                  <a:ext cx="2795985" cy="76010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A76D6931-B606-A835-EA3F-34BC735C60B0}"/>
                    </a:ext>
                  </a:extLst>
                </p:cNvPr>
                <p:cNvSpPr/>
                <p:nvPr/>
              </p:nvSpPr>
              <p:spPr>
                <a:xfrm>
                  <a:off x="6502452" y="1206982"/>
                  <a:ext cx="129801" cy="110629"/>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323D4F20-7493-E70F-1DA2-629B8B2339B1}"/>
                    </a:ext>
                  </a:extLst>
                </p:cNvPr>
                <p:cNvSpPr/>
                <p:nvPr/>
              </p:nvSpPr>
              <p:spPr>
                <a:xfrm>
                  <a:off x="7219448" y="1206982"/>
                  <a:ext cx="129801" cy="110629"/>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D6FB9A97-40B7-84F8-A6EE-256F2ADC7D1D}"/>
                    </a:ext>
                  </a:extLst>
                </p:cNvPr>
                <p:cNvSpPr/>
                <p:nvPr/>
              </p:nvSpPr>
              <p:spPr>
                <a:xfrm>
                  <a:off x="7924083" y="1206982"/>
                  <a:ext cx="129801" cy="110629"/>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466F4B7-17DF-8561-EF45-079A12FF42D6}"/>
                    </a:ext>
                  </a:extLst>
                </p:cNvPr>
                <p:cNvSpPr/>
                <p:nvPr/>
              </p:nvSpPr>
              <p:spPr>
                <a:xfrm>
                  <a:off x="8622536" y="1206982"/>
                  <a:ext cx="129801" cy="110629"/>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a:extLst>
                    <a:ext uri="{FF2B5EF4-FFF2-40B4-BE49-F238E27FC236}">
                      <a16:creationId xmlns:a16="http://schemas.microsoft.com/office/drawing/2014/main" id="{73F0C8B6-A119-162C-63AC-D7C75ED7F75A}"/>
                    </a:ext>
                  </a:extLst>
                </p:cNvPr>
                <p:cNvSpPr/>
                <p:nvPr/>
              </p:nvSpPr>
              <p:spPr>
                <a:xfrm>
                  <a:off x="6024342" y="913814"/>
                  <a:ext cx="3201757" cy="708029"/>
                </a:xfrm>
                <a:custGeom>
                  <a:avLst/>
                  <a:gdLst>
                    <a:gd name="connsiteX0" fmla="*/ 0 w 5435600"/>
                    <a:gd name="connsiteY0" fmla="*/ 495307 h 508013"/>
                    <a:gd name="connsiteX1" fmla="*/ 482600 w 5435600"/>
                    <a:gd name="connsiteY1" fmla="*/ 12707 h 508013"/>
                    <a:gd name="connsiteX2" fmla="*/ 990600 w 5435600"/>
                    <a:gd name="connsiteY2" fmla="*/ 508007 h 508013"/>
                    <a:gd name="connsiteX3" fmla="*/ 1473200 w 5435600"/>
                    <a:gd name="connsiteY3" fmla="*/ 12707 h 508013"/>
                    <a:gd name="connsiteX4" fmla="*/ 1981200 w 5435600"/>
                    <a:gd name="connsiteY4" fmla="*/ 508007 h 508013"/>
                    <a:gd name="connsiteX5" fmla="*/ 2476500 w 5435600"/>
                    <a:gd name="connsiteY5" fmla="*/ 7 h 508013"/>
                    <a:gd name="connsiteX6" fmla="*/ 2971800 w 5435600"/>
                    <a:gd name="connsiteY6" fmla="*/ 495307 h 508013"/>
                    <a:gd name="connsiteX7" fmla="*/ 3454400 w 5435600"/>
                    <a:gd name="connsiteY7" fmla="*/ 7 h 508013"/>
                    <a:gd name="connsiteX8" fmla="*/ 3949700 w 5435600"/>
                    <a:gd name="connsiteY8" fmla="*/ 482607 h 508013"/>
                    <a:gd name="connsiteX9" fmla="*/ 4445000 w 5435600"/>
                    <a:gd name="connsiteY9" fmla="*/ 7 h 508013"/>
                    <a:gd name="connsiteX10" fmla="*/ 4940300 w 5435600"/>
                    <a:gd name="connsiteY10" fmla="*/ 469907 h 508013"/>
                    <a:gd name="connsiteX11" fmla="*/ 5435600 w 5435600"/>
                    <a:gd name="connsiteY11" fmla="*/ 7 h 508013"/>
                    <a:gd name="connsiteX12" fmla="*/ 5435600 w 5435600"/>
                    <a:gd name="connsiteY12" fmla="*/ 7 h 508013"/>
                    <a:gd name="connsiteX13" fmla="*/ 5435600 w 5435600"/>
                    <a:gd name="connsiteY13" fmla="*/ 7 h 508013"/>
                    <a:gd name="connsiteX0" fmla="*/ 0 w 4953000"/>
                    <a:gd name="connsiteY0" fmla="*/ 12707 h 508013"/>
                    <a:gd name="connsiteX1" fmla="*/ 508000 w 4953000"/>
                    <a:gd name="connsiteY1" fmla="*/ 508007 h 508013"/>
                    <a:gd name="connsiteX2" fmla="*/ 990600 w 4953000"/>
                    <a:gd name="connsiteY2" fmla="*/ 12707 h 508013"/>
                    <a:gd name="connsiteX3" fmla="*/ 1498600 w 4953000"/>
                    <a:gd name="connsiteY3" fmla="*/ 508007 h 508013"/>
                    <a:gd name="connsiteX4" fmla="*/ 1993900 w 4953000"/>
                    <a:gd name="connsiteY4" fmla="*/ 7 h 508013"/>
                    <a:gd name="connsiteX5" fmla="*/ 2489200 w 4953000"/>
                    <a:gd name="connsiteY5" fmla="*/ 495307 h 508013"/>
                    <a:gd name="connsiteX6" fmla="*/ 2971800 w 4953000"/>
                    <a:gd name="connsiteY6" fmla="*/ 7 h 508013"/>
                    <a:gd name="connsiteX7" fmla="*/ 3467100 w 4953000"/>
                    <a:gd name="connsiteY7" fmla="*/ 482607 h 508013"/>
                    <a:gd name="connsiteX8" fmla="*/ 3962400 w 4953000"/>
                    <a:gd name="connsiteY8" fmla="*/ 7 h 508013"/>
                    <a:gd name="connsiteX9" fmla="*/ 4457700 w 4953000"/>
                    <a:gd name="connsiteY9" fmla="*/ 469907 h 508013"/>
                    <a:gd name="connsiteX10" fmla="*/ 4953000 w 4953000"/>
                    <a:gd name="connsiteY10" fmla="*/ 7 h 508013"/>
                    <a:gd name="connsiteX11" fmla="*/ 4953000 w 4953000"/>
                    <a:gd name="connsiteY11" fmla="*/ 7 h 508013"/>
                    <a:gd name="connsiteX12" fmla="*/ 4953000 w 4953000"/>
                    <a:gd name="connsiteY12" fmla="*/ 7 h 508013"/>
                    <a:gd name="connsiteX0" fmla="*/ 0 w 4953000"/>
                    <a:gd name="connsiteY0" fmla="*/ 12707 h 508013"/>
                    <a:gd name="connsiteX1" fmla="*/ 508000 w 4953000"/>
                    <a:gd name="connsiteY1" fmla="*/ 508007 h 508013"/>
                    <a:gd name="connsiteX2" fmla="*/ 990600 w 4953000"/>
                    <a:gd name="connsiteY2" fmla="*/ 12707 h 508013"/>
                    <a:gd name="connsiteX3" fmla="*/ 1498600 w 4953000"/>
                    <a:gd name="connsiteY3" fmla="*/ 508007 h 508013"/>
                    <a:gd name="connsiteX4" fmla="*/ 1993900 w 4953000"/>
                    <a:gd name="connsiteY4" fmla="*/ 7 h 508013"/>
                    <a:gd name="connsiteX5" fmla="*/ 2489200 w 4953000"/>
                    <a:gd name="connsiteY5" fmla="*/ 495307 h 508013"/>
                    <a:gd name="connsiteX6" fmla="*/ 2971800 w 4953000"/>
                    <a:gd name="connsiteY6" fmla="*/ 7 h 508013"/>
                    <a:gd name="connsiteX7" fmla="*/ 3467100 w 4953000"/>
                    <a:gd name="connsiteY7" fmla="*/ 482607 h 508013"/>
                    <a:gd name="connsiteX8" fmla="*/ 3962400 w 4953000"/>
                    <a:gd name="connsiteY8" fmla="*/ 7 h 508013"/>
                    <a:gd name="connsiteX9" fmla="*/ 4457700 w 4953000"/>
                    <a:gd name="connsiteY9" fmla="*/ 469907 h 508013"/>
                    <a:gd name="connsiteX10" fmla="*/ 4953000 w 4953000"/>
                    <a:gd name="connsiteY10" fmla="*/ 7 h 508013"/>
                    <a:gd name="connsiteX11" fmla="*/ 4953000 w 4953000"/>
                    <a:gd name="connsiteY11" fmla="*/ 7 h 508013"/>
                    <a:gd name="connsiteX0" fmla="*/ 0 w 4953000"/>
                    <a:gd name="connsiteY0" fmla="*/ 12707 h 508013"/>
                    <a:gd name="connsiteX1" fmla="*/ 508000 w 4953000"/>
                    <a:gd name="connsiteY1" fmla="*/ 508007 h 508013"/>
                    <a:gd name="connsiteX2" fmla="*/ 990600 w 4953000"/>
                    <a:gd name="connsiteY2" fmla="*/ 12707 h 508013"/>
                    <a:gd name="connsiteX3" fmla="*/ 1498600 w 4953000"/>
                    <a:gd name="connsiteY3" fmla="*/ 508007 h 508013"/>
                    <a:gd name="connsiteX4" fmla="*/ 1993900 w 4953000"/>
                    <a:gd name="connsiteY4" fmla="*/ 7 h 508013"/>
                    <a:gd name="connsiteX5" fmla="*/ 2489200 w 4953000"/>
                    <a:gd name="connsiteY5" fmla="*/ 495307 h 508013"/>
                    <a:gd name="connsiteX6" fmla="*/ 2971800 w 4953000"/>
                    <a:gd name="connsiteY6" fmla="*/ 7 h 508013"/>
                    <a:gd name="connsiteX7" fmla="*/ 3467100 w 4953000"/>
                    <a:gd name="connsiteY7" fmla="*/ 482607 h 508013"/>
                    <a:gd name="connsiteX8" fmla="*/ 3962400 w 4953000"/>
                    <a:gd name="connsiteY8" fmla="*/ 7 h 508013"/>
                    <a:gd name="connsiteX9" fmla="*/ 4457700 w 4953000"/>
                    <a:gd name="connsiteY9" fmla="*/ 469907 h 508013"/>
                    <a:gd name="connsiteX10" fmla="*/ 4953000 w 4953000"/>
                    <a:gd name="connsiteY10" fmla="*/ 7 h 508013"/>
                    <a:gd name="connsiteX0" fmla="*/ 0 w 4457700"/>
                    <a:gd name="connsiteY0" fmla="*/ 12707 h 508013"/>
                    <a:gd name="connsiteX1" fmla="*/ 508000 w 4457700"/>
                    <a:gd name="connsiteY1" fmla="*/ 508007 h 508013"/>
                    <a:gd name="connsiteX2" fmla="*/ 990600 w 4457700"/>
                    <a:gd name="connsiteY2" fmla="*/ 12707 h 508013"/>
                    <a:gd name="connsiteX3" fmla="*/ 1498600 w 4457700"/>
                    <a:gd name="connsiteY3" fmla="*/ 508007 h 508013"/>
                    <a:gd name="connsiteX4" fmla="*/ 1993900 w 4457700"/>
                    <a:gd name="connsiteY4" fmla="*/ 7 h 508013"/>
                    <a:gd name="connsiteX5" fmla="*/ 2489200 w 4457700"/>
                    <a:gd name="connsiteY5" fmla="*/ 495307 h 508013"/>
                    <a:gd name="connsiteX6" fmla="*/ 2971800 w 4457700"/>
                    <a:gd name="connsiteY6" fmla="*/ 7 h 508013"/>
                    <a:gd name="connsiteX7" fmla="*/ 3467100 w 4457700"/>
                    <a:gd name="connsiteY7" fmla="*/ 482607 h 508013"/>
                    <a:gd name="connsiteX8" fmla="*/ 3962400 w 4457700"/>
                    <a:gd name="connsiteY8" fmla="*/ 7 h 508013"/>
                    <a:gd name="connsiteX9" fmla="*/ 4457700 w 4457700"/>
                    <a:gd name="connsiteY9" fmla="*/ 469907 h 50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57700" h="508013">
                      <a:moveTo>
                        <a:pt x="0" y="12707"/>
                      </a:moveTo>
                      <a:cubicBezTo>
                        <a:pt x="165100" y="14824"/>
                        <a:pt x="342900" y="508007"/>
                        <a:pt x="508000" y="508007"/>
                      </a:cubicBezTo>
                      <a:cubicBezTo>
                        <a:pt x="673100" y="508007"/>
                        <a:pt x="825500" y="12707"/>
                        <a:pt x="990600" y="12707"/>
                      </a:cubicBezTo>
                      <a:cubicBezTo>
                        <a:pt x="1155700" y="12707"/>
                        <a:pt x="1331383" y="510124"/>
                        <a:pt x="1498600" y="508007"/>
                      </a:cubicBezTo>
                      <a:cubicBezTo>
                        <a:pt x="1665817" y="505890"/>
                        <a:pt x="1828800" y="2124"/>
                        <a:pt x="1993900" y="7"/>
                      </a:cubicBezTo>
                      <a:cubicBezTo>
                        <a:pt x="2159000" y="-2110"/>
                        <a:pt x="2326217" y="495307"/>
                        <a:pt x="2489200" y="495307"/>
                      </a:cubicBezTo>
                      <a:cubicBezTo>
                        <a:pt x="2652183" y="495307"/>
                        <a:pt x="2808817" y="2124"/>
                        <a:pt x="2971800" y="7"/>
                      </a:cubicBezTo>
                      <a:cubicBezTo>
                        <a:pt x="3134783" y="-2110"/>
                        <a:pt x="3302000" y="482607"/>
                        <a:pt x="3467100" y="482607"/>
                      </a:cubicBezTo>
                      <a:cubicBezTo>
                        <a:pt x="3632200" y="482607"/>
                        <a:pt x="3797300" y="2124"/>
                        <a:pt x="3962400" y="7"/>
                      </a:cubicBezTo>
                      <a:cubicBezTo>
                        <a:pt x="4127500" y="-2110"/>
                        <a:pt x="4292600" y="469907"/>
                        <a:pt x="4457700" y="469907"/>
                      </a:cubicBezTo>
                    </a:path>
                  </a:pathLst>
                </a:cu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cxnSp>
              <p:nvCxnSpPr>
                <p:cNvPr id="53" name="Straight Connector 52">
                  <a:extLst>
                    <a:ext uri="{FF2B5EF4-FFF2-40B4-BE49-F238E27FC236}">
                      <a16:creationId xmlns:a16="http://schemas.microsoft.com/office/drawing/2014/main" id="{7BBD3C39-D99D-F8CB-C250-E68D9D56E861}"/>
                    </a:ext>
                  </a:extLst>
                </p:cNvPr>
                <p:cNvCxnSpPr/>
                <p:nvPr/>
              </p:nvCxnSpPr>
              <p:spPr>
                <a:xfrm>
                  <a:off x="5958524" y="1256766"/>
                  <a:ext cx="3267575" cy="0"/>
                </a:xfrm>
                <a:prstGeom prst="line">
                  <a:avLst/>
                </a:prstGeom>
                <a:ln w="28575">
                  <a:solidFill>
                    <a:schemeClr val="accent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0AD9CCFF-5976-5961-BFEA-7C847F53A794}"/>
                    </a:ext>
                  </a:extLst>
                </p:cNvPr>
                <p:cNvCxnSpPr/>
                <p:nvPr/>
              </p:nvCxnSpPr>
              <p:spPr>
                <a:xfrm flipV="1">
                  <a:off x="5958524" y="902754"/>
                  <a:ext cx="0" cy="76334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92A177B-C46D-C1FD-4913-E953D553C043}"/>
                    </a:ext>
                  </a:extLst>
                </p:cNvPr>
                <p:cNvSpPr txBox="1"/>
                <p:nvPr/>
              </p:nvSpPr>
              <p:spPr>
                <a:xfrm rot="16200000">
                  <a:off x="5151125" y="1081603"/>
                  <a:ext cx="1112454" cy="369332"/>
                </a:xfrm>
                <a:prstGeom prst="rect">
                  <a:avLst/>
                </a:prstGeom>
                <a:noFill/>
              </p:spPr>
              <p:txBody>
                <a:bodyPr wrap="square" rtlCol="0">
                  <a:spAutoFit/>
                </a:bodyPr>
                <a:lstStyle/>
                <a:p>
                  <a:pPr algn="ctr"/>
                  <a:r>
                    <a:rPr lang="en-US" dirty="0"/>
                    <a:t>Voltage</a:t>
                  </a:r>
                </a:p>
              </p:txBody>
            </p:sp>
            <p:sp>
              <p:nvSpPr>
                <p:cNvPr id="56" name="TextBox 55">
                  <a:extLst>
                    <a:ext uri="{FF2B5EF4-FFF2-40B4-BE49-F238E27FC236}">
                      <a16:creationId xmlns:a16="http://schemas.microsoft.com/office/drawing/2014/main" id="{871E60B7-8DCB-6011-65DE-305CED68763B}"/>
                    </a:ext>
                  </a:extLst>
                </p:cNvPr>
                <p:cNvSpPr txBox="1"/>
                <p:nvPr/>
              </p:nvSpPr>
              <p:spPr>
                <a:xfrm>
                  <a:off x="7196460" y="1742816"/>
                  <a:ext cx="649537" cy="369332"/>
                </a:xfrm>
                <a:prstGeom prst="rect">
                  <a:avLst/>
                </a:prstGeom>
                <a:noFill/>
              </p:spPr>
              <p:txBody>
                <a:bodyPr wrap="none" rtlCol="0">
                  <a:spAutoFit/>
                </a:bodyPr>
                <a:lstStyle/>
                <a:p>
                  <a:r>
                    <a:rPr lang="en-US" dirty="0"/>
                    <a:t>Time</a:t>
                  </a:r>
                  <a:endParaRPr lang="en-US" sz="2000" dirty="0"/>
                </a:p>
              </p:txBody>
            </p:sp>
            <p:cxnSp>
              <p:nvCxnSpPr>
                <p:cNvPr id="57" name="Straight Arrow Connector 56">
                  <a:extLst>
                    <a:ext uri="{FF2B5EF4-FFF2-40B4-BE49-F238E27FC236}">
                      <a16:creationId xmlns:a16="http://schemas.microsoft.com/office/drawing/2014/main" id="{57CF1C80-8B4F-0220-A8F1-98E5085BD3E4}"/>
                    </a:ext>
                  </a:extLst>
                </p:cNvPr>
                <p:cNvCxnSpPr/>
                <p:nvPr/>
              </p:nvCxnSpPr>
              <p:spPr>
                <a:xfrm>
                  <a:off x="6123237" y="710042"/>
                  <a:ext cx="279598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D6D74259-5969-8DC3-A12B-411FDBE48D69}"/>
                    </a:ext>
                  </a:extLst>
                </p:cNvPr>
                <p:cNvSpPr txBox="1"/>
                <p:nvPr/>
              </p:nvSpPr>
              <p:spPr>
                <a:xfrm>
                  <a:off x="7264137" y="489087"/>
                  <a:ext cx="722166" cy="400110"/>
                </a:xfrm>
                <a:prstGeom prst="rect">
                  <a:avLst/>
                </a:prstGeom>
                <a:solidFill>
                  <a:schemeClr val="bg1"/>
                </a:solidFill>
              </p:spPr>
              <p:txBody>
                <a:bodyPr wrap="square" rtlCol="0">
                  <a:spAutoFit/>
                </a:bodyPr>
                <a:lstStyle/>
                <a:p>
                  <a:r>
                    <a:rPr lang="en-US" sz="2000" dirty="0"/>
                    <a:t>1 s</a:t>
                  </a:r>
                </a:p>
              </p:txBody>
            </p:sp>
          </p:grpSp>
          <p:sp>
            <p:nvSpPr>
              <p:cNvPr id="60" name="TextBox 59">
                <a:extLst>
                  <a:ext uri="{FF2B5EF4-FFF2-40B4-BE49-F238E27FC236}">
                    <a16:creationId xmlns:a16="http://schemas.microsoft.com/office/drawing/2014/main" id="{1CE506A5-26E2-E863-0292-574087BABB1D}"/>
                  </a:ext>
                </a:extLst>
              </p:cNvPr>
              <p:cNvSpPr txBox="1"/>
              <p:nvPr/>
            </p:nvSpPr>
            <p:spPr>
              <a:xfrm>
                <a:off x="6543036" y="5899495"/>
                <a:ext cx="2314352" cy="369332"/>
              </a:xfrm>
              <a:prstGeom prst="rect">
                <a:avLst/>
              </a:prstGeom>
              <a:noFill/>
            </p:spPr>
            <p:txBody>
              <a:bodyPr wrap="none" rtlCol="0">
                <a:spAutoFit/>
              </a:bodyPr>
              <a:lstStyle/>
              <a:p>
                <a:r>
                  <a:rPr lang="en-US" dirty="0"/>
                  <a:t>Unknown frequency in</a:t>
                </a:r>
              </a:p>
            </p:txBody>
          </p:sp>
          <p:cxnSp>
            <p:nvCxnSpPr>
              <p:cNvPr id="62" name="Straight Arrow Connector 61">
                <a:extLst>
                  <a:ext uri="{FF2B5EF4-FFF2-40B4-BE49-F238E27FC236}">
                    <a16:creationId xmlns:a16="http://schemas.microsoft.com/office/drawing/2014/main" id="{237C6870-CF7A-D5BA-EBCF-BC57A4B23DA9}"/>
                  </a:ext>
                </a:extLst>
              </p:cNvPr>
              <p:cNvCxnSpPr/>
              <p:nvPr/>
            </p:nvCxnSpPr>
            <p:spPr>
              <a:xfrm flipV="1">
                <a:off x="7700212" y="4874416"/>
                <a:ext cx="0" cy="94765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DA6EAFE8-D7F9-2EAD-1E8B-9C579CF1D49B}"/>
                </a:ext>
              </a:extLst>
            </p:cNvPr>
            <p:cNvSpPr txBox="1"/>
            <p:nvPr/>
          </p:nvSpPr>
          <p:spPr>
            <a:xfrm>
              <a:off x="5243402" y="1083553"/>
              <a:ext cx="3623028" cy="646331"/>
            </a:xfrm>
            <a:prstGeom prst="rect">
              <a:avLst/>
            </a:prstGeom>
            <a:noFill/>
          </p:spPr>
          <p:txBody>
            <a:bodyPr wrap="square" rtlCol="0">
              <a:spAutoFit/>
            </a:bodyPr>
            <a:lstStyle/>
            <a:p>
              <a:pPr algn="ctr"/>
              <a:r>
                <a:rPr lang="en-US" dirty="0"/>
                <a:t>Frequency is determined by counting # zero crossings in 1s </a:t>
              </a:r>
            </a:p>
          </p:txBody>
        </p:sp>
      </p:grpSp>
      <p:sp>
        <p:nvSpPr>
          <p:cNvPr id="67" name="Rectangle 66">
            <a:extLst>
              <a:ext uri="{FF2B5EF4-FFF2-40B4-BE49-F238E27FC236}">
                <a16:creationId xmlns:a16="http://schemas.microsoft.com/office/drawing/2014/main" id="{B76F8D47-F1A2-8BC4-6C8D-74BD38E7878F}"/>
              </a:ext>
            </a:extLst>
          </p:cNvPr>
          <p:cNvSpPr/>
          <p:nvPr/>
        </p:nvSpPr>
        <p:spPr>
          <a:xfrm>
            <a:off x="163317" y="791334"/>
            <a:ext cx="4495362" cy="5812325"/>
          </a:xfrm>
          <a:prstGeom prst="rect">
            <a:avLst/>
          </a:prstGeom>
          <a:solidFill>
            <a:schemeClr val="bg1"/>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D69663A9-FFF9-6987-E7C9-23ACB6248C9D}"/>
              </a:ext>
            </a:extLst>
          </p:cNvPr>
          <p:cNvSpPr/>
          <p:nvPr/>
        </p:nvSpPr>
        <p:spPr>
          <a:xfrm>
            <a:off x="1087587" y="2491266"/>
            <a:ext cx="1633866" cy="950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AEE5B4D3-B60A-D1C3-A5E5-61A1D057046E}"/>
              </a:ext>
            </a:extLst>
          </p:cNvPr>
          <p:cNvSpPr txBox="1"/>
          <p:nvPr/>
        </p:nvSpPr>
        <p:spPr>
          <a:xfrm>
            <a:off x="430556" y="3698342"/>
            <a:ext cx="3972556" cy="1200329"/>
          </a:xfrm>
          <a:prstGeom prst="rect">
            <a:avLst/>
          </a:prstGeom>
          <a:noFill/>
        </p:spPr>
        <p:txBody>
          <a:bodyPr wrap="square" rtlCol="0">
            <a:spAutoFit/>
          </a:bodyPr>
          <a:lstStyle/>
          <a:p>
            <a:endParaRPr lang="en-US" dirty="0"/>
          </a:p>
          <a:p>
            <a:r>
              <a:rPr lang="en-US" dirty="0"/>
              <a:t>2. The second is then defined as a fixed number of cycles of radiation of the atomic transition.</a:t>
            </a:r>
          </a:p>
        </p:txBody>
      </p:sp>
      <p:pic>
        <p:nvPicPr>
          <p:cNvPr id="70" name="Picture 69">
            <a:extLst>
              <a:ext uri="{FF2B5EF4-FFF2-40B4-BE49-F238E27FC236}">
                <a16:creationId xmlns:a16="http://schemas.microsoft.com/office/drawing/2014/main" id="{1899E445-4C8C-EB08-F725-05144063EC4A}"/>
              </a:ext>
            </a:extLst>
          </p:cNvPr>
          <p:cNvPicPr>
            <a:picLocks noChangeAspect="1"/>
          </p:cNvPicPr>
          <p:nvPr/>
        </p:nvPicPr>
        <p:blipFill>
          <a:blip r:embed="rId5"/>
          <a:stretch>
            <a:fillRect/>
          </a:stretch>
        </p:blipFill>
        <p:spPr>
          <a:xfrm>
            <a:off x="3131660" y="2582781"/>
            <a:ext cx="937427" cy="1015664"/>
          </a:xfrm>
          <a:prstGeom prst="rect">
            <a:avLst/>
          </a:prstGeom>
        </p:spPr>
      </p:pic>
      <p:sp>
        <p:nvSpPr>
          <p:cNvPr id="71" name="Rectangle 70">
            <a:extLst>
              <a:ext uri="{FF2B5EF4-FFF2-40B4-BE49-F238E27FC236}">
                <a16:creationId xmlns:a16="http://schemas.microsoft.com/office/drawing/2014/main" id="{B6C3D241-4537-DB02-E36F-F164AA926506}"/>
              </a:ext>
            </a:extLst>
          </p:cNvPr>
          <p:cNvSpPr/>
          <p:nvPr/>
        </p:nvSpPr>
        <p:spPr>
          <a:xfrm>
            <a:off x="487296" y="5130675"/>
            <a:ext cx="3815571" cy="1323439"/>
          </a:xfrm>
          <a:prstGeom prst="rect">
            <a:avLst/>
          </a:prstGeom>
        </p:spPr>
        <p:txBody>
          <a:bodyPr wrap="square">
            <a:spAutoFit/>
          </a:bodyPr>
          <a:lstStyle/>
          <a:p>
            <a:pPr algn="ctr"/>
            <a:r>
              <a:rPr lang="fi-FI" sz="2000" dirty="0" err="1">
                <a:solidFill>
                  <a:schemeClr val="accent1">
                    <a:lumMod val="75000"/>
                  </a:schemeClr>
                </a:solidFill>
                <a:latin typeface="arial" charset="0"/>
              </a:rPr>
              <a:t>The</a:t>
            </a:r>
            <a:r>
              <a:rPr lang="fi-FI" sz="2000" dirty="0">
                <a:solidFill>
                  <a:schemeClr val="accent1">
                    <a:lumMod val="75000"/>
                  </a:schemeClr>
                </a:solidFill>
                <a:latin typeface="arial" charset="0"/>
              </a:rPr>
              <a:t> </a:t>
            </a:r>
            <a:r>
              <a:rPr lang="fi-FI" sz="2000" dirty="0" err="1">
                <a:solidFill>
                  <a:schemeClr val="accent1">
                    <a:lumMod val="75000"/>
                  </a:schemeClr>
                </a:solidFill>
                <a:latin typeface="arial" charset="0"/>
              </a:rPr>
              <a:t>second</a:t>
            </a:r>
            <a:r>
              <a:rPr lang="fi-FI" sz="2000" dirty="0">
                <a:solidFill>
                  <a:schemeClr val="accent1">
                    <a:lumMod val="75000"/>
                  </a:schemeClr>
                </a:solidFill>
                <a:latin typeface="arial" charset="0"/>
              </a:rPr>
              <a:t> is </a:t>
            </a:r>
            <a:r>
              <a:rPr lang="fi-FI" sz="2000" dirty="0" err="1">
                <a:solidFill>
                  <a:schemeClr val="accent1">
                    <a:lumMod val="75000"/>
                  </a:schemeClr>
                </a:solidFill>
                <a:latin typeface="arial" charset="0"/>
              </a:rPr>
              <a:t>currently</a:t>
            </a:r>
            <a:r>
              <a:rPr lang="fi-FI" sz="2000" dirty="0">
                <a:solidFill>
                  <a:schemeClr val="accent1">
                    <a:lumMod val="75000"/>
                  </a:schemeClr>
                </a:solidFill>
                <a:latin typeface="arial" charset="0"/>
              </a:rPr>
              <a:t> </a:t>
            </a:r>
            <a:r>
              <a:rPr lang="fi-FI" sz="2000" dirty="0" err="1">
                <a:solidFill>
                  <a:schemeClr val="accent1">
                    <a:lumMod val="75000"/>
                  </a:schemeClr>
                </a:solidFill>
                <a:latin typeface="arial" charset="0"/>
              </a:rPr>
              <a:t>defined</a:t>
            </a:r>
            <a:r>
              <a:rPr lang="fi-FI" sz="2000" dirty="0">
                <a:solidFill>
                  <a:schemeClr val="accent1">
                    <a:lumMod val="75000"/>
                  </a:schemeClr>
                </a:solidFill>
                <a:latin typeface="arial" charset="0"/>
              </a:rPr>
              <a:t> as 9,192,631,770 </a:t>
            </a:r>
            <a:r>
              <a:rPr lang="fi-FI" sz="2000" dirty="0" err="1">
                <a:solidFill>
                  <a:schemeClr val="accent1">
                    <a:lumMod val="75000"/>
                  </a:schemeClr>
                </a:solidFill>
                <a:latin typeface="arial" charset="0"/>
              </a:rPr>
              <a:t>oscillations</a:t>
            </a:r>
            <a:r>
              <a:rPr lang="fi-FI" sz="2000" dirty="0">
                <a:solidFill>
                  <a:schemeClr val="accent1">
                    <a:lumMod val="75000"/>
                  </a:schemeClr>
                </a:solidFill>
                <a:latin typeface="arial" charset="0"/>
              </a:rPr>
              <a:t> of an </a:t>
            </a:r>
            <a:r>
              <a:rPr lang="fi-FI" sz="2000" dirty="0" err="1">
                <a:solidFill>
                  <a:schemeClr val="accent1">
                    <a:lumMod val="75000"/>
                  </a:schemeClr>
                </a:solidFill>
                <a:latin typeface="arial" charset="0"/>
              </a:rPr>
              <a:t>electronic</a:t>
            </a:r>
            <a:r>
              <a:rPr lang="fi-FI" sz="2000" dirty="0">
                <a:solidFill>
                  <a:schemeClr val="accent1">
                    <a:lumMod val="75000"/>
                  </a:schemeClr>
                </a:solidFill>
                <a:latin typeface="arial" charset="0"/>
              </a:rPr>
              <a:t> </a:t>
            </a:r>
            <a:r>
              <a:rPr lang="fi-FI" sz="2000" dirty="0" err="1">
                <a:solidFill>
                  <a:schemeClr val="accent1">
                    <a:lumMod val="75000"/>
                  </a:schemeClr>
                </a:solidFill>
                <a:latin typeface="arial" charset="0"/>
              </a:rPr>
              <a:t>hyperfine</a:t>
            </a:r>
            <a:r>
              <a:rPr lang="fi-FI" sz="2000" dirty="0">
                <a:solidFill>
                  <a:schemeClr val="accent1">
                    <a:lumMod val="75000"/>
                  </a:schemeClr>
                </a:solidFill>
                <a:latin typeface="arial" charset="0"/>
              </a:rPr>
              <a:t> transition in </a:t>
            </a:r>
            <a:r>
              <a:rPr lang="fi-FI" sz="2000" baseline="30000" dirty="0">
                <a:solidFill>
                  <a:schemeClr val="accent1">
                    <a:lumMod val="75000"/>
                  </a:schemeClr>
                </a:solidFill>
                <a:latin typeface="arial" charset="0"/>
              </a:rPr>
              <a:t>133</a:t>
            </a:r>
            <a:r>
              <a:rPr lang="fi-FI" sz="2000" dirty="0">
                <a:solidFill>
                  <a:schemeClr val="accent1">
                    <a:lumMod val="75000"/>
                  </a:schemeClr>
                </a:solidFill>
                <a:latin typeface="arial" charset="0"/>
              </a:rPr>
              <a:t>Cs</a:t>
            </a:r>
            <a:endParaRPr lang="en-US" sz="2000" dirty="0">
              <a:solidFill>
                <a:schemeClr val="accent1">
                  <a:lumMod val="75000"/>
                </a:schemeClr>
              </a:solidFill>
            </a:endParaRPr>
          </a:p>
        </p:txBody>
      </p:sp>
      <p:grpSp>
        <p:nvGrpSpPr>
          <p:cNvPr id="72" name="Group 71">
            <a:extLst>
              <a:ext uri="{FF2B5EF4-FFF2-40B4-BE49-F238E27FC236}">
                <a16:creationId xmlns:a16="http://schemas.microsoft.com/office/drawing/2014/main" id="{F545B72F-641A-AAF3-6AA9-CBF18C5B533F}"/>
              </a:ext>
            </a:extLst>
          </p:cNvPr>
          <p:cNvGrpSpPr/>
          <p:nvPr/>
        </p:nvGrpSpPr>
        <p:grpSpPr>
          <a:xfrm>
            <a:off x="626436" y="2728045"/>
            <a:ext cx="2545885" cy="557550"/>
            <a:chOff x="494026" y="2959193"/>
            <a:chExt cx="3630448" cy="557550"/>
          </a:xfrm>
        </p:grpSpPr>
        <p:sp>
          <p:nvSpPr>
            <p:cNvPr id="73" name="Freeform 4">
              <a:extLst>
                <a:ext uri="{FF2B5EF4-FFF2-40B4-BE49-F238E27FC236}">
                  <a16:creationId xmlns:a16="http://schemas.microsoft.com/office/drawing/2014/main" id="{7E0CCC59-1F17-5A53-81FC-E66A7D907E29}"/>
                </a:ext>
              </a:extLst>
            </p:cNvPr>
            <p:cNvSpPr>
              <a:spLocks/>
            </p:cNvSpPr>
            <p:nvPr/>
          </p:nvSpPr>
          <p:spPr bwMode="auto">
            <a:xfrm>
              <a:off x="1400844" y="2970312"/>
              <a:ext cx="908406" cy="53054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74" name="Freeform 5">
              <a:extLst>
                <a:ext uri="{FF2B5EF4-FFF2-40B4-BE49-F238E27FC236}">
                  <a16:creationId xmlns:a16="http://schemas.microsoft.com/office/drawing/2014/main" id="{679BB010-7C21-7210-CD6F-E67345B2E5A9}"/>
                </a:ext>
              </a:extLst>
            </p:cNvPr>
            <p:cNvSpPr>
              <a:spLocks/>
            </p:cNvSpPr>
            <p:nvPr/>
          </p:nvSpPr>
          <p:spPr bwMode="auto">
            <a:xfrm>
              <a:off x="494026" y="2959193"/>
              <a:ext cx="906818" cy="528957"/>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75" name="Freeform 7">
              <a:extLst>
                <a:ext uri="{FF2B5EF4-FFF2-40B4-BE49-F238E27FC236}">
                  <a16:creationId xmlns:a16="http://schemas.microsoft.com/office/drawing/2014/main" id="{61875267-40DC-C616-1B9D-6297873487C9}"/>
                </a:ext>
              </a:extLst>
            </p:cNvPr>
            <p:cNvSpPr>
              <a:spLocks/>
            </p:cNvSpPr>
            <p:nvPr/>
          </p:nvSpPr>
          <p:spPr bwMode="auto">
            <a:xfrm>
              <a:off x="3216068" y="2984637"/>
              <a:ext cx="908406" cy="53210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76" name="Freeform 8">
              <a:extLst>
                <a:ext uri="{FF2B5EF4-FFF2-40B4-BE49-F238E27FC236}">
                  <a16:creationId xmlns:a16="http://schemas.microsoft.com/office/drawing/2014/main" id="{92F55DD4-84CA-52DE-F2BE-2E20ED724ACD}"/>
                </a:ext>
              </a:extLst>
            </p:cNvPr>
            <p:cNvSpPr>
              <a:spLocks/>
            </p:cNvSpPr>
            <p:nvPr/>
          </p:nvSpPr>
          <p:spPr bwMode="auto">
            <a:xfrm>
              <a:off x="2309250" y="2975078"/>
              <a:ext cx="906818" cy="530513"/>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sp>
        <p:nvSpPr>
          <p:cNvPr id="77" name="TextBox 76">
            <a:extLst>
              <a:ext uri="{FF2B5EF4-FFF2-40B4-BE49-F238E27FC236}">
                <a16:creationId xmlns:a16="http://schemas.microsoft.com/office/drawing/2014/main" id="{3C4A06C2-F3BE-CAB0-5BA0-2BA573D60315}"/>
              </a:ext>
            </a:extLst>
          </p:cNvPr>
          <p:cNvSpPr txBox="1"/>
          <p:nvPr/>
        </p:nvSpPr>
        <p:spPr>
          <a:xfrm>
            <a:off x="395468" y="1638561"/>
            <a:ext cx="4153117" cy="646331"/>
          </a:xfrm>
          <a:prstGeom prst="rect">
            <a:avLst/>
          </a:prstGeom>
          <a:noFill/>
        </p:spPr>
        <p:txBody>
          <a:bodyPr wrap="square" rtlCol="0">
            <a:spAutoFit/>
          </a:bodyPr>
          <a:lstStyle/>
          <a:p>
            <a:r>
              <a:rPr lang="en-US" dirty="0"/>
              <a:t>1. Cycles of microwave EM radiation are stabilized to a hyperfine transition in </a:t>
            </a:r>
            <a:r>
              <a:rPr lang="en-US" baseline="30000" dirty="0"/>
              <a:t>133</a:t>
            </a:r>
            <a:r>
              <a:rPr lang="en-US" dirty="0"/>
              <a:t>Cs</a:t>
            </a:r>
          </a:p>
        </p:txBody>
      </p:sp>
      <p:cxnSp>
        <p:nvCxnSpPr>
          <p:cNvPr id="78" name="Straight Arrow Connector 77">
            <a:extLst>
              <a:ext uri="{FF2B5EF4-FFF2-40B4-BE49-F238E27FC236}">
                <a16:creationId xmlns:a16="http://schemas.microsoft.com/office/drawing/2014/main" id="{7D707BC5-E1F2-890C-59BA-A0305AAF2D60}"/>
              </a:ext>
            </a:extLst>
          </p:cNvPr>
          <p:cNvCxnSpPr>
            <a:cxnSpLocks/>
          </p:cNvCxnSpPr>
          <p:nvPr/>
        </p:nvCxnSpPr>
        <p:spPr>
          <a:xfrm>
            <a:off x="1040587" y="3466337"/>
            <a:ext cx="1704016" cy="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749A6C9E-01D3-44AA-B38D-6C03E9DAEFF4}"/>
              </a:ext>
            </a:extLst>
          </p:cNvPr>
          <p:cNvSpPr txBox="1"/>
          <p:nvPr/>
        </p:nvSpPr>
        <p:spPr>
          <a:xfrm>
            <a:off x="1306836" y="3543915"/>
            <a:ext cx="1165191" cy="400110"/>
          </a:xfrm>
          <a:prstGeom prst="rect">
            <a:avLst/>
          </a:prstGeom>
          <a:noFill/>
        </p:spPr>
        <p:txBody>
          <a:bodyPr wrap="none" rtlCol="0">
            <a:spAutoFit/>
          </a:bodyPr>
          <a:lstStyle/>
          <a:p>
            <a:r>
              <a:rPr lang="en-US" sz="2000" dirty="0"/>
              <a:t>SI second</a:t>
            </a:r>
          </a:p>
        </p:txBody>
      </p:sp>
      <p:sp>
        <p:nvSpPr>
          <p:cNvPr id="80" name="TextBox 79">
            <a:extLst>
              <a:ext uri="{FF2B5EF4-FFF2-40B4-BE49-F238E27FC236}">
                <a16:creationId xmlns:a16="http://schemas.microsoft.com/office/drawing/2014/main" id="{C643E942-E66C-36A6-2F2A-10E0E115D3B2}"/>
              </a:ext>
            </a:extLst>
          </p:cNvPr>
          <p:cNvSpPr txBox="1"/>
          <p:nvPr/>
        </p:nvSpPr>
        <p:spPr>
          <a:xfrm>
            <a:off x="650502" y="917667"/>
            <a:ext cx="3762184" cy="461665"/>
          </a:xfrm>
          <a:prstGeom prst="rect">
            <a:avLst/>
          </a:prstGeom>
          <a:noFill/>
        </p:spPr>
        <p:txBody>
          <a:bodyPr wrap="none" rtlCol="0">
            <a:spAutoFit/>
          </a:bodyPr>
          <a:lstStyle/>
          <a:p>
            <a:r>
              <a:rPr lang="en-US" sz="2400" b="1" dirty="0"/>
              <a:t>How the atomic clock works</a:t>
            </a:r>
          </a:p>
        </p:txBody>
      </p:sp>
      <p:sp>
        <p:nvSpPr>
          <p:cNvPr id="2" name="Title 1">
            <a:extLst>
              <a:ext uri="{FF2B5EF4-FFF2-40B4-BE49-F238E27FC236}">
                <a16:creationId xmlns:a16="http://schemas.microsoft.com/office/drawing/2014/main" id="{3BCBA7B5-E7C4-2E8C-40AC-B7C709D27C24}"/>
              </a:ext>
            </a:extLst>
          </p:cNvPr>
          <p:cNvSpPr txBox="1">
            <a:spLocks/>
          </p:cNvSpPr>
          <p:nvPr/>
        </p:nvSpPr>
        <p:spPr>
          <a:xfrm>
            <a:off x="-1" y="1"/>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How atomic clocks define time</a:t>
            </a:r>
          </a:p>
        </p:txBody>
      </p:sp>
    </p:spTree>
    <p:extLst>
      <p:ext uri="{BB962C8B-B14F-4D97-AF65-F5344CB8AC3E}">
        <p14:creationId xmlns:p14="http://schemas.microsoft.com/office/powerpoint/2010/main" val="53839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A1216A-47CA-D891-F132-6CE48051FB57}"/>
              </a:ext>
            </a:extLst>
          </p:cNvPr>
          <p:cNvSpPr txBox="1"/>
          <p:nvPr/>
        </p:nvSpPr>
        <p:spPr>
          <a:xfrm>
            <a:off x="0" y="-8890"/>
            <a:ext cx="9144000" cy="649224"/>
          </a:xfrm>
          <a:prstGeom prst="rect">
            <a:avLst/>
          </a:prstGeom>
          <a:solidFill>
            <a:schemeClr val="tx1"/>
          </a:solidFill>
        </p:spPr>
        <p:txBody>
          <a:bodyPr wrap="square" rtlCol="0">
            <a:spAutoFit/>
          </a:bodyPr>
          <a:lstStyle/>
          <a:p>
            <a:pPr algn="ctr"/>
            <a:r>
              <a:rPr lang="en-US" sz="3200" dirty="0">
                <a:solidFill>
                  <a:schemeClr val="bg1"/>
                </a:solidFill>
              </a:rPr>
              <a:t>Combs for measuring optical frequencies</a:t>
            </a:r>
          </a:p>
        </p:txBody>
      </p:sp>
      <p:grpSp>
        <p:nvGrpSpPr>
          <p:cNvPr id="30" name="Group 29">
            <a:extLst>
              <a:ext uri="{FF2B5EF4-FFF2-40B4-BE49-F238E27FC236}">
                <a16:creationId xmlns:a16="http://schemas.microsoft.com/office/drawing/2014/main" id="{B1754240-3D3E-AE44-3B60-4263C1A751D3}"/>
              </a:ext>
            </a:extLst>
          </p:cNvPr>
          <p:cNvGrpSpPr/>
          <p:nvPr/>
        </p:nvGrpSpPr>
        <p:grpSpPr>
          <a:xfrm>
            <a:off x="3139179" y="2151696"/>
            <a:ext cx="1140056" cy="935984"/>
            <a:chOff x="4066279" y="2151696"/>
            <a:chExt cx="1140056" cy="935984"/>
          </a:xfrm>
        </p:grpSpPr>
        <p:cxnSp>
          <p:nvCxnSpPr>
            <p:cNvPr id="26" name="Straight Arrow Connector 25">
              <a:extLst>
                <a:ext uri="{FF2B5EF4-FFF2-40B4-BE49-F238E27FC236}">
                  <a16:creationId xmlns:a16="http://schemas.microsoft.com/office/drawing/2014/main" id="{6EF2AE87-ED5D-F3B7-B4BE-B13495AAB4DB}"/>
                </a:ext>
              </a:extLst>
            </p:cNvPr>
            <p:cNvCxnSpPr>
              <a:cxnSpLocks/>
            </p:cNvCxnSpPr>
            <p:nvPr/>
          </p:nvCxnSpPr>
          <p:spPr>
            <a:xfrm flipV="1">
              <a:off x="4717101" y="2151696"/>
              <a:ext cx="0" cy="477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3EEE4E6-4288-1022-F9B7-714EF61C0B46}"/>
                </a:ext>
              </a:extLst>
            </p:cNvPr>
            <p:cNvSpPr txBox="1"/>
            <p:nvPr/>
          </p:nvSpPr>
          <p:spPr>
            <a:xfrm>
              <a:off x="4066279" y="2626015"/>
              <a:ext cx="1140056" cy="461665"/>
            </a:xfrm>
            <a:prstGeom prst="rect">
              <a:avLst/>
            </a:prstGeom>
            <a:noFill/>
          </p:spPr>
          <p:txBody>
            <a:bodyPr wrap="none" rtlCol="0">
              <a:spAutoFit/>
            </a:bodyPr>
            <a:lstStyle/>
            <a:p>
              <a:r>
                <a:rPr lang="en-US" sz="2400" dirty="0"/>
                <a:t>&lt; 1 GHz</a:t>
              </a:r>
            </a:p>
          </p:txBody>
        </p:sp>
      </p:grpSp>
      <p:grpSp>
        <p:nvGrpSpPr>
          <p:cNvPr id="142" name="Group 141">
            <a:extLst>
              <a:ext uri="{FF2B5EF4-FFF2-40B4-BE49-F238E27FC236}">
                <a16:creationId xmlns:a16="http://schemas.microsoft.com/office/drawing/2014/main" id="{DE7FD9A0-2772-5E79-5548-214F586D2332}"/>
              </a:ext>
            </a:extLst>
          </p:cNvPr>
          <p:cNvGrpSpPr/>
          <p:nvPr/>
        </p:nvGrpSpPr>
        <p:grpSpPr>
          <a:xfrm>
            <a:off x="6835202" y="2594616"/>
            <a:ext cx="1879786" cy="3121059"/>
            <a:chOff x="7238379" y="1878679"/>
            <a:chExt cx="1879786" cy="3121059"/>
          </a:xfrm>
        </p:grpSpPr>
        <p:cxnSp>
          <p:nvCxnSpPr>
            <p:cNvPr id="159" name="Straight Connector 158">
              <a:extLst>
                <a:ext uri="{FF2B5EF4-FFF2-40B4-BE49-F238E27FC236}">
                  <a16:creationId xmlns:a16="http://schemas.microsoft.com/office/drawing/2014/main" id="{EBEA803D-5DE8-F3E7-B6F2-6E616445F4DC}"/>
                </a:ext>
              </a:extLst>
            </p:cNvPr>
            <p:cNvCxnSpPr/>
            <p:nvPr/>
          </p:nvCxnSpPr>
          <p:spPr>
            <a:xfrm>
              <a:off x="8173640" y="1982218"/>
              <a:ext cx="0" cy="301752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0" name="Rectangle 159">
              <a:extLst>
                <a:ext uri="{FF2B5EF4-FFF2-40B4-BE49-F238E27FC236}">
                  <a16:creationId xmlns:a16="http://schemas.microsoft.com/office/drawing/2014/main" id="{50D3065F-369F-03F7-C549-538ABB68D48C}"/>
                </a:ext>
              </a:extLst>
            </p:cNvPr>
            <p:cNvSpPr/>
            <p:nvPr/>
          </p:nvSpPr>
          <p:spPr>
            <a:xfrm>
              <a:off x="7238379" y="1878679"/>
              <a:ext cx="1879786" cy="461665"/>
            </a:xfrm>
            <a:prstGeom prst="rect">
              <a:avLst/>
            </a:prstGeom>
            <a:solidFill>
              <a:schemeClr val="accent4"/>
            </a:solidFill>
            <a:ln>
              <a:solidFill>
                <a:schemeClr val="accent1"/>
              </a:solidFill>
            </a:ln>
          </p:spPr>
          <p:txBody>
            <a:bodyPr wrap="square">
              <a:spAutoFit/>
            </a:bodyPr>
            <a:lstStyle/>
            <a:p>
              <a:pPr algn="ctr"/>
              <a:r>
                <a:rPr lang="en-US" altLang="en-US" sz="2400" dirty="0" err="1">
                  <a:latin typeface="Symbol" pitchFamily="2" charset="2"/>
                  <a:ea typeface="ＭＳ Ｐゴシック" charset="-128"/>
                  <a:cs typeface="Calibri" panose="020F0502020204030204" pitchFamily="34" charset="0"/>
                  <a:sym typeface="Times New Roman Italic" charset="0"/>
                </a:rPr>
                <a:t>n</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N</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N </a:t>
              </a:r>
              <a:r>
                <a:rPr lang="en-US" altLang="en-US" sz="2400" dirty="0">
                  <a:latin typeface="Calibri" panose="020F0502020204030204" pitchFamily="34" charset="0"/>
                  <a:ea typeface="Arial" charset="0"/>
                  <a:cs typeface="Calibri" panose="020F0502020204030204" pitchFamily="34" charset="0"/>
                  <a:sym typeface="Times New Roman Italic" charset="0"/>
                </a:rPr>
                <a:t>x</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4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4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CE</a:t>
              </a:r>
              <a:endParaRPr lang="en-US" sz="2400" dirty="0">
                <a:latin typeface="Calibri" panose="020F0502020204030204" pitchFamily="34" charset="0"/>
                <a:cs typeface="Calibri" panose="020F0502020204030204" pitchFamily="34" charset="0"/>
              </a:endParaRPr>
            </a:p>
          </p:txBody>
        </p:sp>
      </p:grpSp>
      <p:grpSp>
        <p:nvGrpSpPr>
          <p:cNvPr id="143" name="Group 142">
            <a:extLst>
              <a:ext uri="{FF2B5EF4-FFF2-40B4-BE49-F238E27FC236}">
                <a16:creationId xmlns:a16="http://schemas.microsoft.com/office/drawing/2014/main" id="{456CEBC1-9365-9062-B322-29D8C711CF55}"/>
              </a:ext>
            </a:extLst>
          </p:cNvPr>
          <p:cNvGrpSpPr/>
          <p:nvPr/>
        </p:nvGrpSpPr>
        <p:grpSpPr>
          <a:xfrm>
            <a:off x="7519208" y="4572761"/>
            <a:ext cx="1036662" cy="369332"/>
            <a:chOff x="7922385" y="3856824"/>
            <a:chExt cx="1036662" cy="369332"/>
          </a:xfrm>
        </p:grpSpPr>
        <p:cxnSp>
          <p:nvCxnSpPr>
            <p:cNvPr id="152" name="Straight Arrow Connector 151">
              <a:extLst>
                <a:ext uri="{FF2B5EF4-FFF2-40B4-BE49-F238E27FC236}">
                  <a16:creationId xmlns:a16="http://schemas.microsoft.com/office/drawing/2014/main" id="{AEA2A8F2-B805-824A-3E63-F3C406852EBE}"/>
                </a:ext>
              </a:extLst>
            </p:cNvPr>
            <p:cNvCxnSpPr/>
            <p:nvPr/>
          </p:nvCxnSpPr>
          <p:spPr>
            <a:xfrm>
              <a:off x="79223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3" name="Straight Arrow Connector 152">
              <a:extLst>
                <a:ext uri="{FF2B5EF4-FFF2-40B4-BE49-F238E27FC236}">
                  <a16:creationId xmlns:a16="http://schemas.microsoft.com/office/drawing/2014/main" id="{EB4CC5D2-84F4-8BB0-F380-033274BABA55}"/>
                </a:ext>
              </a:extLst>
            </p:cNvPr>
            <p:cNvCxnSpPr/>
            <p:nvPr/>
          </p:nvCxnSpPr>
          <p:spPr>
            <a:xfrm flipH="1">
              <a:off x="8297211"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4" name="TextBox 153">
              <a:extLst>
                <a:ext uri="{FF2B5EF4-FFF2-40B4-BE49-F238E27FC236}">
                  <a16:creationId xmlns:a16="http://schemas.microsoft.com/office/drawing/2014/main" id="{99A2F0C8-D5F3-6707-FE51-0940D9C6D6D9}"/>
                </a:ext>
              </a:extLst>
            </p:cNvPr>
            <p:cNvSpPr txBox="1"/>
            <p:nvPr/>
          </p:nvSpPr>
          <p:spPr>
            <a:xfrm>
              <a:off x="8561181" y="3856824"/>
              <a:ext cx="397866" cy="369332"/>
            </a:xfrm>
            <a:prstGeom prst="rect">
              <a:avLst/>
            </a:prstGeom>
            <a:noFill/>
          </p:spPr>
          <p:txBody>
            <a:bodyPr wrap="none" rtlCol="0">
              <a:spAutoFit/>
            </a:bodyPr>
            <a:lstStyle/>
            <a:p>
              <a:r>
                <a:rPr lang="en-US" dirty="0" err="1">
                  <a:latin typeface="Symbol" charset="2"/>
                  <a:ea typeface="Symbol" charset="2"/>
                  <a:cs typeface="Symbol" charset="2"/>
                </a:rPr>
                <a:t>D</a:t>
              </a:r>
              <a:r>
                <a:rPr lang="en-US" dirty="0" err="1"/>
                <a:t>f</a:t>
              </a:r>
              <a:endParaRPr lang="en-US" dirty="0"/>
            </a:p>
          </p:txBody>
        </p:sp>
      </p:grpSp>
      <p:grpSp>
        <p:nvGrpSpPr>
          <p:cNvPr id="148" name="Group 147">
            <a:extLst>
              <a:ext uri="{FF2B5EF4-FFF2-40B4-BE49-F238E27FC236}">
                <a16:creationId xmlns:a16="http://schemas.microsoft.com/office/drawing/2014/main" id="{55B30BF5-8748-1E39-2C1F-2204C44F8EE0}"/>
              </a:ext>
            </a:extLst>
          </p:cNvPr>
          <p:cNvGrpSpPr/>
          <p:nvPr/>
        </p:nvGrpSpPr>
        <p:grpSpPr>
          <a:xfrm>
            <a:off x="7377524" y="3431713"/>
            <a:ext cx="976692" cy="2289714"/>
            <a:chOff x="7780701" y="2715776"/>
            <a:chExt cx="976692" cy="2289714"/>
          </a:xfrm>
        </p:grpSpPr>
        <p:cxnSp>
          <p:nvCxnSpPr>
            <p:cNvPr id="150" name="Straight Connector 149">
              <a:extLst>
                <a:ext uri="{FF2B5EF4-FFF2-40B4-BE49-F238E27FC236}">
                  <a16:creationId xmlns:a16="http://schemas.microsoft.com/office/drawing/2014/main" id="{F9DECEFD-979E-DE4F-5E19-DF6D66573363}"/>
                </a:ext>
              </a:extLst>
            </p:cNvPr>
            <p:cNvCxnSpPr>
              <a:cxnSpLocks/>
              <a:stCxn id="151" idx="2"/>
            </p:cNvCxnSpPr>
            <p:nvPr/>
          </p:nvCxnSpPr>
          <p:spPr>
            <a:xfrm>
              <a:off x="8269047" y="3773982"/>
              <a:ext cx="0" cy="1231508"/>
            </a:xfrm>
            <a:prstGeom prst="line">
              <a:avLst/>
            </a:prstGeom>
            <a:ln w="38100">
              <a:solidFill>
                <a:srgbClr val="5864F5"/>
              </a:solidFill>
            </a:ln>
          </p:spPr>
          <p:style>
            <a:lnRef idx="1">
              <a:schemeClr val="accent1"/>
            </a:lnRef>
            <a:fillRef idx="0">
              <a:schemeClr val="accent1"/>
            </a:fillRef>
            <a:effectRef idx="0">
              <a:schemeClr val="accent1"/>
            </a:effectRef>
            <a:fontRef idx="minor">
              <a:schemeClr val="tx1"/>
            </a:fontRef>
          </p:style>
        </p:cxnSp>
        <p:pic>
          <p:nvPicPr>
            <p:cNvPr id="151" name="Picture 150">
              <a:extLst>
                <a:ext uri="{FF2B5EF4-FFF2-40B4-BE49-F238E27FC236}">
                  <a16:creationId xmlns:a16="http://schemas.microsoft.com/office/drawing/2014/main" id="{5B2ABF76-A7E7-AED2-1816-F53EE37ABD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80701" y="2715776"/>
              <a:ext cx="976692" cy="1058206"/>
            </a:xfrm>
            <a:prstGeom prst="rect">
              <a:avLst/>
            </a:prstGeom>
            <a:solidFill>
              <a:schemeClr val="bg1"/>
            </a:solidFill>
          </p:spPr>
        </p:pic>
      </p:grpSp>
      <p:sp>
        <p:nvSpPr>
          <p:cNvPr id="2" name="TextBox 1">
            <a:extLst>
              <a:ext uri="{FF2B5EF4-FFF2-40B4-BE49-F238E27FC236}">
                <a16:creationId xmlns:a16="http://schemas.microsoft.com/office/drawing/2014/main" id="{F840251A-4129-1A1F-5C84-033844B35771}"/>
              </a:ext>
            </a:extLst>
          </p:cNvPr>
          <p:cNvSpPr txBox="1"/>
          <p:nvPr/>
        </p:nvSpPr>
        <p:spPr>
          <a:xfrm>
            <a:off x="7841379" y="5749288"/>
            <a:ext cx="1130631" cy="369332"/>
          </a:xfrm>
          <a:prstGeom prst="rect">
            <a:avLst/>
          </a:prstGeom>
          <a:noFill/>
        </p:spPr>
        <p:txBody>
          <a:bodyPr wrap="none" rtlCol="0">
            <a:spAutoFit/>
          </a:bodyPr>
          <a:lstStyle/>
          <a:p>
            <a:r>
              <a:rPr lang="en-US"/>
              <a:t>frequency</a:t>
            </a:r>
          </a:p>
        </p:txBody>
      </p:sp>
      <p:cxnSp>
        <p:nvCxnSpPr>
          <p:cNvPr id="5" name="Straight Arrow Connector 4">
            <a:extLst>
              <a:ext uri="{FF2B5EF4-FFF2-40B4-BE49-F238E27FC236}">
                <a16:creationId xmlns:a16="http://schemas.microsoft.com/office/drawing/2014/main" id="{4DB12C59-4642-2DC4-2894-E5807AEDD0B5}"/>
              </a:ext>
            </a:extLst>
          </p:cNvPr>
          <p:cNvCxnSpPr/>
          <p:nvPr/>
        </p:nvCxnSpPr>
        <p:spPr>
          <a:xfrm flipH="1" flipV="1">
            <a:off x="698239" y="3855696"/>
            <a:ext cx="0" cy="193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38BEC65C-EB39-B3C7-602D-3D650CC8674E}"/>
              </a:ext>
            </a:extLst>
          </p:cNvPr>
          <p:cNvCxnSpPr/>
          <p:nvPr/>
        </p:nvCxnSpPr>
        <p:spPr>
          <a:xfrm>
            <a:off x="709528" y="5774879"/>
            <a:ext cx="8051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DBB2BD7-89B3-9FA2-2E7D-4B00E792E3C0}"/>
              </a:ext>
            </a:extLst>
          </p:cNvPr>
          <p:cNvCxnSpPr/>
          <p:nvPr/>
        </p:nvCxnSpPr>
        <p:spPr>
          <a:xfrm flipH="1">
            <a:off x="4087469" y="5711432"/>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3ACD4E1-DFD7-8D3C-8E6D-3AAF4D5B9587}"/>
              </a:ext>
            </a:extLst>
          </p:cNvPr>
          <p:cNvCxnSpPr/>
          <p:nvPr/>
        </p:nvCxnSpPr>
        <p:spPr>
          <a:xfrm flipH="1">
            <a:off x="4289297" y="5690836"/>
            <a:ext cx="173320" cy="149464"/>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D29ED50D-C6BA-8ED6-61F5-83BB131D2EAC}"/>
              </a:ext>
            </a:extLst>
          </p:cNvPr>
          <p:cNvGrpSpPr/>
          <p:nvPr/>
        </p:nvGrpSpPr>
        <p:grpSpPr>
          <a:xfrm>
            <a:off x="4087469" y="4335140"/>
            <a:ext cx="4603844" cy="1527048"/>
            <a:chOff x="4233615" y="3567125"/>
            <a:chExt cx="4603844" cy="1525755"/>
          </a:xfrm>
        </p:grpSpPr>
        <p:pic>
          <p:nvPicPr>
            <p:cNvPr id="10" name="Picture 9">
              <a:extLst>
                <a:ext uri="{FF2B5EF4-FFF2-40B4-BE49-F238E27FC236}">
                  <a16:creationId xmlns:a16="http://schemas.microsoft.com/office/drawing/2014/main" id="{FAE6032C-3DE4-3ECF-A0CF-DD01156AD7E7}"/>
                </a:ext>
              </a:extLst>
            </p:cNvPr>
            <p:cNvPicPr>
              <a:picLocks noChangeAspect="1"/>
            </p:cNvPicPr>
            <p:nvPr/>
          </p:nvPicPr>
          <p:blipFill>
            <a:blip r:embed="rId3"/>
            <a:stretch>
              <a:fillRect/>
            </a:stretch>
          </p:blipFill>
          <p:spPr>
            <a:xfrm flipH="1">
              <a:off x="4827822" y="3567125"/>
              <a:ext cx="4009637" cy="1508760"/>
            </a:xfrm>
            <a:prstGeom prst="rect">
              <a:avLst/>
            </a:prstGeom>
          </p:spPr>
        </p:pic>
        <p:grpSp>
          <p:nvGrpSpPr>
            <p:cNvPr id="11" name="Group 10">
              <a:extLst>
                <a:ext uri="{FF2B5EF4-FFF2-40B4-BE49-F238E27FC236}">
                  <a16:creationId xmlns:a16="http://schemas.microsoft.com/office/drawing/2014/main" id="{164AD20A-5F5C-60C5-1438-7331297C8056}"/>
                </a:ext>
              </a:extLst>
            </p:cNvPr>
            <p:cNvGrpSpPr/>
            <p:nvPr/>
          </p:nvGrpSpPr>
          <p:grpSpPr>
            <a:xfrm>
              <a:off x="4233615" y="4306774"/>
              <a:ext cx="4385191" cy="786106"/>
              <a:chOff x="4233615" y="4306774"/>
              <a:chExt cx="4385191" cy="786106"/>
            </a:xfrm>
          </p:grpSpPr>
          <p:cxnSp>
            <p:nvCxnSpPr>
              <p:cNvPr id="14" name="Straight Connector 13">
                <a:extLst>
                  <a:ext uri="{FF2B5EF4-FFF2-40B4-BE49-F238E27FC236}">
                    <a16:creationId xmlns:a16="http://schemas.microsoft.com/office/drawing/2014/main" id="{7A65F034-6D10-E7B2-3BFF-3C24B91F614C}"/>
                  </a:ext>
                </a:extLst>
              </p:cNvPr>
              <p:cNvCxnSpPr/>
              <p:nvPr/>
            </p:nvCxnSpPr>
            <p:spPr>
              <a:xfrm flipH="1">
                <a:off x="4233615" y="4943416"/>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9C244CC-6D8B-610D-E293-1E8690607A6D}"/>
                  </a:ext>
                </a:extLst>
              </p:cNvPr>
              <p:cNvCxnSpPr/>
              <p:nvPr/>
            </p:nvCxnSpPr>
            <p:spPr>
              <a:xfrm flipH="1">
                <a:off x="4435443" y="4922820"/>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8B2392C-6592-DC0E-9096-72828663F916}"/>
                  </a:ext>
                </a:extLst>
              </p:cNvPr>
              <p:cNvCxnSpPr/>
              <p:nvPr/>
            </p:nvCxnSpPr>
            <p:spPr>
              <a:xfrm>
                <a:off x="4349930" y="5008094"/>
                <a:ext cx="160337"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1657654-CAF1-BFB0-B0D2-07D8ABFC9DE9}"/>
                  </a:ext>
                </a:extLst>
              </p:cNvPr>
              <p:cNvCxnSpPr/>
              <p:nvPr/>
            </p:nvCxnSpPr>
            <p:spPr>
              <a:xfrm>
                <a:off x="8161606" y="43194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DA035B9-F0EB-C34E-B87D-46A01D9CF4F4}"/>
                  </a:ext>
                </a:extLst>
              </p:cNvPr>
              <p:cNvCxnSpPr/>
              <p:nvPr/>
            </p:nvCxnSpPr>
            <p:spPr>
              <a:xfrm>
                <a:off x="4783723" y="43166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5AE68BB-7662-D948-CB0F-192D3DFD12B0}"/>
                  </a:ext>
                </a:extLst>
              </p:cNvPr>
              <p:cNvCxnSpPr/>
              <p:nvPr/>
            </p:nvCxnSpPr>
            <p:spPr>
              <a:xfrm>
                <a:off x="5031764" y="431667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44B05419-344A-179E-727D-2FE5523304E3}"/>
                  </a:ext>
                </a:extLst>
              </p:cNvPr>
              <p:cNvCxnSpPr/>
              <p:nvPr/>
            </p:nvCxnSpPr>
            <p:spPr>
              <a:xfrm>
                <a:off x="5270662" y="43154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DE305AA-1BD0-03C0-1D15-6E9168204B46}"/>
                  </a:ext>
                </a:extLst>
              </p:cNvPr>
              <p:cNvCxnSpPr/>
              <p:nvPr/>
            </p:nvCxnSpPr>
            <p:spPr>
              <a:xfrm>
                <a:off x="5504535" y="43178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1D28DDA-9A9A-CBB0-CED2-59413A7F5C7F}"/>
                  </a:ext>
                </a:extLst>
              </p:cNvPr>
              <p:cNvCxnSpPr/>
              <p:nvPr/>
            </p:nvCxnSpPr>
            <p:spPr>
              <a:xfrm>
                <a:off x="5752576" y="43178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DDE0060-05EE-933F-B3C5-BE7C19FA9BDD}"/>
                  </a:ext>
                </a:extLst>
              </p:cNvPr>
              <p:cNvCxnSpPr/>
              <p:nvPr/>
            </p:nvCxnSpPr>
            <p:spPr>
              <a:xfrm>
                <a:off x="5979117" y="43166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722C3F3C-5033-55D2-C88F-48E0C779E86D}"/>
                  </a:ext>
                </a:extLst>
              </p:cNvPr>
              <p:cNvCxnSpPr/>
              <p:nvPr/>
            </p:nvCxnSpPr>
            <p:spPr>
              <a:xfrm>
                <a:off x="6230532" y="43146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40650126-9728-4B72-DE2E-66C69B0FFE92}"/>
                  </a:ext>
                </a:extLst>
              </p:cNvPr>
              <p:cNvCxnSpPr/>
              <p:nvPr/>
            </p:nvCxnSpPr>
            <p:spPr>
              <a:xfrm>
                <a:off x="6478573" y="431469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2908152-16A7-DEEF-0D54-C6DD9FCC2F7F}"/>
                  </a:ext>
                </a:extLst>
              </p:cNvPr>
              <p:cNvCxnSpPr/>
              <p:nvPr/>
            </p:nvCxnSpPr>
            <p:spPr>
              <a:xfrm>
                <a:off x="6717471" y="431351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1C22F09-0900-BEC8-405B-EFEE94808115}"/>
                  </a:ext>
                </a:extLst>
              </p:cNvPr>
              <p:cNvCxnSpPr/>
              <p:nvPr/>
            </p:nvCxnSpPr>
            <p:spPr>
              <a:xfrm>
                <a:off x="6951344" y="43158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0D256CE1-E7AA-0978-13B2-E598CBFF5F52}"/>
                  </a:ext>
                </a:extLst>
              </p:cNvPr>
              <p:cNvCxnSpPr/>
              <p:nvPr/>
            </p:nvCxnSpPr>
            <p:spPr>
              <a:xfrm>
                <a:off x="7199385" y="43158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2F24ED55-7CAA-3644-3181-D2FC6903B2A1}"/>
                  </a:ext>
                </a:extLst>
              </p:cNvPr>
              <p:cNvCxnSpPr/>
              <p:nvPr/>
            </p:nvCxnSpPr>
            <p:spPr>
              <a:xfrm>
                <a:off x="7425926" y="43146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E4EA5676-2683-78D1-32A5-200E3CEBFC56}"/>
                  </a:ext>
                </a:extLst>
              </p:cNvPr>
              <p:cNvCxnSpPr/>
              <p:nvPr/>
            </p:nvCxnSpPr>
            <p:spPr>
              <a:xfrm>
                <a:off x="7674344" y="431944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131BE4E2-C80B-9BA6-99AE-999F41A4432B}"/>
                  </a:ext>
                </a:extLst>
              </p:cNvPr>
              <p:cNvCxnSpPr/>
              <p:nvPr/>
            </p:nvCxnSpPr>
            <p:spPr>
              <a:xfrm>
                <a:off x="7922385" y="431944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1E361C3A-BF50-2952-5DCD-4F1F00A34545}"/>
                  </a:ext>
                </a:extLst>
              </p:cNvPr>
              <p:cNvCxnSpPr/>
              <p:nvPr/>
            </p:nvCxnSpPr>
            <p:spPr>
              <a:xfrm>
                <a:off x="8395156" y="43206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1A71BD9-A4A6-3F3F-7511-D5A6E65D5317}"/>
                  </a:ext>
                </a:extLst>
              </p:cNvPr>
              <p:cNvCxnSpPr/>
              <p:nvPr/>
            </p:nvCxnSpPr>
            <p:spPr>
              <a:xfrm>
                <a:off x="8618806" y="43067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sp>
          <p:nvSpPr>
            <p:cNvPr id="12" name="Line 9">
              <a:extLst>
                <a:ext uri="{FF2B5EF4-FFF2-40B4-BE49-F238E27FC236}">
                  <a16:creationId xmlns:a16="http://schemas.microsoft.com/office/drawing/2014/main" id="{8EE71C89-B05C-4175-73B6-0C29167AED36}"/>
                </a:ext>
              </a:extLst>
            </p:cNvPr>
            <p:cNvSpPr>
              <a:spLocks noChangeShapeType="1"/>
            </p:cNvSpPr>
            <p:nvPr/>
          </p:nvSpPr>
          <p:spPr bwMode="auto">
            <a:xfrm flipV="1">
              <a:off x="4768689" y="4237449"/>
              <a:ext cx="274320" cy="0"/>
            </a:xfrm>
            <a:prstGeom prst="line">
              <a:avLst/>
            </a:prstGeom>
            <a:noFill/>
            <a:ln w="19050">
              <a:solidFill>
                <a:schemeClr val="tx1"/>
              </a:solidFill>
              <a:prstDash val="sysDash"/>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13" name="Rectangle 12">
              <a:extLst>
                <a:ext uri="{FF2B5EF4-FFF2-40B4-BE49-F238E27FC236}">
                  <a16:creationId xmlns:a16="http://schemas.microsoft.com/office/drawing/2014/main" id="{47DCE981-9F63-6E00-C3F2-4775D1A67A6A}"/>
                </a:ext>
              </a:extLst>
            </p:cNvPr>
            <p:cNvSpPr/>
            <p:nvPr/>
          </p:nvSpPr>
          <p:spPr>
            <a:xfrm>
              <a:off x="4719029" y="3667389"/>
              <a:ext cx="349776" cy="461665"/>
            </a:xfrm>
            <a:prstGeom prst="rect">
              <a:avLst/>
            </a:prstGeom>
            <a:solidFill>
              <a:schemeClr val="accent4"/>
            </a:solidFill>
          </p:spPr>
          <p:txBody>
            <a:bodyPr wrap="none">
              <a:spAutoFit/>
            </a:bodyPr>
            <a:lstStyle/>
            <a:p>
              <a:r>
                <a:rPr lang="en-US" altLang="en-US" sz="2400" i="1" dirty="0" err="1">
                  <a:latin typeface="Times New Roman" panose="02020603050405020304" pitchFamily="18" charset="0"/>
                  <a:ea typeface="ＭＳ Ｐゴシック" charset="-128"/>
                  <a:cs typeface="Times New Roman" panose="02020603050405020304" pitchFamily="18" charset="0"/>
                  <a:sym typeface="Times New Roman Italic" charset="0"/>
                </a:rPr>
                <a:t>f</a:t>
              </a:r>
              <a:r>
                <a:rPr lang="en-US" altLang="en-US" sz="2400" i="1" baseline="-25000" dirty="0" err="1">
                  <a:latin typeface="Times New Roman" panose="02020603050405020304" pitchFamily="18" charset="0"/>
                  <a:ea typeface="ＭＳ Ｐゴシック" charset="-128"/>
                  <a:cs typeface="Times New Roman" panose="02020603050405020304" pitchFamily="18" charset="0"/>
                  <a:sym typeface="Times New Roman Italic" charset="0"/>
                </a:rPr>
                <a:t>r</a:t>
              </a:r>
              <a:endParaRPr lang="en-US" sz="2400" i="1" dirty="0">
                <a:latin typeface="Times New Roman" panose="02020603050405020304" pitchFamily="18" charset="0"/>
                <a:cs typeface="Times New Roman" panose="02020603050405020304" pitchFamily="18" charset="0"/>
              </a:endParaRPr>
            </a:p>
          </p:txBody>
        </p:sp>
      </p:grpSp>
      <p:cxnSp>
        <p:nvCxnSpPr>
          <p:cNvPr id="93" name="Straight Connector 92">
            <a:extLst>
              <a:ext uri="{FF2B5EF4-FFF2-40B4-BE49-F238E27FC236}">
                <a16:creationId xmlns:a16="http://schemas.microsoft.com/office/drawing/2014/main" id="{2B88785A-C9CF-606B-CDC8-B8AF66123025}"/>
              </a:ext>
            </a:extLst>
          </p:cNvPr>
          <p:cNvCxnSpPr/>
          <p:nvPr/>
        </p:nvCxnSpPr>
        <p:spPr>
          <a:xfrm>
            <a:off x="817681" y="508864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BC6769F-18E9-41C9-4C14-D121CB65609A}"/>
              </a:ext>
            </a:extLst>
          </p:cNvPr>
          <p:cNvCxnSpPr/>
          <p:nvPr/>
        </p:nvCxnSpPr>
        <p:spPr>
          <a:xfrm>
            <a:off x="1065722" y="508864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1D4117EE-ADBA-8504-F883-3444974A047E}"/>
              </a:ext>
            </a:extLst>
          </p:cNvPr>
          <p:cNvCxnSpPr/>
          <p:nvPr/>
        </p:nvCxnSpPr>
        <p:spPr>
          <a:xfrm>
            <a:off x="1304620" y="50874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02E5F60-54F1-36DE-E715-615B45B925CC}"/>
              </a:ext>
            </a:extLst>
          </p:cNvPr>
          <p:cNvCxnSpPr/>
          <p:nvPr/>
        </p:nvCxnSpPr>
        <p:spPr>
          <a:xfrm>
            <a:off x="1538493" y="508982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A206662-061F-0544-B0B3-610CF9CCFDF3}"/>
              </a:ext>
            </a:extLst>
          </p:cNvPr>
          <p:cNvCxnSpPr/>
          <p:nvPr/>
        </p:nvCxnSpPr>
        <p:spPr>
          <a:xfrm>
            <a:off x="1786534" y="508982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7DA1CE62-3CF6-51FF-B5F4-F0CE8B52BC05}"/>
              </a:ext>
            </a:extLst>
          </p:cNvPr>
          <p:cNvCxnSpPr/>
          <p:nvPr/>
        </p:nvCxnSpPr>
        <p:spPr>
          <a:xfrm>
            <a:off x="2013075" y="508864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8A5CA9F9-905C-3331-7CDB-85E0ED82F433}"/>
              </a:ext>
            </a:extLst>
          </p:cNvPr>
          <p:cNvCxnSpPr/>
          <p:nvPr/>
        </p:nvCxnSpPr>
        <p:spPr>
          <a:xfrm>
            <a:off x="2264492" y="50866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7BD75C7-C7AF-D433-278A-6F5AE2598A17}"/>
              </a:ext>
            </a:extLst>
          </p:cNvPr>
          <p:cNvCxnSpPr/>
          <p:nvPr/>
        </p:nvCxnSpPr>
        <p:spPr>
          <a:xfrm>
            <a:off x="2512533" y="508666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F33DDA7E-4C81-3C14-39BC-2124475F92E3}"/>
              </a:ext>
            </a:extLst>
          </p:cNvPr>
          <p:cNvCxnSpPr/>
          <p:nvPr/>
        </p:nvCxnSpPr>
        <p:spPr>
          <a:xfrm>
            <a:off x="2751431" y="50854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7A3CAA1-48D0-0EA4-4921-76F07724B91E}"/>
              </a:ext>
            </a:extLst>
          </p:cNvPr>
          <p:cNvCxnSpPr/>
          <p:nvPr/>
        </p:nvCxnSpPr>
        <p:spPr>
          <a:xfrm>
            <a:off x="2985304" y="508784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3574DB53-DC20-09B0-A266-E0CC59B00D11}"/>
              </a:ext>
            </a:extLst>
          </p:cNvPr>
          <p:cNvCxnSpPr/>
          <p:nvPr/>
        </p:nvCxnSpPr>
        <p:spPr>
          <a:xfrm>
            <a:off x="3233345" y="508784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9EE53489-1536-7ABC-EAB2-A177A308B105}"/>
              </a:ext>
            </a:extLst>
          </p:cNvPr>
          <p:cNvCxnSpPr/>
          <p:nvPr/>
        </p:nvCxnSpPr>
        <p:spPr>
          <a:xfrm>
            <a:off x="3459886" y="508666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ADCC79F2-E9AA-D260-A2CA-444833E6C5FD}"/>
              </a:ext>
            </a:extLst>
          </p:cNvPr>
          <p:cNvCxnSpPr/>
          <p:nvPr/>
        </p:nvCxnSpPr>
        <p:spPr>
          <a:xfrm>
            <a:off x="3672092" y="508586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03B97D71-D697-61CE-42B0-272FC966407E}"/>
              </a:ext>
            </a:extLst>
          </p:cNvPr>
          <p:cNvCxnSpPr/>
          <p:nvPr/>
        </p:nvCxnSpPr>
        <p:spPr>
          <a:xfrm>
            <a:off x="3920133" y="50858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AA1F072A-66F3-627C-833D-48479BA4F44B}"/>
              </a:ext>
            </a:extLst>
          </p:cNvPr>
          <p:cNvSpPr txBox="1"/>
          <p:nvPr/>
        </p:nvSpPr>
        <p:spPr>
          <a:xfrm>
            <a:off x="1449471" y="5887788"/>
            <a:ext cx="1560748" cy="461665"/>
          </a:xfrm>
          <a:prstGeom prst="rect">
            <a:avLst/>
          </a:prstGeom>
          <a:noFill/>
        </p:spPr>
        <p:txBody>
          <a:bodyPr wrap="none" rtlCol="0">
            <a:spAutoFit/>
          </a:bodyPr>
          <a:lstStyle/>
          <a:p>
            <a:r>
              <a:rPr lang="en-US" sz="2400" dirty="0"/>
              <a:t>Microwave</a:t>
            </a:r>
          </a:p>
        </p:txBody>
      </p:sp>
      <p:sp>
        <p:nvSpPr>
          <p:cNvPr id="108" name="TextBox 107">
            <a:extLst>
              <a:ext uri="{FF2B5EF4-FFF2-40B4-BE49-F238E27FC236}">
                <a16:creationId xmlns:a16="http://schemas.microsoft.com/office/drawing/2014/main" id="{5DCC57AE-5CD4-F8A0-1AEA-C03F80ABFB53}"/>
              </a:ext>
            </a:extLst>
          </p:cNvPr>
          <p:cNvSpPr txBox="1"/>
          <p:nvPr/>
        </p:nvSpPr>
        <p:spPr>
          <a:xfrm>
            <a:off x="6271462" y="5887788"/>
            <a:ext cx="1067472" cy="461665"/>
          </a:xfrm>
          <a:prstGeom prst="rect">
            <a:avLst/>
          </a:prstGeom>
          <a:noFill/>
        </p:spPr>
        <p:txBody>
          <a:bodyPr wrap="none" rtlCol="0">
            <a:spAutoFit/>
          </a:bodyPr>
          <a:lstStyle/>
          <a:p>
            <a:r>
              <a:rPr lang="en-US" sz="2400" dirty="0">
                <a:solidFill>
                  <a:srgbClr val="FF0000"/>
                </a:solidFill>
              </a:rPr>
              <a:t>Optical</a:t>
            </a:r>
          </a:p>
        </p:txBody>
      </p:sp>
      <p:sp>
        <p:nvSpPr>
          <p:cNvPr id="109" name="TextBox 108">
            <a:extLst>
              <a:ext uri="{FF2B5EF4-FFF2-40B4-BE49-F238E27FC236}">
                <a16:creationId xmlns:a16="http://schemas.microsoft.com/office/drawing/2014/main" id="{420327EB-0F82-E307-DCFB-9D79D8DCCA51}"/>
              </a:ext>
            </a:extLst>
          </p:cNvPr>
          <p:cNvSpPr txBox="1"/>
          <p:nvPr/>
        </p:nvSpPr>
        <p:spPr>
          <a:xfrm>
            <a:off x="867669" y="4394675"/>
            <a:ext cx="530915" cy="461665"/>
          </a:xfrm>
          <a:prstGeom prst="rect">
            <a:avLst/>
          </a:prstGeom>
          <a:solidFill>
            <a:schemeClr val="accent4"/>
          </a:solidFill>
        </p:spPr>
        <p:txBody>
          <a:bodyPr wrap="none" rtlCol="0">
            <a:spAutoFit/>
          </a:bodyPr>
          <a:lstStyle/>
          <a:p>
            <a:r>
              <a:rPr lang="en-US" sz="2400" i="1" dirty="0" err="1">
                <a:latin typeface="Times New Roman" panose="02020603050405020304" pitchFamily="18" charset="0"/>
                <a:cs typeface="Times New Roman" panose="02020603050405020304" pitchFamily="18" charset="0"/>
              </a:rPr>
              <a:t>f</a:t>
            </a:r>
            <a:r>
              <a:rPr lang="en-US" sz="2400" i="1" baseline="-25000" dirty="0" err="1">
                <a:latin typeface="Times New Roman" panose="02020603050405020304" pitchFamily="18" charset="0"/>
                <a:cs typeface="Times New Roman" panose="02020603050405020304" pitchFamily="18" charset="0"/>
              </a:rPr>
              <a:t>CE</a:t>
            </a:r>
            <a:endParaRPr lang="en-US" sz="2400" i="1" baseline="-25000" dirty="0">
              <a:latin typeface="Times New Roman" panose="02020603050405020304" pitchFamily="18" charset="0"/>
              <a:cs typeface="Times New Roman" panose="02020603050405020304" pitchFamily="18" charset="0"/>
            </a:endParaRPr>
          </a:p>
        </p:txBody>
      </p:sp>
      <p:cxnSp>
        <p:nvCxnSpPr>
          <p:cNvPr id="110" name="Straight Arrow Connector 109">
            <a:extLst>
              <a:ext uri="{FF2B5EF4-FFF2-40B4-BE49-F238E27FC236}">
                <a16:creationId xmlns:a16="http://schemas.microsoft.com/office/drawing/2014/main" id="{1793B102-7DD7-12BE-8F0C-1DCFD4E5E025}"/>
              </a:ext>
            </a:extLst>
          </p:cNvPr>
          <p:cNvCxnSpPr/>
          <p:nvPr/>
        </p:nvCxnSpPr>
        <p:spPr>
          <a:xfrm>
            <a:off x="396700" y="4950611"/>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B49F2A51-DC3E-585E-B599-92DDD2270FE2}"/>
              </a:ext>
            </a:extLst>
          </p:cNvPr>
          <p:cNvCxnSpPr>
            <a:cxnSpLocks/>
          </p:cNvCxnSpPr>
          <p:nvPr/>
        </p:nvCxnSpPr>
        <p:spPr>
          <a:xfrm flipH="1">
            <a:off x="828390" y="4953502"/>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21CCC86-48E7-1197-F6F9-CAC159C7282C}"/>
              </a:ext>
            </a:extLst>
          </p:cNvPr>
          <p:cNvCxnSpPr>
            <a:cxnSpLocks/>
          </p:cNvCxnSpPr>
          <p:nvPr/>
        </p:nvCxnSpPr>
        <p:spPr>
          <a:xfrm flipH="1">
            <a:off x="827017" y="4208305"/>
            <a:ext cx="1373" cy="1514416"/>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1EB3267C-4C97-2D15-2211-351BB9D0CEA2}"/>
              </a:ext>
            </a:extLst>
          </p:cNvPr>
          <p:cNvCxnSpPr>
            <a:cxnSpLocks/>
          </p:cNvCxnSpPr>
          <p:nvPr/>
        </p:nvCxnSpPr>
        <p:spPr>
          <a:xfrm flipV="1">
            <a:off x="4041257" y="2151696"/>
            <a:ext cx="390032" cy="4621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956246BC-23A2-2DC3-BB20-DA7C555083C4}"/>
              </a:ext>
            </a:extLst>
          </p:cNvPr>
          <p:cNvCxnSpPr>
            <a:cxnSpLocks/>
          </p:cNvCxnSpPr>
          <p:nvPr/>
        </p:nvCxnSpPr>
        <p:spPr>
          <a:xfrm flipV="1">
            <a:off x="4328835" y="2109087"/>
            <a:ext cx="946946" cy="5639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9F879424-87B6-24D7-764D-9473842FA4B0}"/>
              </a:ext>
            </a:extLst>
          </p:cNvPr>
          <p:cNvSpPr txBox="1"/>
          <p:nvPr/>
        </p:nvSpPr>
        <p:spPr>
          <a:xfrm>
            <a:off x="1244927" y="1572457"/>
            <a:ext cx="4404924" cy="584775"/>
          </a:xfrm>
          <a:prstGeom prst="rect">
            <a:avLst/>
          </a:prstGeom>
          <a:solidFill>
            <a:schemeClr val="accent4">
              <a:lumMod val="20000"/>
              <a:lumOff val="80000"/>
            </a:schemeClr>
          </a:solidFill>
        </p:spPr>
        <p:txBody>
          <a:bodyPr wrap="none" rtlCol="0">
            <a:spAutoFit/>
          </a:bodyPr>
          <a:lstStyle/>
          <a:p>
            <a:r>
              <a:rPr lang="en-US" sz="3200" dirty="0" err="1">
                <a:latin typeface="Symbol" pitchFamily="2" charset="2"/>
              </a:rPr>
              <a:t>n</a:t>
            </a:r>
            <a:r>
              <a:rPr lang="en-US" sz="3200" baseline="-25000" dirty="0" err="1"/>
              <a:t>atom</a:t>
            </a:r>
            <a:r>
              <a:rPr lang="en-US" sz="3200" dirty="0"/>
              <a:t> (Hz)=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t> +</a:t>
            </a:r>
            <a:r>
              <a:rPr lang="en-US" sz="3200" dirty="0" err="1"/>
              <a:t>f</a:t>
            </a:r>
            <a:r>
              <a:rPr lang="en-US" sz="3200" baseline="-25000" dirty="0" err="1"/>
              <a:t>CE</a:t>
            </a:r>
            <a:r>
              <a:rPr lang="en-US" sz="3200" dirty="0"/>
              <a:t>+ </a:t>
            </a:r>
            <a:r>
              <a:rPr lang="en-US" sz="3200" dirty="0" err="1">
                <a:solidFill>
                  <a:schemeClr val="accent6">
                    <a:lumMod val="75000"/>
                  </a:schemeClr>
                </a:solidFill>
                <a:latin typeface="Symbol" pitchFamily="2" charset="2"/>
              </a:rPr>
              <a:t>D</a:t>
            </a:r>
            <a:r>
              <a:rPr lang="en-US" sz="3200" dirty="0" err="1">
                <a:solidFill>
                  <a:schemeClr val="accent6">
                    <a:lumMod val="75000"/>
                  </a:schemeClr>
                </a:solidFill>
              </a:rPr>
              <a:t>f</a:t>
            </a:r>
            <a:endParaRPr lang="en-US" sz="3200" dirty="0">
              <a:solidFill>
                <a:schemeClr val="accent6">
                  <a:lumMod val="75000"/>
                </a:schemeClr>
              </a:solidFill>
            </a:endParaRPr>
          </a:p>
        </p:txBody>
      </p:sp>
      <p:grpSp>
        <p:nvGrpSpPr>
          <p:cNvPr id="31" name="Group 30">
            <a:extLst>
              <a:ext uri="{FF2B5EF4-FFF2-40B4-BE49-F238E27FC236}">
                <a16:creationId xmlns:a16="http://schemas.microsoft.com/office/drawing/2014/main" id="{A7A443AF-8938-95E9-0769-D72B7299CDE7}"/>
              </a:ext>
            </a:extLst>
          </p:cNvPr>
          <p:cNvGrpSpPr/>
          <p:nvPr/>
        </p:nvGrpSpPr>
        <p:grpSpPr>
          <a:xfrm>
            <a:off x="1671758" y="663428"/>
            <a:ext cx="1638847" cy="979256"/>
            <a:chOff x="2402165" y="574278"/>
            <a:chExt cx="1638847" cy="979256"/>
          </a:xfrm>
        </p:grpSpPr>
        <p:sp>
          <p:nvSpPr>
            <p:cNvPr id="3" name="TextBox 2"/>
            <p:cNvSpPr txBox="1"/>
            <p:nvPr/>
          </p:nvSpPr>
          <p:spPr>
            <a:xfrm>
              <a:off x="2402165" y="574278"/>
              <a:ext cx="1638847" cy="830997"/>
            </a:xfrm>
            <a:prstGeom prst="rect">
              <a:avLst/>
            </a:prstGeom>
            <a:noFill/>
          </p:spPr>
          <p:txBody>
            <a:bodyPr wrap="none" rtlCol="0">
              <a:spAutoFit/>
            </a:bodyPr>
            <a:lstStyle/>
            <a:p>
              <a:r>
                <a:rPr lang="en-US" sz="2400" dirty="0">
                  <a:solidFill>
                    <a:schemeClr val="accent1"/>
                  </a:solidFill>
                </a:rPr>
                <a:t>Wavemeter</a:t>
              </a:r>
            </a:p>
            <a:p>
              <a:r>
                <a:rPr lang="en-US" sz="2400" dirty="0">
                  <a:solidFill>
                    <a:schemeClr val="accent1"/>
                  </a:solidFill>
                </a:rPr>
                <a:t>~ 500,000</a:t>
              </a:r>
            </a:p>
          </p:txBody>
        </p:sp>
        <p:cxnSp>
          <p:nvCxnSpPr>
            <p:cNvPr id="21" name="Straight Arrow Connector 20">
              <a:extLst>
                <a:ext uri="{FF2B5EF4-FFF2-40B4-BE49-F238E27FC236}">
                  <a16:creationId xmlns:a16="http://schemas.microsoft.com/office/drawing/2014/main" id="{C98C2F74-E657-C1D8-AB4B-64E8F540B884}"/>
                </a:ext>
              </a:extLst>
            </p:cNvPr>
            <p:cNvCxnSpPr>
              <a:cxnSpLocks/>
            </p:cNvCxnSpPr>
            <p:nvPr/>
          </p:nvCxnSpPr>
          <p:spPr>
            <a:xfrm>
              <a:off x="3740626" y="1290864"/>
              <a:ext cx="274986" cy="262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67645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B0EE2A90-E294-F36D-6B2B-9D3A3E82FE70}"/>
              </a:ext>
            </a:extLst>
          </p:cNvPr>
          <p:cNvSpPr txBox="1"/>
          <p:nvPr/>
        </p:nvSpPr>
        <p:spPr>
          <a:xfrm>
            <a:off x="1244927" y="1572457"/>
            <a:ext cx="4404924" cy="584775"/>
          </a:xfrm>
          <a:prstGeom prst="rect">
            <a:avLst/>
          </a:prstGeom>
          <a:solidFill>
            <a:schemeClr val="accent4">
              <a:lumMod val="20000"/>
              <a:lumOff val="80000"/>
            </a:schemeClr>
          </a:solidFill>
        </p:spPr>
        <p:txBody>
          <a:bodyPr wrap="none" rtlCol="0">
            <a:spAutoFit/>
          </a:bodyPr>
          <a:lstStyle/>
          <a:p>
            <a:r>
              <a:rPr lang="en-US" sz="3200" dirty="0" err="1">
                <a:latin typeface="Symbol" pitchFamily="2" charset="2"/>
              </a:rPr>
              <a:t>n</a:t>
            </a:r>
            <a:r>
              <a:rPr lang="en-US" sz="3200" baseline="-25000" dirty="0" err="1"/>
              <a:t>atom</a:t>
            </a:r>
            <a:r>
              <a:rPr lang="en-US" sz="3200" dirty="0"/>
              <a:t> (Hz)=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t> +</a:t>
            </a:r>
            <a:r>
              <a:rPr lang="en-US" sz="3200" dirty="0" err="1"/>
              <a:t>f</a:t>
            </a:r>
            <a:r>
              <a:rPr lang="en-US" sz="3200" baseline="-25000" dirty="0" err="1"/>
              <a:t>CE</a:t>
            </a:r>
            <a:r>
              <a:rPr lang="en-US" sz="3200" dirty="0"/>
              <a:t>+ </a:t>
            </a:r>
            <a:r>
              <a:rPr lang="en-US" sz="3200" dirty="0" err="1">
                <a:solidFill>
                  <a:schemeClr val="accent6">
                    <a:lumMod val="75000"/>
                  </a:schemeClr>
                </a:solidFill>
                <a:latin typeface="Symbol" pitchFamily="2" charset="2"/>
              </a:rPr>
              <a:t>D</a:t>
            </a:r>
            <a:r>
              <a:rPr lang="en-US" sz="3200" dirty="0" err="1">
                <a:solidFill>
                  <a:schemeClr val="accent6">
                    <a:lumMod val="75000"/>
                  </a:schemeClr>
                </a:solidFill>
              </a:rPr>
              <a:t>f</a:t>
            </a:r>
            <a:endParaRPr lang="en-US" sz="3200" dirty="0">
              <a:solidFill>
                <a:schemeClr val="accent6">
                  <a:lumMod val="75000"/>
                </a:schemeClr>
              </a:solidFill>
            </a:endParaRPr>
          </a:p>
        </p:txBody>
      </p:sp>
      <p:pic>
        <p:nvPicPr>
          <p:cNvPr id="2" name="Picture 2" descr="Agilent/ HP 53131A Universal Counter">
            <a:extLst>
              <a:ext uri="{FF2B5EF4-FFF2-40B4-BE49-F238E27FC236}">
                <a16:creationId xmlns:a16="http://schemas.microsoft.com/office/drawing/2014/main" id="{9F8F1676-001A-D205-F979-3BCD792A79D9}"/>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479532" y="2434167"/>
            <a:ext cx="1758957" cy="9807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Agilent/ HP 53131A Universal Counter">
            <a:extLst>
              <a:ext uri="{FF2B5EF4-FFF2-40B4-BE49-F238E27FC236}">
                <a16:creationId xmlns:a16="http://schemas.microsoft.com/office/drawing/2014/main" id="{FEEB5BCA-A7F2-BA79-22B7-DC3C8C35929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063939" y="666132"/>
            <a:ext cx="1758957" cy="98072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urved Connector 10">
            <a:extLst>
              <a:ext uri="{FF2B5EF4-FFF2-40B4-BE49-F238E27FC236}">
                <a16:creationId xmlns:a16="http://schemas.microsoft.com/office/drawing/2014/main" id="{7BE00242-FAC8-87F6-9ED0-42CBE93010D4}"/>
              </a:ext>
            </a:extLst>
          </p:cNvPr>
          <p:cNvCxnSpPr>
            <a:cxnSpLocks/>
            <a:endCxn id="12" idx="4"/>
          </p:cNvCxnSpPr>
          <p:nvPr/>
        </p:nvCxnSpPr>
        <p:spPr>
          <a:xfrm flipV="1">
            <a:off x="5463363" y="1401387"/>
            <a:ext cx="732657" cy="481139"/>
          </a:xfrm>
          <a:prstGeom prst="curved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BE235FD-04DC-E648-5629-68661B23EBD7}"/>
              </a:ext>
            </a:extLst>
          </p:cNvPr>
          <p:cNvSpPr/>
          <p:nvPr/>
        </p:nvSpPr>
        <p:spPr>
          <a:xfrm>
            <a:off x="6103766" y="1215417"/>
            <a:ext cx="184508" cy="1859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88C32B2F-5D99-8227-0171-F5EB4D1E16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3274" y="2688740"/>
            <a:ext cx="593965" cy="643537"/>
          </a:xfrm>
          <a:prstGeom prst="rect">
            <a:avLst/>
          </a:prstGeom>
          <a:solidFill>
            <a:schemeClr val="bg1"/>
          </a:solidFill>
        </p:spPr>
      </p:pic>
      <p:sp>
        <p:nvSpPr>
          <p:cNvPr id="35" name="TextBox 34">
            <a:extLst>
              <a:ext uri="{FF2B5EF4-FFF2-40B4-BE49-F238E27FC236}">
                <a16:creationId xmlns:a16="http://schemas.microsoft.com/office/drawing/2014/main" id="{FCAA5E65-A9D0-BA91-512F-0335BA0C4694}"/>
              </a:ext>
            </a:extLst>
          </p:cNvPr>
          <p:cNvSpPr txBox="1"/>
          <p:nvPr/>
        </p:nvSpPr>
        <p:spPr>
          <a:xfrm>
            <a:off x="235690" y="2476667"/>
            <a:ext cx="633507" cy="369332"/>
          </a:xfrm>
          <a:prstGeom prst="rect">
            <a:avLst/>
          </a:prstGeom>
          <a:noFill/>
        </p:spPr>
        <p:txBody>
          <a:bodyPr wrap="none" rtlCol="0">
            <a:spAutoFit/>
          </a:bodyPr>
          <a:lstStyle/>
          <a:p>
            <a:r>
              <a:rPr lang="en-US" baseline="30000" dirty="0"/>
              <a:t>133</a:t>
            </a:r>
            <a:r>
              <a:rPr lang="en-US" dirty="0"/>
              <a:t>Cs</a:t>
            </a:r>
          </a:p>
        </p:txBody>
      </p:sp>
      <p:pic>
        <p:nvPicPr>
          <p:cNvPr id="39" name="Picture 38">
            <a:extLst>
              <a:ext uri="{FF2B5EF4-FFF2-40B4-BE49-F238E27FC236}">
                <a16:creationId xmlns:a16="http://schemas.microsoft.com/office/drawing/2014/main" id="{40DAF6EB-4522-1E12-B579-9E1F30F59D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12438" y="912414"/>
            <a:ext cx="593965" cy="643537"/>
          </a:xfrm>
          <a:prstGeom prst="rect">
            <a:avLst/>
          </a:prstGeom>
          <a:solidFill>
            <a:schemeClr val="bg1"/>
          </a:solidFill>
        </p:spPr>
      </p:pic>
      <p:sp>
        <p:nvSpPr>
          <p:cNvPr id="40" name="TextBox 39">
            <a:extLst>
              <a:ext uri="{FF2B5EF4-FFF2-40B4-BE49-F238E27FC236}">
                <a16:creationId xmlns:a16="http://schemas.microsoft.com/office/drawing/2014/main" id="{E30C227F-EEBC-68B9-D1DA-48DB96A45EAD}"/>
              </a:ext>
            </a:extLst>
          </p:cNvPr>
          <p:cNvSpPr txBox="1"/>
          <p:nvPr/>
        </p:nvSpPr>
        <p:spPr>
          <a:xfrm>
            <a:off x="7430598" y="670922"/>
            <a:ext cx="633507" cy="369332"/>
          </a:xfrm>
          <a:prstGeom prst="rect">
            <a:avLst/>
          </a:prstGeom>
          <a:noFill/>
        </p:spPr>
        <p:txBody>
          <a:bodyPr wrap="none" rtlCol="0">
            <a:spAutoFit/>
          </a:bodyPr>
          <a:lstStyle/>
          <a:p>
            <a:r>
              <a:rPr lang="en-US" baseline="30000" dirty="0"/>
              <a:t>133</a:t>
            </a:r>
            <a:r>
              <a:rPr lang="en-US" dirty="0"/>
              <a:t>Cs</a:t>
            </a:r>
          </a:p>
        </p:txBody>
      </p:sp>
      <p:cxnSp>
        <p:nvCxnSpPr>
          <p:cNvPr id="41" name="Straight Arrow Connector 40">
            <a:extLst>
              <a:ext uri="{FF2B5EF4-FFF2-40B4-BE49-F238E27FC236}">
                <a16:creationId xmlns:a16="http://schemas.microsoft.com/office/drawing/2014/main" id="{469EB783-C5A2-A6BF-C1BE-8F1594C39628}"/>
              </a:ext>
            </a:extLst>
          </p:cNvPr>
          <p:cNvCxnSpPr>
            <a:cxnSpLocks/>
          </p:cNvCxnSpPr>
          <p:nvPr/>
        </p:nvCxnSpPr>
        <p:spPr>
          <a:xfrm flipH="1" flipV="1">
            <a:off x="6722877" y="1229263"/>
            <a:ext cx="372809" cy="1258"/>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757D4A94-19CD-8AAF-092C-436CE4F60494}"/>
              </a:ext>
            </a:extLst>
          </p:cNvPr>
          <p:cNvSpPr txBox="1"/>
          <p:nvPr/>
        </p:nvSpPr>
        <p:spPr>
          <a:xfrm>
            <a:off x="1346421" y="3372150"/>
            <a:ext cx="1948034" cy="369332"/>
          </a:xfrm>
          <a:prstGeom prst="rect">
            <a:avLst/>
          </a:prstGeom>
          <a:noFill/>
        </p:spPr>
        <p:txBody>
          <a:bodyPr wrap="none" rtlCol="0">
            <a:spAutoFit/>
          </a:bodyPr>
          <a:lstStyle/>
          <a:p>
            <a:r>
              <a:rPr lang="en-US" dirty="0"/>
              <a:t>Frequency counter</a:t>
            </a:r>
          </a:p>
        </p:txBody>
      </p:sp>
      <p:sp>
        <p:nvSpPr>
          <p:cNvPr id="14" name="TextBox 13">
            <a:extLst>
              <a:ext uri="{FF2B5EF4-FFF2-40B4-BE49-F238E27FC236}">
                <a16:creationId xmlns:a16="http://schemas.microsoft.com/office/drawing/2014/main" id="{A8C3B02F-6CDD-9816-85A6-4DA102A416A4}"/>
              </a:ext>
            </a:extLst>
          </p:cNvPr>
          <p:cNvSpPr txBox="1"/>
          <p:nvPr/>
        </p:nvSpPr>
        <p:spPr>
          <a:xfrm>
            <a:off x="0" y="-8890"/>
            <a:ext cx="9144000" cy="649224"/>
          </a:xfrm>
          <a:prstGeom prst="rect">
            <a:avLst/>
          </a:prstGeom>
          <a:solidFill>
            <a:schemeClr val="tx1"/>
          </a:solidFill>
        </p:spPr>
        <p:txBody>
          <a:bodyPr wrap="square" rtlCol="0">
            <a:spAutoFit/>
          </a:bodyPr>
          <a:lstStyle/>
          <a:p>
            <a:pPr algn="ctr"/>
            <a:r>
              <a:rPr lang="en-US" sz="3200" dirty="0">
                <a:solidFill>
                  <a:schemeClr val="bg1"/>
                </a:solidFill>
              </a:rPr>
              <a:t>Combs for measuring optical frequencies</a:t>
            </a:r>
          </a:p>
        </p:txBody>
      </p:sp>
      <p:cxnSp>
        <p:nvCxnSpPr>
          <p:cNvPr id="176" name="Straight Arrow Connector 175">
            <a:extLst>
              <a:ext uri="{FF2B5EF4-FFF2-40B4-BE49-F238E27FC236}">
                <a16:creationId xmlns:a16="http://schemas.microsoft.com/office/drawing/2014/main" id="{7C367938-55CB-DF4A-66F3-13DE84FB30F4}"/>
              </a:ext>
            </a:extLst>
          </p:cNvPr>
          <p:cNvCxnSpPr/>
          <p:nvPr/>
        </p:nvCxnSpPr>
        <p:spPr>
          <a:xfrm flipV="1">
            <a:off x="1194661" y="2987441"/>
            <a:ext cx="415704" cy="1"/>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 name="Curved Connector 3">
            <a:extLst>
              <a:ext uri="{FF2B5EF4-FFF2-40B4-BE49-F238E27FC236}">
                <a16:creationId xmlns:a16="http://schemas.microsoft.com/office/drawing/2014/main" id="{174BF7CA-6451-89B4-039A-A17A5A63FDA5}"/>
              </a:ext>
            </a:extLst>
          </p:cNvPr>
          <p:cNvCxnSpPr>
            <a:cxnSpLocks/>
          </p:cNvCxnSpPr>
          <p:nvPr/>
        </p:nvCxnSpPr>
        <p:spPr>
          <a:xfrm rot="5400000">
            <a:off x="2878016" y="2154854"/>
            <a:ext cx="1029539" cy="965485"/>
          </a:xfrm>
          <a:prstGeom prst="curved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2" descr="Agilent/ HP 53131A Universal Counter">
            <a:extLst>
              <a:ext uri="{FF2B5EF4-FFF2-40B4-BE49-F238E27FC236}">
                <a16:creationId xmlns:a16="http://schemas.microsoft.com/office/drawing/2014/main" id="{425E9059-FC65-2EE6-F03F-4E1B0B097583}"/>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447389" y="2633872"/>
            <a:ext cx="1758957" cy="980722"/>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9">
            <a:extLst>
              <a:ext uri="{FF2B5EF4-FFF2-40B4-BE49-F238E27FC236}">
                <a16:creationId xmlns:a16="http://schemas.microsoft.com/office/drawing/2014/main" id="{29CB033B-C7F6-0514-5EF8-313E5CD49D5B}"/>
              </a:ext>
            </a:extLst>
          </p:cNvPr>
          <p:cNvSpPr/>
          <p:nvPr/>
        </p:nvSpPr>
        <p:spPr>
          <a:xfrm>
            <a:off x="4706113" y="3209238"/>
            <a:ext cx="184508" cy="1859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A724FAF-6C59-28BE-877B-10244C068C70}"/>
              </a:ext>
            </a:extLst>
          </p:cNvPr>
          <p:cNvSpPr txBox="1"/>
          <p:nvPr/>
        </p:nvSpPr>
        <p:spPr>
          <a:xfrm>
            <a:off x="5249631" y="2727058"/>
            <a:ext cx="633507" cy="369332"/>
          </a:xfrm>
          <a:prstGeom prst="rect">
            <a:avLst/>
          </a:prstGeom>
          <a:noFill/>
        </p:spPr>
        <p:txBody>
          <a:bodyPr wrap="none" rtlCol="0">
            <a:spAutoFit/>
          </a:bodyPr>
          <a:lstStyle/>
          <a:p>
            <a:r>
              <a:rPr lang="en-US" baseline="30000" dirty="0"/>
              <a:t>133</a:t>
            </a:r>
            <a:r>
              <a:rPr lang="en-US" dirty="0"/>
              <a:t>Cs</a:t>
            </a:r>
          </a:p>
        </p:txBody>
      </p:sp>
      <p:cxnSp>
        <p:nvCxnSpPr>
          <p:cNvPr id="25" name="Curved Connector 24">
            <a:extLst>
              <a:ext uri="{FF2B5EF4-FFF2-40B4-BE49-F238E27FC236}">
                <a16:creationId xmlns:a16="http://schemas.microsoft.com/office/drawing/2014/main" id="{4A98A663-CBA1-DA6C-666C-E9AA1E2D6590}"/>
              </a:ext>
            </a:extLst>
          </p:cNvPr>
          <p:cNvCxnSpPr>
            <a:cxnSpLocks/>
          </p:cNvCxnSpPr>
          <p:nvPr/>
        </p:nvCxnSpPr>
        <p:spPr>
          <a:xfrm rot="16200000" flipH="1">
            <a:off x="4262406" y="2533335"/>
            <a:ext cx="625325" cy="1"/>
          </a:xfrm>
          <a:prstGeom prst="curved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B352DFFE-3D6D-4F74-6D56-C5F99F9891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0818" y="2992665"/>
            <a:ext cx="493676" cy="534878"/>
          </a:xfrm>
          <a:prstGeom prst="rect">
            <a:avLst/>
          </a:prstGeom>
          <a:solidFill>
            <a:schemeClr val="bg1"/>
          </a:solidFill>
        </p:spPr>
      </p:pic>
      <p:cxnSp>
        <p:nvCxnSpPr>
          <p:cNvPr id="37" name="Straight Arrow Connector 36">
            <a:extLst>
              <a:ext uri="{FF2B5EF4-FFF2-40B4-BE49-F238E27FC236}">
                <a16:creationId xmlns:a16="http://schemas.microsoft.com/office/drawing/2014/main" id="{BF41FC85-BB29-8C82-7664-6E7EEF4B0A5B}"/>
              </a:ext>
            </a:extLst>
          </p:cNvPr>
          <p:cNvCxnSpPr>
            <a:cxnSpLocks/>
          </p:cNvCxnSpPr>
          <p:nvPr/>
        </p:nvCxnSpPr>
        <p:spPr>
          <a:xfrm flipH="1" flipV="1">
            <a:off x="5152145" y="3194251"/>
            <a:ext cx="319769" cy="3909"/>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9AF9F2E-E76B-BEDD-CC98-EFF97E075FBD}"/>
              </a:ext>
            </a:extLst>
          </p:cNvPr>
          <p:cNvCxnSpPr/>
          <p:nvPr/>
        </p:nvCxnSpPr>
        <p:spPr>
          <a:xfrm>
            <a:off x="7770463" y="2698155"/>
            <a:ext cx="0" cy="301752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1724A77A-C6A7-30A8-706D-2436280D7628}"/>
              </a:ext>
            </a:extLst>
          </p:cNvPr>
          <p:cNvGrpSpPr/>
          <p:nvPr/>
        </p:nvGrpSpPr>
        <p:grpSpPr>
          <a:xfrm>
            <a:off x="7519208" y="4572761"/>
            <a:ext cx="1036662" cy="369332"/>
            <a:chOff x="7922385" y="3856824"/>
            <a:chExt cx="1036662" cy="369332"/>
          </a:xfrm>
        </p:grpSpPr>
        <p:cxnSp>
          <p:nvCxnSpPr>
            <p:cNvPr id="63" name="Straight Arrow Connector 62">
              <a:extLst>
                <a:ext uri="{FF2B5EF4-FFF2-40B4-BE49-F238E27FC236}">
                  <a16:creationId xmlns:a16="http://schemas.microsoft.com/office/drawing/2014/main" id="{E9A493B9-13F2-9D6A-B18F-FE7FD89D176F}"/>
                </a:ext>
              </a:extLst>
            </p:cNvPr>
            <p:cNvCxnSpPr/>
            <p:nvPr/>
          </p:nvCxnSpPr>
          <p:spPr>
            <a:xfrm>
              <a:off x="79223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FD7CF80-53F1-DA52-DDC6-D6282E54A3AB}"/>
                </a:ext>
              </a:extLst>
            </p:cNvPr>
            <p:cNvCxnSpPr/>
            <p:nvPr/>
          </p:nvCxnSpPr>
          <p:spPr>
            <a:xfrm flipH="1">
              <a:off x="8297211"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5" name="TextBox 64">
              <a:extLst>
                <a:ext uri="{FF2B5EF4-FFF2-40B4-BE49-F238E27FC236}">
                  <a16:creationId xmlns:a16="http://schemas.microsoft.com/office/drawing/2014/main" id="{F1EAF343-2E22-6BCE-CC2B-F8B626E4B823}"/>
                </a:ext>
              </a:extLst>
            </p:cNvPr>
            <p:cNvSpPr txBox="1"/>
            <p:nvPr/>
          </p:nvSpPr>
          <p:spPr>
            <a:xfrm>
              <a:off x="8561181" y="3856824"/>
              <a:ext cx="397866" cy="369332"/>
            </a:xfrm>
            <a:prstGeom prst="rect">
              <a:avLst/>
            </a:prstGeom>
            <a:noFill/>
          </p:spPr>
          <p:txBody>
            <a:bodyPr wrap="none" rtlCol="0">
              <a:spAutoFit/>
            </a:bodyPr>
            <a:lstStyle/>
            <a:p>
              <a:r>
                <a:rPr lang="en-US" dirty="0" err="1">
                  <a:latin typeface="Symbol" charset="2"/>
                  <a:ea typeface="Symbol" charset="2"/>
                  <a:cs typeface="Symbol" charset="2"/>
                </a:rPr>
                <a:t>D</a:t>
              </a:r>
              <a:r>
                <a:rPr lang="en-US" dirty="0" err="1"/>
                <a:t>f</a:t>
              </a:r>
              <a:endParaRPr lang="en-US" dirty="0"/>
            </a:p>
          </p:txBody>
        </p:sp>
      </p:grpSp>
      <p:grpSp>
        <p:nvGrpSpPr>
          <p:cNvPr id="66" name="Group 65">
            <a:extLst>
              <a:ext uri="{FF2B5EF4-FFF2-40B4-BE49-F238E27FC236}">
                <a16:creationId xmlns:a16="http://schemas.microsoft.com/office/drawing/2014/main" id="{7EE96B19-612A-13DD-214E-4E6027C61EF5}"/>
              </a:ext>
            </a:extLst>
          </p:cNvPr>
          <p:cNvGrpSpPr/>
          <p:nvPr/>
        </p:nvGrpSpPr>
        <p:grpSpPr>
          <a:xfrm>
            <a:off x="7377524" y="3431713"/>
            <a:ext cx="976692" cy="2289714"/>
            <a:chOff x="7780701" y="2715776"/>
            <a:chExt cx="976692" cy="2289714"/>
          </a:xfrm>
        </p:grpSpPr>
        <p:cxnSp>
          <p:nvCxnSpPr>
            <p:cNvPr id="73" name="Straight Connector 72">
              <a:extLst>
                <a:ext uri="{FF2B5EF4-FFF2-40B4-BE49-F238E27FC236}">
                  <a16:creationId xmlns:a16="http://schemas.microsoft.com/office/drawing/2014/main" id="{2F6EB503-F7F2-DB6B-EB45-D75321994DD0}"/>
                </a:ext>
              </a:extLst>
            </p:cNvPr>
            <p:cNvCxnSpPr>
              <a:cxnSpLocks/>
              <a:stCxn id="75" idx="2"/>
            </p:cNvCxnSpPr>
            <p:nvPr/>
          </p:nvCxnSpPr>
          <p:spPr>
            <a:xfrm>
              <a:off x="8269047" y="3773982"/>
              <a:ext cx="0" cy="1231508"/>
            </a:xfrm>
            <a:prstGeom prst="line">
              <a:avLst/>
            </a:prstGeom>
            <a:ln w="38100">
              <a:solidFill>
                <a:srgbClr val="5864F5"/>
              </a:solidFill>
            </a:ln>
          </p:spPr>
          <p:style>
            <a:lnRef idx="1">
              <a:schemeClr val="accent1"/>
            </a:lnRef>
            <a:fillRef idx="0">
              <a:schemeClr val="accent1"/>
            </a:fillRef>
            <a:effectRef idx="0">
              <a:schemeClr val="accent1"/>
            </a:effectRef>
            <a:fontRef idx="minor">
              <a:schemeClr val="tx1"/>
            </a:fontRef>
          </p:style>
        </p:cxnSp>
        <p:pic>
          <p:nvPicPr>
            <p:cNvPr id="75" name="Picture 74">
              <a:extLst>
                <a:ext uri="{FF2B5EF4-FFF2-40B4-BE49-F238E27FC236}">
                  <a16:creationId xmlns:a16="http://schemas.microsoft.com/office/drawing/2014/main" id="{F4784FAE-628B-686B-D2AF-69F13A0A4F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80701" y="2715776"/>
              <a:ext cx="976692" cy="1058206"/>
            </a:xfrm>
            <a:prstGeom prst="rect">
              <a:avLst/>
            </a:prstGeom>
            <a:solidFill>
              <a:schemeClr val="bg1"/>
            </a:solidFill>
          </p:spPr>
        </p:pic>
      </p:grpSp>
      <p:sp>
        <p:nvSpPr>
          <p:cNvPr id="76" name="TextBox 75">
            <a:extLst>
              <a:ext uri="{FF2B5EF4-FFF2-40B4-BE49-F238E27FC236}">
                <a16:creationId xmlns:a16="http://schemas.microsoft.com/office/drawing/2014/main" id="{CBA65208-92C8-C905-590E-C7F2DBEDE618}"/>
              </a:ext>
            </a:extLst>
          </p:cNvPr>
          <p:cNvSpPr txBox="1"/>
          <p:nvPr/>
        </p:nvSpPr>
        <p:spPr>
          <a:xfrm>
            <a:off x="7841379" y="5749288"/>
            <a:ext cx="1130631" cy="369332"/>
          </a:xfrm>
          <a:prstGeom prst="rect">
            <a:avLst/>
          </a:prstGeom>
          <a:noFill/>
        </p:spPr>
        <p:txBody>
          <a:bodyPr wrap="none" rtlCol="0">
            <a:spAutoFit/>
          </a:bodyPr>
          <a:lstStyle/>
          <a:p>
            <a:r>
              <a:rPr lang="en-US"/>
              <a:t>frequency</a:t>
            </a:r>
          </a:p>
        </p:txBody>
      </p:sp>
      <p:cxnSp>
        <p:nvCxnSpPr>
          <p:cNvPr id="77" name="Straight Arrow Connector 76">
            <a:extLst>
              <a:ext uri="{FF2B5EF4-FFF2-40B4-BE49-F238E27FC236}">
                <a16:creationId xmlns:a16="http://schemas.microsoft.com/office/drawing/2014/main" id="{BBC2BD8C-FF82-1C5C-985C-743B6484426C}"/>
              </a:ext>
            </a:extLst>
          </p:cNvPr>
          <p:cNvCxnSpPr/>
          <p:nvPr/>
        </p:nvCxnSpPr>
        <p:spPr>
          <a:xfrm flipH="1" flipV="1">
            <a:off x="698239" y="3855696"/>
            <a:ext cx="0" cy="193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1BFD7765-D53C-F7A2-1B48-EE34B08A1D80}"/>
              </a:ext>
            </a:extLst>
          </p:cNvPr>
          <p:cNvCxnSpPr/>
          <p:nvPr/>
        </p:nvCxnSpPr>
        <p:spPr>
          <a:xfrm>
            <a:off x="709528" y="5774879"/>
            <a:ext cx="8051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C197699-1970-C7CC-06AE-29566EB86D8E}"/>
              </a:ext>
            </a:extLst>
          </p:cNvPr>
          <p:cNvCxnSpPr/>
          <p:nvPr/>
        </p:nvCxnSpPr>
        <p:spPr>
          <a:xfrm flipH="1">
            <a:off x="4087469" y="5711432"/>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E2B3F6CD-087D-E1BB-86A5-01E1D55BDF92}"/>
              </a:ext>
            </a:extLst>
          </p:cNvPr>
          <p:cNvCxnSpPr/>
          <p:nvPr/>
        </p:nvCxnSpPr>
        <p:spPr>
          <a:xfrm flipH="1">
            <a:off x="4289297" y="5690836"/>
            <a:ext cx="173320" cy="149464"/>
          </a:xfrm>
          <a:prstGeom prst="line">
            <a:avLst/>
          </a:prstGeom>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AE3106DD-0D8C-23FD-BFEC-C584EF09ABE4}"/>
              </a:ext>
            </a:extLst>
          </p:cNvPr>
          <p:cNvGrpSpPr/>
          <p:nvPr/>
        </p:nvGrpSpPr>
        <p:grpSpPr>
          <a:xfrm>
            <a:off x="4087469" y="4335140"/>
            <a:ext cx="4603844" cy="1527048"/>
            <a:chOff x="4233615" y="3567125"/>
            <a:chExt cx="4603844" cy="1525755"/>
          </a:xfrm>
        </p:grpSpPr>
        <p:pic>
          <p:nvPicPr>
            <p:cNvPr id="93" name="Picture 92">
              <a:extLst>
                <a:ext uri="{FF2B5EF4-FFF2-40B4-BE49-F238E27FC236}">
                  <a16:creationId xmlns:a16="http://schemas.microsoft.com/office/drawing/2014/main" id="{FDD10943-43CB-31E8-80EE-2513E8F93394}"/>
                </a:ext>
              </a:extLst>
            </p:cNvPr>
            <p:cNvPicPr>
              <a:picLocks noChangeAspect="1"/>
            </p:cNvPicPr>
            <p:nvPr/>
          </p:nvPicPr>
          <p:blipFill>
            <a:blip r:embed="rId5"/>
            <a:stretch>
              <a:fillRect/>
            </a:stretch>
          </p:blipFill>
          <p:spPr>
            <a:xfrm flipH="1">
              <a:off x="4827822" y="3567125"/>
              <a:ext cx="4009637" cy="1508760"/>
            </a:xfrm>
            <a:prstGeom prst="rect">
              <a:avLst/>
            </a:prstGeom>
          </p:spPr>
        </p:pic>
        <p:grpSp>
          <p:nvGrpSpPr>
            <p:cNvPr id="94" name="Group 93">
              <a:extLst>
                <a:ext uri="{FF2B5EF4-FFF2-40B4-BE49-F238E27FC236}">
                  <a16:creationId xmlns:a16="http://schemas.microsoft.com/office/drawing/2014/main" id="{7A8B7DC9-628F-95BD-8C09-AEB78875F867}"/>
                </a:ext>
              </a:extLst>
            </p:cNvPr>
            <p:cNvGrpSpPr/>
            <p:nvPr/>
          </p:nvGrpSpPr>
          <p:grpSpPr>
            <a:xfrm>
              <a:off x="4233615" y="4306774"/>
              <a:ext cx="4385191" cy="786106"/>
              <a:chOff x="4233615" y="4306774"/>
              <a:chExt cx="4385191" cy="786106"/>
            </a:xfrm>
          </p:grpSpPr>
          <p:cxnSp>
            <p:nvCxnSpPr>
              <p:cNvPr id="97" name="Straight Connector 96">
                <a:extLst>
                  <a:ext uri="{FF2B5EF4-FFF2-40B4-BE49-F238E27FC236}">
                    <a16:creationId xmlns:a16="http://schemas.microsoft.com/office/drawing/2014/main" id="{A9FEF9A9-8992-409F-C95E-3EEFB44B12D1}"/>
                  </a:ext>
                </a:extLst>
              </p:cNvPr>
              <p:cNvCxnSpPr/>
              <p:nvPr/>
            </p:nvCxnSpPr>
            <p:spPr>
              <a:xfrm flipH="1">
                <a:off x="4233615" y="4943416"/>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03597D8-8CDD-64AC-AA37-E5681323F3B9}"/>
                  </a:ext>
                </a:extLst>
              </p:cNvPr>
              <p:cNvCxnSpPr/>
              <p:nvPr/>
            </p:nvCxnSpPr>
            <p:spPr>
              <a:xfrm flipH="1">
                <a:off x="4435443" y="4922820"/>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E5D5FA80-B15B-EB97-379E-A5353D72926A}"/>
                  </a:ext>
                </a:extLst>
              </p:cNvPr>
              <p:cNvCxnSpPr/>
              <p:nvPr/>
            </p:nvCxnSpPr>
            <p:spPr>
              <a:xfrm>
                <a:off x="4349930" y="5008094"/>
                <a:ext cx="160337"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FD621527-2925-3578-A1E0-2A3861C45099}"/>
                  </a:ext>
                </a:extLst>
              </p:cNvPr>
              <p:cNvCxnSpPr/>
              <p:nvPr/>
            </p:nvCxnSpPr>
            <p:spPr>
              <a:xfrm>
                <a:off x="8161606" y="43194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FB17328E-C048-46A9-1A97-8068EA4E8EC7}"/>
                  </a:ext>
                </a:extLst>
              </p:cNvPr>
              <p:cNvCxnSpPr/>
              <p:nvPr/>
            </p:nvCxnSpPr>
            <p:spPr>
              <a:xfrm>
                <a:off x="4783723" y="43166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ADB69F6-FE1F-ED60-0311-ED7A723461ED}"/>
                  </a:ext>
                </a:extLst>
              </p:cNvPr>
              <p:cNvCxnSpPr/>
              <p:nvPr/>
            </p:nvCxnSpPr>
            <p:spPr>
              <a:xfrm>
                <a:off x="5031764" y="431667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51ABB3D6-946B-ED11-B9E7-45DBF333C559}"/>
                  </a:ext>
                </a:extLst>
              </p:cNvPr>
              <p:cNvCxnSpPr/>
              <p:nvPr/>
            </p:nvCxnSpPr>
            <p:spPr>
              <a:xfrm>
                <a:off x="5270662" y="43154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9A6AF477-9127-F77C-0AD5-0960B5C2840F}"/>
                  </a:ext>
                </a:extLst>
              </p:cNvPr>
              <p:cNvCxnSpPr/>
              <p:nvPr/>
            </p:nvCxnSpPr>
            <p:spPr>
              <a:xfrm>
                <a:off x="5504535" y="43178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DEEAEA13-1E99-2459-B6FB-DAA85E94ACC0}"/>
                  </a:ext>
                </a:extLst>
              </p:cNvPr>
              <p:cNvCxnSpPr/>
              <p:nvPr/>
            </p:nvCxnSpPr>
            <p:spPr>
              <a:xfrm>
                <a:off x="5752576" y="43178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22B4FC3A-5193-6F65-38B9-8FD86CB2194B}"/>
                  </a:ext>
                </a:extLst>
              </p:cNvPr>
              <p:cNvCxnSpPr/>
              <p:nvPr/>
            </p:nvCxnSpPr>
            <p:spPr>
              <a:xfrm>
                <a:off x="5979117" y="43166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FEF4680-B5D6-2E3A-D7EA-23D24AF4EA1C}"/>
                  </a:ext>
                </a:extLst>
              </p:cNvPr>
              <p:cNvCxnSpPr/>
              <p:nvPr/>
            </p:nvCxnSpPr>
            <p:spPr>
              <a:xfrm>
                <a:off x="6230532" y="43146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6C8BA43A-15EF-757D-31DF-8088F2005C1F}"/>
                  </a:ext>
                </a:extLst>
              </p:cNvPr>
              <p:cNvCxnSpPr/>
              <p:nvPr/>
            </p:nvCxnSpPr>
            <p:spPr>
              <a:xfrm>
                <a:off x="6478573" y="431469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4FD0D06-AC1E-7C89-785C-98224B81A0BF}"/>
                  </a:ext>
                </a:extLst>
              </p:cNvPr>
              <p:cNvCxnSpPr/>
              <p:nvPr/>
            </p:nvCxnSpPr>
            <p:spPr>
              <a:xfrm>
                <a:off x="6717471" y="431351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0BA43080-47F6-9757-4C89-D5CD5CDDC9F6}"/>
                  </a:ext>
                </a:extLst>
              </p:cNvPr>
              <p:cNvCxnSpPr/>
              <p:nvPr/>
            </p:nvCxnSpPr>
            <p:spPr>
              <a:xfrm>
                <a:off x="6951344" y="43158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D1AD4461-0ABB-3B02-441E-F6A844CDE05B}"/>
                  </a:ext>
                </a:extLst>
              </p:cNvPr>
              <p:cNvCxnSpPr/>
              <p:nvPr/>
            </p:nvCxnSpPr>
            <p:spPr>
              <a:xfrm>
                <a:off x="7199385" y="43158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4FA0D7-3944-3D2D-A319-9C76A6A3A904}"/>
                  </a:ext>
                </a:extLst>
              </p:cNvPr>
              <p:cNvCxnSpPr/>
              <p:nvPr/>
            </p:nvCxnSpPr>
            <p:spPr>
              <a:xfrm>
                <a:off x="7425926" y="43146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953CE5A8-E4D0-7B78-2A91-373FF7D831C4}"/>
                  </a:ext>
                </a:extLst>
              </p:cNvPr>
              <p:cNvCxnSpPr/>
              <p:nvPr/>
            </p:nvCxnSpPr>
            <p:spPr>
              <a:xfrm>
                <a:off x="7674344" y="431944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F3725136-ECA9-6D91-D695-17E1A34BFB1A}"/>
                  </a:ext>
                </a:extLst>
              </p:cNvPr>
              <p:cNvCxnSpPr/>
              <p:nvPr/>
            </p:nvCxnSpPr>
            <p:spPr>
              <a:xfrm>
                <a:off x="7922385" y="431944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B9340E7A-CC01-3A17-B8CA-5E03AB78C187}"/>
                  </a:ext>
                </a:extLst>
              </p:cNvPr>
              <p:cNvCxnSpPr/>
              <p:nvPr/>
            </p:nvCxnSpPr>
            <p:spPr>
              <a:xfrm>
                <a:off x="8395156" y="43206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059D61A5-775E-5D50-562F-38886CB8DA87}"/>
                  </a:ext>
                </a:extLst>
              </p:cNvPr>
              <p:cNvCxnSpPr/>
              <p:nvPr/>
            </p:nvCxnSpPr>
            <p:spPr>
              <a:xfrm>
                <a:off x="8618806" y="43067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sp>
          <p:nvSpPr>
            <p:cNvPr id="95" name="Line 9">
              <a:extLst>
                <a:ext uri="{FF2B5EF4-FFF2-40B4-BE49-F238E27FC236}">
                  <a16:creationId xmlns:a16="http://schemas.microsoft.com/office/drawing/2014/main" id="{34B682E1-901B-D7A0-1A94-277E237D312B}"/>
                </a:ext>
              </a:extLst>
            </p:cNvPr>
            <p:cNvSpPr>
              <a:spLocks noChangeShapeType="1"/>
            </p:cNvSpPr>
            <p:nvPr/>
          </p:nvSpPr>
          <p:spPr bwMode="auto">
            <a:xfrm flipV="1">
              <a:off x="4768689" y="4237449"/>
              <a:ext cx="274320" cy="0"/>
            </a:xfrm>
            <a:prstGeom prst="line">
              <a:avLst/>
            </a:prstGeom>
            <a:noFill/>
            <a:ln w="19050">
              <a:solidFill>
                <a:schemeClr val="tx1"/>
              </a:solidFill>
              <a:prstDash val="sysDash"/>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96" name="Rectangle 95">
              <a:extLst>
                <a:ext uri="{FF2B5EF4-FFF2-40B4-BE49-F238E27FC236}">
                  <a16:creationId xmlns:a16="http://schemas.microsoft.com/office/drawing/2014/main" id="{67A65656-0A76-3E97-09E8-B77CE546837F}"/>
                </a:ext>
              </a:extLst>
            </p:cNvPr>
            <p:cNvSpPr/>
            <p:nvPr/>
          </p:nvSpPr>
          <p:spPr>
            <a:xfrm>
              <a:off x="4719029" y="3667389"/>
              <a:ext cx="349776" cy="461665"/>
            </a:xfrm>
            <a:prstGeom prst="rect">
              <a:avLst/>
            </a:prstGeom>
            <a:solidFill>
              <a:schemeClr val="accent4"/>
            </a:solidFill>
          </p:spPr>
          <p:txBody>
            <a:bodyPr wrap="none">
              <a:spAutoFit/>
            </a:bodyPr>
            <a:lstStyle/>
            <a:p>
              <a:r>
                <a:rPr lang="en-US" altLang="en-US" sz="2400" i="1" dirty="0" err="1">
                  <a:latin typeface="Times New Roman" panose="02020603050405020304" pitchFamily="18" charset="0"/>
                  <a:ea typeface="ＭＳ Ｐゴシック" charset="-128"/>
                  <a:cs typeface="Times New Roman" panose="02020603050405020304" pitchFamily="18" charset="0"/>
                  <a:sym typeface="Times New Roman Italic" charset="0"/>
                </a:rPr>
                <a:t>f</a:t>
              </a:r>
              <a:r>
                <a:rPr lang="en-US" altLang="en-US" sz="2400" i="1" baseline="-25000" dirty="0" err="1">
                  <a:latin typeface="Times New Roman" panose="02020603050405020304" pitchFamily="18" charset="0"/>
                  <a:ea typeface="ＭＳ Ｐゴシック" charset="-128"/>
                  <a:cs typeface="Times New Roman" panose="02020603050405020304" pitchFamily="18" charset="0"/>
                  <a:sym typeface="Times New Roman Italic" charset="0"/>
                </a:rPr>
                <a:t>r</a:t>
              </a:r>
              <a:endParaRPr lang="en-US" sz="2400" i="1" dirty="0">
                <a:latin typeface="Times New Roman" panose="02020603050405020304" pitchFamily="18" charset="0"/>
                <a:cs typeface="Times New Roman" panose="02020603050405020304" pitchFamily="18" charset="0"/>
              </a:endParaRPr>
            </a:p>
          </p:txBody>
        </p:sp>
      </p:grpSp>
      <p:cxnSp>
        <p:nvCxnSpPr>
          <p:cNvPr id="118" name="Straight Connector 117">
            <a:extLst>
              <a:ext uri="{FF2B5EF4-FFF2-40B4-BE49-F238E27FC236}">
                <a16:creationId xmlns:a16="http://schemas.microsoft.com/office/drawing/2014/main" id="{B1819502-8DB2-44DF-B1B7-16B58F4D573D}"/>
              </a:ext>
            </a:extLst>
          </p:cNvPr>
          <p:cNvCxnSpPr/>
          <p:nvPr/>
        </p:nvCxnSpPr>
        <p:spPr>
          <a:xfrm>
            <a:off x="817681" y="508864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7D3439F7-6DE8-82C3-BC04-ED11A179B11A}"/>
              </a:ext>
            </a:extLst>
          </p:cNvPr>
          <p:cNvCxnSpPr/>
          <p:nvPr/>
        </p:nvCxnSpPr>
        <p:spPr>
          <a:xfrm>
            <a:off x="1065722" y="508864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E53FFFD-B822-4623-54D9-36FAB6BE0DF1}"/>
              </a:ext>
            </a:extLst>
          </p:cNvPr>
          <p:cNvCxnSpPr/>
          <p:nvPr/>
        </p:nvCxnSpPr>
        <p:spPr>
          <a:xfrm>
            <a:off x="1304620" y="50874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6D396615-040B-6F1B-B384-7969FBCB0653}"/>
              </a:ext>
            </a:extLst>
          </p:cNvPr>
          <p:cNvCxnSpPr/>
          <p:nvPr/>
        </p:nvCxnSpPr>
        <p:spPr>
          <a:xfrm>
            <a:off x="1538493" y="508982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D06004F4-FC65-C706-1CC6-8A323DCAC0D5}"/>
              </a:ext>
            </a:extLst>
          </p:cNvPr>
          <p:cNvCxnSpPr/>
          <p:nvPr/>
        </p:nvCxnSpPr>
        <p:spPr>
          <a:xfrm>
            <a:off x="1786534" y="508982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EADE587E-EB0D-26C4-D0E1-50E3C6D07B4F}"/>
              </a:ext>
            </a:extLst>
          </p:cNvPr>
          <p:cNvCxnSpPr/>
          <p:nvPr/>
        </p:nvCxnSpPr>
        <p:spPr>
          <a:xfrm>
            <a:off x="2013075" y="508864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EF56792-0273-DE76-3389-B125F527B8EE}"/>
              </a:ext>
            </a:extLst>
          </p:cNvPr>
          <p:cNvCxnSpPr/>
          <p:nvPr/>
        </p:nvCxnSpPr>
        <p:spPr>
          <a:xfrm>
            <a:off x="2264492" y="50866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46E540B9-DEB5-7E37-726F-84C47117E80B}"/>
              </a:ext>
            </a:extLst>
          </p:cNvPr>
          <p:cNvCxnSpPr/>
          <p:nvPr/>
        </p:nvCxnSpPr>
        <p:spPr>
          <a:xfrm>
            <a:off x="2512533" y="508666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0E4DC17-4DDE-C9B9-E473-CAC440B8AAAA}"/>
              </a:ext>
            </a:extLst>
          </p:cNvPr>
          <p:cNvCxnSpPr/>
          <p:nvPr/>
        </p:nvCxnSpPr>
        <p:spPr>
          <a:xfrm>
            <a:off x="2751431" y="508548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69A77E0A-B90D-4E28-C7D9-64B83031850E}"/>
              </a:ext>
            </a:extLst>
          </p:cNvPr>
          <p:cNvCxnSpPr/>
          <p:nvPr/>
        </p:nvCxnSpPr>
        <p:spPr>
          <a:xfrm>
            <a:off x="2985304" y="508784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18699065-EDC3-7AB3-CE2C-6E39AF83528A}"/>
              </a:ext>
            </a:extLst>
          </p:cNvPr>
          <p:cNvCxnSpPr/>
          <p:nvPr/>
        </p:nvCxnSpPr>
        <p:spPr>
          <a:xfrm>
            <a:off x="3233345" y="508784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45A33BFF-F1F8-1031-DDEA-D7BDCB35B7B2}"/>
              </a:ext>
            </a:extLst>
          </p:cNvPr>
          <p:cNvCxnSpPr/>
          <p:nvPr/>
        </p:nvCxnSpPr>
        <p:spPr>
          <a:xfrm>
            <a:off x="3459886" y="508666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9C46276-D7C2-ABC6-EA55-B336C7F6D185}"/>
              </a:ext>
            </a:extLst>
          </p:cNvPr>
          <p:cNvCxnSpPr/>
          <p:nvPr/>
        </p:nvCxnSpPr>
        <p:spPr>
          <a:xfrm>
            <a:off x="3672092" y="508586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B92D4302-D96C-9915-B301-C19C325D9CB3}"/>
              </a:ext>
            </a:extLst>
          </p:cNvPr>
          <p:cNvCxnSpPr/>
          <p:nvPr/>
        </p:nvCxnSpPr>
        <p:spPr>
          <a:xfrm>
            <a:off x="3920133" y="508586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F6D85A34-FD9E-2652-E0A2-085AB8D7DEF9}"/>
              </a:ext>
            </a:extLst>
          </p:cNvPr>
          <p:cNvSpPr txBox="1"/>
          <p:nvPr/>
        </p:nvSpPr>
        <p:spPr>
          <a:xfrm>
            <a:off x="1449471" y="5887788"/>
            <a:ext cx="1560748" cy="461665"/>
          </a:xfrm>
          <a:prstGeom prst="rect">
            <a:avLst/>
          </a:prstGeom>
          <a:noFill/>
        </p:spPr>
        <p:txBody>
          <a:bodyPr wrap="none" rtlCol="0">
            <a:spAutoFit/>
          </a:bodyPr>
          <a:lstStyle/>
          <a:p>
            <a:r>
              <a:rPr lang="en-US" sz="2400" dirty="0"/>
              <a:t>Microwave</a:t>
            </a:r>
          </a:p>
        </p:txBody>
      </p:sp>
      <p:sp>
        <p:nvSpPr>
          <p:cNvPr id="133" name="TextBox 132">
            <a:extLst>
              <a:ext uri="{FF2B5EF4-FFF2-40B4-BE49-F238E27FC236}">
                <a16:creationId xmlns:a16="http://schemas.microsoft.com/office/drawing/2014/main" id="{4CC7885C-F05A-2ACE-4755-78AD6CAD0173}"/>
              </a:ext>
            </a:extLst>
          </p:cNvPr>
          <p:cNvSpPr txBox="1"/>
          <p:nvPr/>
        </p:nvSpPr>
        <p:spPr>
          <a:xfrm>
            <a:off x="6271462" y="5887788"/>
            <a:ext cx="1067472" cy="461665"/>
          </a:xfrm>
          <a:prstGeom prst="rect">
            <a:avLst/>
          </a:prstGeom>
          <a:noFill/>
        </p:spPr>
        <p:txBody>
          <a:bodyPr wrap="none" rtlCol="0">
            <a:spAutoFit/>
          </a:bodyPr>
          <a:lstStyle/>
          <a:p>
            <a:r>
              <a:rPr lang="en-US" sz="2400" dirty="0">
                <a:solidFill>
                  <a:srgbClr val="FF0000"/>
                </a:solidFill>
              </a:rPr>
              <a:t>Optical</a:t>
            </a:r>
          </a:p>
        </p:txBody>
      </p:sp>
      <p:sp>
        <p:nvSpPr>
          <p:cNvPr id="134" name="TextBox 133">
            <a:extLst>
              <a:ext uri="{FF2B5EF4-FFF2-40B4-BE49-F238E27FC236}">
                <a16:creationId xmlns:a16="http://schemas.microsoft.com/office/drawing/2014/main" id="{5D0EA54A-63C6-BDFB-6DB7-596C918A3F2E}"/>
              </a:ext>
            </a:extLst>
          </p:cNvPr>
          <p:cNvSpPr txBox="1"/>
          <p:nvPr/>
        </p:nvSpPr>
        <p:spPr>
          <a:xfrm>
            <a:off x="867669" y="4394675"/>
            <a:ext cx="530915" cy="461665"/>
          </a:xfrm>
          <a:prstGeom prst="rect">
            <a:avLst/>
          </a:prstGeom>
          <a:solidFill>
            <a:schemeClr val="accent4"/>
          </a:solidFill>
        </p:spPr>
        <p:txBody>
          <a:bodyPr wrap="none" rtlCol="0">
            <a:spAutoFit/>
          </a:bodyPr>
          <a:lstStyle/>
          <a:p>
            <a:r>
              <a:rPr lang="en-US" sz="2400" i="1" dirty="0" err="1">
                <a:latin typeface="Times New Roman" panose="02020603050405020304" pitchFamily="18" charset="0"/>
                <a:cs typeface="Times New Roman" panose="02020603050405020304" pitchFamily="18" charset="0"/>
              </a:rPr>
              <a:t>f</a:t>
            </a:r>
            <a:r>
              <a:rPr lang="en-US" sz="2400" i="1" baseline="-25000" dirty="0" err="1">
                <a:latin typeface="Times New Roman" panose="02020603050405020304" pitchFamily="18" charset="0"/>
                <a:cs typeface="Times New Roman" panose="02020603050405020304" pitchFamily="18" charset="0"/>
              </a:rPr>
              <a:t>CE</a:t>
            </a:r>
            <a:endParaRPr lang="en-US" sz="2400" i="1" baseline="-25000" dirty="0">
              <a:latin typeface="Times New Roman" panose="02020603050405020304" pitchFamily="18" charset="0"/>
              <a:cs typeface="Times New Roman" panose="02020603050405020304" pitchFamily="18" charset="0"/>
            </a:endParaRPr>
          </a:p>
        </p:txBody>
      </p:sp>
      <p:cxnSp>
        <p:nvCxnSpPr>
          <p:cNvPr id="135" name="Straight Arrow Connector 134">
            <a:extLst>
              <a:ext uri="{FF2B5EF4-FFF2-40B4-BE49-F238E27FC236}">
                <a16:creationId xmlns:a16="http://schemas.microsoft.com/office/drawing/2014/main" id="{B9466700-E379-3D51-520D-9A2192CA1BFF}"/>
              </a:ext>
            </a:extLst>
          </p:cNvPr>
          <p:cNvCxnSpPr/>
          <p:nvPr/>
        </p:nvCxnSpPr>
        <p:spPr>
          <a:xfrm>
            <a:off x="396700" y="4950611"/>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A88C8BAB-57B8-BC94-F4CC-07CA86101A7A}"/>
              </a:ext>
            </a:extLst>
          </p:cNvPr>
          <p:cNvCxnSpPr>
            <a:cxnSpLocks/>
          </p:cNvCxnSpPr>
          <p:nvPr/>
        </p:nvCxnSpPr>
        <p:spPr>
          <a:xfrm flipH="1">
            <a:off x="828390" y="4953502"/>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5AB6E74-886D-A696-4184-DE61A91DF366}"/>
              </a:ext>
            </a:extLst>
          </p:cNvPr>
          <p:cNvCxnSpPr>
            <a:cxnSpLocks/>
          </p:cNvCxnSpPr>
          <p:nvPr/>
        </p:nvCxnSpPr>
        <p:spPr>
          <a:xfrm flipH="1">
            <a:off x="814985" y="4208305"/>
            <a:ext cx="1373" cy="1514416"/>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sp>
        <p:nvSpPr>
          <p:cNvPr id="156" name="Rectangle 155">
            <a:extLst>
              <a:ext uri="{FF2B5EF4-FFF2-40B4-BE49-F238E27FC236}">
                <a16:creationId xmlns:a16="http://schemas.microsoft.com/office/drawing/2014/main" id="{B530A5F4-9D65-4705-A7AD-708628027F10}"/>
              </a:ext>
            </a:extLst>
          </p:cNvPr>
          <p:cNvSpPr/>
          <p:nvPr/>
        </p:nvSpPr>
        <p:spPr>
          <a:xfrm>
            <a:off x="6835202" y="2594616"/>
            <a:ext cx="1879786" cy="461665"/>
          </a:xfrm>
          <a:prstGeom prst="rect">
            <a:avLst/>
          </a:prstGeom>
          <a:solidFill>
            <a:schemeClr val="accent4"/>
          </a:solidFill>
          <a:ln>
            <a:solidFill>
              <a:schemeClr val="accent1"/>
            </a:solidFill>
          </a:ln>
        </p:spPr>
        <p:txBody>
          <a:bodyPr wrap="square">
            <a:spAutoFit/>
          </a:bodyPr>
          <a:lstStyle/>
          <a:p>
            <a:pPr algn="ctr"/>
            <a:r>
              <a:rPr lang="en-US" altLang="en-US" sz="2400" dirty="0" err="1">
                <a:latin typeface="Symbol" pitchFamily="2" charset="2"/>
                <a:ea typeface="ＭＳ Ｐゴシック" charset="-128"/>
                <a:cs typeface="Calibri" panose="020F0502020204030204" pitchFamily="34" charset="0"/>
                <a:sym typeface="Times New Roman Italic" charset="0"/>
              </a:rPr>
              <a:t>n</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N</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N </a:t>
            </a:r>
            <a:r>
              <a:rPr lang="en-US" altLang="en-US" sz="2400" dirty="0">
                <a:latin typeface="Calibri" panose="020F0502020204030204" pitchFamily="34" charset="0"/>
                <a:ea typeface="Arial" charset="0"/>
                <a:cs typeface="Calibri" panose="020F0502020204030204" pitchFamily="34" charset="0"/>
                <a:sym typeface="Times New Roman Italic" charset="0"/>
              </a:rPr>
              <a:t>x</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4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4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CE</a:t>
            </a:r>
            <a:endParaRPr lang="en-US" sz="2400" dirty="0">
              <a:latin typeface="Calibri" panose="020F0502020204030204" pitchFamily="34" charset="0"/>
              <a:cs typeface="Calibri" panose="020F0502020204030204" pitchFamily="34" charset="0"/>
            </a:endParaRPr>
          </a:p>
        </p:txBody>
      </p:sp>
      <p:grpSp>
        <p:nvGrpSpPr>
          <p:cNvPr id="6" name="Group 5">
            <a:extLst>
              <a:ext uri="{FF2B5EF4-FFF2-40B4-BE49-F238E27FC236}">
                <a16:creationId xmlns:a16="http://schemas.microsoft.com/office/drawing/2014/main" id="{E625A933-43E8-6B3A-D4E0-D07B6D0BA7F3}"/>
              </a:ext>
            </a:extLst>
          </p:cNvPr>
          <p:cNvGrpSpPr/>
          <p:nvPr/>
        </p:nvGrpSpPr>
        <p:grpSpPr>
          <a:xfrm>
            <a:off x="1671758" y="663428"/>
            <a:ext cx="1638847" cy="979256"/>
            <a:chOff x="2402165" y="574278"/>
            <a:chExt cx="1638847" cy="979256"/>
          </a:xfrm>
        </p:grpSpPr>
        <p:sp>
          <p:nvSpPr>
            <p:cNvPr id="7" name="TextBox 6">
              <a:extLst>
                <a:ext uri="{FF2B5EF4-FFF2-40B4-BE49-F238E27FC236}">
                  <a16:creationId xmlns:a16="http://schemas.microsoft.com/office/drawing/2014/main" id="{2F89124F-11A4-E3B0-8560-11192FD236C6}"/>
                </a:ext>
              </a:extLst>
            </p:cNvPr>
            <p:cNvSpPr txBox="1"/>
            <p:nvPr/>
          </p:nvSpPr>
          <p:spPr>
            <a:xfrm>
              <a:off x="2402165" y="574278"/>
              <a:ext cx="1638847" cy="830997"/>
            </a:xfrm>
            <a:prstGeom prst="rect">
              <a:avLst/>
            </a:prstGeom>
            <a:noFill/>
          </p:spPr>
          <p:txBody>
            <a:bodyPr wrap="none" rtlCol="0">
              <a:spAutoFit/>
            </a:bodyPr>
            <a:lstStyle/>
            <a:p>
              <a:r>
                <a:rPr lang="en-US" sz="2400" dirty="0">
                  <a:solidFill>
                    <a:schemeClr val="accent1"/>
                  </a:solidFill>
                </a:rPr>
                <a:t>Wavemeter</a:t>
              </a:r>
            </a:p>
            <a:p>
              <a:r>
                <a:rPr lang="en-US" sz="2400" dirty="0">
                  <a:solidFill>
                    <a:schemeClr val="accent1"/>
                  </a:solidFill>
                </a:rPr>
                <a:t>~ 500,000</a:t>
              </a:r>
            </a:p>
          </p:txBody>
        </p:sp>
        <p:cxnSp>
          <p:nvCxnSpPr>
            <p:cNvPr id="8" name="Straight Arrow Connector 7">
              <a:extLst>
                <a:ext uri="{FF2B5EF4-FFF2-40B4-BE49-F238E27FC236}">
                  <a16:creationId xmlns:a16="http://schemas.microsoft.com/office/drawing/2014/main" id="{03E48969-7D16-37B2-4E2F-E576859A679F}"/>
                </a:ext>
              </a:extLst>
            </p:cNvPr>
            <p:cNvCxnSpPr>
              <a:cxnSpLocks/>
            </p:cNvCxnSpPr>
            <p:nvPr/>
          </p:nvCxnSpPr>
          <p:spPr>
            <a:xfrm>
              <a:off x="3740626" y="1290864"/>
              <a:ext cx="274986" cy="262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8688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gilent/ HP 53131A Universal Counter">
            <a:extLst>
              <a:ext uri="{FF2B5EF4-FFF2-40B4-BE49-F238E27FC236}">
                <a16:creationId xmlns:a16="http://schemas.microsoft.com/office/drawing/2014/main" id="{15AEE601-209C-9126-026A-4BC77C44F3CC}"/>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78617" y="1917001"/>
            <a:ext cx="3585642" cy="199920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DB39E92-A4AF-5A46-930A-268E255CA7A4}"/>
              </a:ext>
            </a:extLst>
          </p:cNvPr>
          <p:cNvSpPr/>
          <p:nvPr/>
        </p:nvSpPr>
        <p:spPr>
          <a:xfrm>
            <a:off x="367854" y="1411074"/>
            <a:ext cx="2181641" cy="2601401"/>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016" name="Straight Arrow Connector 41015"/>
          <p:cNvCxnSpPr/>
          <p:nvPr/>
        </p:nvCxnSpPr>
        <p:spPr>
          <a:xfrm>
            <a:off x="5793833" y="1097694"/>
            <a:ext cx="1435899" cy="0"/>
          </a:xfrm>
          <a:prstGeom prst="straightConnector1">
            <a:avLst/>
          </a:prstGeom>
          <a:ln>
            <a:solidFill>
              <a:srgbClr val="5864F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998" name="Rectangle 40997"/>
          <p:cNvSpPr/>
          <p:nvPr/>
        </p:nvSpPr>
        <p:spPr>
          <a:xfrm>
            <a:off x="6233368" y="844302"/>
            <a:ext cx="649537" cy="400110"/>
          </a:xfrm>
          <a:prstGeom prst="rect">
            <a:avLst/>
          </a:prstGeom>
          <a:solidFill>
            <a:schemeClr val="bg1"/>
          </a:solidFill>
        </p:spPr>
        <p:txBody>
          <a:bodyPr wrap="none">
            <a:spAutoFit/>
          </a:bodyPr>
          <a:lstStyle/>
          <a:p>
            <a:r>
              <a:rPr lang="en-US" sz="2000" dirty="0">
                <a:latin typeface="Calibri" charset="0"/>
                <a:ea typeface="Calibri" charset="0"/>
                <a:cs typeface="Calibri" charset="0"/>
              </a:rPr>
              <a:t>1/</a:t>
            </a:r>
            <a:r>
              <a:rPr lang="en-US" sz="2000" dirty="0" err="1">
                <a:latin typeface="Symbol" charset="2"/>
                <a:ea typeface="Symbol" charset="2"/>
                <a:cs typeface="Symbol" charset="2"/>
              </a:rPr>
              <a:t>D</a:t>
            </a:r>
            <a:r>
              <a:rPr lang="en-US" sz="2000" dirty="0" err="1"/>
              <a:t>f</a:t>
            </a:r>
            <a:endParaRPr lang="en-US" sz="2000" dirty="0"/>
          </a:p>
        </p:txBody>
      </p:sp>
      <p:grpSp>
        <p:nvGrpSpPr>
          <p:cNvPr id="95" name="Group 9"/>
          <p:cNvGrpSpPr>
            <a:grpSpLocks/>
          </p:cNvGrpSpPr>
          <p:nvPr/>
        </p:nvGrpSpPr>
        <p:grpSpPr bwMode="auto">
          <a:xfrm>
            <a:off x="7540155" y="1263112"/>
            <a:ext cx="493426" cy="475740"/>
            <a:chOff x="0" y="0"/>
            <a:chExt cx="600" cy="568"/>
          </a:xfrm>
        </p:grpSpPr>
        <p:sp>
          <p:nvSpPr>
            <p:cNvPr id="96" name="Oval 5"/>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97" name="AutoShape 6"/>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98" name="Line 7"/>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99" name="Line 8"/>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113" name="Freeform 28"/>
          <p:cNvSpPr>
            <a:spLocks/>
          </p:cNvSpPr>
          <p:nvPr/>
        </p:nvSpPr>
        <p:spPr bwMode="auto">
          <a:xfrm>
            <a:off x="4414047" y="1256987"/>
            <a:ext cx="3000510" cy="468625"/>
          </a:xfrm>
          <a:custGeom>
            <a:avLst/>
            <a:gdLst>
              <a:gd name="T0" fmla="*/ 94 w 21600"/>
              <a:gd name="T1" fmla="*/ 15 h 21600"/>
              <a:gd name="T2" fmla="*/ 166 w 21600"/>
              <a:gd name="T3" fmla="*/ 52 h 21600"/>
              <a:gd name="T4" fmla="*/ 231 w 21600"/>
              <a:gd name="T5" fmla="*/ 98 h 21600"/>
              <a:gd name="T6" fmla="*/ 303 w 21600"/>
              <a:gd name="T7" fmla="*/ 166 h 21600"/>
              <a:gd name="T8" fmla="*/ 368 w 21600"/>
              <a:gd name="T9" fmla="*/ 245 h 21600"/>
              <a:gd name="T10" fmla="*/ 439 w 21600"/>
              <a:gd name="T11" fmla="*/ 332 h 21600"/>
              <a:gd name="T12" fmla="*/ 512 w 21600"/>
              <a:gd name="T13" fmla="*/ 424 h 21600"/>
              <a:gd name="T14" fmla="*/ 576 w 21600"/>
              <a:gd name="T15" fmla="*/ 509 h 21600"/>
              <a:gd name="T16" fmla="*/ 641 w 21600"/>
              <a:gd name="T17" fmla="*/ 593 h 21600"/>
              <a:gd name="T18" fmla="*/ 706 w 21600"/>
              <a:gd name="T19" fmla="*/ 682 h 21600"/>
              <a:gd name="T20" fmla="*/ 778 w 21600"/>
              <a:gd name="T21" fmla="*/ 759 h 21600"/>
              <a:gd name="T22" fmla="*/ 850 w 21600"/>
              <a:gd name="T23" fmla="*/ 820 h 21600"/>
              <a:gd name="T24" fmla="*/ 922 w 21600"/>
              <a:gd name="T25" fmla="*/ 863 h 21600"/>
              <a:gd name="T26" fmla="*/ 995 w 21600"/>
              <a:gd name="T27" fmla="*/ 894 h 21600"/>
              <a:gd name="T28" fmla="*/ 1103 w 21600"/>
              <a:gd name="T29" fmla="*/ 900 h 21600"/>
              <a:gd name="T30" fmla="*/ 1182 w 21600"/>
              <a:gd name="T31" fmla="*/ 876 h 21600"/>
              <a:gd name="T32" fmla="*/ 1247 w 21600"/>
              <a:gd name="T33" fmla="*/ 832 h 21600"/>
              <a:gd name="T34" fmla="*/ 1319 w 21600"/>
              <a:gd name="T35" fmla="*/ 774 h 21600"/>
              <a:gd name="T36" fmla="*/ 1390 w 21600"/>
              <a:gd name="T37" fmla="*/ 697 h 21600"/>
              <a:gd name="T38" fmla="*/ 1456 w 21600"/>
              <a:gd name="T39" fmla="*/ 621 h 21600"/>
              <a:gd name="T40" fmla="*/ 1527 w 21600"/>
              <a:gd name="T41" fmla="*/ 538 h 21600"/>
              <a:gd name="T42" fmla="*/ 1593 w 21600"/>
              <a:gd name="T43" fmla="*/ 452 h 21600"/>
              <a:gd name="T44" fmla="*/ 1664 w 21600"/>
              <a:gd name="T45" fmla="*/ 357 h 21600"/>
              <a:gd name="T46" fmla="*/ 1730 w 21600"/>
              <a:gd name="T47" fmla="*/ 274 h 21600"/>
              <a:gd name="T48" fmla="*/ 1794 w 21600"/>
              <a:gd name="T49" fmla="*/ 190 h 21600"/>
              <a:gd name="T50" fmla="*/ 1867 w 21600"/>
              <a:gd name="T51" fmla="*/ 117 h 21600"/>
              <a:gd name="T52" fmla="*/ 1938 w 21600"/>
              <a:gd name="T53" fmla="*/ 64 h 21600"/>
              <a:gd name="T54" fmla="*/ 2011 w 21600"/>
              <a:gd name="T55" fmla="*/ 24 h 21600"/>
              <a:gd name="T56" fmla="*/ 2097 w 21600"/>
              <a:gd name="T57" fmla="*/ 0 h 21600"/>
              <a:gd name="T58" fmla="*/ 2198 w 21600"/>
              <a:gd name="T59" fmla="*/ 12 h 21600"/>
              <a:gd name="T60" fmla="*/ 2270 w 21600"/>
              <a:gd name="T61" fmla="*/ 46 h 21600"/>
              <a:gd name="T62" fmla="*/ 2342 w 21600"/>
              <a:gd name="T63" fmla="*/ 92 h 21600"/>
              <a:gd name="T64" fmla="*/ 2407 w 21600"/>
              <a:gd name="T65" fmla="*/ 156 h 21600"/>
              <a:gd name="T66" fmla="*/ 2479 w 21600"/>
              <a:gd name="T67" fmla="*/ 230 h 21600"/>
              <a:gd name="T68" fmla="*/ 2544 w 21600"/>
              <a:gd name="T69" fmla="*/ 313 h 21600"/>
              <a:gd name="T70" fmla="*/ 2616 w 21600"/>
              <a:gd name="T71" fmla="*/ 402 h 21600"/>
              <a:gd name="T72" fmla="*/ 2681 w 21600"/>
              <a:gd name="T73" fmla="*/ 489 h 21600"/>
              <a:gd name="T74" fmla="*/ 2746 w 21600"/>
              <a:gd name="T75" fmla="*/ 575 h 21600"/>
              <a:gd name="T76" fmla="*/ 2810 w 21600"/>
              <a:gd name="T77" fmla="*/ 663 h 21600"/>
              <a:gd name="T78" fmla="*/ 2883 w 21600"/>
              <a:gd name="T79" fmla="*/ 744 h 21600"/>
              <a:gd name="T80" fmla="*/ 2954 w 21600"/>
              <a:gd name="T81" fmla="*/ 805 h 21600"/>
              <a:gd name="T82" fmla="*/ 3020 w 21600"/>
              <a:gd name="T83" fmla="*/ 857 h 21600"/>
              <a:gd name="T84" fmla="*/ 3091 w 21600"/>
              <a:gd name="T85" fmla="*/ 888 h 21600"/>
              <a:gd name="T86" fmla="*/ 3207 w 21600"/>
              <a:gd name="T87" fmla="*/ 903 h 21600"/>
              <a:gd name="T88" fmla="*/ 3286 w 21600"/>
              <a:gd name="T89" fmla="*/ 879 h 21600"/>
              <a:gd name="T90" fmla="*/ 3358 w 21600"/>
              <a:gd name="T91" fmla="*/ 842 h 21600"/>
              <a:gd name="T92" fmla="*/ 3423 w 21600"/>
              <a:gd name="T93" fmla="*/ 786 h 21600"/>
              <a:gd name="T94" fmla="*/ 3495 w 21600"/>
              <a:gd name="T95" fmla="*/ 715 h 21600"/>
              <a:gd name="T96" fmla="*/ 3567 w 21600"/>
              <a:gd name="T97" fmla="*/ 639 h 21600"/>
              <a:gd name="T98" fmla="*/ 3632 w 21600"/>
              <a:gd name="T99" fmla="*/ 559 h 21600"/>
              <a:gd name="T100" fmla="*/ 3696 w 21600"/>
              <a:gd name="T101" fmla="*/ 473 h 21600"/>
              <a:gd name="T102" fmla="*/ 3769 w 21600"/>
              <a:gd name="T103" fmla="*/ 375 h 21600"/>
              <a:gd name="T104" fmla="*/ 3833 w 21600"/>
              <a:gd name="T105" fmla="*/ 291 h 21600"/>
              <a:gd name="T106" fmla="*/ 3899 w 21600"/>
              <a:gd name="T107" fmla="*/ 206 h 21600"/>
              <a:gd name="T108" fmla="*/ 3970 w 21600"/>
              <a:gd name="T109" fmla="*/ 139 h 21600"/>
              <a:gd name="T110" fmla="*/ 4035 w 21600"/>
              <a:gd name="T111" fmla="*/ 80 h 21600"/>
              <a:gd name="T112" fmla="*/ 4107 w 21600"/>
              <a:gd name="T113" fmla="*/ 37 h 21600"/>
              <a:gd name="T114" fmla="*/ 4179 w 21600"/>
              <a:gd name="T115" fmla="*/ 5 h 21600"/>
              <a:gd name="T116" fmla="*/ 4295 w 21600"/>
              <a:gd name="T117" fmla="*/ 5 h 21600"/>
              <a:gd name="T118" fmla="*/ 4367 w 21600"/>
              <a:gd name="T119" fmla="*/ 34 h 21600"/>
              <a:gd name="T120" fmla="*/ 4439 w 21600"/>
              <a:gd name="T121" fmla="*/ 73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600" h="21600">
                <a:moveTo>
                  <a:pt x="0" y="0"/>
                </a:moveTo>
                <a:lnTo>
                  <a:pt x="34" y="0"/>
                </a:lnTo>
                <a:lnTo>
                  <a:pt x="69" y="0"/>
                </a:lnTo>
                <a:lnTo>
                  <a:pt x="103" y="0"/>
                </a:lnTo>
                <a:lnTo>
                  <a:pt x="137" y="0"/>
                </a:lnTo>
                <a:lnTo>
                  <a:pt x="137" y="78"/>
                </a:lnTo>
                <a:lnTo>
                  <a:pt x="172" y="78"/>
                </a:lnTo>
                <a:lnTo>
                  <a:pt x="206" y="78"/>
                </a:lnTo>
                <a:lnTo>
                  <a:pt x="241" y="78"/>
                </a:lnTo>
                <a:lnTo>
                  <a:pt x="241" y="130"/>
                </a:lnTo>
                <a:lnTo>
                  <a:pt x="275" y="130"/>
                </a:lnTo>
                <a:lnTo>
                  <a:pt x="309" y="130"/>
                </a:lnTo>
                <a:lnTo>
                  <a:pt x="309" y="209"/>
                </a:lnTo>
                <a:lnTo>
                  <a:pt x="349" y="209"/>
                </a:lnTo>
                <a:lnTo>
                  <a:pt x="349" y="287"/>
                </a:lnTo>
                <a:lnTo>
                  <a:pt x="383" y="287"/>
                </a:lnTo>
                <a:lnTo>
                  <a:pt x="417" y="287"/>
                </a:lnTo>
                <a:lnTo>
                  <a:pt x="417" y="365"/>
                </a:lnTo>
                <a:lnTo>
                  <a:pt x="452" y="365"/>
                </a:lnTo>
                <a:lnTo>
                  <a:pt x="452" y="443"/>
                </a:lnTo>
                <a:lnTo>
                  <a:pt x="486" y="443"/>
                </a:lnTo>
                <a:lnTo>
                  <a:pt x="486" y="522"/>
                </a:lnTo>
                <a:lnTo>
                  <a:pt x="520" y="522"/>
                </a:lnTo>
                <a:lnTo>
                  <a:pt x="520" y="574"/>
                </a:lnTo>
                <a:lnTo>
                  <a:pt x="555" y="574"/>
                </a:lnTo>
                <a:lnTo>
                  <a:pt x="555" y="652"/>
                </a:lnTo>
                <a:lnTo>
                  <a:pt x="589" y="652"/>
                </a:lnTo>
                <a:lnTo>
                  <a:pt x="589" y="730"/>
                </a:lnTo>
                <a:lnTo>
                  <a:pt x="624" y="730"/>
                </a:lnTo>
                <a:lnTo>
                  <a:pt x="624" y="809"/>
                </a:lnTo>
                <a:lnTo>
                  <a:pt x="658" y="809"/>
                </a:lnTo>
                <a:lnTo>
                  <a:pt x="658" y="939"/>
                </a:lnTo>
                <a:lnTo>
                  <a:pt x="692" y="939"/>
                </a:lnTo>
                <a:lnTo>
                  <a:pt x="692" y="1017"/>
                </a:lnTo>
                <a:lnTo>
                  <a:pt x="727" y="1017"/>
                </a:lnTo>
                <a:lnTo>
                  <a:pt x="727" y="1096"/>
                </a:lnTo>
                <a:lnTo>
                  <a:pt x="761" y="1096"/>
                </a:lnTo>
                <a:lnTo>
                  <a:pt x="761" y="1252"/>
                </a:lnTo>
                <a:lnTo>
                  <a:pt x="795" y="1252"/>
                </a:lnTo>
                <a:lnTo>
                  <a:pt x="795" y="1330"/>
                </a:lnTo>
                <a:lnTo>
                  <a:pt x="830" y="1330"/>
                </a:lnTo>
                <a:lnTo>
                  <a:pt x="830" y="1383"/>
                </a:lnTo>
                <a:lnTo>
                  <a:pt x="830" y="1461"/>
                </a:lnTo>
                <a:lnTo>
                  <a:pt x="864" y="1461"/>
                </a:lnTo>
                <a:lnTo>
                  <a:pt x="864" y="1539"/>
                </a:lnTo>
                <a:lnTo>
                  <a:pt x="899" y="1539"/>
                </a:lnTo>
                <a:lnTo>
                  <a:pt x="899" y="1696"/>
                </a:lnTo>
                <a:lnTo>
                  <a:pt x="933" y="1696"/>
                </a:lnTo>
                <a:lnTo>
                  <a:pt x="933" y="1826"/>
                </a:lnTo>
                <a:lnTo>
                  <a:pt x="967" y="1826"/>
                </a:lnTo>
                <a:lnTo>
                  <a:pt x="967" y="1904"/>
                </a:lnTo>
                <a:lnTo>
                  <a:pt x="1002" y="1904"/>
                </a:lnTo>
                <a:lnTo>
                  <a:pt x="1002" y="2061"/>
                </a:lnTo>
                <a:lnTo>
                  <a:pt x="1041" y="2061"/>
                </a:lnTo>
                <a:lnTo>
                  <a:pt x="1041" y="2191"/>
                </a:lnTo>
                <a:lnTo>
                  <a:pt x="1075" y="2191"/>
                </a:lnTo>
                <a:lnTo>
                  <a:pt x="1075" y="2348"/>
                </a:lnTo>
                <a:lnTo>
                  <a:pt x="1110" y="2348"/>
                </a:lnTo>
                <a:lnTo>
                  <a:pt x="1110" y="2504"/>
                </a:lnTo>
                <a:lnTo>
                  <a:pt x="1144" y="2504"/>
                </a:lnTo>
                <a:lnTo>
                  <a:pt x="1144" y="2635"/>
                </a:lnTo>
                <a:lnTo>
                  <a:pt x="1178" y="2635"/>
                </a:lnTo>
                <a:lnTo>
                  <a:pt x="1178" y="2791"/>
                </a:lnTo>
                <a:lnTo>
                  <a:pt x="1213" y="2791"/>
                </a:lnTo>
                <a:lnTo>
                  <a:pt x="1213" y="2948"/>
                </a:lnTo>
                <a:lnTo>
                  <a:pt x="1247" y="2948"/>
                </a:lnTo>
                <a:lnTo>
                  <a:pt x="1247" y="3078"/>
                </a:lnTo>
                <a:lnTo>
                  <a:pt x="1282" y="3078"/>
                </a:lnTo>
                <a:lnTo>
                  <a:pt x="1282" y="3313"/>
                </a:lnTo>
                <a:lnTo>
                  <a:pt x="1316" y="3313"/>
                </a:lnTo>
                <a:lnTo>
                  <a:pt x="1316" y="3443"/>
                </a:lnTo>
                <a:lnTo>
                  <a:pt x="1350" y="3443"/>
                </a:lnTo>
                <a:lnTo>
                  <a:pt x="1350" y="3600"/>
                </a:lnTo>
                <a:lnTo>
                  <a:pt x="1385" y="3600"/>
                </a:lnTo>
                <a:lnTo>
                  <a:pt x="1385" y="3809"/>
                </a:lnTo>
                <a:lnTo>
                  <a:pt x="1419" y="3809"/>
                </a:lnTo>
                <a:lnTo>
                  <a:pt x="1419" y="3965"/>
                </a:lnTo>
                <a:lnTo>
                  <a:pt x="1453" y="3965"/>
                </a:lnTo>
                <a:lnTo>
                  <a:pt x="1453" y="4174"/>
                </a:lnTo>
                <a:lnTo>
                  <a:pt x="1488" y="4174"/>
                </a:lnTo>
                <a:lnTo>
                  <a:pt x="1488" y="4330"/>
                </a:lnTo>
                <a:lnTo>
                  <a:pt x="1522" y="4330"/>
                </a:lnTo>
                <a:lnTo>
                  <a:pt x="1522" y="4539"/>
                </a:lnTo>
                <a:lnTo>
                  <a:pt x="1557" y="4539"/>
                </a:lnTo>
                <a:lnTo>
                  <a:pt x="1557" y="4696"/>
                </a:lnTo>
                <a:lnTo>
                  <a:pt x="1591" y="4696"/>
                </a:lnTo>
                <a:lnTo>
                  <a:pt x="1591" y="4930"/>
                </a:lnTo>
                <a:lnTo>
                  <a:pt x="1625" y="4930"/>
                </a:lnTo>
                <a:lnTo>
                  <a:pt x="1625" y="5061"/>
                </a:lnTo>
                <a:lnTo>
                  <a:pt x="1660" y="5139"/>
                </a:lnTo>
                <a:lnTo>
                  <a:pt x="1660" y="5296"/>
                </a:lnTo>
                <a:lnTo>
                  <a:pt x="1694" y="5296"/>
                </a:lnTo>
                <a:lnTo>
                  <a:pt x="1694" y="5348"/>
                </a:lnTo>
                <a:lnTo>
                  <a:pt x="1694" y="5504"/>
                </a:lnTo>
                <a:lnTo>
                  <a:pt x="1728" y="5504"/>
                </a:lnTo>
                <a:lnTo>
                  <a:pt x="1728" y="5739"/>
                </a:lnTo>
                <a:lnTo>
                  <a:pt x="1768" y="5739"/>
                </a:lnTo>
                <a:lnTo>
                  <a:pt x="1768" y="5870"/>
                </a:lnTo>
                <a:lnTo>
                  <a:pt x="1802" y="5870"/>
                </a:lnTo>
                <a:lnTo>
                  <a:pt x="1802" y="6104"/>
                </a:lnTo>
                <a:lnTo>
                  <a:pt x="1836" y="6104"/>
                </a:lnTo>
                <a:lnTo>
                  <a:pt x="1836" y="6313"/>
                </a:lnTo>
                <a:lnTo>
                  <a:pt x="1871" y="6313"/>
                </a:lnTo>
                <a:lnTo>
                  <a:pt x="1871" y="6548"/>
                </a:lnTo>
                <a:lnTo>
                  <a:pt x="1905" y="6548"/>
                </a:lnTo>
                <a:lnTo>
                  <a:pt x="1905" y="6757"/>
                </a:lnTo>
                <a:lnTo>
                  <a:pt x="1940" y="6757"/>
                </a:lnTo>
                <a:lnTo>
                  <a:pt x="1940" y="6965"/>
                </a:lnTo>
                <a:lnTo>
                  <a:pt x="1974" y="6965"/>
                </a:lnTo>
                <a:lnTo>
                  <a:pt x="1974" y="7200"/>
                </a:lnTo>
                <a:lnTo>
                  <a:pt x="2008" y="7200"/>
                </a:lnTo>
                <a:lnTo>
                  <a:pt x="2008" y="7409"/>
                </a:lnTo>
                <a:lnTo>
                  <a:pt x="2043" y="7409"/>
                </a:lnTo>
                <a:lnTo>
                  <a:pt x="2043" y="7643"/>
                </a:lnTo>
                <a:lnTo>
                  <a:pt x="2077" y="7643"/>
                </a:lnTo>
                <a:lnTo>
                  <a:pt x="2077" y="7852"/>
                </a:lnTo>
                <a:lnTo>
                  <a:pt x="2111" y="7852"/>
                </a:lnTo>
                <a:lnTo>
                  <a:pt x="2111" y="7930"/>
                </a:lnTo>
                <a:lnTo>
                  <a:pt x="2111" y="8087"/>
                </a:lnTo>
                <a:lnTo>
                  <a:pt x="2146" y="8087"/>
                </a:lnTo>
                <a:lnTo>
                  <a:pt x="2146" y="8296"/>
                </a:lnTo>
                <a:lnTo>
                  <a:pt x="2180" y="8296"/>
                </a:lnTo>
                <a:lnTo>
                  <a:pt x="2180" y="8530"/>
                </a:lnTo>
                <a:lnTo>
                  <a:pt x="2215" y="8530"/>
                </a:lnTo>
                <a:lnTo>
                  <a:pt x="2215" y="8739"/>
                </a:lnTo>
                <a:lnTo>
                  <a:pt x="2249" y="8739"/>
                </a:lnTo>
                <a:lnTo>
                  <a:pt x="2249" y="8974"/>
                </a:lnTo>
                <a:lnTo>
                  <a:pt x="2283" y="8974"/>
                </a:lnTo>
                <a:lnTo>
                  <a:pt x="2283" y="9183"/>
                </a:lnTo>
                <a:lnTo>
                  <a:pt x="2318" y="9183"/>
                </a:lnTo>
                <a:lnTo>
                  <a:pt x="2318" y="9391"/>
                </a:lnTo>
                <a:lnTo>
                  <a:pt x="2352" y="9391"/>
                </a:lnTo>
                <a:lnTo>
                  <a:pt x="2352" y="9626"/>
                </a:lnTo>
                <a:lnTo>
                  <a:pt x="2386" y="9626"/>
                </a:lnTo>
                <a:lnTo>
                  <a:pt x="2386" y="9835"/>
                </a:lnTo>
                <a:lnTo>
                  <a:pt x="2421" y="9835"/>
                </a:lnTo>
                <a:lnTo>
                  <a:pt x="2421" y="10070"/>
                </a:lnTo>
                <a:lnTo>
                  <a:pt x="2460" y="10148"/>
                </a:lnTo>
                <a:lnTo>
                  <a:pt x="2460" y="10357"/>
                </a:lnTo>
                <a:lnTo>
                  <a:pt x="2494" y="10357"/>
                </a:lnTo>
                <a:lnTo>
                  <a:pt x="2494" y="10591"/>
                </a:lnTo>
                <a:lnTo>
                  <a:pt x="2529" y="10591"/>
                </a:lnTo>
                <a:lnTo>
                  <a:pt x="2529" y="10643"/>
                </a:lnTo>
                <a:lnTo>
                  <a:pt x="2529" y="10800"/>
                </a:lnTo>
                <a:lnTo>
                  <a:pt x="2563" y="10800"/>
                </a:lnTo>
                <a:lnTo>
                  <a:pt x="2563" y="11009"/>
                </a:lnTo>
                <a:lnTo>
                  <a:pt x="2597" y="11009"/>
                </a:lnTo>
                <a:lnTo>
                  <a:pt x="2597" y="11243"/>
                </a:lnTo>
                <a:lnTo>
                  <a:pt x="2632" y="11243"/>
                </a:lnTo>
                <a:lnTo>
                  <a:pt x="2632" y="11452"/>
                </a:lnTo>
                <a:lnTo>
                  <a:pt x="2666" y="11452"/>
                </a:lnTo>
                <a:lnTo>
                  <a:pt x="2666" y="11687"/>
                </a:lnTo>
                <a:lnTo>
                  <a:pt x="2701" y="11765"/>
                </a:lnTo>
                <a:lnTo>
                  <a:pt x="2701" y="11896"/>
                </a:lnTo>
                <a:lnTo>
                  <a:pt x="2735" y="11974"/>
                </a:lnTo>
                <a:lnTo>
                  <a:pt x="2735" y="12183"/>
                </a:lnTo>
                <a:lnTo>
                  <a:pt x="2769" y="12183"/>
                </a:lnTo>
                <a:lnTo>
                  <a:pt x="2769" y="12417"/>
                </a:lnTo>
                <a:lnTo>
                  <a:pt x="2804" y="12417"/>
                </a:lnTo>
                <a:lnTo>
                  <a:pt x="2804" y="12626"/>
                </a:lnTo>
                <a:lnTo>
                  <a:pt x="2838" y="12626"/>
                </a:lnTo>
                <a:lnTo>
                  <a:pt x="2838" y="12861"/>
                </a:lnTo>
                <a:lnTo>
                  <a:pt x="2872" y="12861"/>
                </a:lnTo>
                <a:lnTo>
                  <a:pt x="2872" y="13070"/>
                </a:lnTo>
                <a:lnTo>
                  <a:pt x="2907" y="13070"/>
                </a:lnTo>
                <a:lnTo>
                  <a:pt x="2907" y="13304"/>
                </a:lnTo>
                <a:lnTo>
                  <a:pt x="2941" y="13304"/>
                </a:lnTo>
                <a:lnTo>
                  <a:pt x="2941" y="13435"/>
                </a:lnTo>
                <a:lnTo>
                  <a:pt x="2941" y="13513"/>
                </a:lnTo>
                <a:lnTo>
                  <a:pt x="2976" y="13513"/>
                </a:lnTo>
                <a:lnTo>
                  <a:pt x="2976" y="13748"/>
                </a:lnTo>
                <a:lnTo>
                  <a:pt x="3010" y="13748"/>
                </a:lnTo>
                <a:lnTo>
                  <a:pt x="3010" y="13957"/>
                </a:lnTo>
                <a:lnTo>
                  <a:pt x="3044" y="13957"/>
                </a:lnTo>
                <a:lnTo>
                  <a:pt x="3044" y="14191"/>
                </a:lnTo>
                <a:lnTo>
                  <a:pt x="3079" y="14191"/>
                </a:lnTo>
                <a:lnTo>
                  <a:pt x="3079" y="14400"/>
                </a:lnTo>
                <a:lnTo>
                  <a:pt x="3113" y="14400"/>
                </a:lnTo>
                <a:lnTo>
                  <a:pt x="3113" y="14609"/>
                </a:lnTo>
                <a:lnTo>
                  <a:pt x="3147" y="14609"/>
                </a:lnTo>
                <a:lnTo>
                  <a:pt x="3147" y="14843"/>
                </a:lnTo>
                <a:lnTo>
                  <a:pt x="3187" y="14843"/>
                </a:lnTo>
                <a:lnTo>
                  <a:pt x="3187" y="15052"/>
                </a:lnTo>
                <a:lnTo>
                  <a:pt x="3221" y="15052"/>
                </a:lnTo>
                <a:lnTo>
                  <a:pt x="3221" y="15287"/>
                </a:lnTo>
                <a:lnTo>
                  <a:pt x="3255" y="15287"/>
                </a:lnTo>
                <a:lnTo>
                  <a:pt x="3255" y="15496"/>
                </a:lnTo>
                <a:lnTo>
                  <a:pt x="3290" y="15496"/>
                </a:lnTo>
                <a:lnTo>
                  <a:pt x="3290" y="15652"/>
                </a:lnTo>
                <a:lnTo>
                  <a:pt x="3324" y="15730"/>
                </a:lnTo>
                <a:lnTo>
                  <a:pt x="3324" y="15861"/>
                </a:lnTo>
                <a:lnTo>
                  <a:pt x="3359" y="15861"/>
                </a:lnTo>
                <a:lnTo>
                  <a:pt x="3359" y="16017"/>
                </a:lnTo>
                <a:lnTo>
                  <a:pt x="3359" y="16096"/>
                </a:lnTo>
                <a:lnTo>
                  <a:pt x="3393" y="16096"/>
                </a:lnTo>
                <a:lnTo>
                  <a:pt x="3393" y="16304"/>
                </a:lnTo>
                <a:lnTo>
                  <a:pt x="3427" y="16304"/>
                </a:lnTo>
                <a:lnTo>
                  <a:pt x="3427" y="16461"/>
                </a:lnTo>
                <a:lnTo>
                  <a:pt x="3462" y="16539"/>
                </a:lnTo>
                <a:lnTo>
                  <a:pt x="3462" y="16670"/>
                </a:lnTo>
                <a:lnTo>
                  <a:pt x="3496" y="16670"/>
                </a:lnTo>
                <a:lnTo>
                  <a:pt x="3496" y="16904"/>
                </a:lnTo>
                <a:lnTo>
                  <a:pt x="3530" y="16904"/>
                </a:lnTo>
                <a:lnTo>
                  <a:pt x="3530" y="17035"/>
                </a:lnTo>
                <a:lnTo>
                  <a:pt x="3565" y="17035"/>
                </a:lnTo>
                <a:lnTo>
                  <a:pt x="3565" y="17270"/>
                </a:lnTo>
                <a:lnTo>
                  <a:pt x="3599" y="17270"/>
                </a:lnTo>
                <a:lnTo>
                  <a:pt x="3599" y="17426"/>
                </a:lnTo>
                <a:lnTo>
                  <a:pt x="3634" y="17426"/>
                </a:lnTo>
                <a:lnTo>
                  <a:pt x="3634" y="17635"/>
                </a:lnTo>
                <a:lnTo>
                  <a:pt x="3668" y="17635"/>
                </a:lnTo>
                <a:lnTo>
                  <a:pt x="3668" y="17791"/>
                </a:lnTo>
                <a:lnTo>
                  <a:pt x="3702" y="17791"/>
                </a:lnTo>
                <a:lnTo>
                  <a:pt x="3702" y="18000"/>
                </a:lnTo>
                <a:lnTo>
                  <a:pt x="3737" y="18000"/>
                </a:lnTo>
                <a:lnTo>
                  <a:pt x="3737" y="18157"/>
                </a:lnTo>
                <a:lnTo>
                  <a:pt x="3771" y="18157"/>
                </a:lnTo>
                <a:lnTo>
                  <a:pt x="3771" y="18287"/>
                </a:lnTo>
                <a:lnTo>
                  <a:pt x="3805" y="18287"/>
                </a:lnTo>
                <a:lnTo>
                  <a:pt x="3805" y="18443"/>
                </a:lnTo>
                <a:lnTo>
                  <a:pt x="3840" y="18443"/>
                </a:lnTo>
                <a:lnTo>
                  <a:pt x="3840" y="18652"/>
                </a:lnTo>
                <a:lnTo>
                  <a:pt x="3879" y="18652"/>
                </a:lnTo>
                <a:lnTo>
                  <a:pt x="3879" y="18809"/>
                </a:lnTo>
                <a:lnTo>
                  <a:pt x="3913" y="18809"/>
                </a:lnTo>
                <a:lnTo>
                  <a:pt x="3913" y="18965"/>
                </a:lnTo>
                <a:lnTo>
                  <a:pt x="3948" y="18965"/>
                </a:lnTo>
                <a:lnTo>
                  <a:pt x="3948" y="19096"/>
                </a:lnTo>
                <a:lnTo>
                  <a:pt x="3982" y="19096"/>
                </a:lnTo>
                <a:lnTo>
                  <a:pt x="3982" y="19252"/>
                </a:lnTo>
                <a:lnTo>
                  <a:pt x="4017" y="19252"/>
                </a:lnTo>
                <a:lnTo>
                  <a:pt x="4017" y="19409"/>
                </a:lnTo>
                <a:lnTo>
                  <a:pt x="4051" y="19409"/>
                </a:lnTo>
                <a:lnTo>
                  <a:pt x="4051" y="19539"/>
                </a:lnTo>
                <a:lnTo>
                  <a:pt x="4085" y="19539"/>
                </a:lnTo>
                <a:lnTo>
                  <a:pt x="4085" y="19617"/>
                </a:lnTo>
                <a:lnTo>
                  <a:pt x="4120" y="19696"/>
                </a:lnTo>
                <a:lnTo>
                  <a:pt x="4120" y="19774"/>
                </a:lnTo>
                <a:lnTo>
                  <a:pt x="4154" y="19774"/>
                </a:lnTo>
                <a:lnTo>
                  <a:pt x="4154" y="19904"/>
                </a:lnTo>
                <a:lnTo>
                  <a:pt x="4188" y="19904"/>
                </a:lnTo>
                <a:lnTo>
                  <a:pt x="4188" y="20061"/>
                </a:lnTo>
                <a:lnTo>
                  <a:pt x="4223" y="20061"/>
                </a:lnTo>
                <a:lnTo>
                  <a:pt x="4223" y="20139"/>
                </a:lnTo>
                <a:lnTo>
                  <a:pt x="4257" y="20139"/>
                </a:lnTo>
                <a:lnTo>
                  <a:pt x="4257" y="20270"/>
                </a:lnTo>
                <a:lnTo>
                  <a:pt x="4292" y="20270"/>
                </a:lnTo>
                <a:lnTo>
                  <a:pt x="4292" y="20348"/>
                </a:lnTo>
                <a:lnTo>
                  <a:pt x="4326" y="20348"/>
                </a:lnTo>
                <a:lnTo>
                  <a:pt x="4326" y="20504"/>
                </a:lnTo>
                <a:lnTo>
                  <a:pt x="4360" y="20504"/>
                </a:lnTo>
                <a:lnTo>
                  <a:pt x="4360" y="20583"/>
                </a:lnTo>
                <a:lnTo>
                  <a:pt x="4395" y="20583"/>
                </a:lnTo>
                <a:lnTo>
                  <a:pt x="4395" y="20635"/>
                </a:lnTo>
                <a:lnTo>
                  <a:pt x="4429" y="20635"/>
                </a:lnTo>
                <a:lnTo>
                  <a:pt x="4429" y="20791"/>
                </a:lnTo>
                <a:lnTo>
                  <a:pt x="4463" y="20791"/>
                </a:lnTo>
                <a:lnTo>
                  <a:pt x="4463" y="20870"/>
                </a:lnTo>
                <a:lnTo>
                  <a:pt x="4498" y="20870"/>
                </a:lnTo>
                <a:lnTo>
                  <a:pt x="4498" y="20948"/>
                </a:lnTo>
                <a:lnTo>
                  <a:pt x="4532" y="20948"/>
                </a:lnTo>
                <a:lnTo>
                  <a:pt x="4532" y="21026"/>
                </a:lnTo>
                <a:lnTo>
                  <a:pt x="4566" y="21026"/>
                </a:lnTo>
                <a:lnTo>
                  <a:pt x="4566" y="21078"/>
                </a:lnTo>
                <a:lnTo>
                  <a:pt x="4606" y="21078"/>
                </a:lnTo>
                <a:lnTo>
                  <a:pt x="4606" y="21157"/>
                </a:lnTo>
                <a:lnTo>
                  <a:pt x="4640" y="21157"/>
                </a:lnTo>
                <a:lnTo>
                  <a:pt x="4640" y="21235"/>
                </a:lnTo>
                <a:lnTo>
                  <a:pt x="4675" y="21235"/>
                </a:lnTo>
                <a:lnTo>
                  <a:pt x="4675" y="21313"/>
                </a:lnTo>
                <a:lnTo>
                  <a:pt x="4709" y="21313"/>
                </a:lnTo>
                <a:lnTo>
                  <a:pt x="4743" y="21313"/>
                </a:lnTo>
                <a:lnTo>
                  <a:pt x="4743" y="21391"/>
                </a:lnTo>
                <a:lnTo>
                  <a:pt x="4778" y="21391"/>
                </a:lnTo>
                <a:lnTo>
                  <a:pt x="4778" y="21443"/>
                </a:lnTo>
                <a:lnTo>
                  <a:pt x="4812" y="21443"/>
                </a:lnTo>
                <a:lnTo>
                  <a:pt x="4846" y="21443"/>
                </a:lnTo>
                <a:lnTo>
                  <a:pt x="4846" y="21522"/>
                </a:lnTo>
                <a:lnTo>
                  <a:pt x="4881" y="21522"/>
                </a:lnTo>
                <a:lnTo>
                  <a:pt x="4915" y="21522"/>
                </a:lnTo>
                <a:lnTo>
                  <a:pt x="4949" y="21522"/>
                </a:lnTo>
                <a:lnTo>
                  <a:pt x="4949" y="21600"/>
                </a:lnTo>
                <a:lnTo>
                  <a:pt x="4984" y="21600"/>
                </a:lnTo>
                <a:lnTo>
                  <a:pt x="5018" y="21600"/>
                </a:lnTo>
                <a:lnTo>
                  <a:pt x="5053" y="21600"/>
                </a:lnTo>
                <a:lnTo>
                  <a:pt x="5087" y="21600"/>
                </a:lnTo>
                <a:lnTo>
                  <a:pt x="5121" y="21600"/>
                </a:lnTo>
                <a:lnTo>
                  <a:pt x="5156" y="21600"/>
                </a:lnTo>
                <a:lnTo>
                  <a:pt x="5190" y="21600"/>
                </a:lnTo>
                <a:lnTo>
                  <a:pt x="5224" y="21600"/>
                </a:lnTo>
                <a:lnTo>
                  <a:pt x="5224" y="21522"/>
                </a:lnTo>
                <a:lnTo>
                  <a:pt x="5259" y="21522"/>
                </a:lnTo>
                <a:lnTo>
                  <a:pt x="5298" y="21522"/>
                </a:lnTo>
                <a:lnTo>
                  <a:pt x="5332" y="21522"/>
                </a:lnTo>
                <a:lnTo>
                  <a:pt x="5332" y="21443"/>
                </a:lnTo>
                <a:lnTo>
                  <a:pt x="5367" y="21443"/>
                </a:lnTo>
                <a:lnTo>
                  <a:pt x="5401" y="21443"/>
                </a:lnTo>
                <a:lnTo>
                  <a:pt x="5401" y="21391"/>
                </a:lnTo>
                <a:lnTo>
                  <a:pt x="5436" y="21391"/>
                </a:lnTo>
                <a:lnTo>
                  <a:pt x="5436" y="21313"/>
                </a:lnTo>
                <a:lnTo>
                  <a:pt x="5470" y="21313"/>
                </a:lnTo>
                <a:lnTo>
                  <a:pt x="5504" y="21313"/>
                </a:lnTo>
                <a:lnTo>
                  <a:pt x="5504" y="21235"/>
                </a:lnTo>
                <a:lnTo>
                  <a:pt x="5539" y="21235"/>
                </a:lnTo>
                <a:lnTo>
                  <a:pt x="5539" y="21157"/>
                </a:lnTo>
                <a:lnTo>
                  <a:pt x="5573" y="21157"/>
                </a:lnTo>
                <a:lnTo>
                  <a:pt x="5573" y="21078"/>
                </a:lnTo>
                <a:lnTo>
                  <a:pt x="5607" y="21078"/>
                </a:lnTo>
                <a:lnTo>
                  <a:pt x="5607" y="21026"/>
                </a:lnTo>
                <a:lnTo>
                  <a:pt x="5642" y="21026"/>
                </a:lnTo>
                <a:lnTo>
                  <a:pt x="5642" y="20948"/>
                </a:lnTo>
                <a:lnTo>
                  <a:pt x="5676" y="20948"/>
                </a:lnTo>
                <a:lnTo>
                  <a:pt x="5676" y="20870"/>
                </a:lnTo>
                <a:lnTo>
                  <a:pt x="5711" y="20870"/>
                </a:lnTo>
                <a:lnTo>
                  <a:pt x="5711" y="20791"/>
                </a:lnTo>
                <a:lnTo>
                  <a:pt x="5745" y="20791"/>
                </a:lnTo>
                <a:lnTo>
                  <a:pt x="5745" y="20635"/>
                </a:lnTo>
                <a:lnTo>
                  <a:pt x="5779" y="20635"/>
                </a:lnTo>
                <a:lnTo>
                  <a:pt x="5779" y="20583"/>
                </a:lnTo>
                <a:lnTo>
                  <a:pt x="5814" y="20583"/>
                </a:lnTo>
                <a:lnTo>
                  <a:pt x="5814" y="20504"/>
                </a:lnTo>
                <a:lnTo>
                  <a:pt x="5848" y="20504"/>
                </a:lnTo>
                <a:lnTo>
                  <a:pt x="5848" y="20348"/>
                </a:lnTo>
                <a:lnTo>
                  <a:pt x="5882" y="20348"/>
                </a:lnTo>
                <a:lnTo>
                  <a:pt x="5882" y="20270"/>
                </a:lnTo>
                <a:lnTo>
                  <a:pt x="5917" y="20270"/>
                </a:lnTo>
                <a:lnTo>
                  <a:pt x="5917" y="20139"/>
                </a:lnTo>
                <a:lnTo>
                  <a:pt x="5951" y="20139"/>
                </a:lnTo>
                <a:lnTo>
                  <a:pt x="5951" y="20061"/>
                </a:lnTo>
                <a:lnTo>
                  <a:pt x="5990" y="20061"/>
                </a:lnTo>
                <a:lnTo>
                  <a:pt x="5990" y="19904"/>
                </a:lnTo>
                <a:lnTo>
                  <a:pt x="6025" y="19904"/>
                </a:lnTo>
                <a:lnTo>
                  <a:pt x="6025" y="19774"/>
                </a:lnTo>
                <a:lnTo>
                  <a:pt x="6059" y="19774"/>
                </a:lnTo>
                <a:lnTo>
                  <a:pt x="6059" y="19696"/>
                </a:lnTo>
                <a:lnTo>
                  <a:pt x="6094" y="19696"/>
                </a:lnTo>
                <a:lnTo>
                  <a:pt x="6094" y="19539"/>
                </a:lnTo>
                <a:lnTo>
                  <a:pt x="6128" y="19539"/>
                </a:lnTo>
                <a:lnTo>
                  <a:pt x="6128" y="19409"/>
                </a:lnTo>
                <a:lnTo>
                  <a:pt x="6162" y="19409"/>
                </a:lnTo>
                <a:lnTo>
                  <a:pt x="6162" y="19252"/>
                </a:lnTo>
                <a:lnTo>
                  <a:pt x="6197" y="19252"/>
                </a:lnTo>
                <a:lnTo>
                  <a:pt x="6197" y="19096"/>
                </a:lnTo>
                <a:lnTo>
                  <a:pt x="6231" y="19096"/>
                </a:lnTo>
                <a:lnTo>
                  <a:pt x="6231" y="18965"/>
                </a:lnTo>
                <a:lnTo>
                  <a:pt x="6265" y="18965"/>
                </a:lnTo>
                <a:lnTo>
                  <a:pt x="6265" y="18809"/>
                </a:lnTo>
                <a:lnTo>
                  <a:pt x="6300" y="18809"/>
                </a:lnTo>
                <a:lnTo>
                  <a:pt x="6300" y="18652"/>
                </a:lnTo>
                <a:lnTo>
                  <a:pt x="6334" y="18652"/>
                </a:lnTo>
                <a:lnTo>
                  <a:pt x="6334" y="18522"/>
                </a:lnTo>
                <a:lnTo>
                  <a:pt x="6369" y="18522"/>
                </a:lnTo>
                <a:lnTo>
                  <a:pt x="6369" y="18287"/>
                </a:lnTo>
                <a:lnTo>
                  <a:pt x="6403" y="18287"/>
                </a:lnTo>
                <a:lnTo>
                  <a:pt x="6403" y="18157"/>
                </a:lnTo>
                <a:lnTo>
                  <a:pt x="6437" y="18157"/>
                </a:lnTo>
                <a:lnTo>
                  <a:pt x="6437" y="18000"/>
                </a:lnTo>
                <a:lnTo>
                  <a:pt x="6472" y="18000"/>
                </a:lnTo>
                <a:lnTo>
                  <a:pt x="6472" y="17791"/>
                </a:lnTo>
                <a:lnTo>
                  <a:pt x="6506" y="17791"/>
                </a:lnTo>
                <a:lnTo>
                  <a:pt x="6506" y="17635"/>
                </a:lnTo>
                <a:lnTo>
                  <a:pt x="6540" y="17635"/>
                </a:lnTo>
                <a:lnTo>
                  <a:pt x="6540" y="17478"/>
                </a:lnTo>
                <a:lnTo>
                  <a:pt x="6575" y="17426"/>
                </a:lnTo>
                <a:lnTo>
                  <a:pt x="6575" y="17270"/>
                </a:lnTo>
                <a:lnTo>
                  <a:pt x="6609" y="17270"/>
                </a:lnTo>
                <a:lnTo>
                  <a:pt x="6609" y="17113"/>
                </a:lnTo>
                <a:lnTo>
                  <a:pt x="6644" y="17035"/>
                </a:lnTo>
                <a:lnTo>
                  <a:pt x="6644" y="16904"/>
                </a:lnTo>
                <a:lnTo>
                  <a:pt x="6678" y="16904"/>
                </a:lnTo>
                <a:lnTo>
                  <a:pt x="6678" y="16670"/>
                </a:lnTo>
                <a:lnTo>
                  <a:pt x="6717" y="16670"/>
                </a:lnTo>
                <a:lnTo>
                  <a:pt x="6717" y="16539"/>
                </a:lnTo>
                <a:lnTo>
                  <a:pt x="6752" y="16539"/>
                </a:lnTo>
                <a:lnTo>
                  <a:pt x="6752" y="16461"/>
                </a:lnTo>
                <a:lnTo>
                  <a:pt x="6752" y="16304"/>
                </a:lnTo>
                <a:lnTo>
                  <a:pt x="6786" y="16304"/>
                </a:lnTo>
                <a:lnTo>
                  <a:pt x="6786" y="16096"/>
                </a:lnTo>
                <a:lnTo>
                  <a:pt x="6820" y="16096"/>
                </a:lnTo>
                <a:lnTo>
                  <a:pt x="6820" y="15939"/>
                </a:lnTo>
                <a:lnTo>
                  <a:pt x="6855" y="15861"/>
                </a:lnTo>
                <a:lnTo>
                  <a:pt x="6855" y="15730"/>
                </a:lnTo>
                <a:lnTo>
                  <a:pt x="6889" y="15730"/>
                </a:lnTo>
                <a:lnTo>
                  <a:pt x="6889" y="15496"/>
                </a:lnTo>
                <a:lnTo>
                  <a:pt x="6923" y="15496"/>
                </a:lnTo>
                <a:lnTo>
                  <a:pt x="6923" y="15287"/>
                </a:lnTo>
                <a:lnTo>
                  <a:pt x="6958" y="15287"/>
                </a:lnTo>
                <a:lnTo>
                  <a:pt x="6958" y="15052"/>
                </a:lnTo>
                <a:lnTo>
                  <a:pt x="6992" y="15052"/>
                </a:lnTo>
                <a:lnTo>
                  <a:pt x="6992" y="14843"/>
                </a:lnTo>
                <a:lnTo>
                  <a:pt x="7027" y="14843"/>
                </a:lnTo>
                <a:lnTo>
                  <a:pt x="7027" y="14687"/>
                </a:lnTo>
                <a:lnTo>
                  <a:pt x="7061" y="14609"/>
                </a:lnTo>
                <a:lnTo>
                  <a:pt x="7061" y="14478"/>
                </a:lnTo>
                <a:lnTo>
                  <a:pt x="7095" y="14400"/>
                </a:lnTo>
                <a:lnTo>
                  <a:pt x="7095" y="14243"/>
                </a:lnTo>
                <a:lnTo>
                  <a:pt x="7130" y="14191"/>
                </a:lnTo>
                <a:lnTo>
                  <a:pt x="7130" y="14035"/>
                </a:lnTo>
                <a:lnTo>
                  <a:pt x="7164" y="13957"/>
                </a:lnTo>
                <a:lnTo>
                  <a:pt x="7164" y="13878"/>
                </a:lnTo>
                <a:lnTo>
                  <a:pt x="7164" y="13800"/>
                </a:lnTo>
                <a:lnTo>
                  <a:pt x="7198" y="13748"/>
                </a:lnTo>
                <a:lnTo>
                  <a:pt x="7198" y="13513"/>
                </a:lnTo>
                <a:lnTo>
                  <a:pt x="7233" y="13513"/>
                </a:lnTo>
                <a:lnTo>
                  <a:pt x="7233" y="13304"/>
                </a:lnTo>
                <a:lnTo>
                  <a:pt x="7267" y="13304"/>
                </a:lnTo>
                <a:lnTo>
                  <a:pt x="7267" y="13070"/>
                </a:lnTo>
                <a:lnTo>
                  <a:pt x="7301" y="13070"/>
                </a:lnTo>
                <a:lnTo>
                  <a:pt x="7301" y="12861"/>
                </a:lnTo>
                <a:lnTo>
                  <a:pt x="7336" y="12861"/>
                </a:lnTo>
                <a:lnTo>
                  <a:pt x="7336" y="12626"/>
                </a:lnTo>
                <a:lnTo>
                  <a:pt x="7370" y="12626"/>
                </a:lnTo>
                <a:lnTo>
                  <a:pt x="7370" y="12417"/>
                </a:lnTo>
                <a:lnTo>
                  <a:pt x="7410" y="12417"/>
                </a:lnTo>
                <a:lnTo>
                  <a:pt x="7410" y="12183"/>
                </a:lnTo>
                <a:lnTo>
                  <a:pt x="7444" y="12183"/>
                </a:lnTo>
                <a:lnTo>
                  <a:pt x="7444" y="11974"/>
                </a:lnTo>
                <a:lnTo>
                  <a:pt x="7478" y="11974"/>
                </a:lnTo>
                <a:lnTo>
                  <a:pt x="7478" y="11765"/>
                </a:lnTo>
                <a:lnTo>
                  <a:pt x="7513" y="11765"/>
                </a:lnTo>
                <a:lnTo>
                  <a:pt x="7513" y="11530"/>
                </a:lnTo>
                <a:lnTo>
                  <a:pt x="7547" y="11452"/>
                </a:lnTo>
                <a:lnTo>
                  <a:pt x="7547" y="11322"/>
                </a:lnTo>
                <a:lnTo>
                  <a:pt x="7581" y="11243"/>
                </a:lnTo>
                <a:lnTo>
                  <a:pt x="7581" y="11165"/>
                </a:lnTo>
                <a:lnTo>
                  <a:pt x="7581" y="11009"/>
                </a:lnTo>
                <a:lnTo>
                  <a:pt x="7616" y="11009"/>
                </a:lnTo>
                <a:lnTo>
                  <a:pt x="7616" y="10800"/>
                </a:lnTo>
                <a:lnTo>
                  <a:pt x="7650" y="10800"/>
                </a:lnTo>
                <a:lnTo>
                  <a:pt x="7650" y="10591"/>
                </a:lnTo>
                <a:lnTo>
                  <a:pt x="7684" y="10591"/>
                </a:lnTo>
                <a:lnTo>
                  <a:pt x="7684" y="10357"/>
                </a:lnTo>
                <a:lnTo>
                  <a:pt x="7719" y="10357"/>
                </a:lnTo>
                <a:lnTo>
                  <a:pt x="7719" y="10148"/>
                </a:lnTo>
                <a:lnTo>
                  <a:pt x="7753" y="10148"/>
                </a:lnTo>
                <a:lnTo>
                  <a:pt x="7753" y="9913"/>
                </a:lnTo>
                <a:lnTo>
                  <a:pt x="7788" y="9913"/>
                </a:lnTo>
                <a:lnTo>
                  <a:pt x="7788" y="9704"/>
                </a:lnTo>
                <a:lnTo>
                  <a:pt x="7822" y="9626"/>
                </a:lnTo>
                <a:lnTo>
                  <a:pt x="7822" y="9391"/>
                </a:lnTo>
                <a:lnTo>
                  <a:pt x="7856" y="9391"/>
                </a:lnTo>
                <a:lnTo>
                  <a:pt x="7856" y="9183"/>
                </a:lnTo>
                <a:lnTo>
                  <a:pt x="7891" y="9183"/>
                </a:lnTo>
                <a:lnTo>
                  <a:pt x="7891" y="8974"/>
                </a:lnTo>
                <a:lnTo>
                  <a:pt x="7925" y="8974"/>
                </a:lnTo>
                <a:lnTo>
                  <a:pt x="7925" y="8739"/>
                </a:lnTo>
                <a:lnTo>
                  <a:pt x="7959" y="8739"/>
                </a:lnTo>
                <a:lnTo>
                  <a:pt x="7959" y="8530"/>
                </a:lnTo>
                <a:lnTo>
                  <a:pt x="7994" y="8530"/>
                </a:lnTo>
                <a:lnTo>
                  <a:pt x="7994" y="8374"/>
                </a:lnTo>
                <a:lnTo>
                  <a:pt x="7994" y="8296"/>
                </a:lnTo>
                <a:lnTo>
                  <a:pt x="8028" y="8296"/>
                </a:lnTo>
                <a:lnTo>
                  <a:pt x="8028" y="8087"/>
                </a:lnTo>
                <a:lnTo>
                  <a:pt x="8063" y="8087"/>
                </a:lnTo>
                <a:lnTo>
                  <a:pt x="8063" y="7852"/>
                </a:lnTo>
                <a:lnTo>
                  <a:pt x="8097" y="7852"/>
                </a:lnTo>
                <a:lnTo>
                  <a:pt x="8097" y="7643"/>
                </a:lnTo>
                <a:lnTo>
                  <a:pt x="8136" y="7643"/>
                </a:lnTo>
                <a:lnTo>
                  <a:pt x="8136" y="7409"/>
                </a:lnTo>
                <a:lnTo>
                  <a:pt x="8171" y="7409"/>
                </a:lnTo>
                <a:lnTo>
                  <a:pt x="8171" y="7200"/>
                </a:lnTo>
                <a:lnTo>
                  <a:pt x="8205" y="7200"/>
                </a:lnTo>
                <a:lnTo>
                  <a:pt x="8205" y="6965"/>
                </a:lnTo>
                <a:lnTo>
                  <a:pt x="8239" y="6965"/>
                </a:lnTo>
                <a:lnTo>
                  <a:pt x="8239" y="6757"/>
                </a:lnTo>
                <a:lnTo>
                  <a:pt x="8274" y="6757"/>
                </a:lnTo>
                <a:lnTo>
                  <a:pt x="8274" y="6548"/>
                </a:lnTo>
                <a:lnTo>
                  <a:pt x="8308" y="6548"/>
                </a:lnTo>
                <a:lnTo>
                  <a:pt x="8308" y="6313"/>
                </a:lnTo>
                <a:lnTo>
                  <a:pt x="8342" y="6313"/>
                </a:lnTo>
                <a:lnTo>
                  <a:pt x="8342" y="6157"/>
                </a:lnTo>
                <a:lnTo>
                  <a:pt x="8377" y="6104"/>
                </a:lnTo>
                <a:lnTo>
                  <a:pt x="8377" y="5948"/>
                </a:lnTo>
                <a:lnTo>
                  <a:pt x="8411" y="5948"/>
                </a:lnTo>
                <a:lnTo>
                  <a:pt x="8411" y="5739"/>
                </a:lnTo>
                <a:lnTo>
                  <a:pt x="8446" y="5739"/>
                </a:lnTo>
                <a:lnTo>
                  <a:pt x="8446" y="5504"/>
                </a:lnTo>
                <a:lnTo>
                  <a:pt x="8480" y="5504"/>
                </a:lnTo>
                <a:lnTo>
                  <a:pt x="8480" y="5296"/>
                </a:lnTo>
                <a:lnTo>
                  <a:pt x="8514" y="5296"/>
                </a:lnTo>
                <a:lnTo>
                  <a:pt x="8514" y="5139"/>
                </a:lnTo>
                <a:lnTo>
                  <a:pt x="8549" y="5139"/>
                </a:lnTo>
                <a:lnTo>
                  <a:pt x="8549" y="4930"/>
                </a:lnTo>
                <a:lnTo>
                  <a:pt x="8583" y="4930"/>
                </a:lnTo>
                <a:lnTo>
                  <a:pt x="8583" y="4774"/>
                </a:lnTo>
                <a:lnTo>
                  <a:pt x="8617" y="4696"/>
                </a:lnTo>
                <a:lnTo>
                  <a:pt x="8617" y="4539"/>
                </a:lnTo>
                <a:lnTo>
                  <a:pt x="8652" y="4539"/>
                </a:lnTo>
                <a:lnTo>
                  <a:pt x="8652" y="4330"/>
                </a:lnTo>
                <a:lnTo>
                  <a:pt x="8686" y="4330"/>
                </a:lnTo>
                <a:lnTo>
                  <a:pt x="8686" y="4174"/>
                </a:lnTo>
                <a:lnTo>
                  <a:pt x="8721" y="4174"/>
                </a:lnTo>
                <a:lnTo>
                  <a:pt x="8721" y="3965"/>
                </a:lnTo>
                <a:lnTo>
                  <a:pt x="8755" y="3965"/>
                </a:lnTo>
                <a:lnTo>
                  <a:pt x="8755" y="3809"/>
                </a:lnTo>
                <a:lnTo>
                  <a:pt x="8789" y="3809"/>
                </a:lnTo>
                <a:lnTo>
                  <a:pt x="8789" y="3678"/>
                </a:lnTo>
                <a:lnTo>
                  <a:pt x="8829" y="3600"/>
                </a:lnTo>
                <a:lnTo>
                  <a:pt x="8829" y="3443"/>
                </a:lnTo>
                <a:lnTo>
                  <a:pt x="8863" y="3443"/>
                </a:lnTo>
                <a:lnTo>
                  <a:pt x="8863" y="3313"/>
                </a:lnTo>
                <a:lnTo>
                  <a:pt x="8897" y="3313"/>
                </a:lnTo>
                <a:lnTo>
                  <a:pt x="8897" y="3157"/>
                </a:lnTo>
                <a:lnTo>
                  <a:pt x="8932" y="3157"/>
                </a:lnTo>
                <a:lnTo>
                  <a:pt x="8932" y="3000"/>
                </a:lnTo>
                <a:lnTo>
                  <a:pt x="8966" y="2948"/>
                </a:lnTo>
                <a:lnTo>
                  <a:pt x="8966" y="2791"/>
                </a:lnTo>
                <a:lnTo>
                  <a:pt x="9000" y="2791"/>
                </a:lnTo>
                <a:lnTo>
                  <a:pt x="9000" y="2635"/>
                </a:lnTo>
                <a:lnTo>
                  <a:pt x="9035" y="2635"/>
                </a:lnTo>
                <a:lnTo>
                  <a:pt x="9035" y="2504"/>
                </a:lnTo>
                <a:lnTo>
                  <a:pt x="9069" y="2504"/>
                </a:lnTo>
                <a:lnTo>
                  <a:pt x="9069" y="2348"/>
                </a:lnTo>
                <a:lnTo>
                  <a:pt x="9104" y="2348"/>
                </a:lnTo>
                <a:lnTo>
                  <a:pt x="9104" y="2191"/>
                </a:lnTo>
                <a:lnTo>
                  <a:pt x="9138" y="2191"/>
                </a:lnTo>
                <a:lnTo>
                  <a:pt x="9138" y="2061"/>
                </a:lnTo>
                <a:lnTo>
                  <a:pt x="9172" y="2061"/>
                </a:lnTo>
                <a:lnTo>
                  <a:pt x="9172" y="1983"/>
                </a:lnTo>
                <a:lnTo>
                  <a:pt x="9207" y="1904"/>
                </a:lnTo>
                <a:lnTo>
                  <a:pt x="9207" y="1826"/>
                </a:lnTo>
                <a:lnTo>
                  <a:pt x="9241" y="1826"/>
                </a:lnTo>
                <a:lnTo>
                  <a:pt x="9241" y="1696"/>
                </a:lnTo>
                <a:lnTo>
                  <a:pt x="9275" y="1696"/>
                </a:lnTo>
                <a:lnTo>
                  <a:pt x="9275" y="1539"/>
                </a:lnTo>
                <a:lnTo>
                  <a:pt x="9310" y="1539"/>
                </a:lnTo>
                <a:lnTo>
                  <a:pt x="9310" y="1461"/>
                </a:lnTo>
                <a:lnTo>
                  <a:pt x="9344" y="1461"/>
                </a:lnTo>
                <a:lnTo>
                  <a:pt x="9344" y="1330"/>
                </a:lnTo>
                <a:lnTo>
                  <a:pt x="9378" y="1330"/>
                </a:lnTo>
                <a:lnTo>
                  <a:pt x="9378" y="1252"/>
                </a:lnTo>
                <a:lnTo>
                  <a:pt x="9413" y="1252"/>
                </a:lnTo>
                <a:lnTo>
                  <a:pt x="9413" y="1096"/>
                </a:lnTo>
                <a:lnTo>
                  <a:pt x="9447" y="1096"/>
                </a:lnTo>
                <a:lnTo>
                  <a:pt x="9447" y="1017"/>
                </a:lnTo>
                <a:lnTo>
                  <a:pt x="9482" y="1017"/>
                </a:lnTo>
                <a:lnTo>
                  <a:pt x="9482" y="939"/>
                </a:lnTo>
                <a:lnTo>
                  <a:pt x="9516" y="939"/>
                </a:lnTo>
                <a:lnTo>
                  <a:pt x="9516" y="809"/>
                </a:lnTo>
                <a:lnTo>
                  <a:pt x="9555" y="809"/>
                </a:lnTo>
                <a:lnTo>
                  <a:pt x="9555" y="730"/>
                </a:lnTo>
                <a:lnTo>
                  <a:pt x="9590" y="730"/>
                </a:lnTo>
                <a:lnTo>
                  <a:pt x="9590" y="652"/>
                </a:lnTo>
                <a:lnTo>
                  <a:pt x="9624" y="652"/>
                </a:lnTo>
                <a:lnTo>
                  <a:pt x="9624" y="574"/>
                </a:lnTo>
                <a:lnTo>
                  <a:pt x="9658" y="574"/>
                </a:lnTo>
                <a:lnTo>
                  <a:pt x="9658" y="522"/>
                </a:lnTo>
                <a:lnTo>
                  <a:pt x="9693" y="522"/>
                </a:lnTo>
                <a:lnTo>
                  <a:pt x="9693" y="443"/>
                </a:lnTo>
                <a:lnTo>
                  <a:pt x="9727" y="443"/>
                </a:lnTo>
                <a:lnTo>
                  <a:pt x="9727" y="365"/>
                </a:lnTo>
                <a:lnTo>
                  <a:pt x="9761" y="365"/>
                </a:lnTo>
                <a:lnTo>
                  <a:pt x="9796" y="287"/>
                </a:lnTo>
                <a:lnTo>
                  <a:pt x="9830" y="287"/>
                </a:lnTo>
                <a:lnTo>
                  <a:pt x="9830" y="209"/>
                </a:lnTo>
                <a:lnTo>
                  <a:pt x="9865" y="209"/>
                </a:lnTo>
                <a:lnTo>
                  <a:pt x="9865" y="130"/>
                </a:lnTo>
                <a:lnTo>
                  <a:pt x="9899" y="130"/>
                </a:lnTo>
                <a:lnTo>
                  <a:pt x="9933" y="130"/>
                </a:lnTo>
                <a:lnTo>
                  <a:pt x="9933" y="78"/>
                </a:lnTo>
                <a:lnTo>
                  <a:pt x="9968" y="78"/>
                </a:lnTo>
                <a:lnTo>
                  <a:pt x="10002" y="78"/>
                </a:lnTo>
                <a:lnTo>
                  <a:pt x="10036" y="78"/>
                </a:lnTo>
                <a:lnTo>
                  <a:pt x="10036" y="0"/>
                </a:lnTo>
                <a:lnTo>
                  <a:pt x="10071" y="0"/>
                </a:lnTo>
                <a:lnTo>
                  <a:pt x="10105" y="0"/>
                </a:lnTo>
                <a:lnTo>
                  <a:pt x="10140" y="0"/>
                </a:lnTo>
                <a:lnTo>
                  <a:pt x="10174" y="0"/>
                </a:lnTo>
                <a:lnTo>
                  <a:pt x="10208" y="0"/>
                </a:lnTo>
                <a:lnTo>
                  <a:pt x="10248" y="0"/>
                </a:lnTo>
                <a:lnTo>
                  <a:pt x="10282" y="0"/>
                </a:lnTo>
                <a:lnTo>
                  <a:pt x="10316" y="0"/>
                </a:lnTo>
                <a:lnTo>
                  <a:pt x="10316" y="78"/>
                </a:lnTo>
                <a:lnTo>
                  <a:pt x="10351" y="78"/>
                </a:lnTo>
                <a:lnTo>
                  <a:pt x="10385" y="78"/>
                </a:lnTo>
                <a:lnTo>
                  <a:pt x="10419" y="78"/>
                </a:lnTo>
                <a:lnTo>
                  <a:pt x="10419" y="130"/>
                </a:lnTo>
                <a:lnTo>
                  <a:pt x="10454" y="130"/>
                </a:lnTo>
                <a:lnTo>
                  <a:pt x="10488" y="130"/>
                </a:lnTo>
                <a:lnTo>
                  <a:pt x="10488" y="209"/>
                </a:lnTo>
                <a:lnTo>
                  <a:pt x="10523" y="209"/>
                </a:lnTo>
                <a:lnTo>
                  <a:pt x="10523" y="287"/>
                </a:lnTo>
                <a:lnTo>
                  <a:pt x="10557" y="287"/>
                </a:lnTo>
                <a:lnTo>
                  <a:pt x="10591" y="287"/>
                </a:lnTo>
                <a:lnTo>
                  <a:pt x="10591" y="365"/>
                </a:lnTo>
                <a:lnTo>
                  <a:pt x="10626" y="365"/>
                </a:lnTo>
                <a:lnTo>
                  <a:pt x="10626" y="443"/>
                </a:lnTo>
                <a:lnTo>
                  <a:pt x="10660" y="443"/>
                </a:lnTo>
                <a:lnTo>
                  <a:pt x="10660" y="522"/>
                </a:lnTo>
                <a:lnTo>
                  <a:pt x="10694" y="522"/>
                </a:lnTo>
                <a:lnTo>
                  <a:pt x="10694" y="574"/>
                </a:lnTo>
                <a:lnTo>
                  <a:pt x="10729" y="574"/>
                </a:lnTo>
                <a:lnTo>
                  <a:pt x="10729" y="652"/>
                </a:lnTo>
                <a:lnTo>
                  <a:pt x="10763" y="652"/>
                </a:lnTo>
                <a:lnTo>
                  <a:pt x="10763" y="730"/>
                </a:lnTo>
                <a:lnTo>
                  <a:pt x="10798" y="730"/>
                </a:lnTo>
                <a:lnTo>
                  <a:pt x="10798" y="809"/>
                </a:lnTo>
                <a:lnTo>
                  <a:pt x="10832" y="809"/>
                </a:lnTo>
                <a:lnTo>
                  <a:pt x="10832" y="887"/>
                </a:lnTo>
                <a:lnTo>
                  <a:pt x="10866" y="939"/>
                </a:lnTo>
                <a:lnTo>
                  <a:pt x="10866" y="1017"/>
                </a:lnTo>
                <a:lnTo>
                  <a:pt x="10901" y="1017"/>
                </a:lnTo>
                <a:lnTo>
                  <a:pt x="10901" y="1096"/>
                </a:lnTo>
                <a:lnTo>
                  <a:pt x="10940" y="1096"/>
                </a:lnTo>
                <a:lnTo>
                  <a:pt x="10940" y="1174"/>
                </a:lnTo>
                <a:lnTo>
                  <a:pt x="10974" y="1252"/>
                </a:lnTo>
                <a:lnTo>
                  <a:pt x="10974" y="1330"/>
                </a:lnTo>
                <a:lnTo>
                  <a:pt x="11009" y="1330"/>
                </a:lnTo>
                <a:lnTo>
                  <a:pt x="11009" y="1383"/>
                </a:lnTo>
                <a:lnTo>
                  <a:pt x="11043" y="1461"/>
                </a:lnTo>
                <a:lnTo>
                  <a:pt x="11043" y="1539"/>
                </a:lnTo>
                <a:lnTo>
                  <a:pt x="11077" y="1539"/>
                </a:lnTo>
                <a:lnTo>
                  <a:pt x="11077" y="1696"/>
                </a:lnTo>
                <a:lnTo>
                  <a:pt x="11112" y="1696"/>
                </a:lnTo>
                <a:lnTo>
                  <a:pt x="11112" y="1748"/>
                </a:lnTo>
                <a:lnTo>
                  <a:pt x="11146" y="1826"/>
                </a:lnTo>
                <a:lnTo>
                  <a:pt x="11146" y="1904"/>
                </a:lnTo>
                <a:lnTo>
                  <a:pt x="11181" y="1904"/>
                </a:lnTo>
                <a:lnTo>
                  <a:pt x="11181" y="2061"/>
                </a:lnTo>
                <a:lnTo>
                  <a:pt x="11215" y="2061"/>
                </a:lnTo>
                <a:lnTo>
                  <a:pt x="11215" y="2191"/>
                </a:lnTo>
                <a:lnTo>
                  <a:pt x="11249" y="2191"/>
                </a:lnTo>
                <a:lnTo>
                  <a:pt x="11249" y="2348"/>
                </a:lnTo>
                <a:lnTo>
                  <a:pt x="11284" y="2348"/>
                </a:lnTo>
                <a:lnTo>
                  <a:pt x="11284" y="2504"/>
                </a:lnTo>
                <a:lnTo>
                  <a:pt x="11318" y="2504"/>
                </a:lnTo>
                <a:lnTo>
                  <a:pt x="11318" y="2635"/>
                </a:lnTo>
                <a:lnTo>
                  <a:pt x="11352" y="2635"/>
                </a:lnTo>
                <a:lnTo>
                  <a:pt x="11352" y="2791"/>
                </a:lnTo>
                <a:lnTo>
                  <a:pt x="11387" y="2791"/>
                </a:lnTo>
                <a:lnTo>
                  <a:pt x="11387" y="2948"/>
                </a:lnTo>
                <a:lnTo>
                  <a:pt x="11421" y="2948"/>
                </a:lnTo>
                <a:lnTo>
                  <a:pt x="11421" y="3078"/>
                </a:lnTo>
                <a:lnTo>
                  <a:pt x="11456" y="3078"/>
                </a:lnTo>
                <a:lnTo>
                  <a:pt x="11456" y="3235"/>
                </a:lnTo>
                <a:lnTo>
                  <a:pt x="11490" y="3313"/>
                </a:lnTo>
                <a:lnTo>
                  <a:pt x="11490" y="3443"/>
                </a:lnTo>
                <a:lnTo>
                  <a:pt x="11524" y="3443"/>
                </a:lnTo>
                <a:lnTo>
                  <a:pt x="11524" y="3600"/>
                </a:lnTo>
                <a:lnTo>
                  <a:pt x="11559" y="3600"/>
                </a:lnTo>
                <a:lnTo>
                  <a:pt x="11559" y="3730"/>
                </a:lnTo>
                <a:lnTo>
                  <a:pt x="11593" y="3809"/>
                </a:lnTo>
                <a:lnTo>
                  <a:pt x="11593" y="3965"/>
                </a:lnTo>
                <a:lnTo>
                  <a:pt x="11627" y="3965"/>
                </a:lnTo>
                <a:lnTo>
                  <a:pt x="11627" y="4122"/>
                </a:lnTo>
                <a:lnTo>
                  <a:pt x="11667" y="4122"/>
                </a:lnTo>
                <a:lnTo>
                  <a:pt x="11667" y="4330"/>
                </a:lnTo>
                <a:lnTo>
                  <a:pt x="11701" y="4330"/>
                </a:lnTo>
                <a:lnTo>
                  <a:pt x="11701" y="4487"/>
                </a:lnTo>
                <a:lnTo>
                  <a:pt x="11735" y="4539"/>
                </a:lnTo>
                <a:lnTo>
                  <a:pt x="11735" y="4696"/>
                </a:lnTo>
                <a:lnTo>
                  <a:pt x="11770" y="4696"/>
                </a:lnTo>
                <a:lnTo>
                  <a:pt x="11770" y="4930"/>
                </a:lnTo>
                <a:lnTo>
                  <a:pt x="11804" y="4930"/>
                </a:lnTo>
                <a:lnTo>
                  <a:pt x="11804" y="5061"/>
                </a:lnTo>
                <a:lnTo>
                  <a:pt x="11839" y="5061"/>
                </a:lnTo>
                <a:lnTo>
                  <a:pt x="11839" y="5296"/>
                </a:lnTo>
                <a:lnTo>
                  <a:pt x="11873" y="5296"/>
                </a:lnTo>
                <a:lnTo>
                  <a:pt x="11873" y="5504"/>
                </a:lnTo>
                <a:lnTo>
                  <a:pt x="11907" y="5504"/>
                </a:lnTo>
                <a:lnTo>
                  <a:pt x="11907" y="5661"/>
                </a:lnTo>
                <a:lnTo>
                  <a:pt x="11942" y="5661"/>
                </a:lnTo>
                <a:lnTo>
                  <a:pt x="11942" y="5870"/>
                </a:lnTo>
                <a:lnTo>
                  <a:pt x="11976" y="5870"/>
                </a:lnTo>
                <a:lnTo>
                  <a:pt x="11976" y="6104"/>
                </a:lnTo>
                <a:lnTo>
                  <a:pt x="12010" y="6104"/>
                </a:lnTo>
                <a:lnTo>
                  <a:pt x="12010" y="6313"/>
                </a:lnTo>
                <a:lnTo>
                  <a:pt x="12045" y="6313"/>
                </a:lnTo>
                <a:lnTo>
                  <a:pt x="12045" y="6548"/>
                </a:lnTo>
                <a:lnTo>
                  <a:pt x="12079" y="6548"/>
                </a:lnTo>
                <a:lnTo>
                  <a:pt x="12079" y="6678"/>
                </a:lnTo>
                <a:lnTo>
                  <a:pt x="12113" y="6757"/>
                </a:lnTo>
                <a:lnTo>
                  <a:pt x="12113" y="6913"/>
                </a:lnTo>
                <a:lnTo>
                  <a:pt x="12148" y="6965"/>
                </a:lnTo>
                <a:lnTo>
                  <a:pt x="12148" y="7122"/>
                </a:lnTo>
                <a:lnTo>
                  <a:pt x="12182" y="7200"/>
                </a:lnTo>
                <a:lnTo>
                  <a:pt x="12182" y="7357"/>
                </a:lnTo>
                <a:lnTo>
                  <a:pt x="12217" y="7357"/>
                </a:lnTo>
                <a:lnTo>
                  <a:pt x="12217" y="7409"/>
                </a:lnTo>
                <a:lnTo>
                  <a:pt x="12217" y="7487"/>
                </a:lnTo>
                <a:lnTo>
                  <a:pt x="12217" y="7565"/>
                </a:lnTo>
                <a:lnTo>
                  <a:pt x="12251" y="7565"/>
                </a:lnTo>
                <a:lnTo>
                  <a:pt x="12251" y="7774"/>
                </a:lnTo>
                <a:lnTo>
                  <a:pt x="12285" y="7774"/>
                </a:lnTo>
                <a:lnTo>
                  <a:pt x="12285" y="8009"/>
                </a:lnTo>
                <a:lnTo>
                  <a:pt x="12320" y="8009"/>
                </a:lnTo>
                <a:lnTo>
                  <a:pt x="12320" y="8217"/>
                </a:lnTo>
                <a:lnTo>
                  <a:pt x="12359" y="8296"/>
                </a:lnTo>
                <a:lnTo>
                  <a:pt x="12359" y="8452"/>
                </a:lnTo>
                <a:lnTo>
                  <a:pt x="12393" y="8530"/>
                </a:lnTo>
                <a:lnTo>
                  <a:pt x="12393" y="8661"/>
                </a:lnTo>
                <a:lnTo>
                  <a:pt x="12428" y="8739"/>
                </a:lnTo>
                <a:lnTo>
                  <a:pt x="12428" y="8974"/>
                </a:lnTo>
                <a:lnTo>
                  <a:pt x="12462" y="8974"/>
                </a:lnTo>
                <a:lnTo>
                  <a:pt x="12462" y="9183"/>
                </a:lnTo>
                <a:lnTo>
                  <a:pt x="12496" y="9183"/>
                </a:lnTo>
                <a:lnTo>
                  <a:pt x="12496" y="9391"/>
                </a:lnTo>
                <a:lnTo>
                  <a:pt x="12531" y="9391"/>
                </a:lnTo>
                <a:lnTo>
                  <a:pt x="12531" y="9626"/>
                </a:lnTo>
                <a:lnTo>
                  <a:pt x="12565" y="9626"/>
                </a:lnTo>
                <a:lnTo>
                  <a:pt x="12565" y="9835"/>
                </a:lnTo>
                <a:lnTo>
                  <a:pt x="12600" y="9835"/>
                </a:lnTo>
                <a:lnTo>
                  <a:pt x="12600" y="10070"/>
                </a:lnTo>
                <a:lnTo>
                  <a:pt x="12634" y="10070"/>
                </a:lnTo>
                <a:lnTo>
                  <a:pt x="12634" y="10200"/>
                </a:lnTo>
                <a:lnTo>
                  <a:pt x="12634" y="10278"/>
                </a:lnTo>
                <a:lnTo>
                  <a:pt x="12668" y="10278"/>
                </a:lnTo>
                <a:lnTo>
                  <a:pt x="12668" y="10513"/>
                </a:lnTo>
                <a:lnTo>
                  <a:pt x="12703" y="10591"/>
                </a:lnTo>
                <a:lnTo>
                  <a:pt x="12703" y="10800"/>
                </a:lnTo>
                <a:lnTo>
                  <a:pt x="12737" y="10800"/>
                </a:lnTo>
                <a:lnTo>
                  <a:pt x="12737" y="11009"/>
                </a:lnTo>
                <a:lnTo>
                  <a:pt x="12771" y="11009"/>
                </a:lnTo>
                <a:lnTo>
                  <a:pt x="12771" y="11243"/>
                </a:lnTo>
                <a:lnTo>
                  <a:pt x="12806" y="11243"/>
                </a:lnTo>
                <a:lnTo>
                  <a:pt x="12806" y="11452"/>
                </a:lnTo>
                <a:lnTo>
                  <a:pt x="12840" y="11452"/>
                </a:lnTo>
                <a:lnTo>
                  <a:pt x="12840" y="11687"/>
                </a:lnTo>
                <a:lnTo>
                  <a:pt x="12875" y="11687"/>
                </a:lnTo>
                <a:lnTo>
                  <a:pt x="12875" y="11896"/>
                </a:lnTo>
                <a:lnTo>
                  <a:pt x="12909" y="11896"/>
                </a:lnTo>
                <a:lnTo>
                  <a:pt x="12909" y="12130"/>
                </a:lnTo>
                <a:lnTo>
                  <a:pt x="12943" y="12130"/>
                </a:lnTo>
                <a:lnTo>
                  <a:pt x="12943" y="12417"/>
                </a:lnTo>
                <a:lnTo>
                  <a:pt x="12978" y="12417"/>
                </a:lnTo>
                <a:lnTo>
                  <a:pt x="12978" y="12626"/>
                </a:lnTo>
                <a:lnTo>
                  <a:pt x="13012" y="12626"/>
                </a:lnTo>
                <a:lnTo>
                  <a:pt x="13012" y="12861"/>
                </a:lnTo>
                <a:lnTo>
                  <a:pt x="13046" y="12861"/>
                </a:lnTo>
                <a:lnTo>
                  <a:pt x="13046" y="12991"/>
                </a:lnTo>
                <a:lnTo>
                  <a:pt x="13046" y="13070"/>
                </a:lnTo>
                <a:lnTo>
                  <a:pt x="13086" y="13070"/>
                </a:lnTo>
                <a:lnTo>
                  <a:pt x="13086" y="13304"/>
                </a:lnTo>
                <a:lnTo>
                  <a:pt x="13120" y="13304"/>
                </a:lnTo>
                <a:lnTo>
                  <a:pt x="13120" y="13513"/>
                </a:lnTo>
                <a:lnTo>
                  <a:pt x="13154" y="13513"/>
                </a:lnTo>
                <a:lnTo>
                  <a:pt x="13154" y="13748"/>
                </a:lnTo>
                <a:lnTo>
                  <a:pt x="13189" y="13748"/>
                </a:lnTo>
                <a:lnTo>
                  <a:pt x="13189" y="13957"/>
                </a:lnTo>
                <a:lnTo>
                  <a:pt x="13223" y="13957"/>
                </a:lnTo>
                <a:lnTo>
                  <a:pt x="13223" y="14191"/>
                </a:lnTo>
                <a:lnTo>
                  <a:pt x="13258" y="14191"/>
                </a:lnTo>
                <a:lnTo>
                  <a:pt x="13258" y="14400"/>
                </a:lnTo>
                <a:lnTo>
                  <a:pt x="13292" y="14400"/>
                </a:lnTo>
                <a:lnTo>
                  <a:pt x="13292" y="14609"/>
                </a:lnTo>
                <a:lnTo>
                  <a:pt x="13326" y="14609"/>
                </a:lnTo>
                <a:lnTo>
                  <a:pt x="13326" y="14843"/>
                </a:lnTo>
                <a:lnTo>
                  <a:pt x="13361" y="14843"/>
                </a:lnTo>
                <a:lnTo>
                  <a:pt x="13361" y="15052"/>
                </a:lnTo>
                <a:lnTo>
                  <a:pt x="13395" y="15052"/>
                </a:lnTo>
                <a:lnTo>
                  <a:pt x="13395" y="15287"/>
                </a:lnTo>
                <a:lnTo>
                  <a:pt x="13429" y="15287"/>
                </a:lnTo>
                <a:lnTo>
                  <a:pt x="13429" y="15417"/>
                </a:lnTo>
                <a:lnTo>
                  <a:pt x="13464" y="15496"/>
                </a:lnTo>
                <a:lnTo>
                  <a:pt x="13464" y="15652"/>
                </a:lnTo>
                <a:lnTo>
                  <a:pt x="13498" y="15652"/>
                </a:lnTo>
                <a:lnTo>
                  <a:pt x="13498" y="15861"/>
                </a:lnTo>
                <a:lnTo>
                  <a:pt x="13533" y="15861"/>
                </a:lnTo>
                <a:lnTo>
                  <a:pt x="13533" y="16096"/>
                </a:lnTo>
                <a:lnTo>
                  <a:pt x="13567" y="16096"/>
                </a:lnTo>
                <a:lnTo>
                  <a:pt x="13567" y="16226"/>
                </a:lnTo>
                <a:lnTo>
                  <a:pt x="13601" y="16304"/>
                </a:lnTo>
                <a:lnTo>
                  <a:pt x="13601" y="16461"/>
                </a:lnTo>
                <a:lnTo>
                  <a:pt x="13636" y="16461"/>
                </a:lnTo>
                <a:lnTo>
                  <a:pt x="13636" y="16670"/>
                </a:lnTo>
                <a:lnTo>
                  <a:pt x="13670" y="16670"/>
                </a:lnTo>
                <a:lnTo>
                  <a:pt x="13670" y="16826"/>
                </a:lnTo>
                <a:lnTo>
                  <a:pt x="13704" y="16904"/>
                </a:lnTo>
                <a:lnTo>
                  <a:pt x="13704" y="17035"/>
                </a:lnTo>
                <a:lnTo>
                  <a:pt x="13739" y="17035"/>
                </a:lnTo>
                <a:lnTo>
                  <a:pt x="13739" y="17270"/>
                </a:lnTo>
                <a:lnTo>
                  <a:pt x="13778" y="17270"/>
                </a:lnTo>
                <a:lnTo>
                  <a:pt x="13778" y="17426"/>
                </a:lnTo>
                <a:lnTo>
                  <a:pt x="13812" y="17426"/>
                </a:lnTo>
                <a:lnTo>
                  <a:pt x="13812" y="17635"/>
                </a:lnTo>
                <a:lnTo>
                  <a:pt x="13847" y="17635"/>
                </a:lnTo>
                <a:lnTo>
                  <a:pt x="13847" y="17791"/>
                </a:lnTo>
                <a:lnTo>
                  <a:pt x="13881" y="17791"/>
                </a:lnTo>
                <a:lnTo>
                  <a:pt x="13881" y="17922"/>
                </a:lnTo>
                <a:lnTo>
                  <a:pt x="13916" y="17922"/>
                </a:lnTo>
                <a:lnTo>
                  <a:pt x="13916" y="18000"/>
                </a:lnTo>
                <a:lnTo>
                  <a:pt x="13916" y="18157"/>
                </a:lnTo>
                <a:lnTo>
                  <a:pt x="13950" y="18157"/>
                </a:lnTo>
                <a:lnTo>
                  <a:pt x="13950" y="18287"/>
                </a:lnTo>
                <a:lnTo>
                  <a:pt x="13984" y="18287"/>
                </a:lnTo>
                <a:lnTo>
                  <a:pt x="13984" y="18443"/>
                </a:lnTo>
                <a:lnTo>
                  <a:pt x="14019" y="18443"/>
                </a:lnTo>
                <a:lnTo>
                  <a:pt x="14019" y="18600"/>
                </a:lnTo>
                <a:lnTo>
                  <a:pt x="14053" y="18600"/>
                </a:lnTo>
                <a:lnTo>
                  <a:pt x="14053" y="18730"/>
                </a:lnTo>
                <a:lnTo>
                  <a:pt x="14087" y="18809"/>
                </a:lnTo>
                <a:lnTo>
                  <a:pt x="14087" y="18965"/>
                </a:lnTo>
                <a:lnTo>
                  <a:pt x="14122" y="18965"/>
                </a:lnTo>
                <a:lnTo>
                  <a:pt x="14122" y="19096"/>
                </a:lnTo>
                <a:lnTo>
                  <a:pt x="14156" y="19096"/>
                </a:lnTo>
                <a:lnTo>
                  <a:pt x="14156" y="19252"/>
                </a:lnTo>
                <a:lnTo>
                  <a:pt x="14191" y="19252"/>
                </a:lnTo>
                <a:lnTo>
                  <a:pt x="14191" y="19409"/>
                </a:lnTo>
                <a:lnTo>
                  <a:pt x="14225" y="19409"/>
                </a:lnTo>
                <a:lnTo>
                  <a:pt x="14225" y="19461"/>
                </a:lnTo>
                <a:lnTo>
                  <a:pt x="14259" y="19539"/>
                </a:lnTo>
                <a:lnTo>
                  <a:pt x="14259" y="19617"/>
                </a:lnTo>
                <a:lnTo>
                  <a:pt x="14294" y="19617"/>
                </a:lnTo>
                <a:lnTo>
                  <a:pt x="14294" y="19774"/>
                </a:lnTo>
                <a:lnTo>
                  <a:pt x="14328" y="19774"/>
                </a:lnTo>
                <a:lnTo>
                  <a:pt x="14328" y="19852"/>
                </a:lnTo>
                <a:lnTo>
                  <a:pt x="14328" y="19904"/>
                </a:lnTo>
                <a:lnTo>
                  <a:pt x="14362" y="19904"/>
                </a:lnTo>
                <a:lnTo>
                  <a:pt x="14362" y="19983"/>
                </a:lnTo>
                <a:lnTo>
                  <a:pt x="14397" y="20061"/>
                </a:lnTo>
                <a:lnTo>
                  <a:pt x="14397" y="20139"/>
                </a:lnTo>
                <a:lnTo>
                  <a:pt x="14431" y="20139"/>
                </a:lnTo>
                <a:lnTo>
                  <a:pt x="14431" y="20270"/>
                </a:lnTo>
                <a:lnTo>
                  <a:pt x="14465" y="20270"/>
                </a:lnTo>
                <a:lnTo>
                  <a:pt x="14465" y="20348"/>
                </a:lnTo>
                <a:lnTo>
                  <a:pt x="14505" y="20348"/>
                </a:lnTo>
                <a:lnTo>
                  <a:pt x="14505" y="20504"/>
                </a:lnTo>
                <a:lnTo>
                  <a:pt x="14539" y="20504"/>
                </a:lnTo>
                <a:lnTo>
                  <a:pt x="14539" y="20583"/>
                </a:lnTo>
                <a:lnTo>
                  <a:pt x="14573" y="20583"/>
                </a:lnTo>
                <a:lnTo>
                  <a:pt x="14573" y="20635"/>
                </a:lnTo>
                <a:lnTo>
                  <a:pt x="14608" y="20635"/>
                </a:lnTo>
                <a:lnTo>
                  <a:pt x="14608" y="20791"/>
                </a:lnTo>
                <a:lnTo>
                  <a:pt x="14642" y="20791"/>
                </a:lnTo>
                <a:lnTo>
                  <a:pt x="14642" y="20870"/>
                </a:lnTo>
                <a:lnTo>
                  <a:pt x="14677" y="20870"/>
                </a:lnTo>
                <a:lnTo>
                  <a:pt x="14677" y="20948"/>
                </a:lnTo>
                <a:lnTo>
                  <a:pt x="14711" y="20948"/>
                </a:lnTo>
                <a:lnTo>
                  <a:pt x="14711" y="21026"/>
                </a:lnTo>
                <a:lnTo>
                  <a:pt x="14745" y="21026"/>
                </a:lnTo>
                <a:lnTo>
                  <a:pt x="14745" y="21078"/>
                </a:lnTo>
                <a:lnTo>
                  <a:pt x="14780" y="21078"/>
                </a:lnTo>
                <a:lnTo>
                  <a:pt x="14780" y="21157"/>
                </a:lnTo>
                <a:lnTo>
                  <a:pt x="14814" y="21157"/>
                </a:lnTo>
                <a:lnTo>
                  <a:pt x="14814" y="21235"/>
                </a:lnTo>
                <a:lnTo>
                  <a:pt x="14848" y="21235"/>
                </a:lnTo>
                <a:lnTo>
                  <a:pt x="14883" y="21313"/>
                </a:lnTo>
                <a:lnTo>
                  <a:pt x="14917" y="21313"/>
                </a:lnTo>
                <a:lnTo>
                  <a:pt x="14917" y="21391"/>
                </a:lnTo>
                <a:lnTo>
                  <a:pt x="14952" y="21391"/>
                </a:lnTo>
                <a:lnTo>
                  <a:pt x="14986" y="21443"/>
                </a:lnTo>
                <a:lnTo>
                  <a:pt x="15020" y="21443"/>
                </a:lnTo>
                <a:lnTo>
                  <a:pt x="15020" y="21522"/>
                </a:lnTo>
                <a:lnTo>
                  <a:pt x="15055" y="21522"/>
                </a:lnTo>
                <a:lnTo>
                  <a:pt x="15089" y="21522"/>
                </a:lnTo>
                <a:lnTo>
                  <a:pt x="15123" y="21522"/>
                </a:lnTo>
                <a:lnTo>
                  <a:pt x="15123" y="21600"/>
                </a:lnTo>
                <a:lnTo>
                  <a:pt x="15158" y="21600"/>
                </a:lnTo>
                <a:lnTo>
                  <a:pt x="15197" y="21600"/>
                </a:lnTo>
                <a:lnTo>
                  <a:pt x="15231" y="21600"/>
                </a:lnTo>
                <a:lnTo>
                  <a:pt x="15266" y="21600"/>
                </a:lnTo>
                <a:lnTo>
                  <a:pt x="15300" y="21600"/>
                </a:lnTo>
                <a:lnTo>
                  <a:pt x="15335" y="21600"/>
                </a:lnTo>
                <a:lnTo>
                  <a:pt x="15369" y="21600"/>
                </a:lnTo>
                <a:lnTo>
                  <a:pt x="15403" y="21600"/>
                </a:lnTo>
                <a:lnTo>
                  <a:pt x="15403" y="21522"/>
                </a:lnTo>
                <a:lnTo>
                  <a:pt x="15438" y="21522"/>
                </a:lnTo>
                <a:lnTo>
                  <a:pt x="15472" y="21522"/>
                </a:lnTo>
                <a:lnTo>
                  <a:pt x="15506" y="21522"/>
                </a:lnTo>
                <a:lnTo>
                  <a:pt x="15506" y="21443"/>
                </a:lnTo>
                <a:lnTo>
                  <a:pt x="15541" y="21443"/>
                </a:lnTo>
                <a:lnTo>
                  <a:pt x="15575" y="21443"/>
                </a:lnTo>
                <a:lnTo>
                  <a:pt x="15575" y="21391"/>
                </a:lnTo>
                <a:lnTo>
                  <a:pt x="15610" y="21391"/>
                </a:lnTo>
                <a:lnTo>
                  <a:pt x="15610" y="21313"/>
                </a:lnTo>
                <a:lnTo>
                  <a:pt x="15644" y="21313"/>
                </a:lnTo>
                <a:lnTo>
                  <a:pt x="15678" y="21313"/>
                </a:lnTo>
                <a:lnTo>
                  <a:pt x="15678" y="21235"/>
                </a:lnTo>
                <a:lnTo>
                  <a:pt x="15713" y="21235"/>
                </a:lnTo>
                <a:lnTo>
                  <a:pt x="15713" y="21157"/>
                </a:lnTo>
                <a:lnTo>
                  <a:pt x="15747" y="21157"/>
                </a:lnTo>
                <a:lnTo>
                  <a:pt x="15747" y="21078"/>
                </a:lnTo>
                <a:lnTo>
                  <a:pt x="15781" y="21078"/>
                </a:lnTo>
                <a:lnTo>
                  <a:pt x="15781" y="21026"/>
                </a:lnTo>
                <a:lnTo>
                  <a:pt x="15816" y="21026"/>
                </a:lnTo>
                <a:lnTo>
                  <a:pt x="15816" y="20948"/>
                </a:lnTo>
                <a:lnTo>
                  <a:pt x="15850" y="20948"/>
                </a:lnTo>
                <a:lnTo>
                  <a:pt x="15850" y="20870"/>
                </a:lnTo>
                <a:lnTo>
                  <a:pt x="15889" y="20870"/>
                </a:lnTo>
                <a:lnTo>
                  <a:pt x="15889" y="20791"/>
                </a:lnTo>
                <a:lnTo>
                  <a:pt x="15924" y="20791"/>
                </a:lnTo>
                <a:lnTo>
                  <a:pt x="15924" y="20713"/>
                </a:lnTo>
                <a:lnTo>
                  <a:pt x="15958" y="20713"/>
                </a:lnTo>
                <a:lnTo>
                  <a:pt x="15958" y="20583"/>
                </a:lnTo>
                <a:lnTo>
                  <a:pt x="15993" y="20583"/>
                </a:lnTo>
                <a:lnTo>
                  <a:pt x="15993" y="20504"/>
                </a:lnTo>
                <a:lnTo>
                  <a:pt x="16027" y="20504"/>
                </a:lnTo>
                <a:lnTo>
                  <a:pt x="16027" y="20426"/>
                </a:lnTo>
                <a:lnTo>
                  <a:pt x="16061" y="20348"/>
                </a:lnTo>
                <a:lnTo>
                  <a:pt x="16061" y="20270"/>
                </a:lnTo>
                <a:lnTo>
                  <a:pt x="16096" y="20270"/>
                </a:lnTo>
                <a:lnTo>
                  <a:pt x="16096" y="20217"/>
                </a:lnTo>
                <a:lnTo>
                  <a:pt x="16130" y="20139"/>
                </a:lnTo>
                <a:lnTo>
                  <a:pt x="16130" y="20061"/>
                </a:lnTo>
                <a:lnTo>
                  <a:pt x="16164" y="20061"/>
                </a:lnTo>
                <a:lnTo>
                  <a:pt x="16164" y="19904"/>
                </a:lnTo>
                <a:lnTo>
                  <a:pt x="16199" y="19904"/>
                </a:lnTo>
                <a:lnTo>
                  <a:pt x="16199" y="19852"/>
                </a:lnTo>
                <a:lnTo>
                  <a:pt x="16233" y="19774"/>
                </a:lnTo>
                <a:lnTo>
                  <a:pt x="16233" y="19696"/>
                </a:lnTo>
                <a:lnTo>
                  <a:pt x="16268" y="19696"/>
                </a:lnTo>
                <a:lnTo>
                  <a:pt x="16268" y="19539"/>
                </a:lnTo>
                <a:lnTo>
                  <a:pt x="16302" y="19539"/>
                </a:lnTo>
                <a:lnTo>
                  <a:pt x="16302" y="19409"/>
                </a:lnTo>
                <a:lnTo>
                  <a:pt x="16336" y="19409"/>
                </a:lnTo>
                <a:lnTo>
                  <a:pt x="16336" y="19252"/>
                </a:lnTo>
                <a:lnTo>
                  <a:pt x="16371" y="19252"/>
                </a:lnTo>
                <a:lnTo>
                  <a:pt x="16371" y="19096"/>
                </a:lnTo>
                <a:lnTo>
                  <a:pt x="16405" y="19096"/>
                </a:lnTo>
                <a:lnTo>
                  <a:pt x="16405" y="18965"/>
                </a:lnTo>
                <a:lnTo>
                  <a:pt x="16439" y="18965"/>
                </a:lnTo>
                <a:lnTo>
                  <a:pt x="16439" y="18809"/>
                </a:lnTo>
                <a:lnTo>
                  <a:pt x="16474" y="18809"/>
                </a:lnTo>
                <a:lnTo>
                  <a:pt x="16474" y="18652"/>
                </a:lnTo>
                <a:lnTo>
                  <a:pt x="16508" y="18652"/>
                </a:lnTo>
                <a:lnTo>
                  <a:pt x="16508" y="18522"/>
                </a:lnTo>
                <a:lnTo>
                  <a:pt x="16542" y="18522"/>
                </a:lnTo>
                <a:lnTo>
                  <a:pt x="16542" y="18365"/>
                </a:lnTo>
                <a:lnTo>
                  <a:pt x="16577" y="18287"/>
                </a:lnTo>
                <a:lnTo>
                  <a:pt x="16577" y="18157"/>
                </a:lnTo>
                <a:lnTo>
                  <a:pt x="16616" y="18157"/>
                </a:lnTo>
                <a:lnTo>
                  <a:pt x="16616" y="18000"/>
                </a:lnTo>
                <a:lnTo>
                  <a:pt x="16651" y="18000"/>
                </a:lnTo>
                <a:lnTo>
                  <a:pt x="16651" y="17843"/>
                </a:lnTo>
                <a:lnTo>
                  <a:pt x="16685" y="17843"/>
                </a:lnTo>
                <a:lnTo>
                  <a:pt x="16685" y="17635"/>
                </a:lnTo>
                <a:lnTo>
                  <a:pt x="16719" y="17635"/>
                </a:lnTo>
                <a:lnTo>
                  <a:pt x="16719" y="17478"/>
                </a:lnTo>
                <a:lnTo>
                  <a:pt x="16754" y="17478"/>
                </a:lnTo>
                <a:lnTo>
                  <a:pt x="16754" y="17270"/>
                </a:lnTo>
                <a:lnTo>
                  <a:pt x="16788" y="17270"/>
                </a:lnTo>
                <a:lnTo>
                  <a:pt x="16788" y="17113"/>
                </a:lnTo>
                <a:lnTo>
                  <a:pt x="16822" y="17113"/>
                </a:lnTo>
                <a:lnTo>
                  <a:pt x="16822" y="16904"/>
                </a:lnTo>
                <a:lnTo>
                  <a:pt x="16857" y="16904"/>
                </a:lnTo>
                <a:lnTo>
                  <a:pt x="16857" y="16826"/>
                </a:lnTo>
                <a:lnTo>
                  <a:pt x="16857" y="16748"/>
                </a:lnTo>
                <a:lnTo>
                  <a:pt x="16891" y="16748"/>
                </a:lnTo>
                <a:lnTo>
                  <a:pt x="16891" y="16539"/>
                </a:lnTo>
                <a:lnTo>
                  <a:pt x="16925" y="16539"/>
                </a:lnTo>
                <a:lnTo>
                  <a:pt x="16925" y="16304"/>
                </a:lnTo>
                <a:lnTo>
                  <a:pt x="16960" y="16304"/>
                </a:lnTo>
                <a:lnTo>
                  <a:pt x="16960" y="16174"/>
                </a:lnTo>
                <a:lnTo>
                  <a:pt x="16994" y="16096"/>
                </a:lnTo>
                <a:lnTo>
                  <a:pt x="16994" y="15939"/>
                </a:lnTo>
                <a:lnTo>
                  <a:pt x="17029" y="15939"/>
                </a:lnTo>
                <a:lnTo>
                  <a:pt x="17029" y="15730"/>
                </a:lnTo>
                <a:lnTo>
                  <a:pt x="17063" y="15730"/>
                </a:lnTo>
                <a:lnTo>
                  <a:pt x="17063" y="15496"/>
                </a:lnTo>
                <a:lnTo>
                  <a:pt x="17097" y="15496"/>
                </a:lnTo>
                <a:lnTo>
                  <a:pt x="17097" y="15287"/>
                </a:lnTo>
                <a:lnTo>
                  <a:pt x="17132" y="15287"/>
                </a:lnTo>
                <a:lnTo>
                  <a:pt x="17132" y="15130"/>
                </a:lnTo>
                <a:lnTo>
                  <a:pt x="17166" y="15052"/>
                </a:lnTo>
                <a:lnTo>
                  <a:pt x="17166" y="14922"/>
                </a:lnTo>
                <a:lnTo>
                  <a:pt x="17200" y="14922"/>
                </a:lnTo>
                <a:lnTo>
                  <a:pt x="17200" y="14687"/>
                </a:lnTo>
                <a:lnTo>
                  <a:pt x="17235" y="14687"/>
                </a:lnTo>
                <a:lnTo>
                  <a:pt x="17235" y="14478"/>
                </a:lnTo>
                <a:lnTo>
                  <a:pt x="17269" y="14478"/>
                </a:lnTo>
                <a:lnTo>
                  <a:pt x="17269" y="14400"/>
                </a:lnTo>
                <a:lnTo>
                  <a:pt x="17269" y="14322"/>
                </a:lnTo>
                <a:lnTo>
                  <a:pt x="17269" y="14243"/>
                </a:lnTo>
                <a:lnTo>
                  <a:pt x="17308" y="14243"/>
                </a:lnTo>
                <a:lnTo>
                  <a:pt x="17308" y="14035"/>
                </a:lnTo>
                <a:lnTo>
                  <a:pt x="17343" y="14035"/>
                </a:lnTo>
                <a:lnTo>
                  <a:pt x="17343" y="13800"/>
                </a:lnTo>
                <a:lnTo>
                  <a:pt x="17377" y="13800"/>
                </a:lnTo>
                <a:lnTo>
                  <a:pt x="17377" y="13591"/>
                </a:lnTo>
                <a:lnTo>
                  <a:pt x="17412" y="13591"/>
                </a:lnTo>
                <a:lnTo>
                  <a:pt x="17412" y="13383"/>
                </a:lnTo>
                <a:lnTo>
                  <a:pt x="17446" y="13383"/>
                </a:lnTo>
                <a:lnTo>
                  <a:pt x="17446" y="13148"/>
                </a:lnTo>
                <a:lnTo>
                  <a:pt x="17480" y="13070"/>
                </a:lnTo>
                <a:lnTo>
                  <a:pt x="17480" y="12939"/>
                </a:lnTo>
                <a:lnTo>
                  <a:pt x="17515" y="12861"/>
                </a:lnTo>
                <a:lnTo>
                  <a:pt x="17515" y="12626"/>
                </a:lnTo>
                <a:lnTo>
                  <a:pt x="17549" y="12626"/>
                </a:lnTo>
                <a:lnTo>
                  <a:pt x="17549" y="12417"/>
                </a:lnTo>
                <a:lnTo>
                  <a:pt x="17583" y="12417"/>
                </a:lnTo>
                <a:lnTo>
                  <a:pt x="17583" y="12183"/>
                </a:lnTo>
                <a:lnTo>
                  <a:pt x="17618" y="12183"/>
                </a:lnTo>
                <a:lnTo>
                  <a:pt x="17618" y="11974"/>
                </a:lnTo>
                <a:lnTo>
                  <a:pt x="17652" y="11974"/>
                </a:lnTo>
                <a:lnTo>
                  <a:pt x="17652" y="11765"/>
                </a:lnTo>
                <a:lnTo>
                  <a:pt x="17687" y="11765"/>
                </a:lnTo>
                <a:lnTo>
                  <a:pt x="17687" y="11609"/>
                </a:lnTo>
                <a:lnTo>
                  <a:pt x="17687" y="11530"/>
                </a:lnTo>
                <a:lnTo>
                  <a:pt x="17721" y="11530"/>
                </a:lnTo>
                <a:lnTo>
                  <a:pt x="17721" y="11322"/>
                </a:lnTo>
                <a:lnTo>
                  <a:pt x="17755" y="11322"/>
                </a:lnTo>
                <a:lnTo>
                  <a:pt x="17755" y="11087"/>
                </a:lnTo>
                <a:lnTo>
                  <a:pt x="17790" y="11009"/>
                </a:lnTo>
                <a:lnTo>
                  <a:pt x="17790" y="10878"/>
                </a:lnTo>
                <a:lnTo>
                  <a:pt x="17824" y="10800"/>
                </a:lnTo>
                <a:lnTo>
                  <a:pt x="17824" y="10591"/>
                </a:lnTo>
                <a:lnTo>
                  <a:pt x="17858" y="10591"/>
                </a:lnTo>
                <a:lnTo>
                  <a:pt x="17858" y="10357"/>
                </a:lnTo>
                <a:lnTo>
                  <a:pt x="17893" y="10357"/>
                </a:lnTo>
                <a:lnTo>
                  <a:pt x="17893" y="10148"/>
                </a:lnTo>
                <a:lnTo>
                  <a:pt x="17927" y="10148"/>
                </a:lnTo>
                <a:lnTo>
                  <a:pt x="17927" y="9913"/>
                </a:lnTo>
                <a:lnTo>
                  <a:pt x="17962" y="9913"/>
                </a:lnTo>
                <a:lnTo>
                  <a:pt x="17962" y="9704"/>
                </a:lnTo>
                <a:lnTo>
                  <a:pt x="17996" y="9704"/>
                </a:lnTo>
                <a:lnTo>
                  <a:pt x="17996" y="9470"/>
                </a:lnTo>
                <a:lnTo>
                  <a:pt x="18035" y="9470"/>
                </a:lnTo>
                <a:lnTo>
                  <a:pt x="18035" y="9261"/>
                </a:lnTo>
                <a:lnTo>
                  <a:pt x="18070" y="9183"/>
                </a:lnTo>
                <a:lnTo>
                  <a:pt x="18070" y="9026"/>
                </a:lnTo>
                <a:lnTo>
                  <a:pt x="18104" y="8974"/>
                </a:lnTo>
                <a:lnTo>
                  <a:pt x="18104" y="8817"/>
                </a:lnTo>
                <a:lnTo>
                  <a:pt x="18104" y="8739"/>
                </a:lnTo>
                <a:lnTo>
                  <a:pt x="18138" y="8739"/>
                </a:lnTo>
                <a:lnTo>
                  <a:pt x="18138" y="8530"/>
                </a:lnTo>
                <a:lnTo>
                  <a:pt x="18173" y="8530"/>
                </a:lnTo>
                <a:lnTo>
                  <a:pt x="18173" y="8296"/>
                </a:lnTo>
                <a:lnTo>
                  <a:pt x="18207" y="8296"/>
                </a:lnTo>
                <a:lnTo>
                  <a:pt x="18207" y="8087"/>
                </a:lnTo>
                <a:lnTo>
                  <a:pt x="18241" y="8087"/>
                </a:lnTo>
                <a:lnTo>
                  <a:pt x="18241" y="7852"/>
                </a:lnTo>
                <a:lnTo>
                  <a:pt x="18276" y="7852"/>
                </a:lnTo>
                <a:lnTo>
                  <a:pt x="18276" y="7643"/>
                </a:lnTo>
                <a:lnTo>
                  <a:pt x="18310" y="7643"/>
                </a:lnTo>
                <a:lnTo>
                  <a:pt x="18310" y="7409"/>
                </a:lnTo>
                <a:lnTo>
                  <a:pt x="18345" y="7409"/>
                </a:lnTo>
                <a:lnTo>
                  <a:pt x="18345" y="7200"/>
                </a:lnTo>
                <a:lnTo>
                  <a:pt x="18379" y="7200"/>
                </a:lnTo>
                <a:lnTo>
                  <a:pt x="18379" y="6965"/>
                </a:lnTo>
                <a:lnTo>
                  <a:pt x="18413" y="6965"/>
                </a:lnTo>
                <a:lnTo>
                  <a:pt x="18413" y="6757"/>
                </a:lnTo>
                <a:lnTo>
                  <a:pt x="18448" y="6757"/>
                </a:lnTo>
                <a:lnTo>
                  <a:pt x="18448" y="6600"/>
                </a:lnTo>
                <a:lnTo>
                  <a:pt x="18482" y="6548"/>
                </a:lnTo>
                <a:lnTo>
                  <a:pt x="18482" y="6391"/>
                </a:lnTo>
                <a:lnTo>
                  <a:pt x="18516" y="6313"/>
                </a:lnTo>
                <a:lnTo>
                  <a:pt x="18516" y="6157"/>
                </a:lnTo>
                <a:lnTo>
                  <a:pt x="18551" y="6157"/>
                </a:lnTo>
                <a:lnTo>
                  <a:pt x="18551" y="5948"/>
                </a:lnTo>
                <a:lnTo>
                  <a:pt x="18585" y="5948"/>
                </a:lnTo>
                <a:lnTo>
                  <a:pt x="18585" y="5739"/>
                </a:lnTo>
                <a:lnTo>
                  <a:pt x="18620" y="5739"/>
                </a:lnTo>
                <a:lnTo>
                  <a:pt x="18620" y="5504"/>
                </a:lnTo>
                <a:lnTo>
                  <a:pt x="18654" y="5504"/>
                </a:lnTo>
                <a:lnTo>
                  <a:pt x="18654" y="5348"/>
                </a:lnTo>
                <a:lnTo>
                  <a:pt x="18688" y="5348"/>
                </a:lnTo>
                <a:lnTo>
                  <a:pt x="18688" y="5139"/>
                </a:lnTo>
                <a:lnTo>
                  <a:pt x="18728" y="5139"/>
                </a:lnTo>
                <a:lnTo>
                  <a:pt x="18728" y="4930"/>
                </a:lnTo>
                <a:lnTo>
                  <a:pt x="18762" y="4930"/>
                </a:lnTo>
                <a:lnTo>
                  <a:pt x="18762" y="4774"/>
                </a:lnTo>
                <a:lnTo>
                  <a:pt x="18796" y="4696"/>
                </a:lnTo>
                <a:lnTo>
                  <a:pt x="18796" y="4539"/>
                </a:lnTo>
                <a:lnTo>
                  <a:pt x="18831" y="4539"/>
                </a:lnTo>
                <a:lnTo>
                  <a:pt x="18831" y="4330"/>
                </a:lnTo>
                <a:lnTo>
                  <a:pt x="18865" y="4330"/>
                </a:lnTo>
                <a:lnTo>
                  <a:pt x="18865" y="4174"/>
                </a:lnTo>
                <a:lnTo>
                  <a:pt x="18899" y="4174"/>
                </a:lnTo>
                <a:lnTo>
                  <a:pt x="18899" y="4043"/>
                </a:lnTo>
                <a:lnTo>
                  <a:pt x="18934" y="3965"/>
                </a:lnTo>
                <a:lnTo>
                  <a:pt x="18934" y="3809"/>
                </a:lnTo>
                <a:lnTo>
                  <a:pt x="18968" y="3809"/>
                </a:lnTo>
                <a:lnTo>
                  <a:pt x="18968" y="3678"/>
                </a:lnTo>
                <a:lnTo>
                  <a:pt x="19003" y="3678"/>
                </a:lnTo>
                <a:lnTo>
                  <a:pt x="19003" y="3443"/>
                </a:lnTo>
                <a:lnTo>
                  <a:pt x="19037" y="3443"/>
                </a:lnTo>
                <a:lnTo>
                  <a:pt x="19037" y="3313"/>
                </a:lnTo>
                <a:lnTo>
                  <a:pt x="19071" y="3313"/>
                </a:lnTo>
                <a:lnTo>
                  <a:pt x="19071" y="3157"/>
                </a:lnTo>
                <a:lnTo>
                  <a:pt x="19106" y="3157"/>
                </a:lnTo>
                <a:lnTo>
                  <a:pt x="19106" y="3000"/>
                </a:lnTo>
                <a:lnTo>
                  <a:pt x="19140" y="3000"/>
                </a:lnTo>
                <a:lnTo>
                  <a:pt x="19140" y="2870"/>
                </a:lnTo>
                <a:lnTo>
                  <a:pt x="19174" y="2791"/>
                </a:lnTo>
                <a:lnTo>
                  <a:pt x="19174" y="2635"/>
                </a:lnTo>
                <a:lnTo>
                  <a:pt x="19209" y="2635"/>
                </a:lnTo>
                <a:lnTo>
                  <a:pt x="19209" y="2504"/>
                </a:lnTo>
                <a:lnTo>
                  <a:pt x="19243" y="2504"/>
                </a:lnTo>
                <a:lnTo>
                  <a:pt x="19243" y="2348"/>
                </a:lnTo>
                <a:lnTo>
                  <a:pt x="19277" y="2348"/>
                </a:lnTo>
                <a:lnTo>
                  <a:pt x="19277" y="2191"/>
                </a:lnTo>
                <a:lnTo>
                  <a:pt x="19312" y="2191"/>
                </a:lnTo>
                <a:lnTo>
                  <a:pt x="19312" y="2139"/>
                </a:lnTo>
                <a:lnTo>
                  <a:pt x="19346" y="2061"/>
                </a:lnTo>
                <a:lnTo>
                  <a:pt x="19346" y="1983"/>
                </a:lnTo>
                <a:lnTo>
                  <a:pt x="19381" y="1983"/>
                </a:lnTo>
                <a:lnTo>
                  <a:pt x="19381" y="1904"/>
                </a:lnTo>
                <a:lnTo>
                  <a:pt x="19381" y="1826"/>
                </a:lnTo>
                <a:lnTo>
                  <a:pt x="19415" y="1826"/>
                </a:lnTo>
                <a:lnTo>
                  <a:pt x="19415" y="1696"/>
                </a:lnTo>
                <a:lnTo>
                  <a:pt x="19454" y="1696"/>
                </a:lnTo>
                <a:lnTo>
                  <a:pt x="19454" y="1617"/>
                </a:lnTo>
                <a:lnTo>
                  <a:pt x="19489" y="1617"/>
                </a:lnTo>
                <a:lnTo>
                  <a:pt x="19489" y="1461"/>
                </a:lnTo>
                <a:lnTo>
                  <a:pt x="19523" y="1461"/>
                </a:lnTo>
                <a:lnTo>
                  <a:pt x="19523" y="1330"/>
                </a:lnTo>
                <a:lnTo>
                  <a:pt x="19557" y="1330"/>
                </a:lnTo>
                <a:lnTo>
                  <a:pt x="19557" y="1252"/>
                </a:lnTo>
                <a:lnTo>
                  <a:pt x="19592" y="1252"/>
                </a:lnTo>
                <a:lnTo>
                  <a:pt x="19592" y="1174"/>
                </a:lnTo>
                <a:lnTo>
                  <a:pt x="19626" y="1096"/>
                </a:lnTo>
                <a:lnTo>
                  <a:pt x="19626" y="1017"/>
                </a:lnTo>
                <a:lnTo>
                  <a:pt x="19660" y="1017"/>
                </a:lnTo>
                <a:lnTo>
                  <a:pt x="19660" y="939"/>
                </a:lnTo>
                <a:lnTo>
                  <a:pt x="19695" y="939"/>
                </a:lnTo>
                <a:lnTo>
                  <a:pt x="19695" y="887"/>
                </a:lnTo>
                <a:lnTo>
                  <a:pt x="19729" y="887"/>
                </a:lnTo>
                <a:lnTo>
                  <a:pt x="19729" y="730"/>
                </a:lnTo>
                <a:lnTo>
                  <a:pt x="19764" y="730"/>
                </a:lnTo>
                <a:lnTo>
                  <a:pt x="19764" y="652"/>
                </a:lnTo>
                <a:lnTo>
                  <a:pt x="19798" y="652"/>
                </a:lnTo>
                <a:lnTo>
                  <a:pt x="19798" y="574"/>
                </a:lnTo>
                <a:lnTo>
                  <a:pt x="19832" y="574"/>
                </a:lnTo>
                <a:lnTo>
                  <a:pt x="19832" y="522"/>
                </a:lnTo>
                <a:lnTo>
                  <a:pt x="19867" y="522"/>
                </a:lnTo>
                <a:lnTo>
                  <a:pt x="19867" y="443"/>
                </a:lnTo>
                <a:lnTo>
                  <a:pt x="19901" y="443"/>
                </a:lnTo>
                <a:lnTo>
                  <a:pt x="19901" y="365"/>
                </a:lnTo>
                <a:lnTo>
                  <a:pt x="19935" y="365"/>
                </a:lnTo>
                <a:lnTo>
                  <a:pt x="19970" y="365"/>
                </a:lnTo>
                <a:lnTo>
                  <a:pt x="19970" y="287"/>
                </a:lnTo>
                <a:lnTo>
                  <a:pt x="20004" y="287"/>
                </a:lnTo>
                <a:lnTo>
                  <a:pt x="20004" y="209"/>
                </a:lnTo>
                <a:lnTo>
                  <a:pt x="20039" y="209"/>
                </a:lnTo>
                <a:lnTo>
                  <a:pt x="20073" y="209"/>
                </a:lnTo>
                <a:lnTo>
                  <a:pt x="20073" y="130"/>
                </a:lnTo>
                <a:lnTo>
                  <a:pt x="20107" y="130"/>
                </a:lnTo>
                <a:lnTo>
                  <a:pt x="20147" y="78"/>
                </a:lnTo>
                <a:lnTo>
                  <a:pt x="20181" y="78"/>
                </a:lnTo>
                <a:lnTo>
                  <a:pt x="20215" y="78"/>
                </a:lnTo>
                <a:lnTo>
                  <a:pt x="20215" y="0"/>
                </a:lnTo>
                <a:lnTo>
                  <a:pt x="20250" y="0"/>
                </a:lnTo>
                <a:lnTo>
                  <a:pt x="20284" y="0"/>
                </a:lnTo>
                <a:lnTo>
                  <a:pt x="20318" y="0"/>
                </a:lnTo>
                <a:lnTo>
                  <a:pt x="20353" y="0"/>
                </a:lnTo>
                <a:lnTo>
                  <a:pt x="20387" y="0"/>
                </a:lnTo>
                <a:lnTo>
                  <a:pt x="20422" y="0"/>
                </a:lnTo>
                <a:lnTo>
                  <a:pt x="20456" y="0"/>
                </a:lnTo>
                <a:lnTo>
                  <a:pt x="20490" y="0"/>
                </a:lnTo>
                <a:lnTo>
                  <a:pt x="20490" y="78"/>
                </a:lnTo>
                <a:lnTo>
                  <a:pt x="20525" y="78"/>
                </a:lnTo>
                <a:lnTo>
                  <a:pt x="20559" y="78"/>
                </a:lnTo>
                <a:lnTo>
                  <a:pt x="20593" y="78"/>
                </a:lnTo>
                <a:lnTo>
                  <a:pt x="20593" y="130"/>
                </a:lnTo>
                <a:lnTo>
                  <a:pt x="20628" y="130"/>
                </a:lnTo>
                <a:lnTo>
                  <a:pt x="20662" y="130"/>
                </a:lnTo>
                <a:lnTo>
                  <a:pt x="20662" y="209"/>
                </a:lnTo>
                <a:lnTo>
                  <a:pt x="20697" y="209"/>
                </a:lnTo>
                <a:lnTo>
                  <a:pt x="20697" y="287"/>
                </a:lnTo>
                <a:lnTo>
                  <a:pt x="20731" y="287"/>
                </a:lnTo>
                <a:lnTo>
                  <a:pt x="20765" y="287"/>
                </a:lnTo>
                <a:lnTo>
                  <a:pt x="20765" y="365"/>
                </a:lnTo>
                <a:lnTo>
                  <a:pt x="20800" y="365"/>
                </a:lnTo>
                <a:lnTo>
                  <a:pt x="20800" y="443"/>
                </a:lnTo>
                <a:lnTo>
                  <a:pt x="20839" y="443"/>
                </a:lnTo>
                <a:lnTo>
                  <a:pt x="20839" y="522"/>
                </a:lnTo>
                <a:lnTo>
                  <a:pt x="20873" y="522"/>
                </a:lnTo>
                <a:lnTo>
                  <a:pt x="20873" y="574"/>
                </a:lnTo>
                <a:lnTo>
                  <a:pt x="20908" y="574"/>
                </a:lnTo>
                <a:lnTo>
                  <a:pt x="20908" y="652"/>
                </a:lnTo>
                <a:lnTo>
                  <a:pt x="20942" y="652"/>
                </a:lnTo>
                <a:lnTo>
                  <a:pt x="20942" y="730"/>
                </a:lnTo>
                <a:lnTo>
                  <a:pt x="20976" y="730"/>
                </a:lnTo>
                <a:lnTo>
                  <a:pt x="20976" y="809"/>
                </a:lnTo>
                <a:lnTo>
                  <a:pt x="21011" y="809"/>
                </a:lnTo>
                <a:lnTo>
                  <a:pt x="21011" y="887"/>
                </a:lnTo>
                <a:lnTo>
                  <a:pt x="21045" y="887"/>
                </a:lnTo>
                <a:lnTo>
                  <a:pt x="21045" y="1017"/>
                </a:lnTo>
                <a:lnTo>
                  <a:pt x="21080" y="1017"/>
                </a:lnTo>
                <a:lnTo>
                  <a:pt x="21080" y="1096"/>
                </a:lnTo>
                <a:lnTo>
                  <a:pt x="21114" y="1096"/>
                </a:lnTo>
                <a:lnTo>
                  <a:pt x="21114" y="1174"/>
                </a:lnTo>
                <a:lnTo>
                  <a:pt x="21148" y="1174"/>
                </a:lnTo>
                <a:lnTo>
                  <a:pt x="21148" y="1330"/>
                </a:lnTo>
                <a:lnTo>
                  <a:pt x="21183" y="1330"/>
                </a:lnTo>
                <a:lnTo>
                  <a:pt x="21183" y="1383"/>
                </a:lnTo>
                <a:lnTo>
                  <a:pt x="21217" y="1383"/>
                </a:lnTo>
                <a:lnTo>
                  <a:pt x="21217" y="1539"/>
                </a:lnTo>
                <a:lnTo>
                  <a:pt x="21251" y="1539"/>
                </a:lnTo>
                <a:lnTo>
                  <a:pt x="21251" y="1696"/>
                </a:lnTo>
                <a:lnTo>
                  <a:pt x="21286" y="1696"/>
                </a:lnTo>
                <a:lnTo>
                  <a:pt x="21286" y="1748"/>
                </a:lnTo>
                <a:lnTo>
                  <a:pt x="21320" y="1748"/>
                </a:lnTo>
                <a:lnTo>
                  <a:pt x="21320" y="1904"/>
                </a:lnTo>
                <a:lnTo>
                  <a:pt x="21354" y="1904"/>
                </a:lnTo>
                <a:lnTo>
                  <a:pt x="21354" y="2061"/>
                </a:lnTo>
                <a:lnTo>
                  <a:pt x="21389" y="2061"/>
                </a:lnTo>
                <a:lnTo>
                  <a:pt x="21389" y="2191"/>
                </a:lnTo>
                <a:lnTo>
                  <a:pt x="21423" y="2191"/>
                </a:lnTo>
                <a:lnTo>
                  <a:pt x="21423" y="2348"/>
                </a:lnTo>
                <a:lnTo>
                  <a:pt x="21458" y="2348"/>
                </a:lnTo>
                <a:lnTo>
                  <a:pt x="21458" y="2504"/>
                </a:lnTo>
                <a:lnTo>
                  <a:pt x="21492" y="2504"/>
                </a:lnTo>
                <a:lnTo>
                  <a:pt x="21492" y="2635"/>
                </a:lnTo>
                <a:lnTo>
                  <a:pt x="21526" y="2635"/>
                </a:lnTo>
                <a:lnTo>
                  <a:pt x="21526" y="2791"/>
                </a:lnTo>
                <a:lnTo>
                  <a:pt x="21566" y="2791"/>
                </a:lnTo>
                <a:lnTo>
                  <a:pt x="21566" y="2948"/>
                </a:lnTo>
                <a:lnTo>
                  <a:pt x="21600" y="2948"/>
                </a:lnTo>
                <a:lnTo>
                  <a:pt x="21600" y="3000"/>
                </a:lnTo>
              </a:path>
            </a:pathLst>
          </a:custGeom>
          <a:noFill/>
          <a:ln w="25400" cap="flat">
            <a:solidFill>
              <a:srgbClr val="0044FE"/>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40968" name="Rectangle 34"/>
          <p:cNvSpPr>
            <a:spLocks/>
          </p:cNvSpPr>
          <p:nvPr/>
        </p:nvSpPr>
        <p:spPr bwMode="auto">
          <a:xfrm>
            <a:off x="-8930" y="-8930"/>
            <a:ext cx="9152930" cy="649635"/>
          </a:xfrm>
          <a:prstGeom prst="rect">
            <a:avLst/>
          </a:pr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nchor="ct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3200" dirty="0">
                <a:latin typeface="Calibri" panose="020F0502020204030204" pitchFamily="34" charset="0"/>
                <a:ea typeface="ＭＳ Ｐゴシック" charset="-128"/>
                <a:cs typeface="Calibri" panose="020F0502020204030204" pitchFamily="34" charset="0"/>
                <a:sym typeface="Arial" charset="0"/>
              </a:rPr>
              <a:t>Accuracy in microwave frequency counting</a:t>
            </a:r>
          </a:p>
        </p:txBody>
      </p:sp>
      <p:sp>
        <p:nvSpPr>
          <p:cNvPr id="6" name="Rectangle 5"/>
          <p:cNvSpPr/>
          <p:nvPr/>
        </p:nvSpPr>
        <p:spPr>
          <a:xfrm>
            <a:off x="3285925" y="4579094"/>
            <a:ext cx="1799571" cy="892552"/>
          </a:xfrm>
          <a:prstGeom prst="rect">
            <a:avLst/>
          </a:prstGeom>
        </p:spPr>
        <p:txBody>
          <a:bodyPr wrap="square">
            <a:spAutoFit/>
          </a:bodyPr>
          <a:lstStyle/>
          <a:p>
            <a:pPr algn="ctr"/>
            <a:r>
              <a:rPr lang="en-US" sz="2400" dirty="0">
                <a:solidFill>
                  <a:srgbClr val="C00000"/>
                </a:solidFill>
                <a:latin typeface="Symbol" charset="2"/>
                <a:ea typeface="Symbol" charset="2"/>
                <a:cs typeface="Symbol" charset="2"/>
              </a:rPr>
              <a:t>D</a:t>
            </a:r>
            <a:r>
              <a:rPr lang="en-US" sz="2400" dirty="0">
                <a:solidFill>
                  <a:srgbClr val="C00000"/>
                </a:solidFill>
              </a:rPr>
              <a:t>f </a:t>
            </a:r>
            <a:r>
              <a:rPr lang="en-US" sz="2400" dirty="0"/>
              <a:t>* </a:t>
            </a:r>
            <a:r>
              <a:rPr lang="en-US" sz="2400" dirty="0" err="1">
                <a:latin typeface="Symbol" pitchFamily="2" charset="2"/>
              </a:rPr>
              <a:t>dn</a:t>
            </a:r>
            <a:r>
              <a:rPr lang="en-US" sz="2400" baseline="-25000" dirty="0" err="1"/>
              <a:t>Cs</a:t>
            </a:r>
            <a:r>
              <a:rPr lang="en-US" sz="2400" baseline="-25000" dirty="0"/>
              <a:t> </a:t>
            </a:r>
            <a:r>
              <a:rPr lang="en-US" sz="2400" dirty="0"/>
              <a:t>/</a:t>
            </a:r>
            <a:r>
              <a:rPr lang="en-US" sz="2400" dirty="0" err="1">
                <a:latin typeface="Symbol" pitchFamily="2" charset="2"/>
              </a:rPr>
              <a:t>n</a:t>
            </a:r>
            <a:r>
              <a:rPr lang="en-US" sz="2400" baseline="-25000" dirty="0" err="1"/>
              <a:t>Cs</a:t>
            </a:r>
            <a:r>
              <a:rPr lang="en-US" sz="2400" dirty="0"/>
              <a:t> </a:t>
            </a:r>
          </a:p>
          <a:p>
            <a:pPr algn="ctr"/>
            <a:r>
              <a:rPr lang="en-US" sz="2800" b="1" dirty="0"/>
              <a:t> </a:t>
            </a:r>
            <a:r>
              <a:rPr lang="en-US" sz="2400" dirty="0">
                <a:solidFill>
                  <a:srgbClr val="C00000"/>
                </a:solidFill>
                <a:latin typeface="Symbol" charset="2"/>
                <a:ea typeface="Symbol" charset="2"/>
                <a:cs typeface="Symbol" charset="2"/>
              </a:rPr>
              <a:t>D</a:t>
            </a:r>
            <a:r>
              <a:rPr lang="en-US" sz="2400" dirty="0">
                <a:solidFill>
                  <a:srgbClr val="C00000"/>
                </a:solidFill>
              </a:rPr>
              <a:t>f</a:t>
            </a:r>
            <a:endParaRPr lang="en-US" sz="2800" b="1" dirty="0"/>
          </a:p>
        </p:txBody>
      </p:sp>
      <p:cxnSp>
        <p:nvCxnSpPr>
          <p:cNvPr id="8" name="Straight Connector 7"/>
          <p:cNvCxnSpPr/>
          <p:nvPr/>
        </p:nvCxnSpPr>
        <p:spPr>
          <a:xfrm>
            <a:off x="3330099" y="5053989"/>
            <a:ext cx="16459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087976" y="4665992"/>
            <a:ext cx="413896" cy="646331"/>
          </a:xfrm>
          <a:prstGeom prst="rect">
            <a:avLst/>
          </a:prstGeom>
          <a:noFill/>
        </p:spPr>
        <p:txBody>
          <a:bodyPr wrap="none" rtlCol="0">
            <a:spAutoFit/>
          </a:bodyPr>
          <a:lstStyle/>
          <a:p>
            <a:r>
              <a:rPr lang="en-US" sz="3600" dirty="0"/>
              <a:t>=</a:t>
            </a:r>
          </a:p>
        </p:txBody>
      </p:sp>
      <p:sp>
        <p:nvSpPr>
          <p:cNvPr id="13" name="TextBox 12"/>
          <p:cNvSpPr txBox="1"/>
          <p:nvPr/>
        </p:nvSpPr>
        <p:spPr>
          <a:xfrm>
            <a:off x="5501872" y="4749359"/>
            <a:ext cx="1192955" cy="461665"/>
          </a:xfrm>
          <a:prstGeom prst="rect">
            <a:avLst/>
          </a:prstGeom>
          <a:noFill/>
        </p:spPr>
        <p:txBody>
          <a:bodyPr wrap="none" rtlCol="0">
            <a:spAutoFit/>
          </a:bodyPr>
          <a:lstStyle/>
          <a:p>
            <a:r>
              <a:rPr lang="en-US" sz="2400" dirty="0"/>
              <a:t>1 x 10</a:t>
            </a:r>
            <a:r>
              <a:rPr lang="en-US" sz="2400" baseline="30000" dirty="0"/>
              <a:t>-16</a:t>
            </a:r>
          </a:p>
        </p:txBody>
      </p:sp>
      <p:sp>
        <p:nvSpPr>
          <p:cNvPr id="41000" name="TextBox 40999"/>
          <p:cNvSpPr txBox="1"/>
          <p:nvPr/>
        </p:nvSpPr>
        <p:spPr>
          <a:xfrm>
            <a:off x="342937" y="2926072"/>
            <a:ext cx="2217946" cy="1015663"/>
          </a:xfrm>
          <a:prstGeom prst="rect">
            <a:avLst/>
          </a:prstGeom>
          <a:noFill/>
        </p:spPr>
        <p:txBody>
          <a:bodyPr wrap="square" rtlCol="0">
            <a:spAutoFit/>
          </a:bodyPr>
          <a:lstStyle/>
          <a:p>
            <a:pPr algn="ctr"/>
            <a:r>
              <a:rPr lang="en-US" sz="2000" dirty="0"/>
              <a:t>Counter accuracy is only as good as its reference (”Hz”) </a:t>
            </a:r>
          </a:p>
        </p:txBody>
      </p:sp>
      <p:pic>
        <p:nvPicPr>
          <p:cNvPr id="34" name="Picture 33">
            <a:extLst>
              <a:ext uri="{FF2B5EF4-FFF2-40B4-BE49-F238E27FC236}">
                <a16:creationId xmlns:a16="http://schemas.microsoft.com/office/drawing/2014/main" id="{27984ABA-DC77-5841-8ABE-BDA5D3E5C04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27953" y="2005652"/>
            <a:ext cx="834794" cy="904465"/>
          </a:xfrm>
          <a:prstGeom prst="rect">
            <a:avLst/>
          </a:prstGeom>
        </p:spPr>
      </p:pic>
      <p:sp>
        <p:nvSpPr>
          <p:cNvPr id="2" name="TextBox 1">
            <a:extLst>
              <a:ext uri="{FF2B5EF4-FFF2-40B4-BE49-F238E27FC236}">
                <a16:creationId xmlns:a16="http://schemas.microsoft.com/office/drawing/2014/main" id="{BFEB4C68-8784-D948-9C09-9DCD1299D787}"/>
              </a:ext>
            </a:extLst>
          </p:cNvPr>
          <p:cNvSpPr txBox="1"/>
          <p:nvPr/>
        </p:nvSpPr>
        <p:spPr>
          <a:xfrm>
            <a:off x="473194" y="1496690"/>
            <a:ext cx="2028119" cy="461665"/>
          </a:xfrm>
          <a:prstGeom prst="rect">
            <a:avLst/>
          </a:prstGeom>
          <a:noFill/>
        </p:spPr>
        <p:txBody>
          <a:bodyPr wrap="none" rtlCol="0">
            <a:spAutoFit/>
          </a:bodyPr>
          <a:lstStyle/>
          <a:p>
            <a:r>
              <a:rPr lang="en-US" sz="2400" dirty="0" err="1">
                <a:latin typeface="Symbol" pitchFamily="2" charset="2"/>
              </a:rPr>
              <a:t>dn</a:t>
            </a:r>
            <a:r>
              <a:rPr lang="en-US" sz="2400" baseline="-25000" dirty="0" err="1"/>
              <a:t>Cs</a:t>
            </a:r>
            <a:r>
              <a:rPr lang="en-US" sz="2400" dirty="0"/>
              <a:t>/</a:t>
            </a:r>
            <a:r>
              <a:rPr lang="en-US" sz="2400" dirty="0" err="1">
                <a:latin typeface="Symbol" pitchFamily="2" charset="2"/>
              </a:rPr>
              <a:t>n</a:t>
            </a:r>
            <a:r>
              <a:rPr lang="en-US" sz="2400" baseline="-25000" dirty="0" err="1"/>
              <a:t>Cs</a:t>
            </a:r>
            <a:r>
              <a:rPr lang="en-US" sz="2400" dirty="0"/>
              <a:t> ~ 10</a:t>
            </a:r>
            <a:r>
              <a:rPr lang="en-US" sz="2400" baseline="30000" dirty="0"/>
              <a:t>-16</a:t>
            </a:r>
          </a:p>
        </p:txBody>
      </p:sp>
      <p:sp>
        <p:nvSpPr>
          <p:cNvPr id="11" name="Freeform 10">
            <a:extLst>
              <a:ext uri="{FF2B5EF4-FFF2-40B4-BE49-F238E27FC236}">
                <a16:creationId xmlns:a16="http://schemas.microsoft.com/office/drawing/2014/main" id="{42CF8A74-20AC-514B-A0C7-A786C8B6E12B}"/>
              </a:ext>
            </a:extLst>
          </p:cNvPr>
          <p:cNvSpPr/>
          <p:nvPr/>
        </p:nvSpPr>
        <p:spPr>
          <a:xfrm>
            <a:off x="2565400" y="1885187"/>
            <a:ext cx="2413000" cy="400813"/>
          </a:xfrm>
          <a:custGeom>
            <a:avLst/>
            <a:gdLst>
              <a:gd name="connsiteX0" fmla="*/ 0 w 2413000"/>
              <a:gd name="connsiteY0" fmla="*/ 184913 h 400813"/>
              <a:gd name="connsiteX1" fmla="*/ 1498600 w 2413000"/>
              <a:gd name="connsiteY1" fmla="*/ 7113 h 400813"/>
              <a:gd name="connsiteX2" fmla="*/ 2413000 w 2413000"/>
              <a:gd name="connsiteY2" fmla="*/ 400813 h 400813"/>
            </a:gdLst>
            <a:ahLst/>
            <a:cxnLst>
              <a:cxn ang="0">
                <a:pos x="connsiteX0" y="connsiteY0"/>
              </a:cxn>
              <a:cxn ang="0">
                <a:pos x="connsiteX1" y="connsiteY1"/>
              </a:cxn>
              <a:cxn ang="0">
                <a:pos x="connsiteX2" y="connsiteY2"/>
              </a:cxn>
            </a:cxnLst>
            <a:rect l="l" t="t" r="r" b="b"/>
            <a:pathLst>
              <a:path w="2413000" h="400813">
                <a:moveTo>
                  <a:pt x="0" y="184913"/>
                </a:moveTo>
                <a:cubicBezTo>
                  <a:pt x="548216" y="78021"/>
                  <a:pt x="1096433" y="-28870"/>
                  <a:pt x="1498600" y="7113"/>
                </a:cubicBezTo>
                <a:cubicBezTo>
                  <a:pt x="1900767" y="43096"/>
                  <a:pt x="2156883" y="221954"/>
                  <a:pt x="2413000" y="400813"/>
                </a:cubicBez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a:extLst>
              <a:ext uri="{FF2B5EF4-FFF2-40B4-BE49-F238E27FC236}">
                <a16:creationId xmlns:a16="http://schemas.microsoft.com/office/drawing/2014/main" id="{7AAC0EE1-B4AF-844E-B42E-8841DC158854}"/>
              </a:ext>
            </a:extLst>
          </p:cNvPr>
          <p:cNvSpPr/>
          <p:nvPr/>
        </p:nvSpPr>
        <p:spPr>
          <a:xfrm>
            <a:off x="2593688" y="1885187"/>
            <a:ext cx="2413000" cy="400813"/>
          </a:xfrm>
          <a:custGeom>
            <a:avLst/>
            <a:gdLst>
              <a:gd name="connsiteX0" fmla="*/ 0 w 2413000"/>
              <a:gd name="connsiteY0" fmla="*/ 184913 h 400813"/>
              <a:gd name="connsiteX1" fmla="*/ 1498600 w 2413000"/>
              <a:gd name="connsiteY1" fmla="*/ 7113 h 400813"/>
              <a:gd name="connsiteX2" fmla="*/ 2413000 w 2413000"/>
              <a:gd name="connsiteY2" fmla="*/ 400813 h 400813"/>
            </a:gdLst>
            <a:ahLst/>
            <a:cxnLst>
              <a:cxn ang="0">
                <a:pos x="connsiteX0" y="connsiteY0"/>
              </a:cxn>
              <a:cxn ang="0">
                <a:pos x="connsiteX1" y="connsiteY1"/>
              </a:cxn>
              <a:cxn ang="0">
                <a:pos x="connsiteX2" y="connsiteY2"/>
              </a:cxn>
            </a:cxnLst>
            <a:rect l="l" t="t" r="r" b="b"/>
            <a:pathLst>
              <a:path w="2413000" h="400813">
                <a:moveTo>
                  <a:pt x="0" y="184913"/>
                </a:moveTo>
                <a:cubicBezTo>
                  <a:pt x="548216" y="78021"/>
                  <a:pt x="1096433" y="-28870"/>
                  <a:pt x="1498600" y="7113"/>
                </a:cubicBezTo>
                <a:cubicBezTo>
                  <a:pt x="1900767" y="43096"/>
                  <a:pt x="2156883" y="221954"/>
                  <a:pt x="2413000" y="400813"/>
                </a:cubicBezTo>
              </a:path>
            </a:pathLst>
          </a:custGeom>
          <a:noFill/>
          <a:ln w="19050">
            <a:solidFill>
              <a:srgbClr val="C3BE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urved Connector 6">
            <a:extLst>
              <a:ext uri="{FF2B5EF4-FFF2-40B4-BE49-F238E27FC236}">
                <a16:creationId xmlns:a16="http://schemas.microsoft.com/office/drawing/2014/main" id="{736EE67C-48DF-4403-9B47-3012F98DE5C3}"/>
              </a:ext>
            </a:extLst>
          </p:cNvPr>
          <p:cNvCxnSpPr>
            <a:cxnSpLocks/>
            <a:stCxn id="96" idx="6"/>
            <a:endCxn id="9" idx="6"/>
          </p:cNvCxnSpPr>
          <p:nvPr/>
        </p:nvCxnSpPr>
        <p:spPr>
          <a:xfrm flipH="1">
            <a:off x="6975067" y="1500982"/>
            <a:ext cx="1058514" cy="1940558"/>
          </a:xfrm>
          <a:prstGeom prst="curvedConnector3">
            <a:avLst>
              <a:gd name="adj1" fmla="val -21596"/>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A3A7E156-4040-61D7-794B-991C1FB5D9FF}"/>
              </a:ext>
            </a:extLst>
          </p:cNvPr>
          <p:cNvSpPr/>
          <p:nvPr/>
        </p:nvSpPr>
        <p:spPr>
          <a:xfrm>
            <a:off x="6694827" y="3307892"/>
            <a:ext cx="280240" cy="267296"/>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898630D-6558-6F9B-8B22-77A3666D6AB8}"/>
              </a:ext>
            </a:extLst>
          </p:cNvPr>
          <p:cNvSpPr txBox="1"/>
          <p:nvPr/>
        </p:nvSpPr>
        <p:spPr>
          <a:xfrm>
            <a:off x="2628955" y="5709541"/>
            <a:ext cx="1983531" cy="707886"/>
          </a:xfrm>
          <a:prstGeom prst="rect">
            <a:avLst/>
          </a:prstGeom>
          <a:noFill/>
        </p:spPr>
        <p:txBody>
          <a:bodyPr wrap="square" rtlCol="0">
            <a:spAutoFit/>
          </a:bodyPr>
          <a:lstStyle/>
          <a:p>
            <a:pPr algn="ctr"/>
            <a:r>
              <a:rPr lang="en-US" sz="2000" b="1" dirty="0"/>
              <a:t>Normalization frequency</a:t>
            </a:r>
          </a:p>
        </p:txBody>
      </p:sp>
      <p:cxnSp>
        <p:nvCxnSpPr>
          <p:cNvPr id="20" name="Straight Arrow Connector 19">
            <a:extLst>
              <a:ext uri="{FF2B5EF4-FFF2-40B4-BE49-F238E27FC236}">
                <a16:creationId xmlns:a16="http://schemas.microsoft.com/office/drawing/2014/main" id="{47AED9F0-C6F9-9AE6-7ABD-5B12D064AEAE}"/>
              </a:ext>
            </a:extLst>
          </p:cNvPr>
          <p:cNvCxnSpPr>
            <a:cxnSpLocks/>
          </p:cNvCxnSpPr>
          <p:nvPr/>
        </p:nvCxnSpPr>
        <p:spPr>
          <a:xfrm flipV="1">
            <a:off x="3715664" y="5415121"/>
            <a:ext cx="308996" cy="2639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911C692-8B7F-4E45-09EA-8809F8379B97}"/>
              </a:ext>
            </a:extLst>
          </p:cNvPr>
          <p:cNvCxnSpPr>
            <a:cxnSpLocks/>
          </p:cNvCxnSpPr>
          <p:nvPr/>
        </p:nvCxnSpPr>
        <p:spPr>
          <a:xfrm>
            <a:off x="2792264" y="4868677"/>
            <a:ext cx="405948"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C7327E1-0CD4-A211-4366-35B1AC354C1B}"/>
              </a:ext>
            </a:extLst>
          </p:cNvPr>
          <p:cNvSpPr txBox="1"/>
          <p:nvPr/>
        </p:nvSpPr>
        <p:spPr>
          <a:xfrm>
            <a:off x="1184250" y="4591315"/>
            <a:ext cx="1983531" cy="707886"/>
          </a:xfrm>
          <a:prstGeom prst="rect">
            <a:avLst/>
          </a:prstGeom>
          <a:noFill/>
        </p:spPr>
        <p:txBody>
          <a:bodyPr wrap="square" rtlCol="0">
            <a:spAutoFit/>
          </a:bodyPr>
          <a:lstStyle/>
          <a:p>
            <a:pPr algn="ctr"/>
            <a:r>
              <a:rPr lang="en-US" sz="2000" b="1" dirty="0"/>
              <a:t>Counted frequency</a:t>
            </a:r>
          </a:p>
        </p:txBody>
      </p:sp>
    </p:spTree>
    <p:extLst>
      <p:ext uri="{BB962C8B-B14F-4D97-AF65-F5344CB8AC3E}">
        <p14:creationId xmlns:p14="http://schemas.microsoft.com/office/powerpoint/2010/main" val="753019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gilent/ HP 53131A Universal Counter">
            <a:extLst>
              <a:ext uri="{FF2B5EF4-FFF2-40B4-BE49-F238E27FC236}">
                <a16:creationId xmlns:a16="http://schemas.microsoft.com/office/drawing/2014/main" id="{15AEE601-209C-9126-026A-4BC77C44F3CC}"/>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78617" y="1917001"/>
            <a:ext cx="3585642" cy="199920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DB39E92-A4AF-5A46-930A-268E255CA7A4}"/>
              </a:ext>
            </a:extLst>
          </p:cNvPr>
          <p:cNvSpPr/>
          <p:nvPr/>
        </p:nvSpPr>
        <p:spPr>
          <a:xfrm>
            <a:off x="367854" y="1411074"/>
            <a:ext cx="2181641" cy="2601401"/>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016" name="Straight Arrow Connector 41015"/>
          <p:cNvCxnSpPr/>
          <p:nvPr/>
        </p:nvCxnSpPr>
        <p:spPr>
          <a:xfrm>
            <a:off x="5793833" y="1097694"/>
            <a:ext cx="1435899" cy="0"/>
          </a:xfrm>
          <a:prstGeom prst="straightConnector1">
            <a:avLst/>
          </a:prstGeom>
          <a:ln>
            <a:solidFill>
              <a:srgbClr val="5864F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998" name="Rectangle 40997"/>
          <p:cNvSpPr/>
          <p:nvPr/>
        </p:nvSpPr>
        <p:spPr>
          <a:xfrm>
            <a:off x="6233368" y="844302"/>
            <a:ext cx="649537" cy="400110"/>
          </a:xfrm>
          <a:prstGeom prst="rect">
            <a:avLst/>
          </a:prstGeom>
          <a:solidFill>
            <a:schemeClr val="bg1"/>
          </a:solidFill>
        </p:spPr>
        <p:txBody>
          <a:bodyPr wrap="none">
            <a:spAutoFit/>
          </a:bodyPr>
          <a:lstStyle/>
          <a:p>
            <a:r>
              <a:rPr lang="en-US" sz="2000" dirty="0">
                <a:latin typeface="Calibri" charset="0"/>
                <a:ea typeface="Calibri" charset="0"/>
                <a:cs typeface="Calibri" charset="0"/>
              </a:rPr>
              <a:t>1/</a:t>
            </a:r>
            <a:r>
              <a:rPr lang="en-US" sz="2000" dirty="0" err="1">
                <a:latin typeface="Symbol" charset="2"/>
                <a:ea typeface="Symbol" charset="2"/>
                <a:cs typeface="Symbol" charset="2"/>
              </a:rPr>
              <a:t>D</a:t>
            </a:r>
            <a:r>
              <a:rPr lang="en-US" sz="2000" dirty="0" err="1"/>
              <a:t>f</a:t>
            </a:r>
            <a:endParaRPr lang="en-US" sz="2000" dirty="0"/>
          </a:p>
        </p:txBody>
      </p:sp>
      <p:grpSp>
        <p:nvGrpSpPr>
          <p:cNvPr id="95" name="Group 9"/>
          <p:cNvGrpSpPr>
            <a:grpSpLocks/>
          </p:cNvGrpSpPr>
          <p:nvPr/>
        </p:nvGrpSpPr>
        <p:grpSpPr bwMode="auto">
          <a:xfrm>
            <a:off x="7540155" y="1263112"/>
            <a:ext cx="493426" cy="475740"/>
            <a:chOff x="0" y="0"/>
            <a:chExt cx="600" cy="568"/>
          </a:xfrm>
        </p:grpSpPr>
        <p:sp>
          <p:nvSpPr>
            <p:cNvPr id="96" name="Oval 5"/>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97" name="AutoShape 6"/>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98" name="Line 7"/>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99" name="Line 8"/>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41000" name="TextBox 40999"/>
          <p:cNvSpPr txBox="1"/>
          <p:nvPr/>
        </p:nvSpPr>
        <p:spPr>
          <a:xfrm>
            <a:off x="342937" y="2926072"/>
            <a:ext cx="2217946" cy="1015663"/>
          </a:xfrm>
          <a:prstGeom prst="rect">
            <a:avLst/>
          </a:prstGeom>
          <a:noFill/>
        </p:spPr>
        <p:txBody>
          <a:bodyPr wrap="square" rtlCol="0">
            <a:spAutoFit/>
          </a:bodyPr>
          <a:lstStyle/>
          <a:p>
            <a:pPr algn="ctr"/>
            <a:r>
              <a:rPr lang="en-US" sz="2000" dirty="0"/>
              <a:t>Counter accuracy is only as good as its reference (”Hz”) </a:t>
            </a:r>
          </a:p>
        </p:txBody>
      </p:sp>
      <p:pic>
        <p:nvPicPr>
          <p:cNvPr id="34" name="Picture 33">
            <a:extLst>
              <a:ext uri="{FF2B5EF4-FFF2-40B4-BE49-F238E27FC236}">
                <a16:creationId xmlns:a16="http://schemas.microsoft.com/office/drawing/2014/main" id="{27984ABA-DC77-5841-8ABE-BDA5D3E5C04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27953" y="2005652"/>
            <a:ext cx="834794" cy="904465"/>
          </a:xfrm>
          <a:prstGeom prst="rect">
            <a:avLst/>
          </a:prstGeom>
        </p:spPr>
      </p:pic>
      <p:sp>
        <p:nvSpPr>
          <p:cNvPr id="2" name="TextBox 1">
            <a:extLst>
              <a:ext uri="{FF2B5EF4-FFF2-40B4-BE49-F238E27FC236}">
                <a16:creationId xmlns:a16="http://schemas.microsoft.com/office/drawing/2014/main" id="{BFEB4C68-8784-D948-9C09-9DCD1299D787}"/>
              </a:ext>
            </a:extLst>
          </p:cNvPr>
          <p:cNvSpPr txBox="1"/>
          <p:nvPr/>
        </p:nvSpPr>
        <p:spPr>
          <a:xfrm>
            <a:off x="473194" y="1496690"/>
            <a:ext cx="2028119" cy="461665"/>
          </a:xfrm>
          <a:prstGeom prst="rect">
            <a:avLst/>
          </a:prstGeom>
          <a:noFill/>
        </p:spPr>
        <p:txBody>
          <a:bodyPr wrap="none" rtlCol="0">
            <a:spAutoFit/>
          </a:bodyPr>
          <a:lstStyle/>
          <a:p>
            <a:r>
              <a:rPr lang="en-US" sz="2400" dirty="0" err="1">
                <a:latin typeface="Symbol" pitchFamily="2" charset="2"/>
              </a:rPr>
              <a:t>dn</a:t>
            </a:r>
            <a:r>
              <a:rPr lang="en-US" sz="2400" baseline="-25000" dirty="0" err="1"/>
              <a:t>Cs</a:t>
            </a:r>
            <a:r>
              <a:rPr lang="en-US" sz="2400" dirty="0"/>
              <a:t>/</a:t>
            </a:r>
            <a:r>
              <a:rPr lang="en-US" sz="2400" dirty="0" err="1">
                <a:latin typeface="Symbol" pitchFamily="2" charset="2"/>
              </a:rPr>
              <a:t>n</a:t>
            </a:r>
            <a:r>
              <a:rPr lang="en-US" sz="2400" baseline="-25000" dirty="0" err="1"/>
              <a:t>Cs</a:t>
            </a:r>
            <a:r>
              <a:rPr lang="en-US" sz="2400" dirty="0"/>
              <a:t> ~ 10</a:t>
            </a:r>
            <a:r>
              <a:rPr lang="en-US" sz="2400" baseline="30000" dirty="0"/>
              <a:t>-16</a:t>
            </a:r>
          </a:p>
        </p:txBody>
      </p:sp>
      <p:sp>
        <p:nvSpPr>
          <p:cNvPr id="11" name="Freeform 10">
            <a:extLst>
              <a:ext uri="{FF2B5EF4-FFF2-40B4-BE49-F238E27FC236}">
                <a16:creationId xmlns:a16="http://schemas.microsoft.com/office/drawing/2014/main" id="{42CF8A74-20AC-514B-A0C7-A786C8B6E12B}"/>
              </a:ext>
            </a:extLst>
          </p:cNvPr>
          <p:cNvSpPr/>
          <p:nvPr/>
        </p:nvSpPr>
        <p:spPr>
          <a:xfrm>
            <a:off x="2565400" y="1885187"/>
            <a:ext cx="2413000" cy="400813"/>
          </a:xfrm>
          <a:custGeom>
            <a:avLst/>
            <a:gdLst>
              <a:gd name="connsiteX0" fmla="*/ 0 w 2413000"/>
              <a:gd name="connsiteY0" fmla="*/ 184913 h 400813"/>
              <a:gd name="connsiteX1" fmla="*/ 1498600 w 2413000"/>
              <a:gd name="connsiteY1" fmla="*/ 7113 h 400813"/>
              <a:gd name="connsiteX2" fmla="*/ 2413000 w 2413000"/>
              <a:gd name="connsiteY2" fmla="*/ 400813 h 400813"/>
            </a:gdLst>
            <a:ahLst/>
            <a:cxnLst>
              <a:cxn ang="0">
                <a:pos x="connsiteX0" y="connsiteY0"/>
              </a:cxn>
              <a:cxn ang="0">
                <a:pos x="connsiteX1" y="connsiteY1"/>
              </a:cxn>
              <a:cxn ang="0">
                <a:pos x="connsiteX2" y="connsiteY2"/>
              </a:cxn>
            </a:cxnLst>
            <a:rect l="l" t="t" r="r" b="b"/>
            <a:pathLst>
              <a:path w="2413000" h="400813">
                <a:moveTo>
                  <a:pt x="0" y="184913"/>
                </a:moveTo>
                <a:cubicBezTo>
                  <a:pt x="548216" y="78021"/>
                  <a:pt x="1096433" y="-28870"/>
                  <a:pt x="1498600" y="7113"/>
                </a:cubicBezTo>
                <a:cubicBezTo>
                  <a:pt x="1900767" y="43096"/>
                  <a:pt x="2156883" y="221954"/>
                  <a:pt x="2413000" y="400813"/>
                </a:cubicBez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a:extLst>
              <a:ext uri="{FF2B5EF4-FFF2-40B4-BE49-F238E27FC236}">
                <a16:creationId xmlns:a16="http://schemas.microsoft.com/office/drawing/2014/main" id="{7AAC0EE1-B4AF-844E-B42E-8841DC158854}"/>
              </a:ext>
            </a:extLst>
          </p:cNvPr>
          <p:cNvSpPr/>
          <p:nvPr/>
        </p:nvSpPr>
        <p:spPr>
          <a:xfrm>
            <a:off x="2593688" y="1885187"/>
            <a:ext cx="2413000" cy="400813"/>
          </a:xfrm>
          <a:custGeom>
            <a:avLst/>
            <a:gdLst>
              <a:gd name="connsiteX0" fmla="*/ 0 w 2413000"/>
              <a:gd name="connsiteY0" fmla="*/ 184913 h 400813"/>
              <a:gd name="connsiteX1" fmla="*/ 1498600 w 2413000"/>
              <a:gd name="connsiteY1" fmla="*/ 7113 h 400813"/>
              <a:gd name="connsiteX2" fmla="*/ 2413000 w 2413000"/>
              <a:gd name="connsiteY2" fmla="*/ 400813 h 400813"/>
            </a:gdLst>
            <a:ahLst/>
            <a:cxnLst>
              <a:cxn ang="0">
                <a:pos x="connsiteX0" y="connsiteY0"/>
              </a:cxn>
              <a:cxn ang="0">
                <a:pos x="connsiteX1" y="connsiteY1"/>
              </a:cxn>
              <a:cxn ang="0">
                <a:pos x="connsiteX2" y="connsiteY2"/>
              </a:cxn>
            </a:cxnLst>
            <a:rect l="l" t="t" r="r" b="b"/>
            <a:pathLst>
              <a:path w="2413000" h="400813">
                <a:moveTo>
                  <a:pt x="0" y="184913"/>
                </a:moveTo>
                <a:cubicBezTo>
                  <a:pt x="548216" y="78021"/>
                  <a:pt x="1096433" y="-28870"/>
                  <a:pt x="1498600" y="7113"/>
                </a:cubicBezTo>
                <a:cubicBezTo>
                  <a:pt x="1900767" y="43096"/>
                  <a:pt x="2156883" y="221954"/>
                  <a:pt x="2413000" y="400813"/>
                </a:cubicBezTo>
              </a:path>
            </a:pathLst>
          </a:custGeom>
          <a:noFill/>
          <a:ln w="19050">
            <a:solidFill>
              <a:srgbClr val="C3BE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urved Connector 6">
            <a:extLst>
              <a:ext uri="{FF2B5EF4-FFF2-40B4-BE49-F238E27FC236}">
                <a16:creationId xmlns:a16="http://schemas.microsoft.com/office/drawing/2014/main" id="{736EE67C-48DF-4403-9B47-3012F98DE5C3}"/>
              </a:ext>
            </a:extLst>
          </p:cNvPr>
          <p:cNvCxnSpPr>
            <a:cxnSpLocks/>
            <a:stCxn id="96" idx="6"/>
            <a:endCxn id="9" idx="6"/>
          </p:cNvCxnSpPr>
          <p:nvPr/>
        </p:nvCxnSpPr>
        <p:spPr>
          <a:xfrm flipH="1">
            <a:off x="6975067" y="1500982"/>
            <a:ext cx="1058514" cy="1940558"/>
          </a:xfrm>
          <a:prstGeom prst="curvedConnector3">
            <a:avLst>
              <a:gd name="adj1" fmla="val -21596"/>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A3A7E156-4040-61D7-794B-991C1FB5D9FF}"/>
              </a:ext>
            </a:extLst>
          </p:cNvPr>
          <p:cNvSpPr/>
          <p:nvPr/>
        </p:nvSpPr>
        <p:spPr>
          <a:xfrm>
            <a:off x="6694827" y="3307892"/>
            <a:ext cx="280240" cy="267296"/>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60259CC6-BC66-10D2-D779-143A3ABAC367}"/>
              </a:ext>
            </a:extLst>
          </p:cNvPr>
          <p:cNvCxnSpPr/>
          <p:nvPr/>
        </p:nvCxnSpPr>
        <p:spPr>
          <a:xfrm>
            <a:off x="5793833" y="1097694"/>
            <a:ext cx="1435899" cy="0"/>
          </a:xfrm>
          <a:prstGeom prst="straightConnector1">
            <a:avLst/>
          </a:prstGeom>
          <a:ln>
            <a:solidFill>
              <a:srgbClr val="5864F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2F0334A-226B-7A40-6199-5E84370F9B35}"/>
              </a:ext>
            </a:extLst>
          </p:cNvPr>
          <p:cNvSpPr/>
          <p:nvPr/>
        </p:nvSpPr>
        <p:spPr>
          <a:xfrm>
            <a:off x="6233368" y="844302"/>
            <a:ext cx="649537" cy="400110"/>
          </a:xfrm>
          <a:prstGeom prst="rect">
            <a:avLst/>
          </a:prstGeom>
          <a:solidFill>
            <a:schemeClr val="bg1"/>
          </a:solidFill>
        </p:spPr>
        <p:txBody>
          <a:bodyPr wrap="none">
            <a:spAutoFit/>
          </a:bodyPr>
          <a:lstStyle/>
          <a:p>
            <a:r>
              <a:rPr lang="en-US" sz="2000" dirty="0">
                <a:latin typeface="Calibri" charset="0"/>
                <a:ea typeface="Calibri" charset="0"/>
                <a:cs typeface="Calibri" charset="0"/>
              </a:rPr>
              <a:t>1/</a:t>
            </a:r>
            <a:r>
              <a:rPr lang="en-US" sz="2000" dirty="0" err="1">
                <a:latin typeface="Symbol" charset="2"/>
                <a:ea typeface="Symbol" charset="2"/>
                <a:cs typeface="Symbol" charset="2"/>
              </a:rPr>
              <a:t>D</a:t>
            </a:r>
            <a:r>
              <a:rPr lang="en-US" sz="2000" dirty="0" err="1"/>
              <a:t>f</a:t>
            </a:r>
            <a:endParaRPr lang="en-US" sz="2000" dirty="0"/>
          </a:p>
        </p:txBody>
      </p:sp>
      <p:grpSp>
        <p:nvGrpSpPr>
          <p:cNvPr id="14" name="Group 13">
            <a:extLst>
              <a:ext uri="{FF2B5EF4-FFF2-40B4-BE49-F238E27FC236}">
                <a16:creationId xmlns:a16="http://schemas.microsoft.com/office/drawing/2014/main" id="{C96FD7DF-1520-037B-749F-A0BC108B0E23}"/>
              </a:ext>
            </a:extLst>
          </p:cNvPr>
          <p:cNvGrpSpPr/>
          <p:nvPr/>
        </p:nvGrpSpPr>
        <p:grpSpPr>
          <a:xfrm>
            <a:off x="4400035" y="1256987"/>
            <a:ext cx="3014522" cy="468625"/>
            <a:chOff x="1770976" y="1121518"/>
            <a:chExt cx="3714897" cy="756326"/>
          </a:xfrm>
        </p:grpSpPr>
        <p:sp>
          <p:nvSpPr>
            <p:cNvPr id="15" name="Freeform 27">
              <a:extLst>
                <a:ext uri="{FF2B5EF4-FFF2-40B4-BE49-F238E27FC236}">
                  <a16:creationId xmlns:a16="http://schemas.microsoft.com/office/drawing/2014/main" id="{E1954FE9-32C2-19FD-F686-882943BFBFD8}"/>
                </a:ext>
              </a:extLst>
            </p:cNvPr>
            <p:cNvSpPr>
              <a:spLocks/>
            </p:cNvSpPr>
            <p:nvPr/>
          </p:nvSpPr>
          <p:spPr bwMode="auto">
            <a:xfrm>
              <a:off x="1770976" y="1133651"/>
              <a:ext cx="3714897" cy="719066"/>
            </a:xfrm>
            <a:custGeom>
              <a:avLst/>
              <a:gdLst>
                <a:gd name="T0" fmla="*/ 73 w 21600"/>
                <a:gd name="T1" fmla="*/ 129 h 21600"/>
                <a:gd name="T2" fmla="*/ 145 w 21600"/>
                <a:gd name="T3" fmla="*/ 293 h 21600"/>
                <a:gd name="T4" fmla="*/ 218 w 21600"/>
                <a:gd name="T5" fmla="*/ 248 h 21600"/>
                <a:gd name="T6" fmla="*/ 290 w 21600"/>
                <a:gd name="T7" fmla="*/ 566 h 21600"/>
                <a:gd name="T8" fmla="*/ 361 w 21600"/>
                <a:gd name="T9" fmla="*/ 599 h 21600"/>
                <a:gd name="T10" fmla="*/ 442 w 21600"/>
                <a:gd name="T11" fmla="*/ 547 h 21600"/>
                <a:gd name="T12" fmla="*/ 515 w 21600"/>
                <a:gd name="T13" fmla="*/ 455 h 21600"/>
                <a:gd name="T14" fmla="*/ 587 w 21600"/>
                <a:gd name="T15" fmla="*/ 418 h 21600"/>
                <a:gd name="T16" fmla="*/ 658 w 21600"/>
                <a:gd name="T17" fmla="*/ 383 h 21600"/>
                <a:gd name="T18" fmla="*/ 731 w 21600"/>
                <a:gd name="T19" fmla="*/ 455 h 21600"/>
                <a:gd name="T20" fmla="*/ 811 w 21600"/>
                <a:gd name="T21" fmla="*/ 722 h 21600"/>
                <a:gd name="T22" fmla="*/ 883 w 21600"/>
                <a:gd name="T23" fmla="*/ 792 h 21600"/>
                <a:gd name="T24" fmla="*/ 955 w 21600"/>
                <a:gd name="T25" fmla="*/ 772 h 21600"/>
                <a:gd name="T26" fmla="*/ 1028 w 21600"/>
                <a:gd name="T27" fmla="*/ 658 h 21600"/>
                <a:gd name="T28" fmla="*/ 1100 w 21600"/>
                <a:gd name="T29" fmla="*/ 482 h 21600"/>
                <a:gd name="T30" fmla="*/ 1166 w 21600"/>
                <a:gd name="T31" fmla="*/ 322 h 21600"/>
                <a:gd name="T32" fmla="*/ 1238 w 21600"/>
                <a:gd name="T33" fmla="*/ 175 h 21600"/>
                <a:gd name="T34" fmla="*/ 1318 w 21600"/>
                <a:gd name="T35" fmla="*/ 129 h 21600"/>
                <a:gd name="T36" fmla="*/ 1405 w 21600"/>
                <a:gd name="T37" fmla="*/ 397 h 21600"/>
                <a:gd name="T38" fmla="*/ 1470 w 21600"/>
                <a:gd name="T39" fmla="*/ 470 h 21600"/>
                <a:gd name="T40" fmla="*/ 1542 w 21600"/>
                <a:gd name="T41" fmla="*/ 473 h 21600"/>
                <a:gd name="T42" fmla="*/ 1622 w 21600"/>
                <a:gd name="T43" fmla="*/ 404 h 21600"/>
                <a:gd name="T44" fmla="*/ 1694 w 21600"/>
                <a:gd name="T45" fmla="*/ 312 h 21600"/>
                <a:gd name="T46" fmla="*/ 1759 w 21600"/>
                <a:gd name="T47" fmla="*/ 251 h 21600"/>
                <a:gd name="T48" fmla="*/ 1838 w 21600"/>
                <a:gd name="T49" fmla="*/ 447 h 21600"/>
                <a:gd name="T50" fmla="*/ 1918 w 21600"/>
                <a:gd name="T51" fmla="*/ 754 h 21600"/>
                <a:gd name="T52" fmla="*/ 1990 w 21600"/>
                <a:gd name="T53" fmla="*/ 754 h 21600"/>
                <a:gd name="T54" fmla="*/ 2063 w 21600"/>
                <a:gd name="T55" fmla="*/ 844 h 21600"/>
                <a:gd name="T56" fmla="*/ 2128 w 21600"/>
                <a:gd name="T57" fmla="*/ 841 h 21600"/>
                <a:gd name="T58" fmla="*/ 2201 w 21600"/>
                <a:gd name="T59" fmla="*/ 745 h 21600"/>
                <a:gd name="T60" fmla="*/ 2280 w 21600"/>
                <a:gd name="T61" fmla="*/ 573 h 21600"/>
                <a:gd name="T62" fmla="*/ 2353 w 21600"/>
                <a:gd name="T63" fmla="*/ 409 h 21600"/>
                <a:gd name="T64" fmla="*/ 2425 w 21600"/>
                <a:gd name="T65" fmla="*/ 178 h 21600"/>
                <a:gd name="T66" fmla="*/ 2498 w 21600"/>
                <a:gd name="T67" fmla="*/ 233 h 21600"/>
                <a:gd name="T68" fmla="*/ 2570 w 21600"/>
                <a:gd name="T69" fmla="*/ 330 h 21600"/>
                <a:gd name="T70" fmla="*/ 2643 w 21600"/>
                <a:gd name="T71" fmla="*/ 418 h 21600"/>
                <a:gd name="T72" fmla="*/ 2722 w 21600"/>
                <a:gd name="T73" fmla="*/ 441 h 21600"/>
                <a:gd name="T74" fmla="*/ 2795 w 21600"/>
                <a:gd name="T75" fmla="*/ 383 h 21600"/>
                <a:gd name="T76" fmla="*/ 2866 w 21600"/>
                <a:gd name="T77" fmla="*/ 269 h 21600"/>
                <a:gd name="T78" fmla="*/ 2939 w 21600"/>
                <a:gd name="T79" fmla="*/ 114 h 21600"/>
                <a:gd name="T80" fmla="*/ 3011 w 21600"/>
                <a:gd name="T81" fmla="*/ 64 h 21600"/>
                <a:gd name="T82" fmla="*/ 3084 w 21600"/>
                <a:gd name="T83" fmla="*/ 126 h 21600"/>
                <a:gd name="T84" fmla="*/ 3156 w 21600"/>
                <a:gd name="T85" fmla="*/ 433 h 21600"/>
                <a:gd name="T86" fmla="*/ 3229 w 21600"/>
                <a:gd name="T87" fmla="*/ 613 h 21600"/>
                <a:gd name="T88" fmla="*/ 3301 w 21600"/>
                <a:gd name="T89" fmla="*/ 532 h 21600"/>
                <a:gd name="T90" fmla="*/ 3374 w 21600"/>
                <a:gd name="T91" fmla="*/ 677 h 21600"/>
                <a:gd name="T92" fmla="*/ 3446 w 21600"/>
                <a:gd name="T93" fmla="*/ 745 h 21600"/>
                <a:gd name="T94" fmla="*/ 3526 w 21600"/>
                <a:gd name="T95" fmla="*/ 613 h 21600"/>
                <a:gd name="T96" fmla="*/ 3591 w 21600"/>
                <a:gd name="T97" fmla="*/ 502 h 21600"/>
                <a:gd name="T98" fmla="*/ 3664 w 21600"/>
                <a:gd name="T99" fmla="*/ 429 h 21600"/>
                <a:gd name="T100" fmla="*/ 3743 w 21600"/>
                <a:gd name="T101" fmla="*/ 438 h 21600"/>
                <a:gd name="T102" fmla="*/ 3815 w 21600"/>
                <a:gd name="T103" fmla="*/ 547 h 21600"/>
                <a:gd name="T104" fmla="*/ 3887 w 21600"/>
                <a:gd name="T105" fmla="*/ 613 h 21600"/>
                <a:gd name="T106" fmla="*/ 3967 w 21600"/>
                <a:gd name="T107" fmla="*/ 584 h 21600"/>
                <a:gd name="T108" fmla="*/ 4047 w 21600"/>
                <a:gd name="T109" fmla="*/ 269 h 21600"/>
                <a:gd name="T110" fmla="*/ 4112 w 21600"/>
                <a:gd name="T111" fmla="*/ 129 h 21600"/>
                <a:gd name="T112" fmla="*/ 4184 w 21600"/>
                <a:gd name="T113" fmla="*/ 23 h 21600"/>
                <a:gd name="T114" fmla="*/ 4257 w 21600"/>
                <a:gd name="T115" fmla="*/ 0 h 21600"/>
                <a:gd name="T116" fmla="*/ 4329 w 21600"/>
                <a:gd name="T117" fmla="*/ 8 h 21600"/>
                <a:gd name="T118" fmla="*/ 4402 w 21600"/>
                <a:gd name="T119" fmla="*/ 237 h 21600"/>
                <a:gd name="T120" fmla="*/ 4481 w 21600"/>
                <a:gd name="T121" fmla="*/ 429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600" h="21600">
                  <a:moveTo>
                    <a:pt x="0" y="0"/>
                  </a:moveTo>
                  <a:lnTo>
                    <a:pt x="0" y="574"/>
                  </a:lnTo>
                  <a:lnTo>
                    <a:pt x="34" y="730"/>
                  </a:lnTo>
                  <a:lnTo>
                    <a:pt x="34" y="5061"/>
                  </a:lnTo>
                  <a:lnTo>
                    <a:pt x="69" y="5426"/>
                  </a:lnTo>
                  <a:lnTo>
                    <a:pt x="69" y="11974"/>
                  </a:lnTo>
                  <a:lnTo>
                    <a:pt x="103" y="12417"/>
                  </a:lnTo>
                  <a:lnTo>
                    <a:pt x="103" y="18365"/>
                  </a:lnTo>
                  <a:lnTo>
                    <a:pt x="137" y="18652"/>
                  </a:lnTo>
                  <a:lnTo>
                    <a:pt x="137" y="21443"/>
                  </a:lnTo>
                  <a:lnTo>
                    <a:pt x="172" y="21522"/>
                  </a:lnTo>
                  <a:lnTo>
                    <a:pt x="172" y="19904"/>
                  </a:lnTo>
                  <a:lnTo>
                    <a:pt x="206" y="19696"/>
                  </a:lnTo>
                  <a:lnTo>
                    <a:pt x="206" y="14400"/>
                  </a:lnTo>
                  <a:lnTo>
                    <a:pt x="241" y="13957"/>
                  </a:lnTo>
                  <a:lnTo>
                    <a:pt x="241" y="7357"/>
                  </a:lnTo>
                  <a:lnTo>
                    <a:pt x="275" y="6965"/>
                  </a:lnTo>
                  <a:lnTo>
                    <a:pt x="275" y="1826"/>
                  </a:lnTo>
                  <a:lnTo>
                    <a:pt x="309" y="1617"/>
                  </a:lnTo>
                  <a:lnTo>
                    <a:pt x="309" y="209"/>
                  </a:lnTo>
                  <a:lnTo>
                    <a:pt x="309" y="287"/>
                  </a:lnTo>
                  <a:lnTo>
                    <a:pt x="349" y="365"/>
                  </a:lnTo>
                  <a:lnTo>
                    <a:pt x="349" y="3235"/>
                  </a:lnTo>
                  <a:lnTo>
                    <a:pt x="383" y="3600"/>
                  </a:lnTo>
                  <a:lnTo>
                    <a:pt x="383" y="9470"/>
                  </a:lnTo>
                  <a:lnTo>
                    <a:pt x="417" y="9913"/>
                  </a:lnTo>
                  <a:lnTo>
                    <a:pt x="417" y="13800"/>
                  </a:lnTo>
                  <a:lnTo>
                    <a:pt x="417" y="14243"/>
                  </a:lnTo>
                  <a:lnTo>
                    <a:pt x="417" y="16226"/>
                  </a:lnTo>
                  <a:lnTo>
                    <a:pt x="452" y="16617"/>
                  </a:lnTo>
                  <a:lnTo>
                    <a:pt x="452" y="20504"/>
                  </a:lnTo>
                  <a:lnTo>
                    <a:pt x="486" y="20635"/>
                  </a:lnTo>
                  <a:lnTo>
                    <a:pt x="486" y="21078"/>
                  </a:lnTo>
                  <a:lnTo>
                    <a:pt x="486" y="20583"/>
                  </a:lnTo>
                  <a:lnTo>
                    <a:pt x="520" y="20426"/>
                  </a:lnTo>
                  <a:lnTo>
                    <a:pt x="520" y="16383"/>
                  </a:lnTo>
                  <a:lnTo>
                    <a:pt x="555" y="16017"/>
                  </a:lnTo>
                  <a:lnTo>
                    <a:pt x="555" y="9835"/>
                  </a:lnTo>
                  <a:lnTo>
                    <a:pt x="589" y="9470"/>
                  </a:lnTo>
                  <a:lnTo>
                    <a:pt x="589" y="3809"/>
                  </a:lnTo>
                  <a:lnTo>
                    <a:pt x="624" y="3522"/>
                  </a:lnTo>
                  <a:lnTo>
                    <a:pt x="624" y="939"/>
                  </a:lnTo>
                  <a:lnTo>
                    <a:pt x="658" y="887"/>
                  </a:lnTo>
                  <a:lnTo>
                    <a:pt x="658" y="2348"/>
                  </a:lnTo>
                  <a:lnTo>
                    <a:pt x="692" y="2557"/>
                  </a:lnTo>
                  <a:lnTo>
                    <a:pt x="692" y="7357"/>
                  </a:lnTo>
                  <a:lnTo>
                    <a:pt x="727" y="7722"/>
                  </a:lnTo>
                  <a:lnTo>
                    <a:pt x="727" y="13748"/>
                  </a:lnTo>
                  <a:lnTo>
                    <a:pt x="761" y="14191"/>
                  </a:lnTo>
                  <a:lnTo>
                    <a:pt x="761" y="18730"/>
                  </a:lnTo>
                  <a:lnTo>
                    <a:pt x="795" y="18965"/>
                  </a:lnTo>
                  <a:lnTo>
                    <a:pt x="795" y="20270"/>
                  </a:lnTo>
                  <a:lnTo>
                    <a:pt x="795" y="20217"/>
                  </a:lnTo>
                  <a:lnTo>
                    <a:pt x="830" y="20217"/>
                  </a:lnTo>
                  <a:lnTo>
                    <a:pt x="830" y="18365"/>
                  </a:lnTo>
                  <a:lnTo>
                    <a:pt x="830" y="18157"/>
                  </a:lnTo>
                  <a:lnTo>
                    <a:pt x="830" y="17635"/>
                  </a:lnTo>
                  <a:lnTo>
                    <a:pt x="864" y="17348"/>
                  </a:lnTo>
                  <a:lnTo>
                    <a:pt x="864" y="12130"/>
                  </a:lnTo>
                  <a:lnTo>
                    <a:pt x="899" y="11765"/>
                  </a:lnTo>
                  <a:lnTo>
                    <a:pt x="899" y="6157"/>
                  </a:lnTo>
                  <a:lnTo>
                    <a:pt x="933" y="5870"/>
                  </a:lnTo>
                  <a:lnTo>
                    <a:pt x="933" y="2426"/>
                  </a:lnTo>
                  <a:lnTo>
                    <a:pt x="967" y="2270"/>
                  </a:lnTo>
                  <a:lnTo>
                    <a:pt x="967" y="1904"/>
                  </a:lnTo>
                  <a:lnTo>
                    <a:pt x="967" y="2348"/>
                  </a:lnTo>
                  <a:lnTo>
                    <a:pt x="1002" y="2504"/>
                  </a:lnTo>
                  <a:lnTo>
                    <a:pt x="1002" y="5870"/>
                  </a:lnTo>
                  <a:lnTo>
                    <a:pt x="1041" y="6235"/>
                  </a:lnTo>
                  <a:lnTo>
                    <a:pt x="1041" y="11452"/>
                  </a:lnTo>
                  <a:lnTo>
                    <a:pt x="1075" y="11817"/>
                  </a:lnTo>
                  <a:lnTo>
                    <a:pt x="1075" y="16539"/>
                  </a:lnTo>
                  <a:lnTo>
                    <a:pt x="1110" y="16826"/>
                  </a:lnTo>
                  <a:lnTo>
                    <a:pt x="1110" y="19043"/>
                  </a:lnTo>
                  <a:lnTo>
                    <a:pt x="1144" y="19043"/>
                  </a:lnTo>
                  <a:lnTo>
                    <a:pt x="1144" y="19096"/>
                  </a:lnTo>
                  <a:lnTo>
                    <a:pt x="1144" y="17843"/>
                  </a:lnTo>
                  <a:lnTo>
                    <a:pt x="1178" y="17713"/>
                  </a:lnTo>
                  <a:lnTo>
                    <a:pt x="1178" y="13748"/>
                  </a:lnTo>
                  <a:lnTo>
                    <a:pt x="1213" y="13435"/>
                  </a:lnTo>
                  <a:lnTo>
                    <a:pt x="1213" y="8530"/>
                  </a:lnTo>
                  <a:lnTo>
                    <a:pt x="1247" y="8217"/>
                  </a:lnTo>
                  <a:lnTo>
                    <a:pt x="1247" y="4487"/>
                  </a:lnTo>
                  <a:lnTo>
                    <a:pt x="1282" y="4330"/>
                  </a:lnTo>
                  <a:lnTo>
                    <a:pt x="1282" y="3235"/>
                  </a:lnTo>
                  <a:lnTo>
                    <a:pt x="1282" y="3313"/>
                  </a:lnTo>
                  <a:lnTo>
                    <a:pt x="1316" y="3313"/>
                  </a:lnTo>
                  <a:lnTo>
                    <a:pt x="1316" y="5348"/>
                  </a:lnTo>
                  <a:lnTo>
                    <a:pt x="1350" y="5583"/>
                  </a:lnTo>
                  <a:lnTo>
                    <a:pt x="1350" y="9626"/>
                  </a:lnTo>
                  <a:lnTo>
                    <a:pt x="1385" y="9991"/>
                  </a:lnTo>
                  <a:lnTo>
                    <a:pt x="1385" y="14243"/>
                  </a:lnTo>
                  <a:lnTo>
                    <a:pt x="1419" y="14478"/>
                  </a:lnTo>
                  <a:lnTo>
                    <a:pt x="1419" y="17113"/>
                  </a:lnTo>
                  <a:lnTo>
                    <a:pt x="1453" y="17191"/>
                  </a:lnTo>
                  <a:lnTo>
                    <a:pt x="1453" y="17557"/>
                  </a:lnTo>
                  <a:lnTo>
                    <a:pt x="1453" y="17113"/>
                  </a:lnTo>
                  <a:lnTo>
                    <a:pt x="1488" y="16983"/>
                  </a:lnTo>
                  <a:lnTo>
                    <a:pt x="1488" y="14322"/>
                  </a:lnTo>
                  <a:lnTo>
                    <a:pt x="1522" y="14035"/>
                  </a:lnTo>
                  <a:lnTo>
                    <a:pt x="1522" y="10148"/>
                  </a:lnTo>
                  <a:lnTo>
                    <a:pt x="1557" y="9913"/>
                  </a:lnTo>
                  <a:lnTo>
                    <a:pt x="1557" y="6548"/>
                  </a:lnTo>
                  <a:lnTo>
                    <a:pt x="1591" y="6391"/>
                  </a:lnTo>
                  <a:lnTo>
                    <a:pt x="1591" y="4930"/>
                  </a:lnTo>
                  <a:lnTo>
                    <a:pt x="1625" y="4930"/>
                  </a:lnTo>
                  <a:lnTo>
                    <a:pt x="1625" y="5948"/>
                  </a:lnTo>
                  <a:lnTo>
                    <a:pt x="1660" y="6104"/>
                  </a:lnTo>
                  <a:lnTo>
                    <a:pt x="1660" y="8896"/>
                  </a:lnTo>
                  <a:lnTo>
                    <a:pt x="1694" y="9104"/>
                  </a:lnTo>
                  <a:lnTo>
                    <a:pt x="1694" y="9339"/>
                  </a:lnTo>
                  <a:lnTo>
                    <a:pt x="1694" y="9548"/>
                  </a:lnTo>
                  <a:lnTo>
                    <a:pt x="1694" y="12496"/>
                  </a:lnTo>
                  <a:lnTo>
                    <a:pt x="1728" y="12626"/>
                  </a:lnTo>
                  <a:lnTo>
                    <a:pt x="1728" y="15052"/>
                  </a:lnTo>
                  <a:lnTo>
                    <a:pt x="1768" y="15209"/>
                  </a:lnTo>
                  <a:lnTo>
                    <a:pt x="1768" y="15730"/>
                  </a:lnTo>
                  <a:lnTo>
                    <a:pt x="1768" y="15652"/>
                  </a:lnTo>
                  <a:lnTo>
                    <a:pt x="1802" y="15652"/>
                  </a:lnTo>
                  <a:lnTo>
                    <a:pt x="1802" y="14191"/>
                  </a:lnTo>
                  <a:lnTo>
                    <a:pt x="1836" y="14035"/>
                  </a:lnTo>
                  <a:lnTo>
                    <a:pt x="1836" y="11400"/>
                  </a:lnTo>
                  <a:lnTo>
                    <a:pt x="1871" y="11243"/>
                  </a:lnTo>
                  <a:lnTo>
                    <a:pt x="1871" y="8583"/>
                  </a:lnTo>
                  <a:lnTo>
                    <a:pt x="1905" y="8452"/>
                  </a:lnTo>
                  <a:lnTo>
                    <a:pt x="1905" y="6965"/>
                  </a:lnTo>
                  <a:lnTo>
                    <a:pt x="1940" y="6965"/>
                  </a:lnTo>
                  <a:lnTo>
                    <a:pt x="1940" y="6835"/>
                  </a:lnTo>
                  <a:lnTo>
                    <a:pt x="1940" y="7122"/>
                  </a:lnTo>
                  <a:lnTo>
                    <a:pt x="1974" y="7200"/>
                  </a:lnTo>
                  <a:lnTo>
                    <a:pt x="1974" y="8817"/>
                  </a:lnTo>
                  <a:lnTo>
                    <a:pt x="2008" y="8896"/>
                  </a:lnTo>
                  <a:lnTo>
                    <a:pt x="2008" y="11087"/>
                  </a:lnTo>
                  <a:lnTo>
                    <a:pt x="2043" y="11243"/>
                  </a:lnTo>
                  <a:lnTo>
                    <a:pt x="2043" y="12991"/>
                  </a:lnTo>
                  <a:lnTo>
                    <a:pt x="2077" y="13070"/>
                  </a:lnTo>
                  <a:lnTo>
                    <a:pt x="2077" y="13748"/>
                  </a:lnTo>
                  <a:lnTo>
                    <a:pt x="2111" y="13748"/>
                  </a:lnTo>
                  <a:lnTo>
                    <a:pt x="2111" y="13670"/>
                  </a:lnTo>
                  <a:lnTo>
                    <a:pt x="2111" y="13148"/>
                  </a:lnTo>
                  <a:lnTo>
                    <a:pt x="2146" y="13070"/>
                  </a:lnTo>
                  <a:lnTo>
                    <a:pt x="2146" y="11687"/>
                  </a:lnTo>
                  <a:lnTo>
                    <a:pt x="2180" y="11609"/>
                  </a:lnTo>
                  <a:lnTo>
                    <a:pt x="2180" y="10148"/>
                  </a:lnTo>
                  <a:lnTo>
                    <a:pt x="2215" y="9991"/>
                  </a:lnTo>
                  <a:lnTo>
                    <a:pt x="2215" y="9104"/>
                  </a:lnTo>
                  <a:lnTo>
                    <a:pt x="2249" y="9026"/>
                  </a:lnTo>
                  <a:lnTo>
                    <a:pt x="2249" y="8896"/>
                  </a:lnTo>
                  <a:lnTo>
                    <a:pt x="2249" y="8974"/>
                  </a:lnTo>
                  <a:lnTo>
                    <a:pt x="2283" y="8974"/>
                  </a:lnTo>
                  <a:lnTo>
                    <a:pt x="2283" y="9626"/>
                  </a:lnTo>
                  <a:lnTo>
                    <a:pt x="2318" y="9704"/>
                  </a:lnTo>
                  <a:lnTo>
                    <a:pt x="2318" y="10591"/>
                  </a:lnTo>
                  <a:lnTo>
                    <a:pt x="2352" y="10643"/>
                  </a:lnTo>
                  <a:lnTo>
                    <a:pt x="2352" y="11400"/>
                  </a:lnTo>
                  <a:lnTo>
                    <a:pt x="2386" y="11400"/>
                  </a:lnTo>
                  <a:lnTo>
                    <a:pt x="2386" y="11687"/>
                  </a:lnTo>
                  <a:lnTo>
                    <a:pt x="2421" y="11687"/>
                  </a:lnTo>
                  <a:lnTo>
                    <a:pt x="2421" y="11452"/>
                  </a:lnTo>
                  <a:lnTo>
                    <a:pt x="2460" y="11452"/>
                  </a:lnTo>
                  <a:lnTo>
                    <a:pt x="2460" y="11087"/>
                  </a:lnTo>
                  <a:lnTo>
                    <a:pt x="2494" y="11009"/>
                  </a:lnTo>
                  <a:lnTo>
                    <a:pt x="2494" y="10800"/>
                  </a:lnTo>
                  <a:lnTo>
                    <a:pt x="2529" y="10800"/>
                  </a:lnTo>
                  <a:lnTo>
                    <a:pt x="2529" y="10722"/>
                  </a:lnTo>
                  <a:lnTo>
                    <a:pt x="2529" y="10800"/>
                  </a:lnTo>
                  <a:lnTo>
                    <a:pt x="2563" y="10800"/>
                  </a:lnTo>
                  <a:lnTo>
                    <a:pt x="2563" y="11009"/>
                  </a:lnTo>
                  <a:lnTo>
                    <a:pt x="2597" y="11009"/>
                  </a:lnTo>
                  <a:lnTo>
                    <a:pt x="2597" y="11165"/>
                  </a:lnTo>
                  <a:lnTo>
                    <a:pt x="2632" y="11165"/>
                  </a:lnTo>
                  <a:lnTo>
                    <a:pt x="2632" y="11009"/>
                  </a:lnTo>
                  <a:lnTo>
                    <a:pt x="2666" y="11009"/>
                  </a:lnTo>
                  <a:lnTo>
                    <a:pt x="2666" y="10591"/>
                  </a:lnTo>
                  <a:lnTo>
                    <a:pt x="2701" y="10513"/>
                  </a:lnTo>
                  <a:lnTo>
                    <a:pt x="2701" y="9835"/>
                  </a:lnTo>
                  <a:lnTo>
                    <a:pt x="2735" y="9835"/>
                  </a:lnTo>
                  <a:lnTo>
                    <a:pt x="2735" y="9391"/>
                  </a:lnTo>
                  <a:lnTo>
                    <a:pt x="2769" y="9391"/>
                  </a:lnTo>
                  <a:lnTo>
                    <a:pt x="2769" y="9626"/>
                  </a:lnTo>
                  <a:lnTo>
                    <a:pt x="2804" y="9626"/>
                  </a:lnTo>
                  <a:lnTo>
                    <a:pt x="2804" y="10513"/>
                  </a:lnTo>
                  <a:lnTo>
                    <a:pt x="2838" y="10591"/>
                  </a:lnTo>
                  <a:lnTo>
                    <a:pt x="2838" y="11765"/>
                  </a:lnTo>
                  <a:lnTo>
                    <a:pt x="2872" y="11896"/>
                  </a:lnTo>
                  <a:lnTo>
                    <a:pt x="2872" y="12939"/>
                  </a:lnTo>
                  <a:lnTo>
                    <a:pt x="2907" y="12991"/>
                  </a:lnTo>
                  <a:lnTo>
                    <a:pt x="2907" y="13226"/>
                  </a:lnTo>
                  <a:lnTo>
                    <a:pt x="2907" y="13148"/>
                  </a:lnTo>
                  <a:lnTo>
                    <a:pt x="2941" y="13148"/>
                  </a:lnTo>
                  <a:lnTo>
                    <a:pt x="2941" y="12783"/>
                  </a:lnTo>
                  <a:lnTo>
                    <a:pt x="2941" y="12704"/>
                  </a:lnTo>
                  <a:lnTo>
                    <a:pt x="2941" y="12261"/>
                  </a:lnTo>
                  <a:lnTo>
                    <a:pt x="2976" y="12183"/>
                  </a:lnTo>
                  <a:lnTo>
                    <a:pt x="2976" y="10513"/>
                  </a:lnTo>
                  <a:lnTo>
                    <a:pt x="3010" y="10435"/>
                  </a:lnTo>
                  <a:lnTo>
                    <a:pt x="3010" y="8583"/>
                  </a:lnTo>
                  <a:lnTo>
                    <a:pt x="3044" y="8530"/>
                  </a:lnTo>
                  <a:lnTo>
                    <a:pt x="3044" y="7409"/>
                  </a:lnTo>
                  <a:lnTo>
                    <a:pt x="3079" y="7409"/>
                  </a:lnTo>
                  <a:lnTo>
                    <a:pt x="3079" y="7357"/>
                  </a:lnTo>
                  <a:lnTo>
                    <a:pt x="3079" y="7722"/>
                  </a:lnTo>
                  <a:lnTo>
                    <a:pt x="3113" y="7774"/>
                  </a:lnTo>
                  <a:lnTo>
                    <a:pt x="3113" y="9470"/>
                  </a:lnTo>
                  <a:lnTo>
                    <a:pt x="3147" y="9626"/>
                  </a:lnTo>
                  <a:lnTo>
                    <a:pt x="3147" y="12052"/>
                  </a:lnTo>
                  <a:lnTo>
                    <a:pt x="3187" y="12183"/>
                  </a:lnTo>
                  <a:lnTo>
                    <a:pt x="3187" y="14322"/>
                  </a:lnTo>
                  <a:lnTo>
                    <a:pt x="3221" y="14478"/>
                  </a:lnTo>
                  <a:lnTo>
                    <a:pt x="3221" y="15287"/>
                  </a:lnTo>
                  <a:lnTo>
                    <a:pt x="3255" y="15287"/>
                  </a:lnTo>
                  <a:lnTo>
                    <a:pt x="3255" y="14191"/>
                  </a:lnTo>
                  <a:lnTo>
                    <a:pt x="3290" y="14113"/>
                  </a:lnTo>
                  <a:lnTo>
                    <a:pt x="3290" y="11452"/>
                  </a:lnTo>
                  <a:lnTo>
                    <a:pt x="3324" y="11322"/>
                  </a:lnTo>
                  <a:lnTo>
                    <a:pt x="3324" y="8217"/>
                  </a:lnTo>
                  <a:lnTo>
                    <a:pt x="3359" y="8009"/>
                  </a:lnTo>
                  <a:lnTo>
                    <a:pt x="3359" y="6157"/>
                  </a:lnTo>
                  <a:lnTo>
                    <a:pt x="3359" y="6104"/>
                  </a:lnTo>
                  <a:lnTo>
                    <a:pt x="3359" y="5870"/>
                  </a:lnTo>
                  <a:lnTo>
                    <a:pt x="3393" y="5791"/>
                  </a:lnTo>
                  <a:lnTo>
                    <a:pt x="3393" y="5348"/>
                  </a:lnTo>
                  <a:lnTo>
                    <a:pt x="3393" y="5583"/>
                  </a:lnTo>
                  <a:lnTo>
                    <a:pt x="3427" y="5661"/>
                  </a:lnTo>
                  <a:lnTo>
                    <a:pt x="3427" y="7643"/>
                  </a:lnTo>
                  <a:lnTo>
                    <a:pt x="3462" y="7774"/>
                  </a:lnTo>
                  <a:lnTo>
                    <a:pt x="3462" y="11243"/>
                  </a:lnTo>
                  <a:lnTo>
                    <a:pt x="3496" y="11452"/>
                  </a:lnTo>
                  <a:lnTo>
                    <a:pt x="3496" y="14922"/>
                  </a:lnTo>
                  <a:lnTo>
                    <a:pt x="3530" y="15130"/>
                  </a:lnTo>
                  <a:lnTo>
                    <a:pt x="3530" y="16983"/>
                  </a:lnTo>
                  <a:lnTo>
                    <a:pt x="3565" y="17035"/>
                  </a:lnTo>
                  <a:lnTo>
                    <a:pt x="3565" y="17113"/>
                  </a:lnTo>
                  <a:lnTo>
                    <a:pt x="3565" y="16383"/>
                  </a:lnTo>
                  <a:lnTo>
                    <a:pt x="3599" y="16226"/>
                  </a:lnTo>
                  <a:lnTo>
                    <a:pt x="3599" y="13226"/>
                  </a:lnTo>
                  <a:lnTo>
                    <a:pt x="3634" y="12991"/>
                  </a:lnTo>
                  <a:lnTo>
                    <a:pt x="3634" y="8817"/>
                  </a:lnTo>
                  <a:lnTo>
                    <a:pt x="3668" y="8530"/>
                  </a:lnTo>
                  <a:lnTo>
                    <a:pt x="3668" y="5061"/>
                  </a:lnTo>
                  <a:lnTo>
                    <a:pt x="3702" y="4852"/>
                  </a:lnTo>
                  <a:lnTo>
                    <a:pt x="3702" y="3678"/>
                  </a:lnTo>
                  <a:lnTo>
                    <a:pt x="3737" y="3678"/>
                  </a:lnTo>
                  <a:lnTo>
                    <a:pt x="3737" y="5348"/>
                  </a:lnTo>
                  <a:lnTo>
                    <a:pt x="3771" y="5583"/>
                  </a:lnTo>
                  <a:lnTo>
                    <a:pt x="3771" y="9626"/>
                  </a:lnTo>
                  <a:lnTo>
                    <a:pt x="3805" y="9913"/>
                  </a:lnTo>
                  <a:lnTo>
                    <a:pt x="3805" y="14557"/>
                  </a:lnTo>
                  <a:lnTo>
                    <a:pt x="3840" y="14843"/>
                  </a:lnTo>
                  <a:lnTo>
                    <a:pt x="3840" y="18078"/>
                  </a:lnTo>
                  <a:lnTo>
                    <a:pt x="3879" y="18157"/>
                  </a:lnTo>
                  <a:lnTo>
                    <a:pt x="3879" y="18730"/>
                  </a:lnTo>
                  <a:lnTo>
                    <a:pt x="3879" y="18443"/>
                  </a:lnTo>
                  <a:lnTo>
                    <a:pt x="3913" y="18365"/>
                  </a:lnTo>
                  <a:lnTo>
                    <a:pt x="3913" y="15496"/>
                  </a:lnTo>
                  <a:lnTo>
                    <a:pt x="3948" y="15209"/>
                  </a:lnTo>
                  <a:lnTo>
                    <a:pt x="3948" y="10278"/>
                  </a:lnTo>
                  <a:lnTo>
                    <a:pt x="3982" y="9991"/>
                  </a:lnTo>
                  <a:lnTo>
                    <a:pt x="3982" y="5139"/>
                  </a:lnTo>
                  <a:lnTo>
                    <a:pt x="4017" y="4930"/>
                  </a:lnTo>
                  <a:lnTo>
                    <a:pt x="4017" y="2348"/>
                  </a:lnTo>
                  <a:lnTo>
                    <a:pt x="4051" y="2270"/>
                  </a:lnTo>
                  <a:lnTo>
                    <a:pt x="4051" y="2191"/>
                  </a:lnTo>
                  <a:lnTo>
                    <a:pt x="4051" y="3157"/>
                  </a:lnTo>
                  <a:lnTo>
                    <a:pt x="4085" y="3365"/>
                  </a:lnTo>
                  <a:lnTo>
                    <a:pt x="4085" y="7409"/>
                  </a:lnTo>
                  <a:lnTo>
                    <a:pt x="4120" y="7722"/>
                  </a:lnTo>
                  <a:lnTo>
                    <a:pt x="4120" y="13226"/>
                  </a:lnTo>
                  <a:lnTo>
                    <a:pt x="4154" y="13591"/>
                  </a:lnTo>
                  <a:lnTo>
                    <a:pt x="4154" y="18235"/>
                  </a:lnTo>
                  <a:lnTo>
                    <a:pt x="4188" y="18443"/>
                  </a:lnTo>
                  <a:lnTo>
                    <a:pt x="4188" y="19983"/>
                  </a:lnTo>
                  <a:lnTo>
                    <a:pt x="4223" y="19983"/>
                  </a:lnTo>
                  <a:lnTo>
                    <a:pt x="4223" y="19904"/>
                  </a:lnTo>
                  <a:lnTo>
                    <a:pt x="4223" y="19852"/>
                  </a:lnTo>
                  <a:lnTo>
                    <a:pt x="4223" y="17791"/>
                  </a:lnTo>
                  <a:lnTo>
                    <a:pt x="4257" y="17557"/>
                  </a:lnTo>
                  <a:lnTo>
                    <a:pt x="4257" y="12496"/>
                  </a:lnTo>
                  <a:lnTo>
                    <a:pt x="4292" y="12052"/>
                  </a:lnTo>
                  <a:lnTo>
                    <a:pt x="4292" y="6235"/>
                  </a:lnTo>
                  <a:lnTo>
                    <a:pt x="4326" y="5870"/>
                  </a:lnTo>
                  <a:lnTo>
                    <a:pt x="4326" y="1748"/>
                  </a:lnTo>
                  <a:lnTo>
                    <a:pt x="4360" y="1617"/>
                  </a:lnTo>
                  <a:lnTo>
                    <a:pt x="4360" y="1096"/>
                  </a:lnTo>
                  <a:lnTo>
                    <a:pt x="4360" y="1461"/>
                  </a:lnTo>
                  <a:lnTo>
                    <a:pt x="4395" y="1617"/>
                  </a:lnTo>
                  <a:lnTo>
                    <a:pt x="4395" y="5296"/>
                  </a:lnTo>
                  <a:lnTo>
                    <a:pt x="4429" y="5661"/>
                  </a:lnTo>
                  <a:lnTo>
                    <a:pt x="4429" y="11609"/>
                  </a:lnTo>
                  <a:lnTo>
                    <a:pt x="4463" y="12052"/>
                  </a:lnTo>
                  <a:lnTo>
                    <a:pt x="4463" y="17713"/>
                  </a:lnTo>
                  <a:lnTo>
                    <a:pt x="4498" y="18000"/>
                  </a:lnTo>
                  <a:lnTo>
                    <a:pt x="4498" y="20870"/>
                  </a:lnTo>
                  <a:lnTo>
                    <a:pt x="4532" y="20870"/>
                  </a:lnTo>
                  <a:lnTo>
                    <a:pt x="4532" y="20948"/>
                  </a:lnTo>
                  <a:lnTo>
                    <a:pt x="4532" y="19617"/>
                  </a:lnTo>
                  <a:lnTo>
                    <a:pt x="4566" y="19409"/>
                  </a:lnTo>
                  <a:lnTo>
                    <a:pt x="4566" y="14557"/>
                  </a:lnTo>
                  <a:lnTo>
                    <a:pt x="4606" y="14113"/>
                  </a:lnTo>
                  <a:lnTo>
                    <a:pt x="4606" y="7722"/>
                  </a:lnTo>
                  <a:lnTo>
                    <a:pt x="4640" y="7278"/>
                  </a:lnTo>
                  <a:lnTo>
                    <a:pt x="4640" y="5739"/>
                  </a:lnTo>
                  <a:lnTo>
                    <a:pt x="4640" y="5348"/>
                  </a:lnTo>
                  <a:lnTo>
                    <a:pt x="4640" y="2191"/>
                  </a:lnTo>
                  <a:lnTo>
                    <a:pt x="4675" y="1904"/>
                  </a:lnTo>
                  <a:lnTo>
                    <a:pt x="4675" y="365"/>
                  </a:lnTo>
                  <a:lnTo>
                    <a:pt x="4709" y="365"/>
                  </a:lnTo>
                  <a:lnTo>
                    <a:pt x="4709" y="3078"/>
                  </a:lnTo>
                  <a:lnTo>
                    <a:pt x="4743" y="3365"/>
                  </a:lnTo>
                  <a:lnTo>
                    <a:pt x="4743" y="9183"/>
                  </a:lnTo>
                  <a:lnTo>
                    <a:pt x="4778" y="9626"/>
                  </a:lnTo>
                  <a:lnTo>
                    <a:pt x="4778" y="16096"/>
                  </a:lnTo>
                  <a:lnTo>
                    <a:pt x="4812" y="16461"/>
                  </a:lnTo>
                  <a:lnTo>
                    <a:pt x="4812" y="20713"/>
                  </a:lnTo>
                  <a:lnTo>
                    <a:pt x="4846" y="20870"/>
                  </a:lnTo>
                  <a:lnTo>
                    <a:pt x="4846" y="21443"/>
                  </a:lnTo>
                  <a:lnTo>
                    <a:pt x="4846" y="21026"/>
                  </a:lnTo>
                  <a:lnTo>
                    <a:pt x="4881" y="20870"/>
                  </a:lnTo>
                  <a:lnTo>
                    <a:pt x="4881" y="16904"/>
                  </a:lnTo>
                  <a:lnTo>
                    <a:pt x="4915" y="16539"/>
                  </a:lnTo>
                  <a:lnTo>
                    <a:pt x="4915" y="10070"/>
                  </a:lnTo>
                  <a:lnTo>
                    <a:pt x="4949" y="9626"/>
                  </a:lnTo>
                  <a:lnTo>
                    <a:pt x="4949" y="3522"/>
                  </a:lnTo>
                  <a:lnTo>
                    <a:pt x="4984" y="3235"/>
                  </a:lnTo>
                  <a:lnTo>
                    <a:pt x="4984" y="130"/>
                  </a:lnTo>
                  <a:lnTo>
                    <a:pt x="5018" y="78"/>
                  </a:lnTo>
                  <a:lnTo>
                    <a:pt x="5018" y="0"/>
                  </a:lnTo>
                  <a:lnTo>
                    <a:pt x="5018" y="1383"/>
                  </a:lnTo>
                  <a:lnTo>
                    <a:pt x="5053" y="1617"/>
                  </a:lnTo>
                  <a:lnTo>
                    <a:pt x="5053" y="3678"/>
                  </a:lnTo>
                  <a:lnTo>
                    <a:pt x="5053" y="4043"/>
                  </a:lnTo>
                  <a:lnTo>
                    <a:pt x="5053" y="6757"/>
                  </a:lnTo>
                  <a:lnTo>
                    <a:pt x="5087" y="7122"/>
                  </a:lnTo>
                  <a:lnTo>
                    <a:pt x="5087" y="13800"/>
                  </a:lnTo>
                  <a:lnTo>
                    <a:pt x="5121" y="14243"/>
                  </a:lnTo>
                  <a:lnTo>
                    <a:pt x="5121" y="19617"/>
                  </a:lnTo>
                  <a:lnTo>
                    <a:pt x="5156" y="19904"/>
                  </a:lnTo>
                  <a:lnTo>
                    <a:pt x="5156" y="21600"/>
                  </a:lnTo>
                  <a:lnTo>
                    <a:pt x="5190" y="21522"/>
                  </a:lnTo>
                  <a:lnTo>
                    <a:pt x="5190" y="18809"/>
                  </a:lnTo>
                  <a:lnTo>
                    <a:pt x="5224" y="18522"/>
                  </a:lnTo>
                  <a:lnTo>
                    <a:pt x="5224" y="12574"/>
                  </a:lnTo>
                  <a:lnTo>
                    <a:pt x="5259" y="12130"/>
                  </a:lnTo>
                  <a:lnTo>
                    <a:pt x="5259" y="5583"/>
                  </a:lnTo>
                  <a:lnTo>
                    <a:pt x="5298" y="5217"/>
                  </a:lnTo>
                  <a:lnTo>
                    <a:pt x="5298" y="939"/>
                  </a:lnTo>
                  <a:lnTo>
                    <a:pt x="5332" y="730"/>
                  </a:lnTo>
                  <a:lnTo>
                    <a:pt x="5332" y="130"/>
                  </a:lnTo>
                  <a:lnTo>
                    <a:pt x="5332" y="522"/>
                  </a:lnTo>
                  <a:lnTo>
                    <a:pt x="5367" y="652"/>
                  </a:lnTo>
                  <a:lnTo>
                    <a:pt x="5367" y="4617"/>
                  </a:lnTo>
                  <a:lnTo>
                    <a:pt x="5401" y="4983"/>
                  </a:lnTo>
                  <a:lnTo>
                    <a:pt x="5401" y="11322"/>
                  </a:lnTo>
                  <a:lnTo>
                    <a:pt x="5436" y="11765"/>
                  </a:lnTo>
                  <a:lnTo>
                    <a:pt x="5436" y="17791"/>
                  </a:lnTo>
                  <a:lnTo>
                    <a:pt x="5470" y="18078"/>
                  </a:lnTo>
                  <a:lnTo>
                    <a:pt x="5470" y="20504"/>
                  </a:lnTo>
                  <a:lnTo>
                    <a:pt x="5470" y="20635"/>
                  </a:lnTo>
                  <a:lnTo>
                    <a:pt x="5470" y="21078"/>
                  </a:lnTo>
                  <a:lnTo>
                    <a:pt x="5504" y="21157"/>
                  </a:lnTo>
                  <a:lnTo>
                    <a:pt x="5504" y="21235"/>
                  </a:lnTo>
                  <a:lnTo>
                    <a:pt x="5504" y="19983"/>
                  </a:lnTo>
                  <a:lnTo>
                    <a:pt x="5539" y="19774"/>
                  </a:lnTo>
                  <a:lnTo>
                    <a:pt x="5539" y="14843"/>
                  </a:lnTo>
                  <a:lnTo>
                    <a:pt x="5573" y="14478"/>
                  </a:lnTo>
                  <a:lnTo>
                    <a:pt x="5573" y="8087"/>
                  </a:lnTo>
                  <a:lnTo>
                    <a:pt x="5607" y="7643"/>
                  </a:lnTo>
                  <a:lnTo>
                    <a:pt x="5607" y="2557"/>
                  </a:lnTo>
                  <a:lnTo>
                    <a:pt x="5642" y="2270"/>
                  </a:lnTo>
                  <a:lnTo>
                    <a:pt x="5642" y="652"/>
                  </a:lnTo>
                  <a:lnTo>
                    <a:pt x="5676" y="652"/>
                  </a:lnTo>
                  <a:lnTo>
                    <a:pt x="5676" y="3235"/>
                  </a:lnTo>
                  <a:lnTo>
                    <a:pt x="5711" y="3443"/>
                  </a:lnTo>
                  <a:lnTo>
                    <a:pt x="5711" y="8974"/>
                  </a:lnTo>
                  <a:lnTo>
                    <a:pt x="5745" y="9391"/>
                  </a:lnTo>
                  <a:lnTo>
                    <a:pt x="5745" y="15809"/>
                  </a:lnTo>
                  <a:lnTo>
                    <a:pt x="5779" y="16174"/>
                  </a:lnTo>
                  <a:lnTo>
                    <a:pt x="5779" y="19904"/>
                  </a:lnTo>
                  <a:lnTo>
                    <a:pt x="5814" y="20061"/>
                  </a:lnTo>
                  <a:lnTo>
                    <a:pt x="5814" y="20504"/>
                  </a:lnTo>
                  <a:lnTo>
                    <a:pt x="5814" y="20061"/>
                  </a:lnTo>
                  <a:lnTo>
                    <a:pt x="5848" y="19904"/>
                  </a:lnTo>
                  <a:lnTo>
                    <a:pt x="5848" y="16174"/>
                  </a:lnTo>
                  <a:lnTo>
                    <a:pt x="5882" y="15861"/>
                  </a:lnTo>
                  <a:lnTo>
                    <a:pt x="5882" y="11243"/>
                  </a:lnTo>
                  <a:lnTo>
                    <a:pt x="5882" y="10878"/>
                  </a:lnTo>
                  <a:lnTo>
                    <a:pt x="5882" y="10070"/>
                  </a:lnTo>
                  <a:lnTo>
                    <a:pt x="5917" y="9704"/>
                  </a:lnTo>
                  <a:lnTo>
                    <a:pt x="5917" y="4409"/>
                  </a:lnTo>
                  <a:lnTo>
                    <a:pt x="5951" y="4174"/>
                  </a:lnTo>
                  <a:lnTo>
                    <a:pt x="5951" y="1696"/>
                  </a:lnTo>
                  <a:lnTo>
                    <a:pt x="5990" y="1617"/>
                  </a:lnTo>
                  <a:lnTo>
                    <a:pt x="5990" y="2870"/>
                  </a:lnTo>
                  <a:lnTo>
                    <a:pt x="6025" y="3078"/>
                  </a:lnTo>
                  <a:lnTo>
                    <a:pt x="6025" y="7487"/>
                  </a:lnTo>
                  <a:lnTo>
                    <a:pt x="6059" y="7852"/>
                  </a:lnTo>
                  <a:lnTo>
                    <a:pt x="6059" y="13383"/>
                  </a:lnTo>
                  <a:lnTo>
                    <a:pt x="6094" y="13748"/>
                  </a:lnTo>
                  <a:lnTo>
                    <a:pt x="6094" y="18000"/>
                  </a:lnTo>
                  <a:lnTo>
                    <a:pt x="6128" y="18157"/>
                  </a:lnTo>
                  <a:lnTo>
                    <a:pt x="6128" y="19409"/>
                  </a:lnTo>
                  <a:lnTo>
                    <a:pt x="6162" y="19330"/>
                  </a:lnTo>
                  <a:lnTo>
                    <a:pt x="6162" y="17035"/>
                  </a:lnTo>
                  <a:lnTo>
                    <a:pt x="6197" y="16826"/>
                  </a:lnTo>
                  <a:lnTo>
                    <a:pt x="6197" y="12130"/>
                  </a:lnTo>
                  <a:lnTo>
                    <a:pt x="6231" y="11765"/>
                  </a:lnTo>
                  <a:lnTo>
                    <a:pt x="6231" y="6835"/>
                  </a:lnTo>
                  <a:lnTo>
                    <a:pt x="6265" y="6548"/>
                  </a:lnTo>
                  <a:lnTo>
                    <a:pt x="6265" y="3365"/>
                  </a:lnTo>
                  <a:lnTo>
                    <a:pt x="6300" y="3313"/>
                  </a:lnTo>
                  <a:lnTo>
                    <a:pt x="6300" y="2870"/>
                  </a:lnTo>
                  <a:lnTo>
                    <a:pt x="6300" y="3235"/>
                  </a:lnTo>
                  <a:lnTo>
                    <a:pt x="6334" y="3365"/>
                  </a:lnTo>
                  <a:lnTo>
                    <a:pt x="6334" y="6391"/>
                  </a:lnTo>
                  <a:lnTo>
                    <a:pt x="6369" y="6678"/>
                  </a:lnTo>
                  <a:lnTo>
                    <a:pt x="6369" y="11243"/>
                  </a:lnTo>
                  <a:lnTo>
                    <a:pt x="6403" y="11530"/>
                  </a:lnTo>
                  <a:lnTo>
                    <a:pt x="6403" y="15730"/>
                  </a:lnTo>
                  <a:lnTo>
                    <a:pt x="6437" y="15939"/>
                  </a:lnTo>
                  <a:lnTo>
                    <a:pt x="6437" y="17843"/>
                  </a:lnTo>
                  <a:lnTo>
                    <a:pt x="6472" y="17922"/>
                  </a:lnTo>
                  <a:lnTo>
                    <a:pt x="6472" y="16983"/>
                  </a:lnTo>
                  <a:lnTo>
                    <a:pt x="6506" y="16748"/>
                  </a:lnTo>
                  <a:lnTo>
                    <a:pt x="6506" y="13435"/>
                  </a:lnTo>
                  <a:lnTo>
                    <a:pt x="6540" y="13148"/>
                  </a:lnTo>
                  <a:lnTo>
                    <a:pt x="6540" y="8974"/>
                  </a:lnTo>
                  <a:lnTo>
                    <a:pt x="6575" y="8739"/>
                  </a:lnTo>
                  <a:lnTo>
                    <a:pt x="6575" y="5504"/>
                  </a:lnTo>
                  <a:lnTo>
                    <a:pt x="6609" y="5348"/>
                  </a:lnTo>
                  <a:lnTo>
                    <a:pt x="6609" y="4487"/>
                  </a:lnTo>
                  <a:lnTo>
                    <a:pt x="6644" y="4539"/>
                  </a:lnTo>
                  <a:lnTo>
                    <a:pt x="6644" y="6235"/>
                  </a:lnTo>
                  <a:lnTo>
                    <a:pt x="6678" y="6391"/>
                  </a:lnTo>
                  <a:lnTo>
                    <a:pt x="6678" y="9783"/>
                  </a:lnTo>
                  <a:lnTo>
                    <a:pt x="6717" y="9991"/>
                  </a:lnTo>
                  <a:lnTo>
                    <a:pt x="6717" y="13513"/>
                  </a:lnTo>
                  <a:lnTo>
                    <a:pt x="6752" y="13748"/>
                  </a:lnTo>
                  <a:lnTo>
                    <a:pt x="6752" y="14113"/>
                  </a:lnTo>
                  <a:lnTo>
                    <a:pt x="6752" y="14322"/>
                  </a:lnTo>
                  <a:lnTo>
                    <a:pt x="6752" y="15861"/>
                  </a:lnTo>
                  <a:lnTo>
                    <a:pt x="6786" y="15939"/>
                  </a:lnTo>
                  <a:lnTo>
                    <a:pt x="6786" y="16226"/>
                  </a:lnTo>
                  <a:lnTo>
                    <a:pt x="6786" y="15939"/>
                  </a:lnTo>
                  <a:lnTo>
                    <a:pt x="6820" y="15861"/>
                  </a:lnTo>
                  <a:lnTo>
                    <a:pt x="6820" y="13800"/>
                  </a:lnTo>
                  <a:lnTo>
                    <a:pt x="6855" y="13670"/>
                  </a:lnTo>
                  <a:lnTo>
                    <a:pt x="6855" y="10591"/>
                  </a:lnTo>
                  <a:lnTo>
                    <a:pt x="6889" y="10357"/>
                  </a:lnTo>
                  <a:lnTo>
                    <a:pt x="6889" y="7722"/>
                  </a:lnTo>
                  <a:lnTo>
                    <a:pt x="6923" y="7565"/>
                  </a:lnTo>
                  <a:lnTo>
                    <a:pt x="6923" y="6391"/>
                  </a:lnTo>
                  <a:lnTo>
                    <a:pt x="6958" y="6391"/>
                  </a:lnTo>
                  <a:lnTo>
                    <a:pt x="6958" y="6313"/>
                  </a:lnTo>
                  <a:lnTo>
                    <a:pt x="6958" y="6965"/>
                  </a:lnTo>
                  <a:lnTo>
                    <a:pt x="6992" y="7122"/>
                  </a:lnTo>
                  <a:lnTo>
                    <a:pt x="6992" y="9183"/>
                  </a:lnTo>
                  <a:lnTo>
                    <a:pt x="7027" y="9339"/>
                  </a:lnTo>
                  <a:lnTo>
                    <a:pt x="7027" y="11817"/>
                  </a:lnTo>
                  <a:lnTo>
                    <a:pt x="7061" y="11974"/>
                  </a:lnTo>
                  <a:lnTo>
                    <a:pt x="7061" y="13748"/>
                  </a:lnTo>
                  <a:lnTo>
                    <a:pt x="7095" y="13800"/>
                  </a:lnTo>
                  <a:lnTo>
                    <a:pt x="7095" y="14243"/>
                  </a:lnTo>
                  <a:lnTo>
                    <a:pt x="7130" y="14191"/>
                  </a:lnTo>
                  <a:lnTo>
                    <a:pt x="7130" y="13226"/>
                  </a:lnTo>
                  <a:lnTo>
                    <a:pt x="7164" y="13148"/>
                  </a:lnTo>
                  <a:lnTo>
                    <a:pt x="7164" y="12574"/>
                  </a:lnTo>
                  <a:lnTo>
                    <a:pt x="7164" y="12496"/>
                  </a:lnTo>
                  <a:lnTo>
                    <a:pt x="7164" y="11400"/>
                  </a:lnTo>
                  <a:lnTo>
                    <a:pt x="7198" y="11243"/>
                  </a:lnTo>
                  <a:lnTo>
                    <a:pt x="7198" y="9391"/>
                  </a:lnTo>
                  <a:lnTo>
                    <a:pt x="7233" y="9339"/>
                  </a:lnTo>
                  <a:lnTo>
                    <a:pt x="7233" y="8452"/>
                  </a:lnTo>
                  <a:lnTo>
                    <a:pt x="7267" y="8452"/>
                  </a:lnTo>
                  <a:lnTo>
                    <a:pt x="7267" y="8374"/>
                  </a:lnTo>
                  <a:lnTo>
                    <a:pt x="7267" y="8583"/>
                  </a:lnTo>
                  <a:lnTo>
                    <a:pt x="7301" y="8661"/>
                  </a:lnTo>
                  <a:lnTo>
                    <a:pt x="7301" y="9626"/>
                  </a:lnTo>
                  <a:lnTo>
                    <a:pt x="7336" y="9704"/>
                  </a:lnTo>
                  <a:lnTo>
                    <a:pt x="7336" y="10957"/>
                  </a:lnTo>
                  <a:lnTo>
                    <a:pt x="7370" y="11009"/>
                  </a:lnTo>
                  <a:lnTo>
                    <a:pt x="7370" y="11896"/>
                  </a:lnTo>
                  <a:lnTo>
                    <a:pt x="7410" y="11896"/>
                  </a:lnTo>
                  <a:lnTo>
                    <a:pt x="7410" y="12183"/>
                  </a:lnTo>
                  <a:lnTo>
                    <a:pt x="7444" y="12183"/>
                  </a:lnTo>
                  <a:lnTo>
                    <a:pt x="7444" y="11817"/>
                  </a:lnTo>
                  <a:lnTo>
                    <a:pt x="7478" y="11765"/>
                  </a:lnTo>
                  <a:lnTo>
                    <a:pt x="7478" y="11165"/>
                  </a:lnTo>
                  <a:lnTo>
                    <a:pt x="7513" y="11087"/>
                  </a:lnTo>
                  <a:lnTo>
                    <a:pt x="7513" y="10591"/>
                  </a:lnTo>
                  <a:lnTo>
                    <a:pt x="7547" y="10591"/>
                  </a:lnTo>
                  <a:lnTo>
                    <a:pt x="7547" y="10435"/>
                  </a:lnTo>
                  <a:lnTo>
                    <a:pt x="7581" y="10435"/>
                  </a:lnTo>
                  <a:lnTo>
                    <a:pt x="7581" y="10591"/>
                  </a:lnTo>
                  <a:lnTo>
                    <a:pt x="7616" y="10591"/>
                  </a:lnTo>
                  <a:lnTo>
                    <a:pt x="7616" y="10800"/>
                  </a:lnTo>
                  <a:lnTo>
                    <a:pt x="7650" y="10800"/>
                  </a:lnTo>
                  <a:lnTo>
                    <a:pt x="7650" y="10878"/>
                  </a:lnTo>
                  <a:lnTo>
                    <a:pt x="7650" y="10800"/>
                  </a:lnTo>
                  <a:lnTo>
                    <a:pt x="7684" y="10800"/>
                  </a:lnTo>
                  <a:lnTo>
                    <a:pt x="7684" y="10591"/>
                  </a:lnTo>
                  <a:lnTo>
                    <a:pt x="7719" y="10591"/>
                  </a:lnTo>
                  <a:lnTo>
                    <a:pt x="7719" y="10200"/>
                  </a:lnTo>
                  <a:lnTo>
                    <a:pt x="7753" y="10148"/>
                  </a:lnTo>
                  <a:lnTo>
                    <a:pt x="7753" y="9913"/>
                  </a:lnTo>
                  <a:lnTo>
                    <a:pt x="7788" y="9913"/>
                  </a:lnTo>
                  <a:lnTo>
                    <a:pt x="7788" y="10148"/>
                  </a:lnTo>
                  <a:lnTo>
                    <a:pt x="7822" y="10148"/>
                  </a:lnTo>
                  <a:lnTo>
                    <a:pt x="7822" y="10878"/>
                  </a:lnTo>
                  <a:lnTo>
                    <a:pt x="7856" y="10957"/>
                  </a:lnTo>
                  <a:lnTo>
                    <a:pt x="7856" y="11817"/>
                  </a:lnTo>
                  <a:lnTo>
                    <a:pt x="7891" y="11896"/>
                  </a:lnTo>
                  <a:lnTo>
                    <a:pt x="7891" y="12574"/>
                  </a:lnTo>
                  <a:lnTo>
                    <a:pt x="7925" y="12626"/>
                  </a:lnTo>
                  <a:lnTo>
                    <a:pt x="7925" y="12704"/>
                  </a:lnTo>
                  <a:lnTo>
                    <a:pt x="7925" y="12574"/>
                  </a:lnTo>
                  <a:lnTo>
                    <a:pt x="7959" y="12574"/>
                  </a:lnTo>
                  <a:lnTo>
                    <a:pt x="7959" y="11687"/>
                  </a:lnTo>
                  <a:lnTo>
                    <a:pt x="7994" y="11609"/>
                  </a:lnTo>
                  <a:lnTo>
                    <a:pt x="7994" y="10643"/>
                  </a:lnTo>
                  <a:lnTo>
                    <a:pt x="7994" y="10591"/>
                  </a:lnTo>
                  <a:lnTo>
                    <a:pt x="7994" y="10148"/>
                  </a:lnTo>
                  <a:lnTo>
                    <a:pt x="8028" y="10070"/>
                  </a:lnTo>
                  <a:lnTo>
                    <a:pt x="8028" y="8583"/>
                  </a:lnTo>
                  <a:lnTo>
                    <a:pt x="8063" y="8530"/>
                  </a:lnTo>
                  <a:lnTo>
                    <a:pt x="8063" y="7852"/>
                  </a:lnTo>
                  <a:lnTo>
                    <a:pt x="8097" y="7852"/>
                  </a:lnTo>
                  <a:lnTo>
                    <a:pt x="8097" y="8452"/>
                  </a:lnTo>
                  <a:lnTo>
                    <a:pt x="8136" y="8530"/>
                  </a:lnTo>
                  <a:lnTo>
                    <a:pt x="8136" y="10200"/>
                  </a:lnTo>
                  <a:lnTo>
                    <a:pt x="8171" y="10278"/>
                  </a:lnTo>
                  <a:lnTo>
                    <a:pt x="8171" y="12496"/>
                  </a:lnTo>
                  <a:lnTo>
                    <a:pt x="8205" y="12626"/>
                  </a:lnTo>
                  <a:lnTo>
                    <a:pt x="8205" y="14322"/>
                  </a:lnTo>
                  <a:lnTo>
                    <a:pt x="8239" y="14400"/>
                  </a:lnTo>
                  <a:lnTo>
                    <a:pt x="8239" y="14765"/>
                  </a:lnTo>
                  <a:lnTo>
                    <a:pt x="8239" y="14687"/>
                  </a:lnTo>
                  <a:lnTo>
                    <a:pt x="8274" y="14687"/>
                  </a:lnTo>
                  <a:lnTo>
                    <a:pt x="8274" y="13304"/>
                  </a:lnTo>
                  <a:lnTo>
                    <a:pt x="8308" y="13226"/>
                  </a:lnTo>
                  <a:lnTo>
                    <a:pt x="8308" y="10643"/>
                  </a:lnTo>
                  <a:lnTo>
                    <a:pt x="8342" y="10435"/>
                  </a:lnTo>
                  <a:lnTo>
                    <a:pt x="8342" y="7774"/>
                  </a:lnTo>
                  <a:lnTo>
                    <a:pt x="8377" y="7643"/>
                  </a:lnTo>
                  <a:lnTo>
                    <a:pt x="8377" y="6026"/>
                  </a:lnTo>
                  <a:lnTo>
                    <a:pt x="8411" y="5948"/>
                  </a:lnTo>
                  <a:lnTo>
                    <a:pt x="8411" y="5870"/>
                  </a:lnTo>
                  <a:lnTo>
                    <a:pt x="8411" y="6157"/>
                  </a:lnTo>
                  <a:lnTo>
                    <a:pt x="8411" y="6235"/>
                  </a:lnTo>
                  <a:lnTo>
                    <a:pt x="8411" y="6313"/>
                  </a:lnTo>
                  <a:lnTo>
                    <a:pt x="8446" y="6391"/>
                  </a:lnTo>
                  <a:lnTo>
                    <a:pt x="8446" y="8661"/>
                  </a:lnTo>
                  <a:lnTo>
                    <a:pt x="8480" y="8817"/>
                  </a:lnTo>
                  <a:lnTo>
                    <a:pt x="8480" y="12183"/>
                  </a:lnTo>
                  <a:lnTo>
                    <a:pt x="8514" y="12417"/>
                  </a:lnTo>
                  <a:lnTo>
                    <a:pt x="8514" y="15365"/>
                  </a:lnTo>
                  <a:lnTo>
                    <a:pt x="8549" y="15496"/>
                  </a:lnTo>
                  <a:lnTo>
                    <a:pt x="8549" y="16670"/>
                  </a:lnTo>
                  <a:lnTo>
                    <a:pt x="8583" y="16670"/>
                  </a:lnTo>
                  <a:lnTo>
                    <a:pt x="8583" y="15417"/>
                  </a:lnTo>
                  <a:lnTo>
                    <a:pt x="8617" y="15287"/>
                  </a:lnTo>
                  <a:lnTo>
                    <a:pt x="8617" y="12052"/>
                  </a:lnTo>
                  <a:lnTo>
                    <a:pt x="8652" y="11817"/>
                  </a:lnTo>
                  <a:lnTo>
                    <a:pt x="8652" y="7643"/>
                  </a:lnTo>
                  <a:lnTo>
                    <a:pt x="8686" y="7409"/>
                  </a:lnTo>
                  <a:lnTo>
                    <a:pt x="8686" y="4617"/>
                  </a:lnTo>
                  <a:lnTo>
                    <a:pt x="8721" y="4539"/>
                  </a:lnTo>
                  <a:lnTo>
                    <a:pt x="8721" y="4043"/>
                  </a:lnTo>
                  <a:lnTo>
                    <a:pt x="8721" y="4252"/>
                  </a:lnTo>
                  <a:lnTo>
                    <a:pt x="8755" y="4330"/>
                  </a:lnTo>
                  <a:lnTo>
                    <a:pt x="8755" y="6757"/>
                  </a:lnTo>
                  <a:lnTo>
                    <a:pt x="8789" y="7043"/>
                  </a:lnTo>
                  <a:lnTo>
                    <a:pt x="8789" y="11243"/>
                  </a:lnTo>
                  <a:lnTo>
                    <a:pt x="8829" y="11530"/>
                  </a:lnTo>
                  <a:lnTo>
                    <a:pt x="8829" y="15730"/>
                  </a:lnTo>
                  <a:lnTo>
                    <a:pt x="8863" y="15939"/>
                  </a:lnTo>
                  <a:lnTo>
                    <a:pt x="8863" y="18235"/>
                  </a:lnTo>
                  <a:lnTo>
                    <a:pt x="8897" y="18235"/>
                  </a:lnTo>
                  <a:lnTo>
                    <a:pt x="8897" y="18365"/>
                  </a:lnTo>
                  <a:lnTo>
                    <a:pt x="8897" y="17478"/>
                  </a:lnTo>
                  <a:lnTo>
                    <a:pt x="8932" y="17348"/>
                  </a:lnTo>
                  <a:lnTo>
                    <a:pt x="8932" y="13800"/>
                  </a:lnTo>
                  <a:lnTo>
                    <a:pt x="8966" y="13513"/>
                  </a:lnTo>
                  <a:lnTo>
                    <a:pt x="8966" y="8583"/>
                  </a:lnTo>
                  <a:lnTo>
                    <a:pt x="9000" y="8296"/>
                  </a:lnTo>
                  <a:lnTo>
                    <a:pt x="9000" y="4174"/>
                  </a:lnTo>
                  <a:lnTo>
                    <a:pt x="9035" y="3965"/>
                  </a:lnTo>
                  <a:lnTo>
                    <a:pt x="9035" y="2504"/>
                  </a:lnTo>
                  <a:lnTo>
                    <a:pt x="9069" y="2557"/>
                  </a:lnTo>
                  <a:lnTo>
                    <a:pt x="9069" y="4487"/>
                  </a:lnTo>
                  <a:lnTo>
                    <a:pt x="9104" y="4696"/>
                  </a:lnTo>
                  <a:lnTo>
                    <a:pt x="9104" y="9339"/>
                  </a:lnTo>
                  <a:lnTo>
                    <a:pt x="9138" y="9626"/>
                  </a:lnTo>
                  <a:lnTo>
                    <a:pt x="9138" y="14922"/>
                  </a:lnTo>
                  <a:lnTo>
                    <a:pt x="9172" y="15287"/>
                  </a:lnTo>
                  <a:lnTo>
                    <a:pt x="9172" y="18965"/>
                  </a:lnTo>
                  <a:lnTo>
                    <a:pt x="9207" y="19096"/>
                  </a:lnTo>
                  <a:lnTo>
                    <a:pt x="9207" y="19696"/>
                  </a:lnTo>
                  <a:lnTo>
                    <a:pt x="9207" y="19461"/>
                  </a:lnTo>
                  <a:lnTo>
                    <a:pt x="9241" y="19330"/>
                  </a:lnTo>
                  <a:lnTo>
                    <a:pt x="9241" y="16174"/>
                  </a:lnTo>
                  <a:lnTo>
                    <a:pt x="9275" y="15861"/>
                  </a:lnTo>
                  <a:lnTo>
                    <a:pt x="9275" y="15209"/>
                  </a:lnTo>
                  <a:lnTo>
                    <a:pt x="9275" y="14843"/>
                  </a:lnTo>
                  <a:lnTo>
                    <a:pt x="9275" y="10435"/>
                  </a:lnTo>
                  <a:lnTo>
                    <a:pt x="9310" y="9991"/>
                  </a:lnTo>
                  <a:lnTo>
                    <a:pt x="9310" y="4696"/>
                  </a:lnTo>
                  <a:lnTo>
                    <a:pt x="9344" y="4409"/>
                  </a:lnTo>
                  <a:lnTo>
                    <a:pt x="9344" y="1461"/>
                  </a:lnTo>
                  <a:lnTo>
                    <a:pt x="9378" y="1461"/>
                  </a:lnTo>
                  <a:lnTo>
                    <a:pt x="9378" y="1330"/>
                  </a:lnTo>
                  <a:lnTo>
                    <a:pt x="9378" y="2348"/>
                  </a:lnTo>
                  <a:lnTo>
                    <a:pt x="9413" y="2557"/>
                  </a:lnTo>
                  <a:lnTo>
                    <a:pt x="9413" y="6913"/>
                  </a:lnTo>
                  <a:lnTo>
                    <a:pt x="9447" y="7278"/>
                  </a:lnTo>
                  <a:lnTo>
                    <a:pt x="9447" y="13304"/>
                  </a:lnTo>
                  <a:lnTo>
                    <a:pt x="9482" y="13748"/>
                  </a:lnTo>
                  <a:lnTo>
                    <a:pt x="9482" y="18730"/>
                  </a:lnTo>
                  <a:lnTo>
                    <a:pt x="9516" y="18965"/>
                  </a:lnTo>
                  <a:lnTo>
                    <a:pt x="9516" y="20713"/>
                  </a:lnTo>
                  <a:lnTo>
                    <a:pt x="9555" y="20713"/>
                  </a:lnTo>
                  <a:lnTo>
                    <a:pt x="9555" y="18443"/>
                  </a:lnTo>
                  <a:lnTo>
                    <a:pt x="9590" y="18157"/>
                  </a:lnTo>
                  <a:lnTo>
                    <a:pt x="9590" y="12704"/>
                  </a:lnTo>
                  <a:lnTo>
                    <a:pt x="9624" y="12339"/>
                  </a:lnTo>
                  <a:lnTo>
                    <a:pt x="9624" y="6104"/>
                  </a:lnTo>
                  <a:lnTo>
                    <a:pt x="9658" y="5739"/>
                  </a:lnTo>
                  <a:lnTo>
                    <a:pt x="9658" y="1383"/>
                  </a:lnTo>
                  <a:lnTo>
                    <a:pt x="9693" y="1252"/>
                  </a:lnTo>
                  <a:lnTo>
                    <a:pt x="9693" y="652"/>
                  </a:lnTo>
                  <a:lnTo>
                    <a:pt x="9693" y="574"/>
                  </a:lnTo>
                  <a:lnTo>
                    <a:pt x="9693" y="522"/>
                  </a:lnTo>
                  <a:lnTo>
                    <a:pt x="9693" y="809"/>
                  </a:lnTo>
                  <a:lnTo>
                    <a:pt x="9727" y="887"/>
                  </a:lnTo>
                  <a:lnTo>
                    <a:pt x="9727" y="4539"/>
                  </a:lnTo>
                  <a:lnTo>
                    <a:pt x="9761" y="4852"/>
                  </a:lnTo>
                  <a:lnTo>
                    <a:pt x="9761" y="11087"/>
                  </a:lnTo>
                  <a:lnTo>
                    <a:pt x="9796" y="11530"/>
                  </a:lnTo>
                  <a:lnTo>
                    <a:pt x="9796" y="17557"/>
                  </a:lnTo>
                  <a:lnTo>
                    <a:pt x="9830" y="17922"/>
                  </a:lnTo>
                  <a:lnTo>
                    <a:pt x="9830" y="21157"/>
                  </a:lnTo>
                  <a:lnTo>
                    <a:pt x="9865" y="21235"/>
                  </a:lnTo>
                  <a:lnTo>
                    <a:pt x="9865" y="21391"/>
                  </a:lnTo>
                  <a:lnTo>
                    <a:pt x="9865" y="20270"/>
                  </a:lnTo>
                  <a:lnTo>
                    <a:pt x="9899" y="20061"/>
                  </a:lnTo>
                  <a:lnTo>
                    <a:pt x="9899" y="15209"/>
                  </a:lnTo>
                  <a:lnTo>
                    <a:pt x="9933" y="14843"/>
                  </a:lnTo>
                  <a:lnTo>
                    <a:pt x="9933" y="8217"/>
                  </a:lnTo>
                  <a:lnTo>
                    <a:pt x="9968" y="7774"/>
                  </a:lnTo>
                  <a:lnTo>
                    <a:pt x="9968" y="2270"/>
                  </a:lnTo>
                  <a:lnTo>
                    <a:pt x="10002" y="2061"/>
                  </a:lnTo>
                  <a:lnTo>
                    <a:pt x="10002" y="78"/>
                  </a:lnTo>
                  <a:lnTo>
                    <a:pt x="10036" y="78"/>
                  </a:lnTo>
                  <a:lnTo>
                    <a:pt x="10036" y="2504"/>
                  </a:lnTo>
                  <a:lnTo>
                    <a:pt x="10071" y="2791"/>
                  </a:lnTo>
                  <a:lnTo>
                    <a:pt x="10071" y="9026"/>
                  </a:lnTo>
                  <a:lnTo>
                    <a:pt x="10105" y="9470"/>
                  </a:lnTo>
                  <a:lnTo>
                    <a:pt x="10105" y="12626"/>
                  </a:lnTo>
                  <a:lnTo>
                    <a:pt x="10105" y="13070"/>
                  </a:lnTo>
                  <a:lnTo>
                    <a:pt x="10105" y="16017"/>
                  </a:lnTo>
                  <a:lnTo>
                    <a:pt x="10140" y="16383"/>
                  </a:lnTo>
                  <a:lnTo>
                    <a:pt x="10140" y="20791"/>
                  </a:lnTo>
                  <a:lnTo>
                    <a:pt x="10174" y="20948"/>
                  </a:lnTo>
                  <a:lnTo>
                    <a:pt x="10174" y="21600"/>
                  </a:lnTo>
                  <a:lnTo>
                    <a:pt x="10174" y="21157"/>
                  </a:lnTo>
                  <a:lnTo>
                    <a:pt x="10208" y="21078"/>
                  </a:lnTo>
                  <a:lnTo>
                    <a:pt x="10208" y="17113"/>
                  </a:lnTo>
                  <a:lnTo>
                    <a:pt x="10248" y="16670"/>
                  </a:lnTo>
                  <a:lnTo>
                    <a:pt x="10248" y="10278"/>
                  </a:lnTo>
                  <a:lnTo>
                    <a:pt x="10282" y="9783"/>
                  </a:lnTo>
                  <a:lnTo>
                    <a:pt x="10282" y="3678"/>
                  </a:lnTo>
                  <a:lnTo>
                    <a:pt x="10316" y="3313"/>
                  </a:lnTo>
                  <a:lnTo>
                    <a:pt x="10316" y="209"/>
                  </a:lnTo>
                  <a:lnTo>
                    <a:pt x="10351" y="130"/>
                  </a:lnTo>
                  <a:lnTo>
                    <a:pt x="10351" y="78"/>
                  </a:lnTo>
                  <a:lnTo>
                    <a:pt x="10351" y="1383"/>
                  </a:lnTo>
                  <a:lnTo>
                    <a:pt x="10385" y="1617"/>
                  </a:lnTo>
                  <a:lnTo>
                    <a:pt x="10385" y="6600"/>
                  </a:lnTo>
                  <a:lnTo>
                    <a:pt x="10419" y="7043"/>
                  </a:lnTo>
                  <a:lnTo>
                    <a:pt x="10419" y="13670"/>
                  </a:lnTo>
                  <a:lnTo>
                    <a:pt x="10454" y="14035"/>
                  </a:lnTo>
                  <a:lnTo>
                    <a:pt x="10454" y="19409"/>
                  </a:lnTo>
                  <a:lnTo>
                    <a:pt x="10488" y="19617"/>
                  </a:lnTo>
                  <a:lnTo>
                    <a:pt x="10488" y="21391"/>
                  </a:lnTo>
                  <a:lnTo>
                    <a:pt x="10523" y="21313"/>
                  </a:lnTo>
                  <a:lnTo>
                    <a:pt x="10523" y="20061"/>
                  </a:lnTo>
                  <a:lnTo>
                    <a:pt x="10523" y="19852"/>
                  </a:lnTo>
                  <a:lnTo>
                    <a:pt x="10523" y="18730"/>
                  </a:lnTo>
                  <a:lnTo>
                    <a:pt x="10557" y="18443"/>
                  </a:lnTo>
                  <a:lnTo>
                    <a:pt x="10557" y="12704"/>
                  </a:lnTo>
                  <a:lnTo>
                    <a:pt x="10591" y="12261"/>
                  </a:lnTo>
                  <a:lnTo>
                    <a:pt x="10591" y="5948"/>
                  </a:lnTo>
                  <a:lnTo>
                    <a:pt x="10626" y="5504"/>
                  </a:lnTo>
                  <a:lnTo>
                    <a:pt x="10626" y="1330"/>
                  </a:lnTo>
                  <a:lnTo>
                    <a:pt x="10660" y="1174"/>
                  </a:lnTo>
                  <a:lnTo>
                    <a:pt x="10660" y="522"/>
                  </a:lnTo>
                  <a:lnTo>
                    <a:pt x="10660" y="887"/>
                  </a:lnTo>
                  <a:lnTo>
                    <a:pt x="10694" y="939"/>
                  </a:lnTo>
                  <a:lnTo>
                    <a:pt x="10694" y="4696"/>
                  </a:lnTo>
                  <a:lnTo>
                    <a:pt x="10729" y="5061"/>
                  </a:lnTo>
                  <a:lnTo>
                    <a:pt x="10729" y="11165"/>
                  </a:lnTo>
                  <a:lnTo>
                    <a:pt x="10763" y="11530"/>
                  </a:lnTo>
                  <a:lnTo>
                    <a:pt x="10763" y="17348"/>
                  </a:lnTo>
                  <a:lnTo>
                    <a:pt x="10798" y="17635"/>
                  </a:lnTo>
                  <a:lnTo>
                    <a:pt x="10798" y="20583"/>
                  </a:lnTo>
                  <a:lnTo>
                    <a:pt x="10832" y="20635"/>
                  </a:lnTo>
                  <a:lnTo>
                    <a:pt x="10832" y="20713"/>
                  </a:lnTo>
                  <a:lnTo>
                    <a:pt x="10832" y="19539"/>
                  </a:lnTo>
                  <a:lnTo>
                    <a:pt x="10866" y="19409"/>
                  </a:lnTo>
                  <a:lnTo>
                    <a:pt x="10866" y="14765"/>
                  </a:lnTo>
                  <a:lnTo>
                    <a:pt x="10901" y="14400"/>
                  </a:lnTo>
                  <a:lnTo>
                    <a:pt x="10901" y="8374"/>
                  </a:lnTo>
                  <a:lnTo>
                    <a:pt x="10940" y="8009"/>
                  </a:lnTo>
                  <a:lnTo>
                    <a:pt x="10940" y="3678"/>
                  </a:lnTo>
                  <a:lnTo>
                    <a:pt x="10940" y="3365"/>
                  </a:lnTo>
                  <a:lnTo>
                    <a:pt x="10940" y="3157"/>
                  </a:lnTo>
                  <a:lnTo>
                    <a:pt x="10974" y="2948"/>
                  </a:lnTo>
                  <a:lnTo>
                    <a:pt x="10974" y="1330"/>
                  </a:lnTo>
                  <a:lnTo>
                    <a:pt x="11009" y="1330"/>
                  </a:lnTo>
                  <a:lnTo>
                    <a:pt x="11009" y="3600"/>
                  </a:lnTo>
                  <a:lnTo>
                    <a:pt x="11043" y="3887"/>
                  </a:lnTo>
                  <a:lnTo>
                    <a:pt x="11043" y="8974"/>
                  </a:lnTo>
                  <a:lnTo>
                    <a:pt x="11077" y="9339"/>
                  </a:lnTo>
                  <a:lnTo>
                    <a:pt x="11077" y="14922"/>
                  </a:lnTo>
                  <a:lnTo>
                    <a:pt x="11112" y="15287"/>
                  </a:lnTo>
                  <a:lnTo>
                    <a:pt x="11112" y="19043"/>
                  </a:lnTo>
                  <a:lnTo>
                    <a:pt x="11146" y="19096"/>
                  </a:lnTo>
                  <a:lnTo>
                    <a:pt x="11146" y="19696"/>
                  </a:lnTo>
                  <a:lnTo>
                    <a:pt x="11146" y="19409"/>
                  </a:lnTo>
                  <a:lnTo>
                    <a:pt x="11181" y="19330"/>
                  </a:lnTo>
                  <a:lnTo>
                    <a:pt x="11181" y="16096"/>
                  </a:lnTo>
                  <a:lnTo>
                    <a:pt x="11215" y="15809"/>
                  </a:lnTo>
                  <a:lnTo>
                    <a:pt x="11215" y="10643"/>
                  </a:lnTo>
                  <a:lnTo>
                    <a:pt x="11249" y="10278"/>
                  </a:lnTo>
                  <a:lnTo>
                    <a:pt x="11249" y="5426"/>
                  </a:lnTo>
                  <a:lnTo>
                    <a:pt x="11284" y="5139"/>
                  </a:lnTo>
                  <a:lnTo>
                    <a:pt x="11284" y="2635"/>
                  </a:lnTo>
                  <a:lnTo>
                    <a:pt x="11318" y="2557"/>
                  </a:lnTo>
                  <a:lnTo>
                    <a:pt x="11318" y="2504"/>
                  </a:lnTo>
                  <a:lnTo>
                    <a:pt x="11318" y="3443"/>
                  </a:lnTo>
                  <a:lnTo>
                    <a:pt x="11352" y="3678"/>
                  </a:lnTo>
                  <a:lnTo>
                    <a:pt x="11352" y="7409"/>
                  </a:lnTo>
                  <a:lnTo>
                    <a:pt x="11387" y="7722"/>
                  </a:lnTo>
                  <a:lnTo>
                    <a:pt x="11387" y="8009"/>
                  </a:lnTo>
                  <a:lnTo>
                    <a:pt x="11387" y="12626"/>
                  </a:lnTo>
                  <a:lnTo>
                    <a:pt x="11421" y="12939"/>
                  </a:lnTo>
                  <a:lnTo>
                    <a:pt x="11421" y="16904"/>
                  </a:lnTo>
                  <a:lnTo>
                    <a:pt x="11456" y="17035"/>
                  </a:lnTo>
                  <a:lnTo>
                    <a:pt x="11456" y="18365"/>
                  </a:lnTo>
                  <a:lnTo>
                    <a:pt x="11490" y="18287"/>
                  </a:lnTo>
                  <a:lnTo>
                    <a:pt x="11490" y="16539"/>
                  </a:lnTo>
                  <a:lnTo>
                    <a:pt x="11524" y="16304"/>
                  </a:lnTo>
                  <a:lnTo>
                    <a:pt x="11524" y="12052"/>
                  </a:lnTo>
                  <a:lnTo>
                    <a:pt x="11559" y="11765"/>
                  </a:lnTo>
                  <a:lnTo>
                    <a:pt x="11559" y="7487"/>
                  </a:lnTo>
                  <a:lnTo>
                    <a:pt x="11593" y="7200"/>
                  </a:lnTo>
                  <a:lnTo>
                    <a:pt x="11593" y="4487"/>
                  </a:lnTo>
                  <a:lnTo>
                    <a:pt x="11627" y="4409"/>
                  </a:lnTo>
                  <a:lnTo>
                    <a:pt x="11627" y="4043"/>
                  </a:lnTo>
                  <a:lnTo>
                    <a:pt x="11627" y="4409"/>
                  </a:lnTo>
                  <a:lnTo>
                    <a:pt x="11667" y="4487"/>
                  </a:lnTo>
                  <a:lnTo>
                    <a:pt x="11667" y="6965"/>
                  </a:lnTo>
                  <a:lnTo>
                    <a:pt x="11701" y="7200"/>
                  </a:lnTo>
                  <a:lnTo>
                    <a:pt x="11701" y="11087"/>
                  </a:lnTo>
                  <a:lnTo>
                    <a:pt x="11735" y="11322"/>
                  </a:lnTo>
                  <a:lnTo>
                    <a:pt x="11735" y="14765"/>
                  </a:lnTo>
                  <a:lnTo>
                    <a:pt x="11770" y="15000"/>
                  </a:lnTo>
                  <a:lnTo>
                    <a:pt x="11770" y="16617"/>
                  </a:lnTo>
                  <a:lnTo>
                    <a:pt x="11804" y="16617"/>
                  </a:lnTo>
                  <a:lnTo>
                    <a:pt x="11804" y="16670"/>
                  </a:lnTo>
                  <a:lnTo>
                    <a:pt x="11804" y="15861"/>
                  </a:lnTo>
                  <a:lnTo>
                    <a:pt x="11839" y="15730"/>
                  </a:lnTo>
                  <a:lnTo>
                    <a:pt x="11839" y="12991"/>
                  </a:lnTo>
                  <a:lnTo>
                    <a:pt x="11873" y="12783"/>
                  </a:lnTo>
                  <a:lnTo>
                    <a:pt x="11873" y="9391"/>
                  </a:lnTo>
                  <a:lnTo>
                    <a:pt x="11907" y="9183"/>
                  </a:lnTo>
                  <a:lnTo>
                    <a:pt x="11907" y="6678"/>
                  </a:lnTo>
                  <a:lnTo>
                    <a:pt x="11942" y="6548"/>
                  </a:lnTo>
                  <a:lnTo>
                    <a:pt x="11942" y="5870"/>
                  </a:lnTo>
                  <a:lnTo>
                    <a:pt x="11976" y="5870"/>
                  </a:lnTo>
                  <a:lnTo>
                    <a:pt x="11976" y="7200"/>
                  </a:lnTo>
                  <a:lnTo>
                    <a:pt x="12010" y="7357"/>
                  </a:lnTo>
                  <a:lnTo>
                    <a:pt x="12010" y="9913"/>
                  </a:lnTo>
                  <a:lnTo>
                    <a:pt x="12045" y="10148"/>
                  </a:lnTo>
                  <a:lnTo>
                    <a:pt x="12045" y="12783"/>
                  </a:lnTo>
                  <a:lnTo>
                    <a:pt x="12079" y="12939"/>
                  </a:lnTo>
                  <a:lnTo>
                    <a:pt x="12079" y="14557"/>
                  </a:lnTo>
                  <a:lnTo>
                    <a:pt x="12113" y="14557"/>
                  </a:lnTo>
                  <a:lnTo>
                    <a:pt x="12113" y="14765"/>
                  </a:lnTo>
                  <a:lnTo>
                    <a:pt x="12113" y="14557"/>
                  </a:lnTo>
                  <a:lnTo>
                    <a:pt x="12148" y="14478"/>
                  </a:lnTo>
                  <a:lnTo>
                    <a:pt x="12148" y="12991"/>
                  </a:lnTo>
                  <a:lnTo>
                    <a:pt x="12182" y="12861"/>
                  </a:lnTo>
                  <a:lnTo>
                    <a:pt x="12182" y="10722"/>
                  </a:lnTo>
                  <a:lnTo>
                    <a:pt x="12217" y="10591"/>
                  </a:lnTo>
                  <a:lnTo>
                    <a:pt x="12217" y="9913"/>
                  </a:lnTo>
                  <a:lnTo>
                    <a:pt x="12217" y="9783"/>
                  </a:lnTo>
                  <a:lnTo>
                    <a:pt x="12217" y="8739"/>
                  </a:lnTo>
                  <a:lnTo>
                    <a:pt x="12251" y="8661"/>
                  </a:lnTo>
                  <a:lnTo>
                    <a:pt x="12251" y="7852"/>
                  </a:lnTo>
                  <a:lnTo>
                    <a:pt x="12285" y="7852"/>
                  </a:lnTo>
                  <a:lnTo>
                    <a:pt x="12285" y="8296"/>
                  </a:lnTo>
                  <a:lnTo>
                    <a:pt x="12320" y="8374"/>
                  </a:lnTo>
                  <a:lnTo>
                    <a:pt x="12320" y="9783"/>
                  </a:lnTo>
                  <a:lnTo>
                    <a:pt x="12359" y="9835"/>
                  </a:lnTo>
                  <a:lnTo>
                    <a:pt x="12359" y="11400"/>
                  </a:lnTo>
                  <a:lnTo>
                    <a:pt x="12393" y="11452"/>
                  </a:lnTo>
                  <a:lnTo>
                    <a:pt x="12393" y="12496"/>
                  </a:lnTo>
                  <a:lnTo>
                    <a:pt x="12428" y="12496"/>
                  </a:lnTo>
                  <a:lnTo>
                    <a:pt x="12428" y="12704"/>
                  </a:lnTo>
                  <a:lnTo>
                    <a:pt x="12428" y="12626"/>
                  </a:lnTo>
                  <a:lnTo>
                    <a:pt x="12462" y="12626"/>
                  </a:lnTo>
                  <a:lnTo>
                    <a:pt x="12462" y="12052"/>
                  </a:lnTo>
                  <a:lnTo>
                    <a:pt x="12496" y="11974"/>
                  </a:lnTo>
                  <a:lnTo>
                    <a:pt x="12496" y="11087"/>
                  </a:lnTo>
                  <a:lnTo>
                    <a:pt x="12531" y="11009"/>
                  </a:lnTo>
                  <a:lnTo>
                    <a:pt x="12531" y="10278"/>
                  </a:lnTo>
                  <a:lnTo>
                    <a:pt x="12565" y="10200"/>
                  </a:lnTo>
                  <a:lnTo>
                    <a:pt x="12565" y="9913"/>
                  </a:lnTo>
                  <a:lnTo>
                    <a:pt x="12600" y="9913"/>
                  </a:lnTo>
                  <a:lnTo>
                    <a:pt x="12600" y="10070"/>
                  </a:lnTo>
                  <a:lnTo>
                    <a:pt x="12634" y="10148"/>
                  </a:lnTo>
                  <a:lnTo>
                    <a:pt x="12634" y="10278"/>
                  </a:lnTo>
                  <a:lnTo>
                    <a:pt x="12634" y="10357"/>
                  </a:lnTo>
                  <a:lnTo>
                    <a:pt x="12634" y="10513"/>
                  </a:lnTo>
                  <a:lnTo>
                    <a:pt x="12668" y="10513"/>
                  </a:lnTo>
                  <a:lnTo>
                    <a:pt x="12668" y="10800"/>
                  </a:lnTo>
                  <a:lnTo>
                    <a:pt x="12703" y="10800"/>
                  </a:lnTo>
                  <a:lnTo>
                    <a:pt x="12703" y="10878"/>
                  </a:lnTo>
                  <a:lnTo>
                    <a:pt x="12703" y="10800"/>
                  </a:lnTo>
                  <a:lnTo>
                    <a:pt x="12737" y="10800"/>
                  </a:lnTo>
                  <a:lnTo>
                    <a:pt x="12737" y="10591"/>
                  </a:lnTo>
                  <a:lnTo>
                    <a:pt x="12771" y="10591"/>
                  </a:lnTo>
                  <a:lnTo>
                    <a:pt x="12771" y="10435"/>
                  </a:lnTo>
                  <a:lnTo>
                    <a:pt x="12806" y="10435"/>
                  </a:lnTo>
                  <a:lnTo>
                    <a:pt x="12806" y="10513"/>
                  </a:lnTo>
                  <a:lnTo>
                    <a:pt x="12840" y="10513"/>
                  </a:lnTo>
                  <a:lnTo>
                    <a:pt x="12840" y="11009"/>
                  </a:lnTo>
                  <a:lnTo>
                    <a:pt x="12875" y="11009"/>
                  </a:lnTo>
                  <a:lnTo>
                    <a:pt x="12875" y="11687"/>
                  </a:lnTo>
                  <a:lnTo>
                    <a:pt x="12909" y="11687"/>
                  </a:lnTo>
                  <a:lnTo>
                    <a:pt x="12909" y="12130"/>
                  </a:lnTo>
                  <a:lnTo>
                    <a:pt x="12943" y="12130"/>
                  </a:lnTo>
                  <a:lnTo>
                    <a:pt x="12943" y="12183"/>
                  </a:lnTo>
                  <a:lnTo>
                    <a:pt x="12943" y="11974"/>
                  </a:lnTo>
                  <a:lnTo>
                    <a:pt x="12978" y="11974"/>
                  </a:lnTo>
                  <a:lnTo>
                    <a:pt x="12978" y="11165"/>
                  </a:lnTo>
                  <a:lnTo>
                    <a:pt x="13012" y="11087"/>
                  </a:lnTo>
                  <a:lnTo>
                    <a:pt x="13012" y="9835"/>
                  </a:lnTo>
                  <a:lnTo>
                    <a:pt x="13046" y="9783"/>
                  </a:lnTo>
                  <a:lnTo>
                    <a:pt x="13046" y="9026"/>
                  </a:lnTo>
                  <a:lnTo>
                    <a:pt x="13046" y="8974"/>
                  </a:lnTo>
                  <a:lnTo>
                    <a:pt x="13046" y="8739"/>
                  </a:lnTo>
                  <a:lnTo>
                    <a:pt x="13086" y="8661"/>
                  </a:lnTo>
                  <a:lnTo>
                    <a:pt x="13086" y="8374"/>
                  </a:lnTo>
                  <a:lnTo>
                    <a:pt x="13120" y="8374"/>
                  </a:lnTo>
                  <a:lnTo>
                    <a:pt x="13120" y="9183"/>
                  </a:lnTo>
                  <a:lnTo>
                    <a:pt x="13154" y="9261"/>
                  </a:lnTo>
                  <a:lnTo>
                    <a:pt x="13154" y="10878"/>
                  </a:lnTo>
                  <a:lnTo>
                    <a:pt x="13189" y="11009"/>
                  </a:lnTo>
                  <a:lnTo>
                    <a:pt x="13189" y="12861"/>
                  </a:lnTo>
                  <a:lnTo>
                    <a:pt x="13223" y="12939"/>
                  </a:lnTo>
                  <a:lnTo>
                    <a:pt x="13223" y="14113"/>
                  </a:lnTo>
                  <a:lnTo>
                    <a:pt x="13258" y="14191"/>
                  </a:lnTo>
                  <a:lnTo>
                    <a:pt x="13258" y="14243"/>
                  </a:lnTo>
                  <a:lnTo>
                    <a:pt x="13258" y="13957"/>
                  </a:lnTo>
                  <a:lnTo>
                    <a:pt x="13292" y="13957"/>
                  </a:lnTo>
                  <a:lnTo>
                    <a:pt x="13292" y="12339"/>
                  </a:lnTo>
                  <a:lnTo>
                    <a:pt x="13326" y="12183"/>
                  </a:lnTo>
                  <a:lnTo>
                    <a:pt x="13326" y="9783"/>
                  </a:lnTo>
                  <a:lnTo>
                    <a:pt x="13361" y="9626"/>
                  </a:lnTo>
                  <a:lnTo>
                    <a:pt x="13361" y="7409"/>
                  </a:lnTo>
                  <a:lnTo>
                    <a:pt x="13395" y="7278"/>
                  </a:lnTo>
                  <a:lnTo>
                    <a:pt x="13395" y="6313"/>
                  </a:lnTo>
                  <a:lnTo>
                    <a:pt x="13429" y="6313"/>
                  </a:lnTo>
                  <a:lnTo>
                    <a:pt x="13429" y="7200"/>
                  </a:lnTo>
                  <a:lnTo>
                    <a:pt x="13464" y="7357"/>
                  </a:lnTo>
                  <a:lnTo>
                    <a:pt x="13464" y="9391"/>
                  </a:lnTo>
                  <a:lnTo>
                    <a:pt x="13464" y="9626"/>
                  </a:lnTo>
                  <a:lnTo>
                    <a:pt x="13464" y="9835"/>
                  </a:lnTo>
                  <a:lnTo>
                    <a:pt x="13498" y="9991"/>
                  </a:lnTo>
                  <a:lnTo>
                    <a:pt x="13498" y="13070"/>
                  </a:lnTo>
                  <a:lnTo>
                    <a:pt x="13533" y="13304"/>
                  </a:lnTo>
                  <a:lnTo>
                    <a:pt x="13533" y="15574"/>
                  </a:lnTo>
                  <a:lnTo>
                    <a:pt x="13567" y="15730"/>
                  </a:lnTo>
                  <a:lnTo>
                    <a:pt x="13567" y="16226"/>
                  </a:lnTo>
                  <a:lnTo>
                    <a:pt x="13567" y="16096"/>
                  </a:lnTo>
                  <a:lnTo>
                    <a:pt x="13601" y="16096"/>
                  </a:lnTo>
                  <a:lnTo>
                    <a:pt x="13601" y="14243"/>
                  </a:lnTo>
                  <a:lnTo>
                    <a:pt x="13636" y="14035"/>
                  </a:lnTo>
                  <a:lnTo>
                    <a:pt x="13636" y="10722"/>
                  </a:lnTo>
                  <a:lnTo>
                    <a:pt x="13670" y="10435"/>
                  </a:lnTo>
                  <a:lnTo>
                    <a:pt x="13670" y="6965"/>
                  </a:lnTo>
                  <a:lnTo>
                    <a:pt x="13704" y="6757"/>
                  </a:lnTo>
                  <a:lnTo>
                    <a:pt x="13704" y="4696"/>
                  </a:lnTo>
                  <a:lnTo>
                    <a:pt x="13739" y="4617"/>
                  </a:lnTo>
                  <a:lnTo>
                    <a:pt x="13739" y="4487"/>
                  </a:lnTo>
                  <a:lnTo>
                    <a:pt x="13739" y="5061"/>
                  </a:lnTo>
                  <a:lnTo>
                    <a:pt x="13778" y="5139"/>
                  </a:lnTo>
                  <a:lnTo>
                    <a:pt x="13778" y="8009"/>
                  </a:lnTo>
                  <a:lnTo>
                    <a:pt x="13812" y="8217"/>
                  </a:lnTo>
                  <a:lnTo>
                    <a:pt x="13812" y="12417"/>
                  </a:lnTo>
                  <a:lnTo>
                    <a:pt x="13847" y="12626"/>
                  </a:lnTo>
                  <a:lnTo>
                    <a:pt x="13847" y="16304"/>
                  </a:lnTo>
                  <a:lnTo>
                    <a:pt x="13881" y="16461"/>
                  </a:lnTo>
                  <a:lnTo>
                    <a:pt x="13881" y="17922"/>
                  </a:lnTo>
                  <a:lnTo>
                    <a:pt x="13916" y="17922"/>
                  </a:lnTo>
                  <a:lnTo>
                    <a:pt x="13916" y="16461"/>
                  </a:lnTo>
                  <a:lnTo>
                    <a:pt x="13950" y="16304"/>
                  </a:lnTo>
                  <a:lnTo>
                    <a:pt x="13950" y="12417"/>
                  </a:lnTo>
                  <a:lnTo>
                    <a:pt x="13984" y="12130"/>
                  </a:lnTo>
                  <a:lnTo>
                    <a:pt x="13984" y="7409"/>
                  </a:lnTo>
                  <a:lnTo>
                    <a:pt x="14019" y="7122"/>
                  </a:lnTo>
                  <a:lnTo>
                    <a:pt x="14019" y="3730"/>
                  </a:lnTo>
                  <a:lnTo>
                    <a:pt x="14053" y="3600"/>
                  </a:lnTo>
                  <a:lnTo>
                    <a:pt x="14053" y="2870"/>
                  </a:lnTo>
                  <a:lnTo>
                    <a:pt x="14053" y="3000"/>
                  </a:lnTo>
                  <a:lnTo>
                    <a:pt x="14087" y="3078"/>
                  </a:lnTo>
                  <a:lnTo>
                    <a:pt x="14087" y="5739"/>
                  </a:lnTo>
                  <a:lnTo>
                    <a:pt x="14122" y="6026"/>
                  </a:lnTo>
                  <a:lnTo>
                    <a:pt x="14122" y="10800"/>
                  </a:lnTo>
                  <a:lnTo>
                    <a:pt x="14156" y="11165"/>
                  </a:lnTo>
                  <a:lnTo>
                    <a:pt x="14156" y="16017"/>
                  </a:lnTo>
                  <a:lnTo>
                    <a:pt x="14191" y="16304"/>
                  </a:lnTo>
                  <a:lnTo>
                    <a:pt x="14191" y="19174"/>
                  </a:lnTo>
                  <a:lnTo>
                    <a:pt x="14225" y="19252"/>
                  </a:lnTo>
                  <a:lnTo>
                    <a:pt x="14225" y="19409"/>
                  </a:lnTo>
                  <a:lnTo>
                    <a:pt x="14225" y="18652"/>
                  </a:lnTo>
                  <a:lnTo>
                    <a:pt x="14259" y="18522"/>
                  </a:lnTo>
                  <a:lnTo>
                    <a:pt x="14259" y="14687"/>
                  </a:lnTo>
                  <a:lnTo>
                    <a:pt x="14294" y="14322"/>
                  </a:lnTo>
                  <a:lnTo>
                    <a:pt x="14294" y="8817"/>
                  </a:lnTo>
                  <a:lnTo>
                    <a:pt x="14328" y="8452"/>
                  </a:lnTo>
                  <a:lnTo>
                    <a:pt x="14328" y="7409"/>
                  </a:lnTo>
                  <a:lnTo>
                    <a:pt x="14328" y="7043"/>
                  </a:lnTo>
                  <a:lnTo>
                    <a:pt x="14328" y="3730"/>
                  </a:lnTo>
                  <a:lnTo>
                    <a:pt x="14362" y="3443"/>
                  </a:lnTo>
                  <a:lnTo>
                    <a:pt x="14362" y="1617"/>
                  </a:lnTo>
                  <a:lnTo>
                    <a:pt x="14397" y="1617"/>
                  </a:lnTo>
                  <a:lnTo>
                    <a:pt x="14397" y="3678"/>
                  </a:lnTo>
                  <a:lnTo>
                    <a:pt x="14431" y="3965"/>
                  </a:lnTo>
                  <a:lnTo>
                    <a:pt x="14431" y="8974"/>
                  </a:lnTo>
                  <a:lnTo>
                    <a:pt x="14465" y="9391"/>
                  </a:lnTo>
                  <a:lnTo>
                    <a:pt x="14465" y="15209"/>
                  </a:lnTo>
                  <a:lnTo>
                    <a:pt x="14505" y="15574"/>
                  </a:lnTo>
                  <a:lnTo>
                    <a:pt x="14505" y="19617"/>
                  </a:lnTo>
                  <a:lnTo>
                    <a:pt x="14539" y="19774"/>
                  </a:lnTo>
                  <a:lnTo>
                    <a:pt x="14539" y="20504"/>
                  </a:lnTo>
                  <a:lnTo>
                    <a:pt x="14539" y="20270"/>
                  </a:lnTo>
                  <a:lnTo>
                    <a:pt x="14573" y="20139"/>
                  </a:lnTo>
                  <a:lnTo>
                    <a:pt x="14573" y="16748"/>
                  </a:lnTo>
                  <a:lnTo>
                    <a:pt x="14608" y="16383"/>
                  </a:lnTo>
                  <a:lnTo>
                    <a:pt x="14608" y="10513"/>
                  </a:lnTo>
                  <a:lnTo>
                    <a:pt x="14642" y="10148"/>
                  </a:lnTo>
                  <a:lnTo>
                    <a:pt x="14642" y="4330"/>
                  </a:lnTo>
                  <a:lnTo>
                    <a:pt x="14677" y="4043"/>
                  </a:lnTo>
                  <a:lnTo>
                    <a:pt x="14677" y="887"/>
                  </a:lnTo>
                  <a:lnTo>
                    <a:pt x="14711" y="809"/>
                  </a:lnTo>
                  <a:lnTo>
                    <a:pt x="14711" y="652"/>
                  </a:lnTo>
                  <a:lnTo>
                    <a:pt x="14711" y="1696"/>
                  </a:lnTo>
                  <a:lnTo>
                    <a:pt x="14745" y="1904"/>
                  </a:lnTo>
                  <a:lnTo>
                    <a:pt x="14745" y="3157"/>
                  </a:lnTo>
                  <a:lnTo>
                    <a:pt x="14745" y="3443"/>
                  </a:lnTo>
                  <a:lnTo>
                    <a:pt x="14745" y="6548"/>
                  </a:lnTo>
                  <a:lnTo>
                    <a:pt x="14780" y="6913"/>
                  </a:lnTo>
                  <a:lnTo>
                    <a:pt x="14780" y="13304"/>
                  </a:lnTo>
                  <a:lnTo>
                    <a:pt x="14814" y="13748"/>
                  </a:lnTo>
                  <a:lnTo>
                    <a:pt x="14814" y="19043"/>
                  </a:lnTo>
                  <a:lnTo>
                    <a:pt x="14848" y="19330"/>
                  </a:lnTo>
                  <a:lnTo>
                    <a:pt x="14848" y="21235"/>
                  </a:lnTo>
                  <a:lnTo>
                    <a:pt x="14883" y="21235"/>
                  </a:lnTo>
                  <a:lnTo>
                    <a:pt x="14883" y="18965"/>
                  </a:lnTo>
                  <a:lnTo>
                    <a:pt x="14917" y="18652"/>
                  </a:lnTo>
                  <a:lnTo>
                    <a:pt x="14917" y="12991"/>
                  </a:lnTo>
                  <a:lnTo>
                    <a:pt x="14952" y="12574"/>
                  </a:lnTo>
                  <a:lnTo>
                    <a:pt x="14952" y="6104"/>
                  </a:lnTo>
                  <a:lnTo>
                    <a:pt x="14986" y="5661"/>
                  </a:lnTo>
                  <a:lnTo>
                    <a:pt x="14986" y="1174"/>
                  </a:lnTo>
                  <a:lnTo>
                    <a:pt x="15020" y="939"/>
                  </a:lnTo>
                  <a:lnTo>
                    <a:pt x="15020" y="130"/>
                  </a:lnTo>
                  <a:lnTo>
                    <a:pt x="15020" y="443"/>
                  </a:lnTo>
                  <a:lnTo>
                    <a:pt x="15055" y="522"/>
                  </a:lnTo>
                  <a:lnTo>
                    <a:pt x="15055" y="4174"/>
                  </a:lnTo>
                  <a:lnTo>
                    <a:pt x="15089" y="4539"/>
                  </a:lnTo>
                  <a:lnTo>
                    <a:pt x="15089" y="10878"/>
                  </a:lnTo>
                  <a:lnTo>
                    <a:pt x="15123" y="11322"/>
                  </a:lnTo>
                  <a:lnTo>
                    <a:pt x="15123" y="17557"/>
                  </a:lnTo>
                  <a:lnTo>
                    <a:pt x="15158" y="17922"/>
                  </a:lnTo>
                  <a:lnTo>
                    <a:pt x="15158" y="20217"/>
                  </a:lnTo>
                  <a:lnTo>
                    <a:pt x="15158" y="20426"/>
                  </a:lnTo>
                  <a:lnTo>
                    <a:pt x="15158" y="21313"/>
                  </a:lnTo>
                  <a:lnTo>
                    <a:pt x="15197" y="21443"/>
                  </a:lnTo>
                  <a:lnTo>
                    <a:pt x="15197" y="21600"/>
                  </a:lnTo>
                  <a:lnTo>
                    <a:pt x="15197" y="20504"/>
                  </a:lnTo>
                  <a:lnTo>
                    <a:pt x="15231" y="20270"/>
                  </a:lnTo>
                  <a:lnTo>
                    <a:pt x="15231" y="15417"/>
                  </a:lnTo>
                  <a:lnTo>
                    <a:pt x="15266" y="15052"/>
                  </a:lnTo>
                  <a:lnTo>
                    <a:pt x="15266" y="8374"/>
                  </a:lnTo>
                  <a:lnTo>
                    <a:pt x="15300" y="7930"/>
                  </a:lnTo>
                  <a:lnTo>
                    <a:pt x="15300" y="2348"/>
                  </a:lnTo>
                  <a:lnTo>
                    <a:pt x="15335" y="2061"/>
                  </a:lnTo>
                  <a:lnTo>
                    <a:pt x="15335" y="0"/>
                  </a:lnTo>
                  <a:lnTo>
                    <a:pt x="15369" y="0"/>
                  </a:lnTo>
                  <a:lnTo>
                    <a:pt x="15369" y="2348"/>
                  </a:lnTo>
                  <a:lnTo>
                    <a:pt x="15403" y="2635"/>
                  </a:lnTo>
                  <a:lnTo>
                    <a:pt x="15403" y="8374"/>
                  </a:lnTo>
                  <a:lnTo>
                    <a:pt x="15438" y="8817"/>
                  </a:lnTo>
                  <a:lnTo>
                    <a:pt x="15438" y="15417"/>
                  </a:lnTo>
                  <a:lnTo>
                    <a:pt x="15472" y="15809"/>
                  </a:lnTo>
                  <a:lnTo>
                    <a:pt x="15472" y="20426"/>
                  </a:lnTo>
                  <a:lnTo>
                    <a:pt x="15506" y="20635"/>
                  </a:lnTo>
                  <a:lnTo>
                    <a:pt x="15506" y="21443"/>
                  </a:lnTo>
                  <a:lnTo>
                    <a:pt x="15506" y="21235"/>
                  </a:lnTo>
                  <a:lnTo>
                    <a:pt x="15541" y="21078"/>
                  </a:lnTo>
                  <a:lnTo>
                    <a:pt x="15541" y="17478"/>
                  </a:lnTo>
                  <a:lnTo>
                    <a:pt x="15575" y="17113"/>
                  </a:lnTo>
                  <a:lnTo>
                    <a:pt x="15575" y="12626"/>
                  </a:lnTo>
                  <a:lnTo>
                    <a:pt x="15575" y="12183"/>
                  </a:lnTo>
                  <a:lnTo>
                    <a:pt x="15575" y="10878"/>
                  </a:lnTo>
                  <a:lnTo>
                    <a:pt x="15610" y="10435"/>
                  </a:lnTo>
                  <a:lnTo>
                    <a:pt x="15610" y="4330"/>
                  </a:lnTo>
                  <a:lnTo>
                    <a:pt x="15644" y="3965"/>
                  </a:lnTo>
                  <a:lnTo>
                    <a:pt x="15644" y="574"/>
                  </a:lnTo>
                  <a:lnTo>
                    <a:pt x="15678" y="522"/>
                  </a:lnTo>
                  <a:lnTo>
                    <a:pt x="15678" y="365"/>
                  </a:lnTo>
                  <a:lnTo>
                    <a:pt x="15678" y="1330"/>
                  </a:lnTo>
                  <a:lnTo>
                    <a:pt x="15713" y="1539"/>
                  </a:lnTo>
                  <a:lnTo>
                    <a:pt x="15713" y="6157"/>
                  </a:lnTo>
                  <a:lnTo>
                    <a:pt x="15747" y="6600"/>
                  </a:lnTo>
                  <a:lnTo>
                    <a:pt x="15747" y="12939"/>
                  </a:lnTo>
                  <a:lnTo>
                    <a:pt x="15781" y="13383"/>
                  </a:lnTo>
                  <a:lnTo>
                    <a:pt x="15781" y="18730"/>
                  </a:lnTo>
                  <a:lnTo>
                    <a:pt x="15816" y="18965"/>
                  </a:lnTo>
                  <a:lnTo>
                    <a:pt x="15816" y="20948"/>
                  </a:lnTo>
                  <a:lnTo>
                    <a:pt x="15850" y="20948"/>
                  </a:lnTo>
                  <a:lnTo>
                    <a:pt x="15850" y="18522"/>
                  </a:lnTo>
                  <a:lnTo>
                    <a:pt x="15889" y="18235"/>
                  </a:lnTo>
                  <a:lnTo>
                    <a:pt x="15889" y="12783"/>
                  </a:lnTo>
                  <a:lnTo>
                    <a:pt x="15924" y="12339"/>
                  </a:lnTo>
                  <a:lnTo>
                    <a:pt x="15924" y="6313"/>
                  </a:lnTo>
                  <a:lnTo>
                    <a:pt x="15958" y="5948"/>
                  </a:lnTo>
                  <a:lnTo>
                    <a:pt x="15958" y="1904"/>
                  </a:lnTo>
                  <a:lnTo>
                    <a:pt x="15993" y="1748"/>
                  </a:lnTo>
                  <a:lnTo>
                    <a:pt x="15993" y="1096"/>
                  </a:lnTo>
                  <a:lnTo>
                    <a:pt x="15993" y="1252"/>
                  </a:lnTo>
                  <a:lnTo>
                    <a:pt x="15993" y="1330"/>
                  </a:lnTo>
                  <a:lnTo>
                    <a:pt x="15993" y="1383"/>
                  </a:lnTo>
                  <a:lnTo>
                    <a:pt x="16027" y="1539"/>
                  </a:lnTo>
                  <a:lnTo>
                    <a:pt x="16027" y="4983"/>
                  </a:lnTo>
                  <a:lnTo>
                    <a:pt x="16061" y="5296"/>
                  </a:lnTo>
                  <a:lnTo>
                    <a:pt x="16061" y="10957"/>
                  </a:lnTo>
                  <a:lnTo>
                    <a:pt x="16096" y="11400"/>
                  </a:lnTo>
                  <a:lnTo>
                    <a:pt x="16096" y="16748"/>
                  </a:lnTo>
                  <a:lnTo>
                    <a:pt x="16130" y="17035"/>
                  </a:lnTo>
                  <a:lnTo>
                    <a:pt x="16130" y="19852"/>
                  </a:lnTo>
                  <a:lnTo>
                    <a:pt x="16164" y="19904"/>
                  </a:lnTo>
                  <a:lnTo>
                    <a:pt x="16164" y="19983"/>
                  </a:lnTo>
                  <a:lnTo>
                    <a:pt x="16164" y="18965"/>
                  </a:lnTo>
                  <a:lnTo>
                    <a:pt x="16199" y="18809"/>
                  </a:lnTo>
                  <a:lnTo>
                    <a:pt x="16199" y="14609"/>
                  </a:lnTo>
                  <a:lnTo>
                    <a:pt x="16233" y="14243"/>
                  </a:lnTo>
                  <a:lnTo>
                    <a:pt x="16233" y="8739"/>
                  </a:lnTo>
                  <a:lnTo>
                    <a:pt x="16268" y="8374"/>
                  </a:lnTo>
                  <a:lnTo>
                    <a:pt x="16268" y="3887"/>
                  </a:lnTo>
                  <a:lnTo>
                    <a:pt x="16302" y="3678"/>
                  </a:lnTo>
                  <a:lnTo>
                    <a:pt x="16302" y="2191"/>
                  </a:lnTo>
                  <a:lnTo>
                    <a:pt x="16336" y="2191"/>
                  </a:lnTo>
                  <a:lnTo>
                    <a:pt x="16336" y="4174"/>
                  </a:lnTo>
                  <a:lnTo>
                    <a:pt x="16371" y="4487"/>
                  </a:lnTo>
                  <a:lnTo>
                    <a:pt x="16371" y="9026"/>
                  </a:lnTo>
                  <a:lnTo>
                    <a:pt x="16405" y="9339"/>
                  </a:lnTo>
                  <a:lnTo>
                    <a:pt x="16405" y="14400"/>
                  </a:lnTo>
                  <a:lnTo>
                    <a:pt x="16439" y="14687"/>
                  </a:lnTo>
                  <a:lnTo>
                    <a:pt x="16439" y="15000"/>
                  </a:lnTo>
                  <a:lnTo>
                    <a:pt x="16439" y="18078"/>
                  </a:lnTo>
                  <a:lnTo>
                    <a:pt x="16474" y="18157"/>
                  </a:lnTo>
                  <a:lnTo>
                    <a:pt x="16474" y="18730"/>
                  </a:lnTo>
                  <a:lnTo>
                    <a:pt x="16474" y="18443"/>
                  </a:lnTo>
                  <a:lnTo>
                    <a:pt x="16508" y="18365"/>
                  </a:lnTo>
                  <a:lnTo>
                    <a:pt x="16508" y="15574"/>
                  </a:lnTo>
                  <a:lnTo>
                    <a:pt x="16542" y="15365"/>
                  </a:lnTo>
                  <a:lnTo>
                    <a:pt x="16542" y="10800"/>
                  </a:lnTo>
                  <a:lnTo>
                    <a:pt x="16577" y="10513"/>
                  </a:lnTo>
                  <a:lnTo>
                    <a:pt x="16577" y="6157"/>
                  </a:lnTo>
                  <a:lnTo>
                    <a:pt x="16616" y="5948"/>
                  </a:lnTo>
                  <a:lnTo>
                    <a:pt x="16616" y="3730"/>
                  </a:lnTo>
                  <a:lnTo>
                    <a:pt x="16651" y="3730"/>
                  </a:lnTo>
                  <a:lnTo>
                    <a:pt x="16651" y="3678"/>
                  </a:lnTo>
                  <a:lnTo>
                    <a:pt x="16651" y="4487"/>
                  </a:lnTo>
                  <a:lnTo>
                    <a:pt x="16685" y="4617"/>
                  </a:lnTo>
                  <a:lnTo>
                    <a:pt x="16685" y="7774"/>
                  </a:lnTo>
                  <a:lnTo>
                    <a:pt x="16719" y="8087"/>
                  </a:lnTo>
                  <a:lnTo>
                    <a:pt x="16719" y="12261"/>
                  </a:lnTo>
                  <a:lnTo>
                    <a:pt x="16754" y="12496"/>
                  </a:lnTo>
                  <a:lnTo>
                    <a:pt x="16754" y="15861"/>
                  </a:lnTo>
                  <a:lnTo>
                    <a:pt x="16788" y="16017"/>
                  </a:lnTo>
                  <a:lnTo>
                    <a:pt x="16788" y="17113"/>
                  </a:lnTo>
                  <a:lnTo>
                    <a:pt x="16822" y="17113"/>
                  </a:lnTo>
                  <a:lnTo>
                    <a:pt x="16822" y="15652"/>
                  </a:lnTo>
                  <a:lnTo>
                    <a:pt x="16857" y="15417"/>
                  </a:lnTo>
                  <a:lnTo>
                    <a:pt x="16857" y="14922"/>
                  </a:lnTo>
                  <a:lnTo>
                    <a:pt x="16857" y="14687"/>
                  </a:lnTo>
                  <a:lnTo>
                    <a:pt x="16857" y="12183"/>
                  </a:lnTo>
                  <a:lnTo>
                    <a:pt x="16891" y="11896"/>
                  </a:lnTo>
                  <a:lnTo>
                    <a:pt x="16891" y="8374"/>
                  </a:lnTo>
                  <a:lnTo>
                    <a:pt x="16925" y="8165"/>
                  </a:lnTo>
                  <a:lnTo>
                    <a:pt x="16925" y="5870"/>
                  </a:lnTo>
                  <a:lnTo>
                    <a:pt x="16960" y="5739"/>
                  </a:lnTo>
                  <a:lnTo>
                    <a:pt x="16960" y="5348"/>
                  </a:lnTo>
                  <a:lnTo>
                    <a:pt x="16960" y="5583"/>
                  </a:lnTo>
                  <a:lnTo>
                    <a:pt x="16994" y="5661"/>
                  </a:lnTo>
                  <a:lnTo>
                    <a:pt x="16994" y="7565"/>
                  </a:lnTo>
                  <a:lnTo>
                    <a:pt x="17029" y="7722"/>
                  </a:lnTo>
                  <a:lnTo>
                    <a:pt x="17029" y="10722"/>
                  </a:lnTo>
                  <a:lnTo>
                    <a:pt x="17063" y="10957"/>
                  </a:lnTo>
                  <a:lnTo>
                    <a:pt x="17063" y="13670"/>
                  </a:lnTo>
                  <a:lnTo>
                    <a:pt x="17097" y="13800"/>
                  </a:lnTo>
                  <a:lnTo>
                    <a:pt x="17097" y="15209"/>
                  </a:lnTo>
                  <a:lnTo>
                    <a:pt x="17132" y="15209"/>
                  </a:lnTo>
                  <a:lnTo>
                    <a:pt x="17132" y="15287"/>
                  </a:lnTo>
                  <a:lnTo>
                    <a:pt x="17132" y="14687"/>
                  </a:lnTo>
                  <a:lnTo>
                    <a:pt x="17166" y="14609"/>
                  </a:lnTo>
                  <a:lnTo>
                    <a:pt x="17166" y="12626"/>
                  </a:lnTo>
                  <a:lnTo>
                    <a:pt x="17200" y="12496"/>
                  </a:lnTo>
                  <a:lnTo>
                    <a:pt x="17200" y="9991"/>
                  </a:lnTo>
                  <a:lnTo>
                    <a:pt x="17235" y="9835"/>
                  </a:lnTo>
                  <a:lnTo>
                    <a:pt x="17235" y="8009"/>
                  </a:lnTo>
                  <a:lnTo>
                    <a:pt x="17269" y="7930"/>
                  </a:lnTo>
                  <a:lnTo>
                    <a:pt x="17269" y="7487"/>
                  </a:lnTo>
                  <a:lnTo>
                    <a:pt x="17269" y="7357"/>
                  </a:lnTo>
                  <a:lnTo>
                    <a:pt x="17308" y="7409"/>
                  </a:lnTo>
                  <a:lnTo>
                    <a:pt x="17308" y="8296"/>
                  </a:lnTo>
                  <a:lnTo>
                    <a:pt x="17343" y="8452"/>
                  </a:lnTo>
                  <a:lnTo>
                    <a:pt x="17343" y="10200"/>
                  </a:lnTo>
                  <a:lnTo>
                    <a:pt x="17377" y="10278"/>
                  </a:lnTo>
                  <a:lnTo>
                    <a:pt x="17377" y="12052"/>
                  </a:lnTo>
                  <a:lnTo>
                    <a:pt x="17412" y="12130"/>
                  </a:lnTo>
                  <a:lnTo>
                    <a:pt x="17412" y="13070"/>
                  </a:lnTo>
                  <a:lnTo>
                    <a:pt x="17446" y="13148"/>
                  </a:lnTo>
                  <a:lnTo>
                    <a:pt x="17446" y="13226"/>
                  </a:lnTo>
                  <a:lnTo>
                    <a:pt x="17446" y="13070"/>
                  </a:lnTo>
                  <a:lnTo>
                    <a:pt x="17480" y="12991"/>
                  </a:lnTo>
                  <a:lnTo>
                    <a:pt x="17480" y="12130"/>
                  </a:lnTo>
                  <a:lnTo>
                    <a:pt x="17515" y="12052"/>
                  </a:lnTo>
                  <a:lnTo>
                    <a:pt x="17515" y="10800"/>
                  </a:lnTo>
                  <a:lnTo>
                    <a:pt x="17549" y="10722"/>
                  </a:lnTo>
                  <a:lnTo>
                    <a:pt x="17549" y="9783"/>
                  </a:lnTo>
                  <a:lnTo>
                    <a:pt x="17583" y="9704"/>
                  </a:lnTo>
                  <a:lnTo>
                    <a:pt x="17583" y="9391"/>
                  </a:lnTo>
                  <a:lnTo>
                    <a:pt x="17618" y="9391"/>
                  </a:lnTo>
                  <a:lnTo>
                    <a:pt x="17618" y="9704"/>
                  </a:lnTo>
                  <a:lnTo>
                    <a:pt x="17652" y="9783"/>
                  </a:lnTo>
                  <a:lnTo>
                    <a:pt x="17652" y="10357"/>
                  </a:lnTo>
                  <a:lnTo>
                    <a:pt x="17687" y="10435"/>
                  </a:lnTo>
                  <a:lnTo>
                    <a:pt x="17687" y="10722"/>
                  </a:lnTo>
                  <a:lnTo>
                    <a:pt x="17687" y="10800"/>
                  </a:lnTo>
                  <a:lnTo>
                    <a:pt x="17687" y="10957"/>
                  </a:lnTo>
                  <a:lnTo>
                    <a:pt x="17721" y="11009"/>
                  </a:lnTo>
                  <a:lnTo>
                    <a:pt x="17721" y="11165"/>
                  </a:lnTo>
                  <a:lnTo>
                    <a:pt x="17755" y="11165"/>
                  </a:lnTo>
                  <a:lnTo>
                    <a:pt x="17755" y="11087"/>
                  </a:lnTo>
                  <a:lnTo>
                    <a:pt x="17790" y="11009"/>
                  </a:lnTo>
                  <a:lnTo>
                    <a:pt x="17790" y="10800"/>
                  </a:lnTo>
                  <a:lnTo>
                    <a:pt x="17824" y="10800"/>
                  </a:lnTo>
                  <a:lnTo>
                    <a:pt x="17824" y="10722"/>
                  </a:lnTo>
                  <a:lnTo>
                    <a:pt x="17858" y="10722"/>
                  </a:lnTo>
                  <a:lnTo>
                    <a:pt x="17858" y="10957"/>
                  </a:lnTo>
                  <a:lnTo>
                    <a:pt x="17893" y="11009"/>
                  </a:lnTo>
                  <a:lnTo>
                    <a:pt x="17893" y="11400"/>
                  </a:lnTo>
                  <a:lnTo>
                    <a:pt x="17927" y="11400"/>
                  </a:lnTo>
                  <a:lnTo>
                    <a:pt x="17927" y="11687"/>
                  </a:lnTo>
                  <a:lnTo>
                    <a:pt x="17962" y="11687"/>
                  </a:lnTo>
                  <a:lnTo>
                    <a:pt x="17962" y="11530"/>
                  </a:lnTo>
                  <a:lnTo>
                    <a:pt x="17996" y="11452"/>
                  </a:lnTo>
                  <a:lnTo>
                    <a:pt x="17996" y="10800"/>
                  </a:lnTo>
                  <a:lnTo>
                    <a:pt x="18035" y="10722"/>
                  </a:lnTo>
                  <a:lnTo>
                    <a:pt x="18035" y="9835"/>
                  </a:lnTo>
                  <a:lnTo>
                    <a:pt x="18070" y="9783"/>
                  </a:lnTo>
                  <a:lnTo>
                    <a:pt x="18070" y="9026"/>
                  </a:lnTo>
                  <a:lnTo>
                    <a:pt x="18104" y="9026"/>
                  </a:lnTo>
                  <a:lnTo>
                    <a:pt x="18104" y="8896"/>
                  </a:lnTo>
                  <a:lnTo>
                    <a:pt x="18104" y="8974"/>
                  </a:lnTo>
                  <a:lnTo>
                    <a:pt x="18138" y="8974"/>
                  </a:lnTo>
                  <a:lnTo>
                    <a:pt x="18138" y="9783"/>
                  </a:lnTo>
                  <a:lnTo>
                    <a:pt x="18173" y="9835"/>
                  </a:lnTo>
                  <a:lnTo>
                    <a:pt x="18173" y="11322"/>
                  </a:lnTo>
                  <a:lnTo>
                    <a:pt x="18207" y="11400"/>
                  </a:lnTo>
                  <a:lnTo>
                    <a:pt x="18207" y="12861"/>
                  </a:lnTo>
                  <a:lnTo>
                    <a:pt x="18241" y="12939"/>
                  </a:lnTo>
                  <a:lnTo>
                    <a:pt x="18241" y="13748"/>
                  </a:lnTo>
                  <a:lnTo>
                    <a:pt x="18276" y="13748"/>
                  </a:lnTo>
                  <a:lnTo>
                    <a:pt x="18276" y="13304"/>
                  </a:lnTo>
                  <a:lnTo>
                    <a:pt x="18310" y="13226"/>
                  </a:lnTo>
                  <a:lnTo>
                    <a:pt x="18310" y="11609"/>
                  </a:lnTo>
                  <a:lnTo>
                    <a:pt x="18345" y="11452"/>
                  </a:lnTo>
                  <a:lnTo>
                    <a:pt x="18345" y="9339"/>
                  </a:lnTo>
                  <a:lnTo>
                    <a:pt x="18379" y="9183"/>
                  </a:lnTo>
                  <a:lnTo>
                    <a:pt x="18379" y="7409"/>
                  </a:lnTo>
                  <a:lnTo>
                    <a:pt x="18413" y="7357"/>
                  </a:lnTo>
                  <a:lnTo>
                    <a:pt x="18413" y="6835"/>
                  </a:lnTo>
                  <a:lnTo>
                    <a:pt x="18413" y="6913"/>
                  </a:lnTo>
                  <a:lnTo>
                    <a:pt x="18448" y="6913"/>
                  </a:lnTo>
                  <a:lnTo>
                    <a:pt x="18448" y="8087"/>
                  </a:lnTo>
                  <a:lnTo>
                    <a:pt x="18482" y="8217"/>
                  </a:lnTo>
                  <a:lnTo>
                    <a:pt x="18482" y="10722"/>
                  </a:lnTo>
                  <a:lnTo>
                    <a:pt x="18516" y="10878"/>
                  </a:lnTo>
                  <a:lnTo>
                    <a:pt x="18516" y="13435"/>
                  </a:lnTo>
                  <a:lnTo>
                    <a:pt x="18516" y="13591"/>
                  </a:lnTo>
                  <a:lnTo>
                    <a:pt x="18551" y="13748"/>
                  </a:lnTo>
                  <a:lnTo>
                    <a:pt x="18551" y="15496"/>
                  </a:lnTo>
                  <a:lnTo>
                    <a:pt x="18585" y="15574"/>
                  </a:lnTo>
                  <a:lnTo>
                    <a:pt x="18585" y="15730"/>
                  </a:lnTo>
                  <a:lnTo>
                    <a:pt x="18585" y="15417"/>
                  </a:lnTo>
                  <a:lnTo>
                    <a:pt x="18620" y="15365"/>
                  </a:lnTo>
                  <a:lnTo>
                    <a:pt x="18620" y="13226"/>
                  </a:lnTo>
                  <a:lnTo>
                    <a:pt x="18654" y="12991"/>
                  </a:lnTo>
                  <a:lnTo>
                    <a:pt x="18654" y="9783"/>
                  </a:lnTo>
                  <a:lnTo>
                    <a:pt x="18688" y="9548"/>
                  </a:lnTo>
                  <a:lnTo>
                    <a:pt x="18688" y="6470"/>
                  </a:lnTo>
                  <a:lnTo>
                    <a:pt x="18728" y="6313"/>
                  </a:lnTo>
                  <a:lnTo>
                    <a:pt x="18728" y="4930"/>
                  </a:lnTo>
                  <a:lnTo>
                    <a:pt x="18762" y="4930"/>
                  </a:lnTo>
                  <a:lnTo>
                    <a:pt x="18762" y="6104"/>
                  </a:lnTo>
                  <a:lnTo>
                    <a:pt x="18796" y="6235"/>
                  </a:lnTo>
                  <a:lnTo>
                    <a:pt x="18796" y="9470"/>
                  </a:lnTo>
                  <a:lnTo>
                    <a:pt x="18831" y="9704"/>
                  </a:lnTo>
                  <a:lnTo>
                    <a:pt x="18831" y="13591"/>
                  </a:lnTo>
                  <a:lnTo>
                    <a:pt x="18865" y="13878"/>
                  </a:lnTo>
                  <a:lnTo>
                    <a:pt x="18865" y="16748"/>
                  </a:lnTo>
                  <a:lnTo>
                    <a:pt x="18899" y="16904"/>
                  </a:lnTo>
                  <a:lnTo>
                    <a:pt x="18899" y="17557"/>
                  </a:lnTo>
                  <a:lnTo>
                    <a:pt x="18899" y="17426"/>
                  </a:lnTo>
                  <a:lnTo>
                    <a:pt x="18934" y="17348"/>
                  </a:lnTo>
                  <a:lnTo>
                    <a:pt x="18934" y="15130"/>
                  </a:lnTo>
                  <a:lnTo>
                    <a:pt x="18968" y="14922"/>
                  </a:lnTo>
                  <a:lnTo>
                    <a:pt x="18968" y="14687"/>
                  </a:lnTo>
                  <a:lnTo>
                    <a:pt x="18968" y="10800"/>
                  </a:lnTo>
                  <a:lnTo>
                    <a:pt x="19003" y="10513"/>
                  </a:lnTo>
                  <a:lnTo>
                    <a:pt x="19003" y="6235"/>
                  </a:lnTo>
                  <a:lnTo>
                    <a:pt x="19037" y="6026"/>
                  </a:lnTo>
                  <a:lnTo>
                    <a:pt x="19037" y="3522"/>
                  </a:lnTo>
                  <a:lnTo>
                    <a:pt x="19071" y="3443"/>
                  </a:lnTo>
                  <a:lnTo>
                    <a:pt x="19071" y="3235"/>
                  </a:lnTo>
                  <a:lnTo>
                    <a:pt x="19071" y="3887"/>
                  </a:lnTo>
                  <a:lnTo>
                    <a:pt x="19106" y="4043"/>
                  </a:lnTo>
                  <a:lnTo>
                    <a:pt x="19106" y="7357"/>
                  </a:lnTo>
                  <a:lnTo>
                    <a:pt x="19140" y="7643"/>
                  </a:lnTo>
                  <a:lnTo>
                    <a:pt x="19140" y="12574"/>
                  </a:lnTo>
                  <a:lnTo>
                    <a:pt x="19174" y="12861"/>
                  </a:lnTo>
                  <a:lnTo>
                    <a:pt x="19174" y="17113"/>
                  </a:lnTo>
                  <a:lnTo>
                    <a:pt x="19209" y="17348"/>
                  </a:lnTo>
                  <a:lnTo>
                    <a:pt x="19209" y="19096"/>
                  </a:lnTo>
                  <a:lnTo>
                    <a:pt x="19243" y="19096"/>
                  </a:lnTo>
                  <a:lnTo>
                    <a:pt x="19243" y="17426"/>
                  </a:lnTo>
                  <a:lnTo>
                    <a:pt x="19277" y="17191"/>
                  </a:lnTo>
                  <a:lnTo>
                    <a:pt x="19277" y="12783"/>
                  </a:lnTo>
                  <a:lnTo>
                    <a:pt x="19312" y="12417"/>
                  </a:lnTo>
                  <a:lnTo>
                    <a:pt x="19312" y="7122"/>
                  </a:lnTo>
                  <a:lnTo>
                    <a:pt x="19346" y="6757"/>
                  </a:lnTo>
                  <a:lnTo>
                    <a:pt x="19346" y="2870"/>
                  </a:lnTo>
                  <a:lnTo>
                    <a:pt x="19381" y="2713"/>
                  </a:lnTo>
                  <a:lnTo>
                    <a:pt x="19381" y="2270"/>
                  </a:lnTo>
                  <a:lnTo>
                    <a:pt x="19381" y="2191"/>
                  </a:lnTo>
                  <a:lnTo>
                    <a:pt x="19381" y="1904"/>
                  </a:lnTo>
                  <a:lnTo>
                    <a:pt x="19381" y="2061"/>
                  </a:lnTo>
                  <a:lnTo>
                    <a:pt x="19415" y="2139"/>
                  </a:lnTo>
                  <a:lnTo>
                    <a:pt x="19415" y="4983"/>
                  </a:lnTo>
                  <a:lnTo>
                    <a:pt x="19454" y="5296"/>
                  </a:lnTo>
                  <a:lnTo>
                    <a:pt x="19454" y="10643"/>
                  </a:lnTo>
                  <a:lnTo>
                    <a:pt x="19489" y="11009"/>
                  </a:lnTo>
                  <a:lnTo>
                    <a:pt x="19489" y="16461"/>
                  </a:lnTo>
                  <a:lnTo>
                    <a:pt x="19523" y="16826"/>
                  </a:lnTo>
                  <a:lnTo>
                    <a:pt x="19523" y="19983"/>
                  </a:lnTo>
                  <a:lnTo>
                    <a:pt x="19557" y="20061"/>
                  </a:lnTo>
                  <a:lnTo>
                    <a:pt x="19557" y="20270"/>
                  </a:lnTo>
                  <a:lnTo>
                    <a:pt x="19557" y="19461"/>
                  </a:lnTo>
                  <a:lnTo>
                    <a:pt x="19592" y="19330"/>
                  </a:lnTo>
                  <a:lnTo>
                    <a:pt x="19592" y="15130"/>
                  </a:lnTo>
                  <a:lnTo>
                    <a:pt x="19626" y="14843"/>
                  </a:lnTo>
                  <a:lnTo>
                    <a:pt x="19626" y="8817"/>
                  </a:lnTo>
                  <a:lnTo>
                    <a:pt x="19660" y="8452"/>
                  </a:lnTo>
                  <a:lnTo>
                    <a:pt x="19660" y="3235"/>
                  </a:lnTo>
                  <a:lnTo>
                    <a:pt x="19695" y="2948"/>
                  </a:lnTo>
                  <a:lnTo>
                    <a:pt x="19695" y="887"/>
                  </a:lnTo>
                  <a:lnTo>
                    <a:pt x="19729" y="887"/>
                  </a:lnTo>
                  <a:lnTo>
                    <a:pt x="19729" y="2791"/>
                  </a:lnTo>
                  <a:lnTo>
                    <a:pt x="19764" y="3078"/>
                  </a:lnTo>
                  <a:lnTo>
                    <a:pt x="19764" y="8296"/>
                  </a:lnTo>
                  <a:lnTo>
                    <a:pt x="19798" y="8661"/>
                  </a:lnTo>
                  <a:lnTo>
                    <a:pt x="19798" y="11243"/>
                  </a:lnTo>
                  <a:lnTo>
                    <a:pt x="19798" y="11687"/>
                  </a:lnTo>
                  <a:lnTo>
                    <a:pt x="19798" y="15000"/>
                  </a:lnTo>
                  <a:lnTo>
                    <a:pt x="19832" y="15365"/>
                  </a:lnTo>
                  <a:lnTo>
                    <a:pt x="19832" y="19904"/>
                  </a:lnTo>
                  <a:lnTo>
                    <a:pt x="19867" y="20139"/>
                  </a:lnTo>
                  <a:lnTo>
                    <a:pt x="19867" y="21078"/>
                  </a:lnTo>
                  <a:lnTo>
                    <a:pt x="19867" y="20948"/>
                  </a:lnTo>
                  <a:lnTo>
                    <a:pt x="19901" y="20870"/>
                  </a:lnTo>
                  <a:lnTo>
                    <a:pt x="19901" y="17557"/>
                  </a:lnTo>
                  <a:lnTo>
                    <a:pt x="19935" y="17191"/>
                  </a:lnTo>
                  <a:lnTo>
                    <a:pt x="19935" y="11165"/>
                  </a:lnTo>
                  <a:lnTo>
                    <a:pt x="19970" y="10722"/>
                  </a:lnTo>
                  <a:lnTo>
                    <a:pt x="19970" y="4539"/>
                  </a:lnTo>
                  <a:lnTo>
                    <a:pt x="20004" y="4174"/>
                  </a:lnTo>
                  <a:lnTo>
                    <a:pt x="20004" y="574"/>
                  </a:lnTo>
                  <a:lnTo>
                    <a:pt x="20039" y="522"/>
                  </a:lnTo>
                  <a:lnTo>
                    <a:pt x="20039" y="209"/>
                  </a:lnTo>
                  <a:lnTo>
                    <a:pt x="20039" y="1096"/>
                  </a:lnTo>
                  <a:lnTo>
                    <a:pt x="20073" y="1252"/>
                  </a:lnTo>
                  <a:lnTo>
                    <a:pt x="20073" y="5791"/>
                  </a:lnTo>
                  <a:lnTo>
                    <a:pt x="20107" y="6235"/>
                  </a:lnTo>
                  <a:lnTo>
                    <a:pt x="20107" y="12783"/>
                  </a:lnTo>
                  <a:lnTo>
                    <a:pt x="20147" y="13226"/>
                  </a:lnTo>
                  <a:lnTo>
                    <a:pt x="20147" y="19174"/>
                  </a:lnTo>
                  <a:lnTo>
                    <a:pt x="20181" y="19461"/>
                  </a:lnTo>
                  <a:lnTo>
                    <a:pt x="20181" y="21522"/>
                  </a:lnTo>
                  <a:lnTo>
                    <a:pt x="20215" y="21522"/>
                  </a:lnTo>
                  <a:lnTo>
                    <a:pt x="20215" y="20791"/>
                  </a:lnTo>
                  <a:lnTo>
                    <a:pt x="20215" y="20635"/>
                  </a:lnTo>
                  <a:lnTo>
                    <a:pt x="20215" y="19252"/>
                  </a:lnTo>
                  <a:lnTo>
                    <a:pt x="20250" y="18965"/>
                  </a:lnTo>
                  <a:lnTo>
                    <a:pt x="20250" y="13226"/>
                  </a:lnTo>
                  <a:lnTo>
                    <a:pt x="20284" y="12783"/>
                  </a:lnTo>
                  <a:lnTo>
                    <a:pt x="20284" y="6157"/>
                  </a:lnTo>
                  <a:lnTo>
                    <a:pt x="20318" y="5739"/>
                  </a:lnTo>
                  <a:lnTo>
                    <a:pt x="20318" y="1096"/>
                  </a:lnTo>
                  <a:lnTo>
                    <a:pt x="20353" y="887"/>
                  </a:lnTo>
                  <a:lnTo>
                    <a:pt x="20353" y="0"/>
                  </a:lnTo>
                  <a:lnTo>
                    <a:pt x="20353" y="287"/>
                  </a:lnTo>
                  <a:lnTo>
                    <a:pt x="20387" y="365"/>
                  </a:lnTo>
                  <a:lnTo>
                    <a:pt x="20387" y="4043"/>
                  </a:lnTo>
                  <a:lnTo>
                    <a:pt x="20422" y="4409"/>
                  </a:lnTo>
                  <a:lnTo>
                    <a:pt x="20422" y="10722"/>
                  </a:lnTo>
                  <a:lnTo>
                    <a:pt x="20456" y="11165"/>
                  </a:lnTo>
                  <a:lnTo>
                    <a:pt x="20456" y="17426"/>
                  </a:lnTo>
                  <a:lnTo>
                    <a:pt x="20490" y="17791"/>
                  </a:lnTo>
                  <a:lnTo>
                    <a:pt x="20490" y="21235"/>
                  </a:lnTo>
                  <a:lnTo>
                    <a:pt x="20525" y="21391"/>
                  </a:lnTo>
                  <a:lnTo>
                    <a:pt x="20525" y="21522"/>
                  </a:lnTo>
                  <a:lnTo>
                    <a:pt x="20525" y="20504"/>
                  </a:lnTo>
                  <a:lnTo>
                    <a:pt x="20559" y="20348"/>
                  </a:lnTo>
                  <a:lnTo>
                    <a:pt x="20559" y="15574"/>
                  </a:lnTo>
                  <a:lnTo>
                    <a:pt x="20593" y="15130"/>
                  </a:lnTo>
                  <a:lnTo>
                    <a:pt x="20593" y="8583"/>
                  </a:lnTo>
                  <a:lnTo>
                    <a:pt x="20628" y="8165"/>
                  </a:lnTo>
                  <a:lnTo>
                    <a:pt x="20628" y="3809"/>
                  </a:lnTo>
                  <a:lnTo>
                    <a:pt x="20628" y="3522"/>
                  </a:lnTo>
                  <a:lnTo>
                    <a:pt x="20628" y="2557"/>
                  </a:lnTo>
                  <a:lnTo>
                    <a:pt x="20662" y="2270"/>
                  </a:lnTo>
                  <a:lnTo>
                    <a:pt x="20662" y="209"/>
                  </a:lnTo>
                  <a:lnTo>
                    <a:pt x="20697" y="209"/>
                  </a:lnTo>
                  <a:lnTo>
                    <a:pt x="20697" y="2426"/>
                  </a:lnTo>
                  <a:lnTo>
                    <a:pt x="20731" y="2713"/>
                  </a:lnTo>
                  <a:lnTo>
                    <a:pt x="20731" y="8296"/>
                  </a:lnTo>
                  <a:lnTo>
                    <a:pt x="20765" y="8739"/>
                  </a:lnTo>
                  <a:lnTo>
                    <a:pt x="20765" y="15130"/>
                  </a:lnTo>
                  <a:lnTo>
                    <a:pt x="20800" y="15496"/>
                  </a:lnTo>
                  <a:lnTo>
                    <a:pt x="20800" y="20061"/>
                  </a:lnTo>
                  <a:lnTo>
                    <a:pt x="20839" y="20217"/>
                  </a:lnTo>
                  <a:lnTo>
                    <a:pt x="20839" y="21078"/>
                  </a:lnTo>
                  <a:lnTo>
                    <a:pt x="20839" y="20870"/>
                  </a:lnTo>
                  <a:lnTo>
                    <a:pt x="20873" y="20791"/>
                  </a:lnTo>
                  <a:lnTo>
                    <a:pt x="20873" y="17348"/>
                  </a:lnTo>
                  <a:lnTo>
                    <a:pt x="20908" y="17035"/>
                  </a:lnTo>
                  <a:lnTo>
                    <a:pt x="20908" y="11009"/>
                  </a:lnTo>
                  <a:lnTo>
                    <a:pt x="20942" y="10643"/>
                  </a:lnTo>
                  <a:lnTo>
                    <a:pt x="20942" y="4696"/>
                  </a:lnTo>
                  <a:lnTo>
                    <a:pt x="20976" y="4409"/>
                  </a:lnTo>
                  <a:lnTo>
                    <a:pt x="20976" y="1096"/>
                  </a:lnTo>
                  <a:lnTo>
                    <a:pt x="21011" y="1017"/>
                  </a:lnTo>
                  <a:lnTo>
                    <a:pt x="21011" y="887"/>
                  </a:lnTo>
                  <a:lnTo>
                    <a:pt x="21011" y="1748"/>
                  </a:lnTo>
                  <a:lnTo>
                    <a:pt x="21045" y="1983"/>
                  </a:lnTo>
                  <a:lnTo>
                    <a:pt x="21045" y="5948"/>
                  </a:lnTo>
                  <a:lnTo>
                    <a:pt x="21045" y="6313"/>
                  </a:lnTo>
                  <a:lnTo>
                    <a:pt x="21080" y="6678"/>
                  </a:lnTo>
                  <a:lnTo>
                    <a:pt x="21080" y="12626"/>
                  </a:lnTo>
                  <a:lnTo>
                    <a:pt x="21114" y="13070"/>
                  </a:lnTo>
                  <a:lnTo>
                    <a:pt x="21114" y="18157"/>
                  </a:lnTo>
                  <a:lnTo>
                    <a:pt x="21148" y="18365"/>
                  </a:lnTo>
                  <a:lnTo>
                    <a:pt x="21148" y="20270"/>
                  </a:lnTo>
                  <a:lnTo>
                    <a:pt x="21183" y="20270"/>
                  </a:lnTo>
                  <a:lnTo>
                    <a:pt x="21183" y="18287"/>
                  </a:lnTo>
                  <a:lnTo>
                    <a:pt x="21217" y="18078"/>
                  </a:lnTo>
                  <a:lnTo>
                    <a:pt x="21217" y="13148"/>
                  </a:lnTo>
                  <a:lnTo>
                    <a:pt x="21251" y="12783"/>
                  </a:lnTo>
                  <a:lnTo>
                    <a:pt x="21251" y="7122"/>
                  </a:lnTo>
                  <a:lnTo>
                    <a:pt x="21286" y="6757"/>
                  </a:lnTo>
                  <a:lnTo>
                    <a:pt x="21286" y="2870"/>
                  </a:lnTo>
                  <a:lnTo>
                    <a:pt x="21320" y="2635"/>
                  </a:lnTo>
                  <a:lnTo>
                    <a:pt x="21320" y="1904"/>
                  </a:lnTo>
                  <a:lnTo>
                    <a:pt x="21320" y="2061"/>
                  </a:lnTo>
                  <a:lnTo>
                    <a:pt x="21354" y="2139"/>
                  </a:lnTo>
                  <a:lnTo>
                    <a:pt x="21354" y="5061"/>
                  </a:lnTo>
                  <a:lnTo>
                    <a:pt x="21389" y="5348"/>
                  </a:lnTo>
                  <a:lnTo>
                    <a:pt x="21389" y="10435"/>
                  </a:lnTo>
                  <a:lnTo>
                    <a:pt x="21423" y="10800"/>
                  </a:lnTo>
                  <a:lnTo>
                    <a:pt x="21423" y="15809"/>
                  </a:lnTo>
                  <a:lnTo>
                    <a:pt x="21458" y="16096"/>
                  </a:lnTo>
                  <a:lnTo>
                    <a:pt x="21458" y="18809"/>
                  </a:lnTo>
                  <a:lnTo>
                    <a:pt x="21492" y="18887"/>
                  </a:lnTo>
                  <a:lnTo>
                    <a:pt x="21492" y="18965"/>
                  </a:lnTo>
                  <a:lnTo>
                    <a:pt x="21492" y="19043"/>
                  </a:lnTo>
                  <a:lnTo>
                    <a:pt x="21492" y="19096"/>
                  </a:lnTo>
                  <a:lnTo>
                    <a:pt x="21492" y="18287"/>
                  </a:lnTo>
                  <a:lnTo>
                    <a:pt x="21526" y="18157"/>
                  </a:lnTo>
                  <a:lnTo>
                    <a:pt x="21526" y="14609"/>
                  </a:lnTo>
                  <a:lnTo>
                    <a:pt x="21566" y="14322"/>
                  </a:lnTo>
                  <a:lnTo>
                    <a:pt x="21566" y="9391"/>
                  </a:lnTo>
                  <a:lnTo>
                    <a:pt x="21600" y="9104"/>
                  </a:lnTo>
                  <a:lnTo>
                    <a:pt x="21600" y="6965"/>
                  </a:lnTo>
                  <a:lnTo>
                    <a:pt x="21600" y="6678"/>
                  </a:lnTo>
                </a:path>
              </a:pathLst>
            </a:custGeom>
            <a:noFill/>
            <a:ln w="12700" cap="flat">
              <a:solidFill>
                <a:srgbClr val="FF5308"/>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dirty="0"/>
            </a:p>
          </p:txBody>
        </p:sp>
        <p:sp>
          <p:nvSpPr>
            <p:cNvPr id="17" name="Freeform 28">
              <a:extLst>
                <a:ext uri="{FF2B5EF4-FFF2-40B4-BE49-F238E27FC236}">
                  <a16:creationId xmlns:a16="http://schemas.microsoft.com/office/drawing/2014/main" id="{2B8C83A0-14E7-7E43-A046-92CBDFBC87DA}"/>
                </a:ext>
              </a:extLst>
            </p:cNvPr>
            <p:cNvSpPr>
              <a:spLocks/>
            </p:cNvSpPr>
            <p:nvPr/>
          </p:nvSpPr>
          <p:spPr bwMode="auto">
            <a:xfrm>
              <a:off x="1788243" y="1121518"/>
              <a:ext cx="3697629" cy="756326"/>
            </a:xfrm>
            <a:custGeom>
              <a:avLst/>
              <a:gdLst>
                <a:gd name="T0" fmla="*/ 94 w 21600"/>
                <a:gd name="T1" fmla="*/ 15 h 21600"/>
                <a:gd name="T2" fmla="*/ 166 w 21600"/>
                <a:gd name="T3" fmla="*/ 52 h 21600"/>
                <a:gd name="T4" fmla="*/ 231 w 21600"/>
                <a:gd name="T5" fmla="*/ 98 h 21600"/>
                <a:gd name="T6" fmla="*/ 303 w 21600"/>
                <a:gd name="T7" fmla="*/ 166 h 21600"/>
                <a:gd name="T8" fmla="*/ 368 w 21600"/>
                <a:gd name="T9" fmla="*/ 245 h 21600"/>
                <a:gd name="T10" fmla="*/ 439 w 21600"/>
                <a:gd name="T11" fmla="*/ 332 h 21600"/>
                <a:gd name="T12" fmla="*/ 512 w 21600"/>
                <a:gd name="T13" fmla="*/ 424 h 21600"/>
                <a:gd name="T14" fmla="*/ 576 w 21600"/>
                <a:gd name="T15" fmla="*/ 509 h 21600"/>
                <a:gd name="T16" fmla="*/ 641 w 21600"/>
                <a:gd name="T17" fmla="*/ 593 h 21600"/>
                <a:gd name="T18" fmla="*/ 706 w 21600"/>
                <a:gd name="T19" fmla="*/ 682 h 21600"/>
                <a:gd name="T20" fmla="*/ 778 w 21600"/>
                <a:gd name="T21" fmla="*/ 759 h 21600"/>
                <a:gd name="T22" fmla="*/ 850 w 21600"/>
                <a:gd name="T23" fmla="*/ 820 h 21600"/>
                <a:gd name="T24" fmla="*/ 922 w 21600"/>
                <a:gd name="T25" fmla="*/ 863 h 21600"/>
                <a:gd name="T26" fmla="*/ 995 w 21600"/>
                <a:gd name="T27" fmla="*/ 894 h 21600"/>
                <a:gd name="T28" fmla="*/ 1103 w 21600"/>
                <a:gd name="T29" fmla="*/ 900 h 21600"/>
                <a:gd name="T30" fmla="*/ 1182 w 21600"/>
                <a:gd name="T31" fmla="*/ 876 h 21600"/>
                <a:gd name="T32" fmla="*/ 1247 w 21600"/>
                <a:gd name="T33" fmla="*/ 832 h 21600"/>
                <a:gd name="T34" fmla="*/ 1319 w 21600"/>
                <a:gd name="T35" fmla="*/ 774 h 21600"/>
                <a:gd name="T36" fmla="*/ 1390 w 21600"/>
                <a:gd name="T37" fmla="*/ 697 h 21600"/>
                <a:gd name="T38" fmla="*/ 1456 w 21600"/>
                <a:gd name="T39" fmla="*/ 621 h 21600"/>
                <a:gd name="T40" fmla="*/ 1527 w 21600"/>
                <a:gd name="T41" fmla="*/ 538 h 21600"/>
                <a:gd name="T42" fmla="*/ 1593 w 21600"/>
                <a:gd name="T43" fmla="*/ 452 h 21600"/>
                <a:gd name="T44" fmla="*/ 1664 w 21600"/>
                <a:gd name="T45" fmla="*/ 357 h 21600"/>
                <a:gd name="T46" fmla="*/ 1730 w 21600"/>
                <a:gd name="T47" fmla="*/ 274 h 21600"/>
                <a:gd name="T48" fmla="*/ 1794 w 21600"/>
                <a:gd name="T49" fmla="*/ 190 h 21600"/>
                <a:gd name="T50" fmla="*/ 1867 w 21600"/>
                <a:gd name="T51" fmla="*/ 117 h 21600"/>
                <a:gd name="T52" fmla="*/ 1938 w 21600"/>
                <a:gd name="T53" fmla="*/ 64 h 21600"/>
                <a:gd name="T54" fmla="*/ 2011 w 21600"/>
                <a:gd name="T55" fmla="*/ 24 h 21600"/>
                <a:gd name="T56" fmla="*/ 2097 w 21600"/>
                <a:gd name="T57" fmla="*/ 0 h 21600"/>
                <a:gd name="T58" fmla="*/ 2198 w 21600"/>
                <a:gd name="T59" fmla="*/ 12 h 21600"/>
                <a:gd name="T60" fmla="*/ 2270 w 21600"/>
                <a:gd name="T61" fmla="*/ 46 h 21600"/>
                <a:gd name="T62" fmla="*/ 2342 w 21600"/>
                <a:gd name="T63" fmla="*/ 92 h 21600"/>
                <a:gd name="T64" fmla="*/ 2407 w 21600"/>
                <a:gd name="T65" fmla="*/ 156 h 21600"/>
                <a:gd name="T66" fmla="*/ 2479 w 21600"/>
                <a:gd name="T67" fmla="*/ 230 h 21600"/>
                <a:gd name="T68" fmla="*/ 2544 w 21600"/>
                <a:gd name="T69" fmla="*/ 313 h 21600"/>
                <a:gd name="T70" fmla="*/ 2616 w 21600"/>
                <a:gd name="T71" fmla="*/ 402 h 21600"/>
                <a:gd name="T72" fmla="*/ 2681 w 21600"/>
                <a:gd name="T73" fmla="*/ 489 h 21600"/>
                <a:gd name="T74" fmla="*/ 2746 w 21600"/>
                <a:gd name="T75" fmla="*/ 575 h 21600"/>
                <a:gd name="T76" fmla="*/ 2810 w 21600"/>
                <a:gd name="T77" fmla="*/ 663 h 21600"/>
                <a:gd name="T78" fmla="*/ 2883 w 21600"/>
                <a:gd name="T79" fmla="*/ 744 h 21600"/>
                <a:gd name="T80" fmla="*/ 2954 w 21600"/>
                <a:gd name="T81" fmla="*/ 805 h 21600"/>
                <a:gd name="T82" fmla="*/ 3020 w 21600"/>
                <a:gd name="T83" fmla="*/ 857 h 21600"/>
                <a:gd name="T84" fmla="*/ 3091 w 21600"/>
                <a:gd name="T85" fmla="*/ 888 h 21600"/>
                <a:gd name="T86" fmla="*/ 3207 w 21600"/>
                <a:gd name="T87" fmla="*/ 903 h 21600"/>
                <a:gd name="T88" fmla="*/ 3286 w 21600"/>
                <a:gd name="T89" fmla="*/ 879 h 21600"/>
                <a:gd name="T90" fmla="*/ 3358 w 21600"/>
                <a:gd name="T91" fmla="*/ 842 h 21600"/>
                <a:gd name="T92" fmla="*/ 3423 w 21600"/>
                <a:gd name="T93" fmla="*/ 786 h 21600"/>
                <a:gd name="T94" fmla="*/ 3495 w 21600"/>
                <a:gd name="T95" fmla="*/ 715 h 21600"/>
                <a:gd name="T96" fmla="*/ 3567 w 21600"/>
                <a:gd name="T97" fmla="*/ 639 h 21600"/>
                <a:gd name="T98" fmla="*/ 3632 w 21600"/>
                <a:gd name="T99" fmla="*/ 559 h 21600"/>
                <a:gd name="T100" fmla="*/ 3696 w 21600"/>
                <a:gd name="T101" fmla="*/ 473 h 21600"/>
                <a:gd name="T102" fmla="*/ 3769 w 21600"/>
                <a:gd name="T103" fmla="*/ 375 h 21600"/>
                <a:gd name="T104" fmla="*/ 3833 w 21600"/>
                <a:gd name="T105" fmla="*/ 291 h 21600"/>
                <a:gd name="T106" fmla="*/ 3899 w 21600"/>
                <a:gd name="T107" fmla="*/ 206 h 21600"/>
                <a:gd name="T108" fmla="*/ 3970 w 21600"/>
                <a:gd name="T109" fmla="*/ 139 h 21600"/>
                <a:gd name="T110" fmla="*/ 4035 w 21600"/>
                <a:gd name="T111" fmla="*/ 80 h 21600"/>
                <a:gd name="T112" fmla="*/ 4107 w 21600"/>
                <a:gd name="T113" fmla="*/ 37 h 21600"/>
                <a:gd name="T114" fmla="*/ 4179 w 21600"/>
                <a:gd name="T115" fmla="*/ 5 h 21600"/>
                <a:gd name="T116" fmla="*/ 4295 w 21600"/>
                <a:gd name="T117" fmla="*/ 5 h 21600"/>
                <a:gd name="T118" fmla="*/ 4367 w 21600"/>
                <a:gd name="T119" fmla="*/ 34 h 21600"/>
                <a:gd name="T120" fmla="*/ 4439 w 21600"/>
                <a:gd name="T121" fmla="*/ 73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600" h="21600">
                  <a:moveTo>
                    <a:pt x="0" y="0"/>
                  </a:moveTo>
                  <a:lnTo>
                    <a:pt x="34" y="0"/>
                  </a:lnTo>
                  <a:lnTo>
                    <a:pt x="69" y="0"/>
                  </a:lnTo>
                  <a:lnTo>
                    <a:pt x="103" y="0"/>
                  </a:lnTo>
                  <a:lnTo>
                    <a:pt x="137" y="0"/>
                  </a:lnTo>
                  <a:lnTo>
                    <a:pt x="137" y="78"/>
                  </a:lnTo>
                  <a:lnTo>
                    <a:pt x="172" y="78"/>
                  </a:lnTo>
                  <a:lnTo>
                    <a:pt x="206" y="78"/>
                  </a:lnTo>
                  <a:lnTo>
                    <a:pt x="241" y="78"/>
                  </a:lnTo>
                  <a:lnTo>
                    <a:pt x="241" y="130"/>
                  </a:lnTo>
                  <a:lnTo>
                    <a:pt x="275" y="130"/>
                  </a:lnTo>
                  <a:lnTo>
                    <a:pt x="309" y="130"/>
                  </a:lnTo>
                  <a:lnTo>
                    <a:pt x="309" y="209"/>
                  </a:lnTo>
                  <a:lnTo>
                    <a:pt x="349" y="209"/>
                  </a:lnTo>
                  <a:lnTo>
                    <a:pt x="349" y="287"/>
                  </a:lnTo>
                  <a:lnTo>
                    <a:pt x="383" y="287"/>
                  </a:lnTo>
                  <a:lnTo>
                    <a:pt x="417" y="287"/>
                  </a:lnTo>
                  <a:lnTo>
                    <a:pt x="417" y="365"/>
                  </a:lnTo>
                  <a:lnTo>
                    <a:pt x="452" y="365"/>
                  </a:lnTo>
                  <a:lnTo>
                    <a:pt x="452" y="443"/>
                  </a:lnTo>
                  <a:lnTo>
                    <a:pt x="486" y="443"/>
                  </a:lnTo>
                  <a:lnTo>
                    <a:pt x="486" y="522"/>
                  </a:lnTo>
                  <a:lnTo>
                    <a:pt x="520" y="522"/>
                  </a:lnTo>
                  <a:lnTo>
                    <a:pt x="520" y="574"/>
                  </a:lnTo>
                  <a:lnTo>
                    <a:pt x="555" y="574"/>
                  </a:lnTo>
                  <a:lnTo>
                    <a:pt x="555" y="652"/>
                  </a:lnTo>
                  <a:lnTo>
                    <a:pt x="589" y="652"/>
                  </a:lnTo>
                  <a:lnTo>
                    <a:pt x="589" y="730"/>
                  </a:lnTo>
                  <a:lnTo>
                    <a:pt x="624" y="730"/>
                  </a:lnTo>
                  <a:lnTo>
                    <a:pt x="624" y="809"/>
                  </a:lnTo>
                  <a:lnTo>
                    <a:pt x="658" y="809"/>
                  </a:lnTo>
                  <a:lnTo>
                    <a:pt x="658" y="939"/>
                  </a:lnTo>
                  <a:lnTo>
                    <a:pt x="692" y="939"/>
                  </a:lnTo>
                  <a:lnTo>
                    <a:pt x="692" y="1017"/>
                  </a:lnTo>
                  <a:lnTo>
                    <a:pt x="727" y="1017"/>
                  </a:lnTo>
                  <a:lnTo>
                    <a:pt x="727" y="1096"/>
                  </a:lnTo>
                  <a:lnTo>
                    <a:pt x="761" y="1096"/>
                  </a:lnTo>
                  <a:lnTo>
                    <a:pt x="761" y="1252"/>
                  </a:lnTo>
                  <a:lnTo>
                    <a:pt x="795" y="1252"/>
                  </a:lnTo>
                  <a:lnTo>
                    <a:pt x="795" y="1330"/>
                  </a:lnTo>
                  <a:lnTo>
                    <a:pt x="830" y="1330"/>
                  </a:lnTo>
                  <a:lnTo>
                    <a:pt x="830" y="1383"/>
                  </a:lnTo>
                  <a:lnTo>
                    <a:pt x="830" y="1461"/>
                  </a:lnTo>
                  <a:lnTo>
                    <a:pt x="864" y="1461"/>
                  </a:lnTo>
                  <a:lnTo>
                    <a:pt x="864" y="1539"/>
                  </a:lnTo>
                  <a:lnTo>
                    <a:pt x="899" y="1539"/>
                  </a:lnTo>
                  <a:lnTo>
                    <a:pt x="899" y="1696"/>
                  </a:lnTo>
                  <a:lnTo>
                    <a:pt x="933" y="1696"/>
                  </a:lnTo>
                  <a:lnTo>
                    <a:pt x="933" y="1826"/>
                  </a:lnTo>
                  <a:lnTo>
                    <a:pt x="967" y="1826"/>
                  </a:lnTo>
                  <a:lnTo>
                    <a:pt x="967" y="1904"/>
                  </a:lnTo>
                  <a:lnTo>
                    <a:pt x="1002" y="1904"/>
                  </a:lnTo>
                  <a:lnTo>
                    <a:pt x="1002" y="2061"/>
                  </a:lnTo>
                  <a:lnTo>
                    <a:pt x="1041" y="2061"/>
                  </a:lnTo>
                  <a:lnTo>
                    <a:pt x="1041" y="2191"/>
                  </a:lnTo>
                  <a:lnTo>
                    <a:pt x="1075" y="2191"/>
                  </a:lnTo>
                  <a:lnTo>
                    <a:pt x="1075" y="2348"/>
                  </a:lnTo>
                  <a:lnTo>
                    <a:pt x="1110" y="2348"/>
                  </a:lnTo>
                  <a:lnTo>
                    <a:pt x="1110" y="2504"/>
                  </a:lnTo>
                  <a:lnTo>
                    <a:pt x="1144" y="2504"/>
                  </a:lnTo>
                  <a:lnTo>
                    <a:pt x="1144" y="2635"/>
                  </a:lnTo>
                  <a:lnTo>
                    <a:pt x="1178" y="2635"/>
                  </a:lnTo>
                  <a:lnTo>
                    <a:pt x="1178" y="2791"/>
                  </a:lnTo>
                  <a:lnTo>
                    <a:pt x="1213" y="2791"/>
                  </a:lnTo>
                  <a:lnTo>
                    <a:pt x="1213" y="2948"/>
                  </a:lnTo>
                  <a:lnTo>
                    <a:pt x="1247" y="2948"/>
                  </a:lnTo>
                  <a:lnTo>
                    <a:pt x="1247" y="3078"/>
                  </a:lnTo>
                  <a:lnTo>
                    <a:pt x="1282" y="3078"/>
                  </a:lnTo>
                  <a:lnTo>
                    <a:pt x="1282" y="3313"/>
                  </a:lnTo>
                  <a:lnTo>
                    <a:pt x="1316" y="3313"/>
                  </a:lnTo>
                  <a:lnTo>
                    <a:pt x="1316" y="3443"/>
                  </a:lnTo>
                  <a:lnTo>
                    <a:pt x="1350" y="3443"/>
                  </a:lnTo>
                  <a:lnTo>
                    <a:pt x="1350" y="3600"/>
                  </a:lnTo>
                  <a:lnTo>
                    <a:pt x="1385" y="3600"/>
                  </a:lnTo>
                  <a:lnTo>
                    <a:pt x="1385" y="3809"/>
                  </a:lnTo>
                  <a:lnTo>
                    <a:pt x="1419" y="3809"/>
                  </a:lnTo>
                  <a:lnTo>
                    <a:pt x="1419" y="3965"/>
                  </a:lnTo>
                  <a:lnTo>
                    <a:pt x="1453" y="3965"/>
                  </a:lnTo>
                  <a:lnTo>
                    <a:pt x="1453" y="4174"/>
                  </a:lnTo>
                  <a:lnTo>
                    <a:pt x="1488" y="4174"/>
                  </a:lnTo>
                  <a:lnTo>
                    <a:pt x="1488" y="4330"/>
                  </a:lnTo>
                  <a:lnTo>
                    <a:pt x="1522" y="4330"/>
                  </a:lnTo>
                  <a:lnTo>
                    <a:pt x="1522" y="4539"/>
                  </a:lnTo>
                  <a:lnTo>
                    <a:pt x="1557" y="4539"/>
                  </a:lnTo>
                  <a:lnTo>
                    <a:pt x="1557" y="4696"/>
                  </a:lnTo>
                  <a:lnTo>
                    <a:pt x="1591" y="4696"/>
                  </a:lnTo>
                  <a:lnTo>
                    <a:pt x="1591" y="4930"/>
                  </a:lnTo>
                  <a:lnTo>
                    <a:pt x="1625" y="4930"/>
                  </a:lnTo>
                  <a:lnTo>
                    <a:pt x="1625" y="5061"/>
                  </a:lnTo>
                  <a:lnTo>
                    <a:pt x="1660" y="5139"/>
                  </a:lnTo>
                  <a:lnTo>
                    <a:pt x="1660" y="5296"/>
                  </a:lnTo>
                  <a:lnTo>
                    <a:pt x="1694" y="5296"/>
                  </a:lnTo>
                  <a:lnTo>
                    <a:pt x="1694" y="5348"/>
                  </a:lnTo>
                  <a:lnTo>
                    <a:pt x="1694" y="5504"/>
                  </a:lnTo>
                  <a:lnTo>
                    <a:pt x="1728" y="5504"/>
                  </a:lnTo>
                  <a:lnTo>
                    <a:pt x="1728" y="5739"/>
                  </a:lnTo>
                  <a:lnTo>
                    <a:pt x="1768" y="5739"/>
                  </a:lnTo>
                  <a:lnTo>
                    <a:pt x="1768" y="5870"/>
                  </a:lnTo>
                  <a:lnTo>
                    <a:pt x="1802" y="5870"/>
                  </a:lnTo>
                  <a:lnTo>
                    <a:pt x="1802" y="6104"/>
                  </a:lnTo>
                  <a:lnTo>
                    <a:pt x="1836" y="6104"/>
                  </a:lnTo>
                  <a:lnTo>
                    <a:pt x="1836" y="6313"/>
                  </a:lnTo>
                  <a:lnTo>
                    <a:pt x="1871" y="6313"/>
                  </a:lnTo>
                  <a:lnTo>
                    <a:pt x="1871" y="6548"/>
                  </a:lnTo>
                  <a:lnTo>
                    <a:pt x="1905" y="6548"/>
                  </a:lnTo>
                  <a:lnTo>
                    <a:pt x="1905" y="6757"/>
                  </a:lnTo>
                  <a:lnTo>
                    <a:pt x="1940" y="6757"/>
                  </a:lnTo>
                  <a:lnTo>
                    <a:pt x="1940" y="6965"/>
                  </a:lnTo>
                  <a:lnTo>
                    <a:pt x="1974" y="6965"/>
                  </a:lnTo>
                  <a:lnTo>
                    <a:pt x="1974" y="7200"/>
                  </a:lnTo>
                  <a:lnTo>
                    <a:pt x="2008" y="7200"/>
                  </a:lnTo>
                  <a:lnTo>
                    <a:pt x="2008" y="7409"/>
                  </a:lnTo>
                  <a:lnTo>
                    <a:pt x="2043" y="7409"/>
                  </a:lnTo>
                  <a:lnTo>
                    <a:pt x="2043" y="7643"/>
                  </a:lnTo>
                  <a:lnTo>
                    <a:pt x="2077" y="7643"/>
                  </a:lnTo>
                  <a:lnTo>
                    <a:pt x="2077" y="7852"/>
                  </a:lnTo>
                  <a:lnTo>
                    <a:pt x="2111" y="7852"/>
                  </a:lnTo>
                  <a:lnTo>
                    <a:pt x="2111" y="7930"/>
                  </a:lnTo>
                  <a:lnTo>
                    <a:pt x="2111" y="8087"/>
                  </a:lnTo>
                  <a:lnTo>
                    <a:pt x="2146" y="8087"/>
                  </a:lnTo>
                  <a:lnTo>
                    <a:pt x="2146" y="8296"/>
                  </a:lnTo>
                  <a:lnTo>
                    <a:pt x="2180" y="8296"/>
                  </a:lnTo>
                  <a:lnTo>
                    <a:pt x="2180" y="8530"/>
                  </a:lnTo>
                  <a:lnTo>
                    <a:pt x="2215" y="8530"/>
                  </a:lnTo>
                  <a:lnTo>
                    <a:pt x="2215" y="8739"/>
                  </a:lnTo>
                  <a:lnTo>
                    <a:pt x="2249" y="8739"/>
                  </a:lnTo>
                  <a:lnTo>
                    <a:pt x="2249" y="8974"/>
                  </a:lnTo>
                  <a:lnTo>
                    <a:pt x="2283" y="8974"/>
                  </a:lnTo>
                  <a:lnTo>
                    <a:pt x="2283" y="9183"/>
                  </a:lnTo>
                  <a:lnTo>
                    <a:pt x="2318" y="9183"/>
                  </a:lnTo>
                  <a:lnTo>
                    <a:pt x="2318" y="9391"/>
                  </a:lnTo>
                  <a:lnTo>
                    <a:pt x="2352" y="9391"/>
                  </a:lnTo>
                  <a:lnTo>
                    <a:pt x="2352" y="9626"/>
                  </a:lnTo>
                  <a:lnTo>
                    <a:pt x="2386" y="9626"/>
                  </a:lnTo>
                  <a:lnTo>
                    <a:pt x="2386" y="9835"/>
                  </a:lnTo>
                  <a:lnTo>
                    <a:pt x="2421" y="9835"/>
                  </a:lnTo>
                  <a:lnTo>
                    <a:pt x="2421" y="10070"/>
                  </a:lnTo>
                  <a:lnTo>
                    <a:pt x="2460" y="10148"/>
                  </a:lnTo>
                  <a:lnTo>
                    <a:pt x="2460" y="10357"/>
                  </a:lnTo>
                  <a:lnTo>
                    <a:pt x="2494" y="10357"/>
                  </a:lnTo>
                  <a:lnTo>
                    <a:pt x="2494" y="10591"/>
                  </a:lnTo>
                  <a:lnTo>
                    <a:pt x="2529" y="10591"/>
                  </a:lnTo>
                  <a:lnTo>
                    <a:pt x="2529" y="10643"/>
                  </a:lnTo>
                  <a:lnTo>
                    <a:pt x="2529" y="10800"/>
                  </a:lnTo>
                  <a:lnTo>
                    <a:pt x="2563" y="10800"/>
                  </a:lnTo>
                  <a:lnTo>
                    <a:pt x="2563" y="11009"/>
                  </a:lnTo>
                  <a:lnTo>
                    <a:pt x="2597" y="11009"/>
                  </a:lnTo>
                  <a:lnTo>
                    <a:pt x="2597" y="11243"/>
                  </a:lnTo>
                  <a:lnTo>
                    <a:pt x="2632" y="11243"/>
                  </a:lnTo>
                  <a:lnTo>
                    <a:pt x="2632" y="11452"/>
                  </a:lnTo>
                  <a:lnTo>
                    <a:pt x="2666" y="11452"/>
                  </a:lnTo>
                  <a:lnTo>
                    <a:pt x="2666" y="11687"/>
                  </a:lnTo>
                  <a:lnTo>
                    <a:pt x="2701" y="11765"/>
                  </a:lnTo>
                  <a:lnTo>
                    <a:pt x="2701" y="11896"/>
                  </a:lnTo>
                  <a:lnTo>
                    <a:pt x="2735" y="11974"/>
                  </a:lnTo>
                  <a:lnTo>
                    <a:pt x="2735" y="12183"/>
                  </a:lnTo>
                  <a:lnTo>
                    <a:pt x="2769" y="12183"/>
                  </a:lnTo>
                  <a:lnTo>
                    <a:pt x="2769" y="12417"/>
                  </a:lnTo>
                  <a:lnTo>
                    <a:pt x="2804" y="12417"/>
                  </a:lnTo>
                  <a:lnTo>
                    <a:pt x="2804" y="12626"/>
                  </a:lnTo>
                  <a:lnTo>
                    <a:pt x="2838" y="12626"/>
                  </a:lnTo>
                  <a:lnTo>
                    <a:pt x="2838" y="12861"/>
                  </a:lnTo>
                  <a:lnTo>
                    <a:pt x="2872" y="12861"/>
                  </a:lnTo>
                  <a:lnTo>
                    <a:pt x="2872" y="13070"/>
                  </a:lnTo>
                  <a:lnTo>
                    <a:pt x="2907" y="13070"/>
                  </a:lnTo>
                  <a:lnTo>
                    <a:pt x="2907" y="13304"/>
                  </a:lnTo>
                  <a:lnTo>
                    <a:pt x="2941" y="13304"/>
                  </a:lnTo>
                  <a:lnTo>
                    <a:pt x="2941" y="13435"/>
                  </a:lnTo>
                  <a:lnTo>
                    <a:pt x="2941" y="13513"/>
                  </a:lnTo>
                  <a:lnTo>
                    <a:pt x="2976" y="13513"/>
                  </a:lnTo>
                  <a:lnTo>
                    <a:pt x="2976" y="13748"/>
                  </a:lnTo>
                  <a:lnTo>
                    <a:pt x="3010" y="13748"/>
                  </a:lnTo>
                  <a:lnTo>
                    <a:pt x="3010" y="13957"/>
                  </a:lnTo>
                  <a:lnTo>
                    <a:pt x="3044" y="13957"/>
                  </a:lnTo>
                  <a:lnTo>
                    <a:pt x="3044" y="14191"/>
                  </a:lnTo>
                  <a:lnTo>
                    <a:pt x="3079" y="14191"/>
                  </a:lnTo>
                  <a:lnTo>
                    <a:pt x="3079" y="14400"/>
                  </a:lnTo>
                  <a:lnTo>
                    <a:pt x="3113" y="14400"/>
                  </a:lnTo>
                  <a:lnTo>
                    <a:pt x="3113" y="14609"/>
                  </a:lnTo>
                  <a:lnTo>
                    <a:pt x="3147" y="14609"/>
                  </a:lnTo>
                  <a:lnTo>
                    <a:pt x="3147" y="14843"/>
                  </a:lnTo>
                  <a:lnTo>
                    <a:pt x="3187" y="14843"/>
                  </a:lnTo>
                  <a:lnTo>
                    <a:pt x="3187" y="15052"/>
                  </a:lnTo>
                  <a:lnTo>
                    <a:pt x="3221" y="15052"/>
                  </a:lnTo>
                  <a:lnTo>
                    <a:pt x="3221" y="15287"/>
                  </a:lnTo>
                  <a:lnTo>
                    <a:pt x="3255" y="15287"/>
                  </a:lnTo>
                  <a:lnTo>
                    <a:pt x="3255" y="15496"/>
                  </a:lnTo>
                  <a:lnTo>
                    <a:pt x="3290" y="15496"/>
                  </a:lnTo>
                  <a:lnTo>
                    <a:pt x="3290" y="15652"/>
                  </a:lnTo>
                  <a:lnTo>
                    <a:pt x="3324" y="15730"/>
                  </a:lnTo>
                  <a:lnTo>
                    <a:pt x="3324" y="15861"/>
                  </a:lnTo>
                  <a:lnTo>
                    <a:pt x="3359" y="15861"/>
                  </a:lnTo>
                  <a:lnTo>
                    <a:pt x="3359" y="16017"/>
                  </a:lnTo>
                  <a:lnTo>
                    <a:pt x="3359" y="16096"/>
                  </a:lnTo>
                  <a:lnTo>
                    <a:pt x="3393" y="16096"/>
                  </a:lnTo>
                  <a:lnTo>
                    <a:pt x="3393" y="16304"/>
                  </a:lnTo>
                  <a:lnTo>
                    <a:pt x="3427" y="16304"/>
                  </a:lnTo>
                  <a:lnTo>
                    <a:pt x="3427" y="16461"/>
                  </a:lnTo>
                  <a:lnTo>
                    <a:pt x="3462" y="16539"/>
                  </a:lnTo>
                  <a:lnTo>
                    <a:pt x="3462" y="16670"/>
                  </a:lnTo>
                  <a:lnTo>
                    <a:pt x="3496" y="16670"/>
                  </a:lnTo>
                  <a:lnTo>
                    <a:pt x="3496" y="16904"/>
                  </a:lnTo>
                  <a:lnTo>
                    <a:pt x="3530" y="16904"/>
                  </a:lnTo>
                  <a:lnTo>
                    <a:pt x="3530" y="17035"/>
                  </a:lnTo>
                  <a:lnTo>
                    <a:pt x="3565" y="17035"/>
                  </a:lnTo>
                  <a:lnTo>
                    <a:pt x="3565" y="17270"/>
                  </a:lnTo>
                  <a:lnTo>
                    <a:pt x="3599" y="17270"/>
                  </a:lnTo>
                  <a:lnTo>
                    <a:pt x="3599" y="17426"/>
                  </a:lnTo>
                  <a:lnTo>
                    <a:pt x="3634" y="17426"/>
                  </a:lnTo>
                  <a:lnTo>
                    <a:pt x="3634" y="17635"/>
                  </a:lnTo>
                  <a:lnTo>
                    <a:pt x="3668" y="17635"/>
                  </a:lnTo>
                  <a:lnTo>
                    <a:pt x="3668" y="17791"/>
                  </a:lnTo>
                  <a:lnTo>
                    <a:pt x="3702" y="17791"/>
                  </a:lnTo>
                  <a:lnTo>
                    <a:pt x="3702" y="18000"/>
                  </a:lnTo>
                  <a:lnTo>
                    <a:pt x="3737" y="18000"/>
                  </a:lnTo>
                  <a:lnTo>
                    <a:pt x="3737" y="18157"/>
                  </a:lnTo>
                  <a:lnTo>
                    <a:pt x="3771" y="18157"/>
                  </a:lnTo>
                  <a:lnTo>
                    <a:pt x="3771" y="18287"/>
                  </a:lnTo>
                  <a:lnTo>
                    <a:pt x="3805" y="18287"/>
                  </a:lnTo>
                  <a:lnTo>
                    <a:pt x="3805" y="18443"/>
                  </a:lnTo>
                  <a:lnTo>
                    <a:pt x="3840" y="18443"/>
                  </a:lnTo>
                  <a:lnTo>
                    <a:pt x="3840" y="18652"/>
                  </a:lnTo>
                  <a:lnTo>
                    <a:pt x="3879" y="18652"/>
                  </a:lnTo>
                  <a:lnTo>
                    <a:pt x="3879" y="18809"/>
                  </a:lnTo>
                  <a:lnTo>
                    <a:pt x="3913" y="18809"/>
                  </a:lnTo>
                  <a:lnTo>
                    <a:pt x="3913" y="18965"/>
                  </a:lnTo>
                  <a:lnTo>
                    <a:pt x="3948" y="18965"/>
                  </a:lnTo>
                  <a:lnTo>
                    <a:pt x="3948" y="19096"/>
                  </a:lnTo>
                  <a:lnTo>
                    <a:pt x="3982" y="19096"/>
                  </a:lnTo>
                  <a:lnTo>
                    <a:pt x="3982" y="19252"/>
                  </a:lnTo>
                  <a:lnTo>
                    <a:pt x="4017" y="19252"/>
                  </a:lnTo>
                  <a:lnTo>
                    <a:pt x="4017" y="19409"/>
                  </a:lnTo>
                  <a:lnTo>
                    <a:pt x="4051" y="19409"/>
                  </a:lnTo>
                  <a:lnTo>
                    <a:pt x="4051" y="19539"/>
                  </a:lnTo>
                  <a:lnTo>
                    <a:pt x="4085" y="19539"/>
                  </a:lnTo>
                  <a:lnTo>
                    <a:pt x="4085" y="19617"/>
                  </a:lnTo>
                  <a:lnTo>
                    <a:pt x="4120" y="19696"/>
                  </a:lnTo>
                  <a:lnTo>
                    <a:pt x="4120" y="19774"/>
                  </a:lnTo>
                  <a:lnTo>
                    <a:pt x="4154" y="19774"/>
                  </a:lnTo>
                  <a:lnTo>
                    <a:pt x="4154" y="19904"/>
                  </a:lnTo>
                  <a:lnTo>
                    <a:pt x="4188" y="19904"/>
                  </a:lnTo>
                  <a:lnTo>
                    <a:pt x="4188" y="20061"/>
                  </a:lnTo>
                  <a:lnTo>
                    <a:pt x="4223" y="20061"/>
                  </a:lnTo>
                  <a:lnTo>
                    <a:pt x="4223" y="20139"/>
                  </a:lnTo>
                  <a:lnTo>
                    <a:pt x="4257" y="20139"/>
                  </a:lnTo>
                  <a:lnTo>
                    <a:pt x="4257" y="20270"/>
                  </a:lnTo>
                  <a:lnTo>
                    <a:pt x="4292" y="20270"/>
                  </a:lnTo>
                  <a:lnTo>
                    <a:pt x="4292" y="20348"/>
                  </a:lnTo>
                  <a:lnTo>
                    <a:pt x="4326" y="20348"/>
                  </a:lnTo>
                  <a:lnTo>
                    <a:pt x="4326" y="20504"/>
                  </a:lnTo>
                  <a:lnTo>
                    <a:pt x="4360" y="20504"/>
                  </a:lnTo>
                  <a:lnTo>
                    <a:pt x="4360" y="20583"/>
                  </a:lnTo>
                  <a:lnTo>
                    <a:pt x="4395" y="20583"/>
                  </a:lnTo>
                  <a:lnTo>
                    <a:pt x="4395" y="20635"/>
                  </a:lnTo>
                  <a:lnTo>
                    <a:pt x="4429" y="20635"/>
                  </a:lnTo>
                  <a:lnTo>
                    <a:pt x="4429" y="20791"/>
                  </a:lnTo>
                  <a:lnTo>
                    <a:pt x="4463" y="20791"/>
                  </a:lnTo>
                  <a:lnTo>
                    <a:pt x="4463" y="20870"/>
                  </a:lnTo>
                  <a:lnTo>
                    <a:pt x="4498" y="20870"/>
                  </a:lnTo>
                  <a:lnTo>
                    <a:pt x="4498" y="20948"/>
                  </a:lnTo>
                  <a:lnTo>
                    <a:pt x="4532" y="20948"/>
                  </a:lnTo>
                  <a:lnTo>
                    <a:pt x="4532" y="21026"/>
                  </a:lnTo>
                  <a:lnTo>
                    <a:pt x="4566" y="21026"/>
                  </a:lnTo>
                  <a:lnTo>
                    <a:pt x="4566" y="21078"/>
                  </a:lnTo>
                  <a:lnTo>
                    <a:pt x="4606" y="21078"/>
                  </a:lnTo>
                  <a:lnTo>
                    <a:pt x="4606" y="21157"/>
                  </a:lnTo>
                  <a:lnTo>
                    <a:pt x="4640" y="21157"/>
                  </a:lnTo>
                  <a:lnTo>
                    <a:pt x="4640" y="21235"/>
                  </a:lnTo>
                  <a:lnTo>
                    <a:pt x="4675" y="21235"/>
                  </a:lnTo>
                  <a:lnTo>
                    <a:pt x="4675" y="21313"/>
                  </a:lnTo>
                  <a:lnTo>
                    <a:pt x="4709" y="21313"/>
                  </a:lnTo>
                  <a:lnTo>
                    <a:pt x="4743" y="21313"/>
                  </a:lnTo>
                  <a:lnTo>
                    <a:pt x="4743" y="21391"/>
                  </a:lnTo>
                  <a:lnTo>
                    <a:pt x="4778" y="21391"/>
                  </a:lnTo>
                  <a:lnTo>
                    <a:pt x="4778" y="21443"/>
                  </a:lnTo>
                  <a:lnTo>
                    <a:pt x="4812" y="21443"/>
                  </a:lnTo>
                  <a:lnTo>
                    <a:pt x="4846" y="21443"/>
                  </a:lnTo>
                  <a:lnTo>
                    <a:pt x="4846" y="21522"/>
                  </a:lnTo>
                  <a:lnTo>
                    <a:pt x="4881" y="21522"/>
                  </a:lnTo>
                  <a:lnTo>
                    <a:pt x="4915" y="21522"/>
                  </a:lnTo>
                  <a:lnTo>
                    <a:pt x="4949" y="21522"/>
                  </a:lnTo>
                  <a:lnTo>
                    <a:pt x="4949" y="21600"/>
                  </a:lnTo>
                  <a:lnTo>
                    <a:pt x="4984" y="21600"/>
                  </a:lnTo>
                  <a:lnTo>
                    <a:pt x="5018" y="21600"/>
                  </a:lnTo>
                  <a:lnTo>
                    <a:pt x="5053" y="21600"/>
                  </a:lnTo>
                  <a:lnTo>
                    <a:pt x="5087" y="21600"/>
                  </a:lnTo>
                  <a:lnTo>
                    <a:pt x="5121" y="21600"/>
                  </a:lnTo>
                  <a:lnTo>
                    <a:pt x="5156" y="21600"/>
                  </a:lnTo>
                  <a:lnTo>
                    <a:pt x="5190" y="21600"/>
                  </a:lnTo>
                  <a:lnTo>
                    <a:pt x="5224" y="21600"/>
                  </a:lnTo>
                  <a:lnTo>
                    <a:pt x="5224" y="21522"/>
                  </a:lnTo>
                  <a:lnTo>
                    <a:pt x="5259" y="21522"/>
                  </a:lnTo>
                  <a:lnTo>
                    <a:pt x="5298" y="21522"/>
                  </a:lnTo>
                  <a:lnTo>
                    <a:pt x="5332" y="21522"/>
                  </a:lnTo>
                  <a:lnTo>
                    <a:pt x="5332" y="21443"/>
                  </a:lnTo>
                  <a:lnTo>
                    <a:pt x="5367" y="21443"/>
                  </a:lnTo>
                  <a:lnTo>
                    <a:pt x="5401" y="21443"/>
                  </a:lnTo>
                  <a:lnTo>
                    <a:pt x="5401" y="21391"/>
                  </a:lnTo>
                  <a:lnTo>
                    <a:pt x="5436" y="21391"/>
                  </a:lnTo>
                  <a:lnTo>
                    <a:pt x="5436" y="21313"/>
                  </a:lnTo>
                  <a:lnTo>
                    <a:pt x="5470" y="21313"/>
                  </a:lnTo>
                  <a:lnTo>
                    <a:pt x="5504" y="21313"/>
                  </a:lnTo>
                  <a:lnTo>
                    <a:pt x="5504" y="21235"/>
                  </a:lnTo>
                  <a:lnTo>
                    <a:pt x="5539" y="21235"/>
                  </a:lnTo>
                  <a:lnTo>
                    <a:pt x="5539" y="21157"/>
                  </a:lnTo>
                  <a:lnTo>
                    <a:pt x="5573" y="21157"/>
                  </a:lnTo>
                  <a:lnTo>
                    <a:pt x="5573" y="21078"/>
                  </a:lnTo>
                  <a:lnTo>
                    <a:pt x="5607" y="21078"/>
                  </a:lnTo>
                  <a:lnTo>
                    <a:pt x="5607" y="21026"/>
                  </a:lnTo>
                  <a:lnTo>
                    <a:pt x="5642" y="21026"/>
                  </a:lnTo>
                  <a:lnTo>
                    <a:pt x="5642" y="20948"/>
                  </a:lnTo>
                  <a:lnTo>
                    <a:pt x="5676" y="20948"/>
                  </a:lnTo>
                  <a:lnTo>
                    <a:pt x="5676" y="20870"/>
                  </a:lnTo>
                  <a:lnTo>
                    <a:pt x="5711" y="20870"/>
                  </a:lnTo>
                  <a:lnTo>
                    <a:pt x="5711" y="20791"/>
                  </a:lnTo>
                  <a:lnTo>
                    <a:pt x="5745" y="20791"/>
                  </a:lnTo>
                  <a:lnTo>
                    <a:pt x="5745" y="20635"/>
                  </a:lnTo>
                  <a:lnTo>
                    <a:pt x="5779" y="20635"/>
                  </a:lnTo>
                  <a:lnTo>
                    <a:pt x="5779" y="20583"/>
                  </a:lnTo>
                  <a:lnTo>
                    <a:pt x="5814" y="20583"/>
                  </a:lnTo>
                  <a:lnTo>
                    <a:pt x="5814" y="20504"/>
                  </a:lnTo>
                  <a:lnTo>
                    <a:pt x="5848" y="20504"/>
                  </a:lnTo>
                  <a:lnTo>
                    <a:pt x="5848" y="20348"/>
                  </a:lnTo>
                  <a:lnTo>
                    <a:pt x="5882" y="20348"/>
                  </a:lnTo>
                  <a:lnTo>
                    <a:pt x="5882" y="20270"/>
                  </a:lnTo>
                  <a:lnTo>
                    <a:pt x="5917" y="20270"/>
                  </a:lnTo>
                  <a:lnTo>
                    <a:pt x="5917" y="20139"/>
                  </a:lnTo>
                  <a:lnTo>
                    <a:pt x="5951" y="20139"/>
                  </a:lnTo>
                  <a:lnTo>
                    <a:pt x="5951" y="20061"/>
                  </a:lnTo>
                  <a:lnTo>
                    <a:pt x="5990" y="20061"/>
                  </a:lnTo>
                  <a:lnTo>
                    <a:pt x="5990" y="19904"/>
                  </a:lnTo>
                  <a:lnTo>
                    <a:pt x="6025" y="19904"/>
                  </a:lnTo>
                  <a:lnTo>
                    <a:pt x="6025" y="19774"/>
                  </a:lnTo>
                  <a:lnTo>
                    <a:pt x="6059" y="19774"/>
                  </a:lnTo>
                  <a:lnTo>
                    <a:pt x="6059" y="19696"/>
                  </a:lnTo>
                  <a:lnTo>
                    <a:pt x="6094" y="19696"/>
                  </a:lnTo>
                  <a:lnTo>
                    <a:pt x="6094" y="19539"/>
                  </a:lnTo>
                  <a:lnTo>
                    <a:pt x="6128" y="19539"/>
                  </a:lnTo>
                  <a:lnTo>
                    <a:pt x="6128" y="19409"/>
                  </a:lnTo>
                  <a:lnTo>
                    <a:pt x="6162" y="19409"/>
                  </a:lnTo>
                  <a:lnTo>
                    <a:pt x="6162" y="19252"/>
                  </a:lnTo>
                  <a:lnTo>
                    <a:pt x="6197" y="19252"/>
                  </a:lnTo>
                  <a:lnTo>
                    <a:pt x="6197" y="19096"/>
                  </a:lnTo>
                  <a:lnTo>
                    <a:pt x="6231" y="19096"/>
                  </a:lnTo>
                  <a:lnTo>
                    <a:pt x="6231" y="18965"/>
                  </a:lnTo>
                  <a:lnTo>
                    <a:pt x="6265" y="18965"/>
                  </a:lnTo>
                  <a:lnTo>
                    <a:pt x="6265" y="18809"/>
                  </a:lnTo>
                  <a:lnTo>
                    <a:pt x="6300" y="18809"/>
                  </a:lnTo>
                  <a:lnTo>
                    <a:pt x="6300" y="18652"/>
                  </a:lnTo>
                  <a:lnTo>
                    <a:pt x="6334" y="18652"/>
                  </a:lnTo>
                  <a:lnTo>
                    <a:pt x="6334" y="18522"/>
                  </a:lnTo>
                  <a:lnTo>
                    <a:pt x="6369" y="18522"/>
                  </a:lnTo>
                  <a:lnTo>
                    <a:pt x="6369" y="18287"/>
                  </a:lnTo>
                  <a:lnTo>
                    <a:pt x="6403" y="18287"/>
                  </a:lnTo>
                  <a:lnTo>
                    <a:pt x="6403" y="18157"/>
                  </a:lnTo>
                  <a:lnTo>
                    <a:pt x="6437" y="18157"/>
                  </a:lnTo>
                  <a:lnTo>
                    <a:pt x="6437" y="18000"/>
                  </a:lnTo>
                  <a:lnTo>
                    <a:pt x="6472" y="18000"/>
                  </a:lnTo>
                  <a:lnTo>
                    <a:pt x="6472" y="17791"/>
                  </a:lnTo>
                  <a:lnTo>
                    <a:pt x="6506" y="17791"/>
                  </a:lnTo>
                  <a:lnTo>
                    <a:pt x="6506" y="17635"/>
                  </a:lnTo>
                  <a:lnTo>
                    <a:pt x="6540" y="17635"/>
                  </a:lnTo>
                  <a:lnTo>
                    <a:pt x="6540" y="17478"/>
                  </a:lnTo>
                  <a:lnTo>
                    <a:pt x="6575" y="17426"/>
                  </a:lnTo>
                  <a:lnTo>
                    <a:pt x="6575" y="17270"/>
                  </a:lnTo>
                  <a:lnTo>
                    <a:pt x="6609" y="17270"/>
                  </a:lnTo>
                  <a:lnTo>
                    <a:pt x="6609" y="17113"/>
                  </a:lnTo>
                  <a:lnTo>
                    <a:pt x="6644" y="17035"/>
                  </a:lnTo>
                  <a:lnTo>
                    <a:pt x="6644" y="16904"/>
                  </a:lnTo>
                  <a:lnTo>
                    <a:pt x="6678" y="16904"/>
                  </a:lnTo>
                  <a:lnTo>
                    <a:pt x="6678" y="16670"/>
                  </a:lnTo>
                  <a:lnTo>
                    <a:pt x="6717" y="16670"/>
                  </a:lnTo>
                  <a:lnTo>
                    <a:pt x="6717" y="16539"/>
                  </a:lnTo>
                  <a:lnTo>
                    <a:pt x="6752" y="16539"/>
                  </a:lnTo>
                  <a:lnTo>
                    <a:pt x="6752" y="16461"/>
                  </a:lnTo>
                  <a:lnTo>
                    <a:pt x="6752" y="16304"/>
                  </a:lnTo>
                  <a:lnTo>
                    <a:pt x="6786" y="16304"/>
                  </a:lnTo>
                  <a:lnTo>
                    <a:pt x="6786" y="16096"/>
                  </a:lnTo>
                  <a:lnTo>
                    <a:pt x="6820" y="16096"/>
                  </a:lnTo>
                  <a:lnTo>
                    <a:pt x="6820" y="15939"/>
                  </a:lnTo>
                  <a:lnTo>
                    <a:pt x="6855" y="15861"/>
                  </a:lnTo>
                  <a:lnTo>
                    <a:pt x="6855" y="15730"/>
                  </a:lnTo>
                  <a:lnTo>
                    <a:pt x="6889" y="15730"/>
                  </a:lnTo>
                  <a:lnTo>
                    <a:pt x="6889" y="15496"/>
                  </a:lnTo>
                  <a:lnTo>
                    <a:pt x="6923" y="15496"/>
                  </a:lnTo>
                  <a:lnTo>
                    <a:pt x="6923" y="15287"/>
                  </a:lnTo>
                  <a:lnTo>
                    <a:pt x="6958" y="15287"/>
                  </a:lnTo>
                  <a:lnTo>
                    <a:pt x="6958" y="15052"/>
                  </a:lnTo>
                  <a:lnTo>
                    <a:pt x="6992" y="15052"/>
                  </a:lnTo>
                  <a:lnTo>
                    <a:pt x="6992" y="14843"/>
                  </a:lnTo>
                  <a:lnTo>
                    <a:pt x="7027" y="14843"/>
                  </a:lnTo>
                  <a:lnTo>
                    <a:pt x="7027" y="14687"/>
                  </a:lnTo>
                  <a:lnTo>
                    <a:pt x="7061" y="14609"/>
                  </a:lnTo>
                  <a:lnTo>
                    <a:pt x="7061" y="14478"/>
                  </a:lnTo>
                  <a:lnTo>
                    <a:pt x="7095" y="14400"/>
                  </a:lnTo>
                  <a:lnTo>
                    <a:pt x="7095" y="14243"/>
                  </a:lnTo>
                  <a:lnTo>
                    <a:pt x="7130" y="14191"/>
                  </a:lnTo>
                  <a:lnTo>
                    <a:pt x="7130" y="14035"/>
                  </a:lnTo>
                  <a:lnTo>
                    <a:pt x="7164" y="13957"/>
                  </a:lnTo>
                  <a:lnTo>
                    <a:pt x="7164" y="13878"/>
                  </a:lnTo>
                  <a:lnTo>
                    <a:pt x="7164" y="13800"/>
                  </a:lnTo>
                  <a:lnTo>
                    <a:pt x="7198" y="13748"/>
                  </a:lnTo>
                  <a:lnTo>
                    <a:pt x="7198" y="13513"/>
                  </a:lnTo>
                  <a:lnTo>
                    <a:pt x="7233" y="13513"/>
                  </a:lnTo>
                  <a:lnTo>
                    <a:pt x="7233" y="13304"/>
                  </a:lnTo>
                  <a:lnTo>
                    <a:pt x="7267" y="13304"/>
                  </a:lnTo>
                  <a:lnTo>
                    <a:pt x="7267" y="13070"/>
                  </a:lnTo>
                  <a:lnTo>
                    <a:pt x="7301" y="13070"/>
                  </a:lnTo>
                  <a:lnTo>
                    <a:pt x="7301" y="12861"/>
                  </a:lnTo>
                  <a:lnTo>
                    <a:pt x="7336" y="12861"/>
                  </a:lnTo>
                  <a:lnTo>
                    <a:pt x="7336" y="12626"/>
                  </a:lnTo>
                  <a:lnTo>
                    <a:pt x="7370" y="12626"/>
                  </a:lnTo>
                  <a:lnTo>
                    <a:pt x="7370" y="12417"/>
                  </a:lnTo>
                  <a:lnTo>
                    <a:pt x="7410" y="12417"/>
                  </a:lnTo>
                  <a:lnTo>
                    <a:pt x="7410" y="12183"/>
                  </a:lnTo>
                  <a:lnTo>
                    <a:pt x="7444" y="12183"/>
                  </a:lnTo>
                  <a:lnTo>
                    <a:pt x="7444" y="11974"/>
                  </a:lnTo>
                  <a:lnTo>
                    <a:pt x="7478" y="11974"/>
                  </a:lnTo>
                  <a:lnTo>
                    <a:pt x="7478" y="11765"/>
                  </a:lnTo>
                  <a:lnTo>
                    <a:pt x="7513" y="11765"/>
                  </a:lnTo>
                  <a:lnTo>
                    <a:pt x="7513" y="11530"/>
                  </a:lnTo>
                  <a:lnTo>
                    <a:pt x="7547" y="11452"/>
                  </a:lnTo>
                  <a:lnTo>
                    <a:pt x="7547" y="11322"/>
                  </a:lnTo>
                  <a:lnTo>
                    <a:pt x="7581" y="11243"/>
                  </a:lnTo>
                  <a:lnTo>
                    <a:pt x="7581" y="11165"/>
                  </a:lnTo>
                  <a:lnTo>
                    <a:pt x="7581" y="11009"/>
                  </a:lnTo>
                  <a:lnTo>
                    <a:pt x="7616" y="11009"/>
                  </a:lnTo>
                  <a:lnTo>
                    <a:pt x="7616" y="10800"/>
                  </a:lnTo>
                  <a:lnTo>
                    <a:pt x="7650" y="10800"/>
                  </a:lnTo>
                  <a:lnTo>
                    <a:pt x="7650" y="10591"/>
                  </a:lnTo>
                  <a:lnTo>
                    <a:pt x="7684" y="10591"/>
                  </a:lnTo>
                  <a:lnTo>
                    <a:pt x="7684" y="10357"/>
                  </a:lnTo>
                  <a:lnTo>
                    <a:pt x="7719" y="10357"/>
                  </a:lnTo>
                  <a:lnTo>
                    <a:pt x="7719" y="10148"/>
                  </a:lnTo>
                  <a:lnTo>
                    <a:pt x="7753" y="10148"/>
                  </a:lnTo>
                  <a:lnTo>
                    <a:pt x="7753" y="9913"/>
                  </a:lnTo>
                  <a:lnTo>
                    <a:pt x="7788" y="9913"/>
                  </a:lnTo>
                  <a:lnTo>
                    <a:pt x="7788" y="9704"/>
                  </a:lnTo>
                  <a:lnTo>
                    <a:pt x="7822" y="9626"/>
                  </a:lnTo>
                  <a:lnTo>
                    <a:pt x="7822" y="9391"/>
                  </a:lnTo>
                  <a:lnTo>
                    <a:pt x="7856" y="9391"/>
                  </a:lnTo>
                  <a:lnTo>
                    <a:pt x="7856" y="9183"/>
                  </a:lnTo>
                  <a:lnTo>
                    <a:pt x="7891" y="9183"/>
                  </a:lnTo>
                  <a:lnTo>
                    <a:pt x="7891" y="8974"/>
                  </a:lnTo>
                  <a:lnTo>
                    <a:pt x="7925" y="8974"/>
                  </a:lnTo>
                  <a:lnTo>
                    <a:pt x="7925" y="8739"/>
                  </a:lnTo>
                  <a:lnTo>
                    <a:pt x="7959" y="8739"/>
                  </a:lnTo>
                  <a:lnTo>
                    <a:pt x="7959" y="8530"/>
                  </a:lnTo>
                  <a:lnTo>
                    <a:pt x="7994" y="8530"/>
                  </a:lnTo>
                  <a:lnTo>
                    <a:pt x="7994" y="8374"/>
                  </a:lnTo>
                  <a:lnTo>
                    <a:pt x="7994" y="8296"/>
                  </a:lnTo>
                  <a:lnTo>
                    <a:pt x="8028" y="8296"/>
                  </a:lnTo>
                  <a:lnTo>
                    <a:pt x="8028" y="8087"/>
                  </a:lnTo>
                  <a:lnTo>
                    <a:pt x="8063" y="8087"/>
                  </a:lnTo>
                  <a:lnTo>
                    <a:pt x="8063" y="7852"/>
                  </a:lnTo>
                  <a:lnTo>
                    <a:pt x="8097" y="7852"/>
                  </a:lnTo>
                  <a:lnTo>
                    <a:pt x="8097" y="7643"/>
                  </a:lnTo>
                  <a:lnTo>
                    <a:pt x="8136" y="7643"/>
                  </a:lnTo>
                  <a:lnTo>
                    <a:pt x="8136" y="7409"/>
                  </a:lnTo>
                  <a:lnTo>
                    <a:pt x="8171" y="7409"/>
                  </a:lnTo>
                  <a:lnTo>
                    <a:pt x="8171" y="7200"/>
                  </a:lnTo>
                  <a:lnTo>
                    <a:pt x="8205" y="7200"/>
                  </a:lnTo>
                  <a:lnTo>
                    <a:pt x="8205" y="6965"/>
                  </a:lnTo>
                  <a:lnTo>
                    <a:pt x="8239" y="6965"/>
                  </a:lnTo>
                  <a:lnTo>
                    <a:pt x="8239" y="6757"/>
                  </a:lnTo>
                  <a:lnTo>
                    <a:pt x="8274" y="6757"/>
                  </a:lnTo>
                  <a:lnTo>
                    <a:pt x="8274" y="6548"/>
                  </a:lnTo>
                  <a:lnTo>
                    <a:pt x="8308" y="6548"/>
                  </a:lnTo>
                  <a:lnTo>
                    <a:pt x="8308" y="6313"/>
                  </a:lnTo>
                  <a:lnTo>
                    <a:pt x="8342" y="6313"/>
                  </a:lnTo>
                  <a:lnTo>
                    <a:pt x="8342" y="6157"/>
                  </a:lnTo>
                  <a:lnTo>
                    <a:pt x="8377" y="6104"/>
                  </a:lnTo>
                  <a:lnTo>
                    <a:pt x="8377" y="5948"/>
                  </a:lnTo>
                  <a:lnTo>
                    <a:pt x="8411" y="5948"/>
                  </a:lnTo>
                  <a:lnTo>
                    <a:pt x="8411" y="5739"/>
                  </a:lnTo>
                  <a:lnTo>
                    <a:pt x="8446" y="5739"/>
                  </a:lnTo>
                  <a:lnTo>
                    <a:pt x="8446" y="5504"/>
                  </a:lnTo>
                  <a:lnTo>
                    <a:pt x="8480" y="5504"/>
                  </a:lnTo>
                  <a:lnTo>
                    <a:pt x="8480" y="5296"/>
                  </a:lnTo>
                  <a:lnTo>
                    <a:pt x="8514" y="5296"/>
                  </a:lnTo>
                  <a:lnTo>
                    <a:pt x="8514" y="5139"/>
                  </a:lnTo>
                  <a:lnTo>
                    <a:pt x="8549" y="5139"/>
                  </a:lnTo>
                  <a:lnTo>
                    <a:pt x="8549" y="4930"/>
                  </a:lnTo>
                  <a:lnTo>
                    <a:pt x="8583" y="4930"/>
                  </a:lnTo>
                  <a:lnTo>
                    <a:pt x="8583" y="4774"/>
                  </a:lnTo>
                  <a:lnTo>
                    <a:pt x="8617" y="4696"/>
                  </a:lnTo>
                  <a:lnTo>
                    <a:pt x="8617" y="4539"/>
                  </a:lnTo>
                  <a:lnTo>
                    <a:pt x="8652" y="4539"/>
                  </a:lnTo>
                  <a:lnTo>
                    <a:pt x="8652" y="4330"/>
                  </a:lnTo>
                  <a:lnTo>
                    <a:pt x="8686" y="4330"/>
                  </a:lnTo>
                  <a:lnTo>
                    <a:pt x="8686" y="4174"/>
                  </a:lnTo>
                  <a:lnTo>
                    <a:pt x="8721" y="4174"/>
                  </a:lnTo>
                  <a:lnTo>
                    <a:pt x="8721" y="3965"/>
                  </a:lnTo>
                  <a:lnTo>
                    <a:pt x="8755" y="3965"/>
                  </a:lnTo>
                  <a:lnTo>
                    <a:pt x="8755" y="3809"/>
                  </a:lnTo>
                  <a:lnTo>
                    <a:pt x="8789" y="3809"/>
                  </a:lnTo>
                  <a:lnTo>
                    <a:pt x="8789" y="3678"/>
                  </a:lnTo>
                  <a:lnTo>
                    <a:pt x="8829" y="3600"/>
                  </a:lnTo>
                  <a:lnTo>
                    <a:pt x="8829" y="3443"/>
                  </a:lnTo>
                  <a:lnTo>
                    <a:pt x="8863" y="3443"/>
                  </a:lnTo>
                  <a:lnTo>
                    <a:pt x="8863" y="3313"/>
                  </a:lnTo>
                  <a:lnTo>
                    <a:pt x="8897" y="3313"/>
                  </a:lnTo>
                  <a:lnTo>
                    <a:pt x="8897" y="3157"/>
                  </a:lnTo>
                  <a:lnTo>
                    <a:pt x="8932" y="3157"/>
                  </a:lnTo>
                  <a:lnTo>
                    <a:pt x="8932" y="3000"/>
                  </a:lnTo>
                  <a:lnTo>
                    <a:pt x="8966" y="2948"/>
                  </a:lnTo>
                  <a:lnTo>
                    <a:pt x="8966" y="2791"/>
                  </a:lnTo>
                  <a:lnTo>
                    <a:pt x="9000" y="2791"/>
                  </a:lnTo>
                  <a:lnTo>
                    <a:pt x="9000" y="2635"/>
                  </a:lnTo>
                  <a:lnTo>
                    <a:pt x="9035" y="2635"/>
                  </a:lnTo>
                  <a:lnTo>
                    <a:pt x="9035" y="2504"/>
                  </a:lnTo>
                  <a:lnTo>
                    <a:pt x="9069" y="2504"/>
                  </a:lnTo>
                  <a:lnTo>
                    <a:pt x="9069" y="2348"/>
                  </a:lnTo>
                  <a:lnTo>
                    <a:pt x="9104" y="2348"/>
                  </a:lnTo>
                  <a:lnTo>
                    <a:pt x="9104" y="2191"/>
                  </a:lnTo>
                  <a:lnTo>
                    <a:pt x="9138" y="2191"/>
                  </a:lnTo>
                  <a:lnTo>
                    <a:pt x="9138" y="2061"/>
                  </a:lnTo>
                  <a:lnTo>
                    <a:pt x="9172" y="2061"/>
                  </a:lnTo>
                  <a:lnTo>
                    <a:pt x="9172" y="1983"/>
                  </a:lnTo>
                  <a:lnTo>
                    <a:pt x="9207" y="1904"/>
                  </a:lnTo>
                  <a:lnTo>
                    <a:pt x="9207" y="1826"/>
                  </a:lnTo>
                  <a:lnTo>
                    <a:pt x="9241" y="1826"/>
                  </a:lnTo>
                  <a:lnTo>
                    <a:pt x="9241" y="1696"/>
                  </a:lnTo>
                  <a:lnTo>
                    <a:pt x="9275" y="1696"/>
                  </a:lnTo>
                  <a:lnTo>
                    <a:pt x="9275" y="1539"/>
                  </a:lnTo>
                  <a:lnTo>
                    <a:pt x="9310" y="1539"/>
                  </a:lnTo>
                  <a:lnTo>
                    <a:pt x="9310" y="1461"/>
                  </a:lnTo>
                  <a:lnTo>
                    <a:pt x="9344" y="1461"/>
                  </a:lnTo>
                  <a:lnTo>
                    <a:pt x="9344" y="1330"/>
                  </a:lnTo>
                  <a:lnTo>
                    <a:pt x="9378" y="1330"/>
                  </a:lnTo>
                  <a:lnTo>
                    <a:pt x="9378" y="1252"/>
                  </a:lnTo>
                  <a:lnTo>
                    <a:pt x="9413" y="1252"/>
                  </a:lnTo>
                  <a:lnTo>
                    <a:pt x="9413" y="1096"/>
                  </a:lnTo>
                  <a:lnTo>
                    <a:pt x="9447" y="1096"/>
                  </a:lnTo>
                  <a:lnTo>
                    <a:pt x="9447" y="1017"/>
                  </a:lnTo>
                  <a:lnTo>
                    <a:pt x="9482" y="1017"/>
                  </a:lnTo>
                  <a:lnTo>
                    <a:pt x="9482" y="939"/>
                  </a:lnTo>
                  <a:lnTo>
                    <a:pt x="9516" y="939"/>
                  </a:lnTo>
                  <a:lnTo>
                    <a:pt x="9516" y="809"/>
                  </a:lnTo>
                  <a:lnTo>
                    <a:pt x="9555" y="809"/>
                  </a:lnTo>
                  <a:lnTo>
                    <a:pt x="9555" y="730"/>
                  </a:lnTo>
                  <a:lnTo>
                    <a:pt x="9590" y="730"/>
                  </a:lnTo>
                  <a:lnTo>
                    <a:pt x="9590" y="652"/>
                  </a:lnTo>
                  <a:lnTo>
                    <a:pt x="9624" y="652"/>
                  </a:lnTo>
                  <a:lnTo>
                    <a:pt x="9624" y="574"/>
                  </a:lnTo>
                  <a:lnTo>
                    <a:pt x="9658" y="574"/>
                  </a:lnTo>
                  <a:lnTo>
                    <a:pt x="9658" y="522"/>
                  </a:lnTo>
                  <a:lnTo>
                    <a:pt x="9693" y="522"/>
                  </a:lnTo>
                  <a:lnTo>
                    <a:pt x="9693" y="443"/>
                  </a:lnTo>
                  <a:lnTo>
                    <a:pt x="9727" y="443"/>
                  </a:lnTo>
                  <a:lnTo>
                    <a:pt x="9727" y="365"/>
                  </a:lnTo>
                  <a:lnTo>
                    <a:pt x="9761" y="365"/>
                  </a:lnTo>
                  <a:lnTo>
                    <a:pt x="9796" y="287"/>
                  </a:lnTo>
                  <a:lnTo>
                    <a:pt x="9830" y="287"/>
                  </a:lnTo>
                  <a:lnTo>
                    <a:pt x="9830" y="209"/>
                  </a:lnTo>
                  <a:lnTo>
                    <a:pt x="9865" y="209"/>
                  </a:lnTo>
                  <a:lnTo>
                    <a:pt x="9865" y="130"/>
                  </a:lnTo>
                  <a:lnTo>
                    <a:pt x="9899" y="130"/>
                  </a:lnTo>
                  <a:lnTo>
                    <a:pt x="9933" y="130"/>
                  </a:lnTo>
                  <a:lnTo>
                    <a:pt x="9933" y="78"/>
                  </a:lnTo>
                  <a:lnTo>
                    <a:pt x="9968" y="78"/>
                  </a:lnTo>
                  <a:lnTo>
                    <a:pt x="10002" y="78"/>
                  </a:lnTo>
                  <a:lnTo>
                    <a:pt x="10036" y="78"/>
                  </a:lnTo>
                  <a:lnTo>
                    <a:pt x="10036" y="0"/>
                  </a:lnTo>
                  <a:lnTo>
                    <a:pt x="10071" y="0"/>
                  </a:lnTo>
                  <a:lnTo>
                    <a:pt x="10105" y="0"/>
                  </a:lnTo>
                  <a:lnTo>
                    <a:pt x="10140" y="0"/>
                  </a:lnTo>
                  <a:lnTo>
                    <a:pt x="10174" y="0"/>
                  </a:lnTo>
                  <a:lnTo>
                    <a:pt x="10208" y="0"/>
                  </a:lnTo>
                  <a:lnTo>
                    <a:pt x="10248" y="0"/>
                  </a:lnTo>
                  <a:lnTo>
                    <a:pt x="10282" y="0"/>
                  </a:lnTo>
                  <a:lnTo>
                    <a:pt x="10316" y="0"/>
                  </a:lnTo>
                  <a:lnTo>
                    <a:pt x="10316" y="78"/>
                  </a:lnTo>
                  <a:lnTo>
                    <a:pt x="10351" y="78"/>
                  </a:lnTo>
                  <a:lnTo>
                    <a:pt x="10385" y="78"/>
                  </a:lnTo>
                  <a:lnTo>
                    <a:pt x="10419" y="78"/>
                  </a:lnTo>
                  <a:lnTo>
                    <a:pt x="10419" y="130"/>
                  </a:lnTo>
                  <a:lnTo>
                    <a:pt x="10454" y="130"/>
                  </a:lnTo>
                  <a:lnTo>
                    <a:pt x="10488" y="130"/>
                  </a:lnTo>
                  <a:lnTo>
                    <a:pt x="10488" y="209"/>
                  </a:lnTo>
                  <a:lnTo>
                    <a:pt x="10523" y="209"/>
                  </a:lnTo>
                  <a:lnTo>
                    <a:pt x="10523" y="287"/>
                  </a:lnTo>
                  <a:lnTo>
                    <a:pt x="10557" y="287"/>
                  </a:lnTo>
                  <a:lnTo>
                    <a:pt x="10591" y="287"/>
                  </a:lnTo>
                  <a:lnTo>
                    <a:pt x="10591" y="365"/>
                  </a:lnTo>
                  <a:lnTo>
                    <a:pt x="10626" y="365"/>
                  </a:lnTo>
                  <a:lnTo>
                    <a:pt x="10626" y="443"/>
                  </a:lnTo>
                  <a:lnTo>
                    <a:pt x="10660" y="443"/>
                  </a:lnTo>
                  <a:lnTo>
                    <a:pt x="10660" y="522"/>
                  </a:lnTo>
                  <a:lnTo>
                    <a:pt x="10694" y="522"/>
                  </a:lnTo>
                  <a:lnTo>
                    <a:pt x="10694" y="574"/>
                  </a:lnTo>
                  <a:lnTo>
                    <a:pt x="10729" y="574"/>
                  </a:lnTo>
                  <a:lnTo>
                    <a:pt x="10729" y="652"/>
                  </a:lnTo>
                  <a:lnTo>
                    <a:pt x="10763" y="652"/>
                  </a:lnTo>
                  <a:lnTo>
                    <a:pt x="10763" y="730"/>
                  </a:lnTo>
                  <a:lnTo>
                    <a:pt x="10798" y="730"/>
                  </a:lnTo>
                  <a:lnTo>
                    <a:pt x="10798" y="809"/>
                  </a:lnTo>
                  <a:lnTo>
                    <a:pt x="10832" y="809"/>
                  </a:lnTo>
                  <a:lnTo>
                    <a:pt x="10832" y="887"/>
                  </a:lnTo>
                  <a:lnTo>
                    <a:pt x="10866" y="939"/>
                  </a:lnTo>
                  <a:lnTo>
                    <a:pt x="10866" y="1017"/>
                  </a:lnTo>
                  <a:lnTo>
                    <a:pt x="10901" y="1017"/>
                  </a:lnTo>
                  <a:lnTo>
                    <a:pt x="10901" y="1096"/>
                  </a:lnTo>
                  <a:lnTo>
                    <a:pt x="10940" y="1096"/>
                  </a:lnTo>
                  <a:lnTo>
                    <a:pt x="10940" y="1174"/>
                  </a:lnTo>
                  <a:lnTo>
                    <a:pt x="10974" y="1252"/>
                  </a:lnTo>
                  <a:lnTo>
                    <a:pt x="10974" y="1330"/>
                  </a:lnTo>
                  <a:lnTo>
                    <a:pt x="11009" y="1330"/>
                  </a:lnTo>
                  <a:lnTo>
                    <a:pt x="11009" y="1383"/>
                  </a:lnTo>
                  <a:lnTo>
                    <a:pt x="11043" y="1461"/>
                  </a:lnTo>
                  <a:lnTo>
                    <a:pt x="11043" y="1539"/>
                  </a:lnTo>
                  <a:lnTo>
                    <a:pt x="11077" y="1539"/>
                  </a:lnTo>
                  <a:lnTo>
                    <a:pt x="11077" y="1696"/>
                  </a:lnTo>
                  <a:lnTo>
                    <a:pt x="11112" y="1696"/>
                  </a:lnTo>
                  <a:lnTo>
                    <a:pt x="11112" y="1748"/>
                  </a:lnTo>
                  <a:lnTo>
                    <a:pt x="11146" y="1826"/>
                  </a:lnTo>
                  <a:lnTo>
                    <a:pt x="11146" y="1904"/>
                  </a:lnTo>
                  <a:lnTo>
                    <a:pt x="11181" y="1904"/>
                  </a:lnTo>
                  <a:lnTo>
                    <a:pt x="11181" y="2061"/>
                  </a:lnTo>
                  <a:lnTo>
                    <a:pt x="11215" y="2061"/>
                  </a:lnTo>
                  <a:lnTo>
                    <a:pt x="11215" y="2191"/>
                  </a:lnTo>
                  <a:lnTo>
                    <a:pt x="11249" y="2191"/>
                  </a:lnTo>
                  <a:lnTo>
                    <a:pt x="11249" y="2348"/>
                  </a:lnTo>
                  <a:lnTo>
                    <a:pt x="11284" y="2348"/>
                  </a:lnTo>
                  <a:lnTo>
                    <a:pt x="11284" y="2504"/>
                  </a:lnTo>
                  <a:lnTo>
                    <a:pt x="11318" y="2504"/>
                  </a:lnTo>
                  <a:lnTo>
                    <a:pt x="11318" y="2635"/>
                  </a:lnTo>
                  <a:lnTo>
                    <a:pt x="11352" y="2635"/>
                  </a:lnTo>
                  <a:lnTo>
                    <a:pt x="11352" y="2791"/>
                  </a:lnTo>
                  <a:lnTo>
                    <a:pt x="11387" y="2791"/>
                  </a:lnTo>
                  <a:lnTo>
                    <a:pt x="11387" y="2948"/>
                  </a:lnTo>
                  <a:lnTo>
                    <a:pt x="11421" y="2948"/>
                  </a:lnTo>
                  <a:lnTo>
                    <a:pt x="11421" y="3078"/>
                  </a:lnTo>
                  <a:lnTo>
                    <a:pt x="11456" y="3078"/>
                  </a:lnTo>
                  <a:lnTo>
                    <a:pt x="11456" y="3235"/>
                  </a:lnTo>
                  <a:lnTo>
                    <a:pt x="11490" y="3313"/>
                  </a:lnTo>
                  <a:lnTo>
                    <a:pt x="11490" y="3443"/>
                  </a:lnTo>
                  <a:lnTo>
                    <a:pt x="11524" y="3443"/>
                  </a:lnTo>
                  <a:lnTo>
                    <a:pt x="11524" y="3600"/>
                  </a:lnTo>
                  <a:lnTo>
                    <a:pt x="11559" y="3600"/>
                  </a:lnTo>
                  <a:lnTo>
                    <a:pt x="11559" y="3730"/>
                  </a:lnTo>
                  <a:lnTo>
                    <a:pt x="11593" y="3809"/>
                  </a:lnTo>
                  <a:lnTo>
                    <a:pt x="11593" y="3965"/>
                  </a:lnTo>
                  <a:lnTo>
                    <a:pt x="11627" y="3965"/>
                  </a:lnTo>
                  <a:lnTo>
                    <a:pt x="11627" y="4122"/>
                  </a:lnTo>
                  <a:lnTo>
                    <a:pt x="11667" y="4122"/>
                  </a:lnTo>
                  <a:lnTo>
                    <a:pt x="11667" y="4330"/>
                  </a:lnTo>
                  <a:lnTo>
                    <a:pt x="11701" y="4330"/>
                  </a:lnTo>
                  <a:lnTo>
                    <a:pt x="11701" y="4487"/>
                  </a:lnTo>
                  <a:lnTo>
                    <a:pt x="11735" y="4539"/>
                  </a:lnTo>
                  <a:lnTo>
                    <a:pt x="11735" y="4696"/>
                  </a:lnTo>
                  <a:lnTo>
                    <a:pt x="11770" y="4696"/>
                  </a:lnTo>
                  <a:lnTo>
                    <a:pt x="11770" y="4930"/>
                  </a:lnTo>
                  <a:lnTo>
                    <a:pt x="11804" y="4930"/>
                  </a:lnTo>
                  <a:lnTo>
                    <a:pt x="11804" y="5061"/>
                  </a:lnTo>
                  <a:lnTo>
                    <a:pt x="11839" y="5061"/>
                  </a:lnTo>
                  <a:lnTo>
                    <a:pt x="11839" y="5296"/>
                  </a:lnTo>
                  <a:lnTo>
                    <a:pt x="11873" y="5296"/>
                  </a:lnTo>
                  <a:lnTo>
                    <a:pt x="11873" y="5504"/>
                  </a:lnTo>
                  <a:lnTo>
                    <a:pt x="11907" y="5504"/>
                  </a:lnTo>
                  <a:lnTo>
                    <a:pt x="11907" y="5661"/>
                  </a:lnTo>
                  <a:lnTo>
                    <a:pt x="11942" y="5661"/>
                  </a:lnTo>
                  <a:lnTo>
                    <a:pt x="11942" y="5870"/>
                  </a:lnTo>
                  <a:lnTo>
                    <a:pt x="11976" y="5870"/>
                  </a:lnTo>
                  <a:lnTo>
                    <a:pt x="11976" y="6104"/>
                  </a:lnTo>
                  <a:lnTo>
                    <a:pt x="12010" y="6104"/>
                  </a:lnTo>
                  <a:lnTo>
                    <a:pt x="12010" y="6313"/>
                  </a:lnTo>
                  <a:lnTo>
                    <a:pt x="12045" y="6313"/>
                  </a:lnTo>
                  <a:lnTo>
                    <a:pt x="12045" y="6548"/>
                  </a:lnTo>
                  <a:lnTo>
                    <a:pt x="12079" y="6548"/>
                  </a:lnTo>
                  <a:lnTo>
                    <a:pt x="12079" y="6678"/>
                  </a:lnTo>
                  <a:lnTo>
                    <a:pt x="12113" y="6757"/>
                  </a:lnTo>
                  <a:lnTo>
                    <a:pt x="12113" y="6913"/>
                  </a:lnTo>
                  <a:lnTo>
                    <a:pt x="12148" y="6965"/>
                  </a:lnTo>
                  <a:lnTo>
                    <a:pt x="12148" y="7122"/>
                  </a:lnTo>
                  <a:lnTo>
                    <a:pt x="12182" y="7200"/>
                  </a:lnTo>
                  <a:lnTo>
                    <a:pt x="12182" y="7357"/>
                  </a:lnTo>
                  <a:lnTo>
                    <a:pt x="12217" y="7357"/>
                  </a:lnTo>
                  <a:lnTo>
                    <a:pt x="12217" y="7409"/>
                  </a:lnTo>
                  <a:lnTo>
                    <a:pt x="12217" y="7487"/>
                  </a:lnTo>
                  <a:lnTo>
                    <a:pt x="12217" y="7565"/>
                  </a:lnTo>
                  <a:lnTo>
                    <a:pt x="12251" y="7565"/>
                  </a:lnTo>
                  <a:lnTo>
                    <a:pt x="12251" y="7774"/>
                  </a:lnTo>
                  <a:lnTo>
                    <a:pt x="12285" y="7774"/>
                  </a:lnTo>
                  <a:lnTo>
                    <a:pt x="12285" y="8009"/>
                  </a:lnTo>
                  <a:lnTo>
                    <a:pt x="12320" y="8009"/>
                  </a:lnTo>
                  <a:lnTo>
                    <a:pt x="12320" y="8217"/>
                  </a:lnTo>
                  <a:lnTo>
                    <a:pt x="12359" y="8296"/>
                  </a:lnTo>
                  <a:lnTo>
                    <a:pt x="12359" y="8452"/>
                  </a:lnTo>
                  <a:lnTo>
                    <a:pt x="12393" y="8530"/>
                  </a:lnTo>
                  <a:lnTo>
                    <a:pt x="12393" y="8661"/>
                  </a:lnTo>
                  <a:lnTo>
                    <a:pt x="12428" y="8739"/>
                  </a:lnTo>
                  <a:lnTo>
                    <a:pt x="12428" y="8974"/>
                  </a:lnTo>
                  <a:lnTo>
                    <a:pt x="12462" y="8974"/>
                  </a:lnTo>
                  <a:lnTo>
                    <a:pt x="12462" y="9183"/>
                  </a:lnTo>
                  <a:lnTo>
                    <a:pt x="12496" y="9183"/>
                  </a:lnTo>
                  <a:lnTo>
                    <a:pt x="12496" y="9391"/>
                  </a:lnTo>
                  <a:lnTo>
                    <a:pt x="12531" y="9391"/>
                  </a:lnTo>
                  <a:lnTo>
                    <a:pt x="12531" y="9626"/>
                  </a:lnTo>
                  <a:lnTo>
                    <a:pt x="12565" y="9626"/>
                  </a:lnTo>
                  <a:lnTo>
                    <a:pt x="12565" y="9835"/>
                  </a:lnTo>
                  <a:lnTo>
                    <a:pt x="12600" y="9835"/>
                  </a:lnTo>
                  <a:lnTo>
                    <a:pt x="12600" y="10070"/>
                  </a:lnTo>
                  <a:lnTo>
                    <a:pt x="12634" y="10070"/>
                  </a:lnTo>
                  <a:lnTo>
                    <a:pt x="12634" y="10200"/>
                  </a:lnTo>
                  <a:lnTo>
                    <a:pt x="12634" y="10278"/>
                  </a:lnTo>
                  <a:lnTo>
                    <a:pt x="12668" y="10278"/>
                  </a:lnTo>
                  <a:lnTo>
                    <a:pt x="12668" y="10513"/>
                  </a:lnTo>
                  <a:lnTo>
                    <a:pt x="12703" y="10591"/>
                  </a:lnTo>
                  <a:lnTo>
                    <a:pt x="12703" y="10800"/>
                  </a:lnTo>
                  <a:lnTo>
                    <a:pt x="12737" y="10800"/>
                  </a:lnTo>
                  <a:lnTo>
                    <a:pt x="12737" y="11009"/>
                  </a:lnTo>
                  <a:lnTo>
                    <a:pt x="12771" y="11009"/>
                  </a:lnTo>
                  <a:lnTo>
                    <a:pt x="12771" y="11243"/>
                  </a:lnTo>
                  <a:lnTo>
                    <a:pt x="12806" y="11243"/>
                  </a:lnTo>
                  <a:lnTo>
                    <a:pt x="12806" y="11452"/>
                  </a:lnTo>
                  <a:lnTo>
                    <a:pt x="12840" y="11452"/>
                  </a:lnTo>
                  <a:lnTo>
                    <a:pt x="12840" y="11687"/>
                  </a:lnTo>
                  <a:lnTo>
                    <a:pt x="12875" y="11687"/>
                  </a:lnTo>
                  <a:lnTo>
                    <a:pt x="12875" y="11896"/>
                  </a:lnTo>
                  <a:lnTo>
                    <a:pt x="12909" y="11896"/>
                  </a:lnTo>
                  <a:lnTo>
                    <a:pt x="12909" y="12130"/>
                  </a:lnTo>
                  <a:lnTo>
                    <a:pt x="12943" y="12130"/>
                  </a:lnTo>
                  <a:lnTo>
                    <a:pt x="12943" y="12417"/>
                  </a:lnTo>
                  <a:lnTo>
                    <a:pt x="12978" y="12417"/>
                  </a:lnTo>
                  <a:lnTo>
                    <a:pt x="12978" y="12626"/>
                  </a:lnTo>
                  <a:lnTo>
                    <a:pt x="13012" y="12626"/>
                  </a:lnTo>
                  <a:lnTo>
                    <a:pt x="13012" y="12861"/>
                  </a:lnTo>
                  <a:lnTo>
                    <a:pt x="13046" y="12861"/>
                  </a:lnTo>
                  <a:lnTo>
                    <a:pt x="13046" y="12991"/>
                  </a:lnTo>
                  <a:lnTo>
                    <a:pt x="13046" y="13070"/>
                  </a:lnTo>
                  <a:lnTo>
                    <a:pt x="13086" y="13070"/>
                  </a:lnTo>
                  <a:lnTo>
                    <a:pt x="13086" y="13304"/>
                  </a:lnTo>
                  <a:lnTo>
                    <a:pt x="13120" y="13304"/>
                  </a:lnTo>
                  <a:lnTo>
                    <a:pt x="13120" y="13513"/>
                  </a:lnTo>
                  <a:lnTo>
                    <a:pt x="13154" y="13513"/>
                  </a:lnTo>
                  <a:lnTo>
                    <a:pt x="13154" y="13748"/>
                  </a:lnTo>
                  <a:lnTo>
                    <a:pt x="13189" y="13748"/>
                  </a:lnTo>
                  <a:lnTo>
                    <a:pt x="13189" y="13957"/>
                  </a:lnTo>
                  <a:lnTo>
                    <a:pt x="13223" y="13957"/>
                  </a:lnTo>
                  <a:lnTo>
                    <a:pt x="13223" y="14191"/>
                  </a:lnTo>
                  <a:lnTo>
                    <a:pt x="13258" y="14191"/>
                  </a:lnTo>
                  <a:lnTo>
                    <a:pt x="13258" y="14400"/>
                  </a:lnTo>
                  <a:lnTo>
                    <a:pt x="13292" y="14400"/>
                  </a:lnTo>
                  <a:lnTo>
                    <a:pt x="13292" y="14609"/>
                  </a:lnTo>
                  <a:lnTo>
                    <a:pt x="13326" y="14609"/>
                  </a:lnTo>
                  <a:lnTo>
                    <a:pt x="13326" y="14843"/>
                  </a:lnTo>
                  <a:lnTo>
                    <a:pt x="13361" y="14843"/>
                  </a:lnTo>
                  <a:lnTo>
                    <a:pt x="13361" y="15052"/>
                  </a:lnTo>
                  <a:lnTo>
                    <a:pt x="13395" y="15052"/>
                  </a:lnTo>
                  <a:lnTo>
                    <a:pt x="13395" y="15287"/>
                  </a:lnTo>
                  <a:lnTo>
                    <a:pt x="13429" y="15287"/>
                  </a:lnTo>
                  <a:lnTo>
                    <a:pt x="13429" y="15417"/>
                  </a:lnTo>
                  <a:lnTo>
                    <a:pt x="13464" y="15496"/>
                  </a:lnTo>
                  <a:lnTo>
                    <a:pt x="13464" y="15652"/>
                  </a:lnTo>
                  <a:lnTo>
                    <a:pt x="13498" y="15652"/>
                  </a:lnTo>
                  <a:lnTo>
                    <a:pt x="13498" y="15861"/>
                  </a:lnTo>
                  <a:lnTo>
                    <a:pt x="13533" y="15861"/>
                  </a:lnTo>
                  <a:lnTo>
                    <a:pt x="13533" y="16096"/>
                  </a:lnTo>
                  <a:lnTo>
                    <a:pt x="13567" y="16096"/>
                  </a:lnTo>
                  <a:lnTo>
                    <a:pt x="13567" y="16226"/>
                  </a:lnTo>
                  <a:lnTo>
                    <a:pt x="13601" y="16304"/>
                  </a:lnTo>
                  <a:lnTo>
                    <a:pt x="13601" y="16461"/>
                  </a:lnTo>
                  <a:lnTo>
                    <a:pt x="13636" y="16461"/>
                  </a:lnTo>
                  <a:lnTo>
                    <a:pt x="13636" y="16670"/>
                  </a:lnTo>
                  <a:lnTo>
                    <a:pt x="13670" y="16670"/>
                  </a:lnTo>
                  <a:lnTo>
                    <a:pt x="13670" y="16826"/>
                  </a:lnTo>
                  <a:lnTo>
                    <a:pt x="13704" y="16904"/>
                  </a:lnTo>
                  <a:lnTo>
                    <a:pt x="13704" y="17035"/>
                  </a:lnTo>
                  <a:lnTo>
                    <a:pt x="13739" y="17035"/>
                  </a:lnTo>
                  <a:lnTo>
                    <a:pt x="13739" y="17270"/>
                  </a:lnTo>
                  <a:lnTo>
                    <a:pt x="13778" y="17270"/>
                  </a:lnTo>
                  <a:lnTo>
                    <a:pt x="13778" y="17426"/>
                  </a:lnTo>
                  <a:lnTo>
                    <a:pt x="13812" y="17426"/>
                  </a:lnTo>
                  <a:lnTo>
                    <a:pt x="13812" y="17635"/>
                  </a:lnTo>
                  <a:lnTo>
                    <a:pt x="13847" y="17635"/>
                  </a:lnTo>
                  <a:lnTo>
                    <a:pt x="13847" y="17791"/>
                  </a:lnTo>
                  <a:lnTo>
                    <a:pt x="13881" y="17791"/>
                  </a:lnTo>
                  <a:lnTo>
                    <a:pt x="13881" y="17922"/>
                  </a:lnTo>
                  <a:lnTo>
                    <a:pt x="13916" y="17922"/>
                  </a:lnTo>
                  <a:lnTo>
                    <a:pt x="13916" y="18000"/>
                  </a:lnTo>
                  <a:lnTo>
                    <a:pt x="13916" y="18157"/>
                  </a:lnTo>
                  <a:lnTo>
                    <a:pt x="13950" y="18157"/>
                  </a:lnTo>
                  <a:lnTo>
                    <a:pt x="13950" y="18287"/>
                  </a:lnTo>
                  <a:lnTo>
                    <a:pt x="13984" y="18287"/>
                  </a:lnTo>
                  <a:lnTo>
                    <a:pt x="13984" y="18443"/>
                  </a:lnTo>
                  <a:lnTo>
                    <a:pt x="14019" y="18443"/>
                  </a:lnTo>
                  <a:lnTo>
                    <a:pt x="14019" y="18600"/>
                  </a:lnTo>
                  <a:lnTo>
                    <a:pt x="14053" y="18600"/>
                  </a:lnTo>
                  <a:lnTo>
                    <a:pt x="14053" y="18730"/>
                  </a:lnTo>
                  <a:lnTo>
                    <a:pt x="14087" y="18809"/>
                  </a:lnTo>
                  <a:lnTo>
                    <a:pt x="14087" y="18965"/>
                  </a:lnTo>
                  <a:lnTo>
                    <a:pt x="14122" y="18965"/>
                  </a:lnTo>
                  <a:lnTo>
                    <a:pt x="14122" y="19096"/>
                  </a:lnTo>
                  <a:lnTo>
                    <a:pt x="14156" y="19096"/>
                  </a:lnTo>
                  <a:lnTo>
                    <a:pt x="14156" y="19252"/>
                  </a:lnTo>
                  <a:lnTo>
                    <a:pt x="14191" y="19252"/>
                  </a:lnTo>
                  <a:lnTo>
                    <a:pt x="14191" y="19409"/>
                  </a:lnTo>
                  <a:lnTo>
                    <a:pt x="14225" y="19409"/>
                  </a:lnTo>
                  <a:lnTo>
                    <a:pt x="14225" y="19461"/>
                  </a:lnTo>
                  <a:lnTo>
                    <a:pt x="14259" y="19539"/>
                  </a:lnTo>
                  <a:lnTo>
                    <a:pt x="14259" y="19617"/>
                  </a:lnTo>
                  <a:lnTo>
                    <a:pt x="14294" y="19617"/>
                  </a:lnTo>
                  <a:lnTo>
                    <a:pt x="14294" y="19774"/>
                  </a:lnTo>
                  <a:lnTo>
                    <a:pt x="14328" y="19774"/>
                  </a:lnTo>
                  <a:lnTo>
                    <a:pt x="14328" y="19852"/>
                  </a:lnTo>
                  <a:lnTo>
                    <a:pt x="14328" y="19904"/>
                  </a:lnTo>
                  <a:lnTo>
                    <a:pt x="14362" y="19904"/>
                  </a:lnTo>
                  <a:lnTo>
                    <a:pt x="14362" y="19983"/>
                  </a:lnTo>
                  <a:lnTo>
                    <a:pt x="14397" y="20061"/>
                  </a:lnTo>
                  <a:lnTo>
                    <a:pt x="14397" y="20139"/>
                  </a:lnTo>
                  <a:lnTo>
                    <a:pt x="14431" y="20139"/>
                  </a:lnTo>
                  <a:lnTo>
                    <a:pt x="14431" y="20270"/>
                  </a:lnTo>
                  <a:lnTo>
                    <a:pt x="14465" y="20270"/>
                  </a:lnTo>
                  <a:lnTo>
                    <a:pt x="14465" y="20348"/>
                  </a:lnTo>
                  <a:lnTo>
                    <a:pt x="14505" y="20348"/>
                  </a:lnTo>
                  <a:lnTo>
                    <a:pt x="14505" y="20504"/>
                  </a:lnTo>
                  <a:lnTo>
                    <a:pt x="14539" y="20504"/>
                  </a:lnTo>
                  <a:lnTo>
                    <a:pt x="14539" y="20583"/>
                  </a:lnTo>
                  <a:lnTo>
                    <a:pt x="14573" y="20583"/>
                  </a:lnTo>
                  <a:lnTo>
                    <a:pt x="14573" y="20635"/>
                  </a:lnTo>
                  <a:lnTo>
                    <a:pt x="14608" y="20635"/>
                  </a:lnTo>
                  <a:lnTo>
                    <a:pt x="14608" y="20791"/>
                  </a:lnTo>
                  <a:lnTo>
                    <a:pt x="14642" y="20791"/>
                  </a:lnTo>
                  <a:lnTo>
                    <a:pt x="14642" y="20870"/>
                  </a:lnTo>
                  <a:lnTo>
                    <a:pt x="14677" y="20870"/>
                  </a:lnTo>
                  <a:lnTo>
                    <a:pt x="14677" y="20948"/>
                  </a:lnTo>
                  <a:lnTo>
                    <a:pt x="14711" y="20948"/>
                  </a:lnTo>
                  <a:lnTo>
                    <a:pt x="14711" y="21026"/>
                  </a:lnTo>
                  <a:lnTo>
                    <a:pt x="14745" y="21026"/>
                  </a:lnTo>
                  <a:lnTo>
                    <a:pt x="14745" y="21078"/>
                  </a:lnTo>
                  <a:lnTo>
                    <a:pt x="14780" y="21078"/>
                  </a:lnTo>
                  <a:lnTo>
                    <a:pt x="14780" y="21157"/>
                  </a:lnTo>
                  <a:lnTo>
                    <a:pt x="14814" y="21157"/>
                  </a:lnTo>
                  <a:lnTo>
                    <a:pt x="14814" y="21235"/>
                  </a:lnTo>
                  <a:lnTo>
                    <a:pt x="14848" y="21235"/>
                  </a:lnTo>
                  <a:lnTo>
                    <a:pt x="14883" y="21313"/>
                  </a:lnTo>
                  <a:lnTo>
                    <a:pt x="14917" y="21313"/>
                  </a:lnTo>
                  <a:lnTo>
                    <a:pt x="14917" y="21391"/>
                  </a:lnTo>
                  <a:lnTo>
                    <a:pt x="14952" y="21391"/>
                  </a:lnTo>
                  <a:lnTo>
                    <a:pt x="14986" y="21443"/>
                  </a:lnTo>
                  <a:lnTo>
                    <a:pt x="15020" y="21443"/>
                  </a:lnTo>
                  <a:lnTo>
                    <a:pt x="15020" y="21522"/>
                  </a:lnTo>
                  <a:lnTo>
                    <a:pt x="15055" y="21522"/>
                  </a:lnTo>
                  <a:lnTo>
                    <a:pt x="15089" y="21522"/>
                  </a:lnTo>
                  <a:lnTo>
                    <a:pt x="15123" y="21522"/>
                  </a:lnTo>
                  <a:lnTo>
                    <a:pt x="15123" y="21600"/>
                  </a:lnTo>
                  <a:lnTo>
                    <a:pt x="15158" y="21600"/>
                  </a:lnTo>
                  <a:lnTo>
                    <a:pt x="15197" y="21600"/>
                  </a:lnTo>
                  <a:lnTo>
                    <a:pt x="15231" y="21600"/>
                  </a:lnTo>
                  <a:lnTo>
                    <a:pt x="15266" y="21600"/>
                  </a:lnTo>
                  <a:lnTo>
                    <a:pt x="15300" y="21600"/>
                  </a:lnTo>
                  <a:lnTo>
                    <a:pt x="15335" y="21600"/>
                  </a:lnTo>
                  <a:lnTo>
                    <a:pt x="15369" y="21600"/>
                  </a:lnTo>
                  <a:lnTo>
                    <a:pt x="15403" y="21600"/>
                  </a:lnTo>
                  <a:lnTo>
                    <a:pt x="15403" y="21522"/>
                  </a:lnTo>
                  <a:lnTo>
                    <a:pt x="15438" y="21522"/>
                  </a:lnTo>
                  <a:lnTo>
                    <a:pt x="15472" y="21522"/>
                  </a:lnTo>
                  <a:lnTo>
                    <a:pt x="15506" y="21522"/>
                  </a:lnTo>
                  <a:lnTo>
                    <a:pt x="15506" y="21443"/>
                  </a:lnTo>
                  <a:lnTo>
                    <a:pt x="15541" y="21443"/>
                  </a:lnTo>
                  <a:lnTo>
                    <a:pt x="15575" y="21443"/>
                  </a:lnTo>
                  <a:lnTo>
                    <a:pt x="15575" y="21391"/>
                  </a:lnTo>
                  <a:lnTo>
                    <a:pt x="15610" y="21391"/>
                  </a:lnTo>
                  <a:lnTo>
                    <a:pt x="15610" y="21313"/>
                  </a:lnTo>
                  <a:lnTo>
                    <a:pt x="15644" y="21313"/>
                  </a:lnTo>
                  <a:lnTo>
                    <a:pt x="15678" y="21313"/>
                  </a:lnTo>
                  <a:lnTo>
                    <a:pt x="15678" y="21235"/>
                  </a:lnTo>
                  <a:lnTo>
                    <a:pt x="15713" y="21235"/>
                  </a:lnTo>
                  <a:lnTo>
                    <a:pt x="15713" y="21157"/>
                  </a:lnTo>
                  <a:lnTo>
                    <a:pt x="15747" y="21157"/>
                  </a:lnTo>
                  <a:lnTo>
                    <a:pt x="15747" y="21078"/>
                  </a:lnTo>
                  <a:lnTo>
                    <a:pt x="15781" y="21078"/>
                  </a:lnTo>
                  <a:lnTo>
                    <a:pt x="15781" y="21026"/>
                  </a:lnTo>
                  <a:lnTo>
                    <a:pt x="15816" y="21026"/>
                  </a:lnTo>
                  <a:lnTo>
                    <a:pt x="15816" y="20948"/>
                  </a:lnTo>
                  <a:lnTo>
                    <a:pt x="15850" y="20948"/>
                  </a:lnTo>
                  <a:lnTo>
                    <a:pt x="15850" y="20870"/>
                  </a:lnTo>
                  <a:lnTo>
                    <a:pt x="15889" y="20870"/>
                  </a:lnTo>
                  <a:lnTo>
                    <a:pt x="15889" y="20791"/>
                  </a:lnTo>
                  <a:lnTo>
                    <a:pt x="15924" y="20791"/>
                  </a:lnTo>
                  <a:lnTo>
                    <a:pt x="15924" y="20713"/>
                  </a:lnTo>
                  <a:lnTo>
                    <a:pt x="15958" y="20713"/>
                  </a:lnTo>
                  <a:lnTo>
                    <a:pt x="15958" y="20583"/>
                  </a:lnTo>
                  <a:lnTo>
                    <a:pt x="15993" y="20583"/>
                  </a:lnTo>
                  <a:lnTo>
                    <a:pt x="15993" y="20504"/>
                  </a:lnTo>
                  <a:lnTo>
                    <a:pt x="16027" y="20504"/>
                  </a:lnTo>
                  <a:lnTo>
                    <a:pt x="16027" y="20426"/>
                  </a:lnTo>
                  <a:lnTo>
                    <a:pt x="16061" y="20348"/>
                  </a:lnTo>
                  <a:lnTo>
                    <a:pt x="16061" y="20270"/>
                  </a:lnTo>
                  <a:lnTo>
                    <a:pt x="16096" y="20270"/>
                  </a:lnTo>
                  <a:lnTo>
                    <a:pt x="16096" y="20217"/>
                  </a:lnTo>
                  <a:lnTo>
                    <a:pt x="16130" y="20139"/>
                  </a:lnTo>
                  <a:lnTo>
                    <a:pt x="16130" y="20061"/>
                  </a:lnTo>
                  <a:lnTo>
                    <a:pt x="16164" y="20061"/>
                  </a:lnTo>
                  <a:lnTo>
                    <a:pt x="16164" y="19904"/>
                  </a:lnTo>
                  <a:lnTo>
                    <a:pt x="16199" y="19904"/>
                  </a:lnTo>
                  <a:lnTo>
                    <a:pt x="16199" y="19852"/>
                  </a:lnTo>
                  <a:lnTo>
                    <a:pt x="16233" y="19774"/>
                  </a:lnTo>
                  <a:lnTo>
                    <a:pt x="16233" y="19696"/>
                  </a:lnTo>
                  <a:lnTo>
                    <a:pt x="16268" y="19696"/>
                  </a:lnTo>
                  <a:lnTo>
                    <a:pt x="16268" y="19539"/>
                  </a:lnTo>
                  <a:lnTo>
                    <a:pt x="16302" y="19539"/>
                  </a:lnTo>
                  <a:lnTo>
                    <a:pt x="16302" y="19409"/>
                  </a:lnTo>
                  <a:lnTo>
                    <a:pt x="16336" y="19409"/>
                  </a:lnTo>
                  <a:lnTo>
                    <a:pt x="16336" y="19252"/>
                  </a:lnTo>
                  <a:lnTo>
                    <a:pt x="16371" y="19252"/>
                  </a:lnTo>
                  <a:lnTo>
                    <a:pt x="16371" y="19096"/>
                  </a:lnTo>
                  <a:lnTo>
                    <a:pt x="16405" y="19096"/>
                  </a:lnTo>
                  <a:lnTo>
                    <a:pt x="16405" y="18965"/>
                  </a:lnTo>
                  <a:lnTo>
                    <a:pt x="16439" y="18965"/>
                  </a:lnTo>
                  <a:lnTo>
                    <a:pt x="16439" y="18809"/>
                  </a:lnTo>
                  <a:lnTo>
                    <a:pt x="16474" y="18809"/>
                  </a:lnTo>
                  <a:lnTo>
                    <a:pt x="16474" y="18652"/>
                  </a:lnTo>
                  <a:lnTo>
                    <a:pt x="16508" y="18652"/>
                  </a:lnTo>
                  <a:lnTo>
                    <a:pt x="16508" y="18522"/>
                  </a:lnTo>
                  <a:lnTo>
                    <a:pt x="16542" y="18522"/>
                  </a:lnTo>
                  <a:lnTo>
                    <a:pt x="16542" y="18365"/>
                  </a:lnTo>
                  <a:lnTo>
                    <a:pt x="16577" y="18287"/>
                  </a:lnTo>
                  <a:lnTo>
                    <a:pt x="16577" y="18157"/>
                  </a:lnTo>
                  <a:lnTo>
                    <a:pt x="16616" y="18157"/>
                  </a:lnTo>
                  <a:lnTo>
                    <a:pt x="16616" y="18000"/>
                  </a:lnTo>
                  <a:lnTo>
                    <a:pt x="16651" y="18000"/>
                  </a:lnTo>
                  <a:lnTo>
                    <a:pt x="16651" y="17843"/>
                  </a:lnTo>
                  <a:lnTo>
                    <a:pt x="16685" y="17843"/>
                  </a:lnTo>
                  <a:lnTo>
                    <a:pt x="16685" y="17635"/>
                  </a:lnTo>
                  <a:lnTo>
                    <a:pt x="16719" y="17635"/>
                  </a:lnTo>
                  <a:lnTo>
                    <a:pt x="16719" y="17478"/>
                  </a:lnTo>
                  <a:lnTo>
                    <a:pt x="16754" y="17478"/>
                  </a:lnTo>
                  <a:lnTo>
                    <a:pt x="16754" y="17270"/>
                  </a:lnTo>
                  <a:lnTo>
                    <a:pt x="16788" y="17270"/>
                  </a:lnTo>
                  <a:lnTo>
                    <a:pt x="16788" y="17113"/>
                  </a:lnTo>
                  <a:lnTo>
                    <a:pt x="16822" y="17113"/>
                  </a:lnTo>
                  <a:lnTo>
                    <a:pt x="16822" y="16904"/>
                  </a:lnTo>
                  <a:lnTo>
                    <a:pt x="16857" y="16904"/>
                  </a:lnTo>
                  <a:lnTo>
                    <a:pt x="16857" y="16826"/>
                  </a:lnTo>
                  <a:lnTo>
                    <a:pt x="16857" y="16748"/>
                  </a:lnTo>
                  <a:lnTo>
                    <a:pt x="16891" y="16748"/>
                  </a:lnTo>
                  <a:lnTo>
                    <a:pt x="16891" y="16539"/>
                  </a:lnTo>
                  <a:lnTo>
                    <a:pt x="16925" y="16539"/>
                  </a:lnTo>
                  <a:lnTo>
                    <a:pt x="16925" y="16304"/>
                  </a:lnTo>
                  <a:lnTo>
                    <a:pt x="16960" y="16304"/>
                  </a:lnTo>
                  <a:lnTo>
                    <a:pt x="16960" y="16174"/>
                  </a:lnTo>
                  <a:lnTo>
                    <a:pt x="16994" y="16096"/>
                  </a:lnTo>
                  <a:lnTo>
                    <a:pt x="16994" y="15939"/>
                  </a:lnTo>
                  <a:lnTo>
                    <a:pt x="17029" y="15939"/>
                  </a:lnTo>
                  <a:lnTo>
                    <a:pt x="17029" y="15730"/>
                  </a:lnTo>
                  <a:lnTo>
                    <a:pt x="17063" y="15730"/>
                  </a:lnTo>
                  <a:lnTo>
                    <a:pt x="17063" y="15496"/>
                  </a:lnTo>
                  <a:lnTo>
                    <a:pt x="17097" y="15496"/>
                  </a:lnTo>
                  <a:lnTo>
                    <a:pt x="17097" y="15287"/>
                  </a:lnTo>
                  <a:lnTo>
                    <a:pt x="17132" y="15287"/>
                  </a:lnTo>
                  <a:lnTo>
                    <a:pt x="17132" y="15130"/>
                  </a:lnTo>
                  <a:lnTo>
                    <a:pt x="17166" y="15052"/>
                  </a:lnTo>
                  <a:lnTo>
                    <a:pt x="17166" y="14922"/>
                  </a:lnTo>
                  <a:lnTo>
                    <a:pt x="17200" y="14922"/>
                  </a:lnTo>
                  <a:lnTo>
                    <a:pt x="17200" y="14687"/>
                  </a:lnTo>
                  <a:lnTo>
                    <a:pt x="17235" y="14687"/>
                  </a:lnTo>
                  <a:lnTo>
                    <a:pt x="17235" y="14478"/>
                  </a:lnTo>
                  <a:lnTo>
                    <a:pt x="17269" y="14478"/>
                  </a:lnTo>
                  <a:lnTo>
                    <a:pt x="17269" y="14400"/>
                  </a:lnTo>
                  <a:lnTo>
                    <a:pt x="17269" y="14322"/>
                  </a:lnTo>
                  <a:lnTo>
                    <a:pt x="17269" y="14243"/>
                  </a:lnTo>
                  <a:lnTo>
                    <a:pt x="17308" y="14243"/>
                  </a:lnTo>
                  <a:lnTo>
                    <a:pt x="17308" y="14035"/>
                  </a:lnTo>
                  <a:lnTo>
                    <a:pt x="17343" y="14035"/>
                  </a:lnTo>
                  <a:lnTo>
                    <a:pt x="17343" y="13800"/>
                  </a:lnTo>
                  <a:lnTo>
                    <a:pt x="17377" y="13800"/>
                  </a:lnTo>
                  <a:lnTo>
                    <a:pt x="17377" y="13591"/>
                  </a:lnTo>
                  <a:lnTo>
                    <a:pt x="17412" y="13591"/>
                  </a:lnTo>
                  <a:lnTo>
                    <a:pt x="17412" y="13383"/>
                  </a:lnTo>
                  <a:lnTo>
                    <a:pt x="17446" y="13383"/>
                  </a:lnTo>
                  <a:lnTo>
                    <a:pt x="17446" y="13148"/>
                  </a:lnTo>
                  <a:lnTo>
                    <a:pt x="17480" y="13070"/>
                  </a:lnTo>
                  <a:lnTo>
                    <a:pt x="17480" y="12939"/>
                  </a:lnTo>
                  <a:lnTo>
                    <a:pt x="17515" y="12861"/>
                  </a:lnTo>
                  <a:lnTo>
                    <a:pt x="17515" y="12626"/>
                  </a:lnTo>
                  <a:lnTo>
                    <a:pt x="17549" y="12626"/>
                  </a:lnTo>
                  <a:lnTo>
                    <a:pt x="17549" y="12417"/>
                  </a:lnTo>
                  <a:lnTo>
                    <a:pt x="17583" y="12417"/>
                  </a:lnTo>
                  <a:lnTo>
                    <a:pt x="17583" y="12183"/>
                  </a:lnTo>
                  <a:lnTo>
                    <a:pt x="17618" y="12183"/>
                  </a:lnTo>
                  <a:lnTo>
                    <a:pt x="17618" y="11974"/>
                  </a:lnTo>
                  <a:lnTo>
                    <a:pt x="17652" y="11974"/>
                  </a:lnTo>
                  <a:lnTo>
                    <a:pt x="17652" y="11765"/>
                  </a:lnTo>
                  <a:lnTo>
                    <a:pt x="17687" y="11765"/>
                  </a:lnTo>
                  <a:lnTo>
                    <a:pt x="17687" y="11609"/>
                  </a:lnTo>
                  <a:lnTo>
                    <a:pt x="17687" y="11530"/>
                  </a:lnTo>
                  <a:lnTo>
                    <a:pt x="17721" y="11530"/>
                  </a:lnTo>
                  <a:lnTo>
                    <a:pt x="17721" y="11322"/>
                  </a:lnTo>
                  <a:lnTo>
                    <a:pt x="17755" y="11322"/>
                  </a:lnTo>
                  <a:lnTo>
                    <a:pt x="17755" y="11087"/>
                  </a:lnTo>
                  <a:lnTo>
                    <a:pt x="17790" y="11009"/>
                  </a:lnTo>
                  <a:lnTo>
                    <a:pt x="17790" y="10878"/>
                  </a:lnTo>
                  <a:lnTo>
                    <a:pt x="17824" y="10800"/>
                  </a:lnTo>
                  <a:lnTo>
                    <a:pt x="17824" y="10591"/>
                  </a:lnTo>
                  <a:lnTo>
                    <a:pt x="17858" y="10591"/>
                  </a:lnTo>
                  <a:lnTo>
                    <a:pt x="17858" y="10357"/>
                  </a:lnTo>
                  <a:lnTo>
                    <a:pt x="17893" y="10357"/>
                  </a:lnTo>
                  <a:lnTo>
                    <a:pt x="17893" y="10148"/>
                  </a:lnTo>
                  <a:lnTo>
                    <a:pt x="17927" y="10148"/>
                  </a:lnTo>
                  <a:lnTo>
                    <a:pt x="17927" y="9913"/>
                  </a:lnTo>
                  <a:lnTo>
                    <a:pt x="17962" y="9913"/>
                  </a:lnTo>
                  <a:lnTo>
                    <a:pt x="17962" y="9704"/>
                  </a:lnTo>
                  <a:lnTo>
                    <a:pt x="17996" y="9704"/>
                  </a:lnTo>
                  <a:lnTo>
                    <a:pt x="17996" y="9470"/>
                  </a:lnTo>
                  <a:lnTo>
                    <a:pt x="18035" y="9470"/>
                  </a:lnTo>
                  <a:lnTo>
                    <a:pt x="18035" y="9261"/>
                  </a:lnTo>
                  <a:lnTo>
                    <a:pt x="18070" y="9183"/>
                  </a:lnTo>
                  <a:lnTo>
                    <a:pt x="18070" y="9026"/>
                  </a:lnTo>
                  <a:lnTo>
                    <a:pt x="18104" y="8974"/>
                  </a:lnTo>
                  <a:lnTo>
                    <a:pt x="18104" y="8817"/>
                  </a:lnTo>
                  <a:lnTo>
                    <a:pt x="18104" y="8739"/>
                  </a:lnTo>
                  <a:lnTo>
                    <a:pt x="18138" y="8739"/>
                  </a:lnTo>
                  <a:lnTo>
                    <a:pt x="18138" y="8530"/>
                  </a:lnTo>
                  <a:lnTo>
                    <a:pt x="18173" y="8530"/>
                  </a:lnTo>
                  <a:lnTo>
                    <a:pt x="18173" y="8296"/>
                  </a:lnTo>
                  <a:lnTo>
                    <a:pt x="18207" y="8296"/>
                  </a:lnTo>
                  <a:lnTo>
                    <a:pt x="18207" y="8087"/>
                  </a:lnTo>
                  <a:lnTo>
                    <a:pt x="18241" y="8087"/>
                  </a:lnTo>
                  <a:lnTo>
                    <a:pt x="18241" y="7852"/>
                  </a:lnTo>
                  <a:lnTo>
                    <a:pt x="18276" y="7852"/>
                  </a:lnTo>
                  <a:lnTo>
                    <a:pt x="18276" y="7643"/>
                  </a:lnTo>
                  <a:lnTo>
                    <a:pt x="18310" y="7643"/>
                  </a:lnTo>
                  <a:lnTo>
                    <a:pt x="18310" y="7409"/>
                  </a:lnTo>
                  <a:lnTo>
                    <a:pt x="18345" y="7409"/>
                  </a:lnTo>
                  <a:lnTo>
                    <a:pt x="18345" y="7200"/>
                  </a:lnTo>
                  <a:lnTo>
                    <a:pt x="18379" y="7200"/>
                  </a:lnTo>
                  <a:lnTo>
                    <a:pt x="18379" y="6965"/>
                  </a:lnTo>
                  <a:lnTo>
                    <a:pt x="18413" y="6965"/>
                  </a:lnTo>
                  <a:lnTo>
                    <a:pt x="18413" y="6757"/>
                  </a:lnTo>
                  <a:lnTo>
                    <a:pt x="18448" y="6757"/>
                  </a:lnTo>
                  <a:lnTo>
                    <a:pt x="18448" y="6600"/>
                  </a:lnTo>
                  <a:lnTo>
                    <a:pt x="18482" y="6548"/>
                  </a:lnTo>
                  <a:lnTo>
                    <a:pt x="18482" y="6391"/>
                  </a:lnTo>
                  <a:lnTo>
                    <a:pt x="18516" y="6313"/>
                  </a:lnTo>
                  <a:lnTo>
                    <a:pt x="18516" y="6157"/>
                  </a:lnTo>
                  <a:lnTo>
                    <a:pt x="18551" y="6157"/>
                  </a:lnTo>
                  <a:lnTo>
                    <a:pt x="18551" y="5948"/>
                  </a:lnTo>
                  <a:lnTo>
                    <a:pt x="18585" y="5948"/>
                  </a:lnTo>
                  <a:lnTo>
                    <a:pt x="18585" y="5739"/>
                  </a:lnTo>
                  <a:lnTo>
                    <a:pt x="18620" y="5739"/>
                  </a:lnTo>
                  <a:lnTo>
                    <a:pt x="18620" y="5504"/>
                  </a:lnTo>
                  <a:lnTo>
                    <a:pt x="18654" y="5504"/>
                  </a:lnTo>
                  <a:lnTo>
                    <a:pt x="18654" y="5348"/>
                  </a:lnTo>
                  <a:lnTo>
                    <a:pt x="18688" y="5348"/>
                  </a:lnTo>
                  <a:lnTo>
                    <a:pt x="18688" y="5139"/>
                  </a:lnTo>
                  <a:lnTo>
                    <a:pt x="18728" y="5139"/>
                  </a:lnTo>
                  <a:lnTo>
                    <a:pt x="18728" y="4930"/>
                  </a:lnTo>
                  <a:lnTo>
                    <a:pt x="18762" y="4930"/>
                  </a:lnTo>
                  <a:lnTo>
                    <a:pt x="18762" y="4774"/>
                  </a:lnTo>
                  <a:lnTo>
                    <a:pt x="18796" y="4696"/>
                  </a:lnTo>
                  <a:lnTo>
                    <a:pt x="18796" y="4539"/>
                  </a:lnTo>
                  <a:lnTo>
                    <a:pt x="18831" y="4539"/>
                  </a:lnTo>
                  <a:lnTo>
                    <a:pt x="18831" y="4330"/>
                  </a:lnTo>
                  <a:lnTo>
                    <a:pt x="18865" y="4330"/>
                  </a:lnTo>
                  <a:lnTo>
                    <a:pt x="18865" y="4174"/>
                  </a:lnTo>
                  <a:lnTo>
                    <a:pt x="18899" y="4174"/>
                  </a:lnTo>
                  <a:lnTo>
                    <a:pt x="18899" y="4043"/>
                  </a:lnTo>
                  <a:lnTo>
                    <a:pt x="18934" y="3965"/>
                  </a:lnTo>
                  <a:lnTo>
                    <a:pt x="18934" y="3809"/>
                  </a:lnTo>
                  <a:lnTo>
                    <a:pt x="18968" y="3809"/>
                  </a:lnTo>
                  <a:lnTo>
                    <a:pt x="18968" y="3678"/>
                  </a:lnTo>
                  <a:lnTo>
                    <a:pt x="19003" y="3678"/>
                  </a:lnTo>
                  <a:lnTo>
                    <a:pt x="19003" y="3443"/>
                  </a:lnTo>
                  <a:lnTo>
                    <a:pt x="19037" y="3443"/>
                  </a:lnTo>
                  <a:lnTo>
                    <a:pt x="19037" y="3313"/>
                  </a:lnTo>
                  <a:lnTo>
                    <a:pt x="19071" y="3313"/>
                  </a:lnTo>
                  <a:lnTo>
                    <a:pt x="19071" y="3157"/>
                  </a:lnTo>
                  <a:lnTo>
                    <a:pt x="19106" y="3157"/>
                  </a:lnTo>
                  <a:lnTo>
                    <a:pt x="19106" y="3000"/>
                  </a:lnTo>
                  <a:lnTo>
                    <a:pt x="19140" y="3000"/>
                  </a:lnTo>
                  <a:lnTo>
                    <a:pt x="19140" y="2870"/>
                  </a:lnTo>
                  <a:lnTo>
                    <a:pt x="19174" y="2791"/>
                  </a:lnTo>
                  <a:lnTo>
                    <a:pt x="19174" y="2635"/>
                  </a:lnTo>
                  <a:lnTo>
                    <a:pt x="19209" y="2635"/>
                  </a:lnTo>
                  <a:lnTo>
                    <a:pt x="19209" y="2504"/>
                  </a:lnTo>
                  <a:lnTo>
                    <a:pt x="19243" y="2504"/>
                  </a:lnTo>
                  <a:lnTo>
                    <a:pt x="19243" y="2348"/>
                  </a:lnTo>
                  <a:lnTo>
                    <a:pt x="19277" y="2348"/>
                  </a:lnTo>
                  <a:lnTo>
                    <a:pt x="19277" y="2191"/>
                  </a:lnTo>
                  <a:lnTo>
                    <a:pt x="19312" y="2191"/>
                  </a:lnTo>
                  <a:lnTo>
                    <a:pt x="19312" y="2139"/>
                  </a:lnTo>
                  <a:lnTo>
                    <a:pt x="19346" y="2061"/>
                  </a:lnTo>
                  <a:lnTo>
                    <a:pt x="19346" y="1983"/>
                  </a:lnTo>
                  <a:lnTo>
                    <a:pt x="19381" y="1983"/>
                  </a:lnTo>
                  <a:lnTo>
                    <a:pt x="19381" y="1904"/>
                  </a:lnTo>
                  <a:lnTo>
                    <a:pt x="19381" y="1826"/>
                  </a:lnTo>
                  <a:lnTo>
                    <a:pt x="19415" y="1826"/>
                  </a:lnTo>
                  <a:lnTo>
                    <a:pt x="19415" y="1696"/>
                  </a:lnTo>
                  <a:lnTo>
                    <a:pt x="19454" y="1696"/>
                  </a:lnTo>
                  <a:lnTo>
                    <a:pt x="19454" y="1617"/>
                  </a:lnTo>
                  <a:lnTo>
                    <a:pt x="19489" y="1617"/>
                  </a:lnTo>
                  <a:lnTo>
                    <a:pt x="19489" y="1461"/>
                  </a:lnTo>
                  <a:lnTo>
                    <a:pt x="19523" y="1461"/>
                  </a:lnTo>
                  <a:lnTo>
                    <a:pt x="19523" y="1330"/>
                  </a:lnTo>
                  <a:lnTo>
                    <a:pt x="19557" y="1330"/>
                  </a:lnTo>
                  <a:lnTo>
                    <a:pt x="19557" y="1252"/>
                  </a:lnTo>
                  <a:lnTo>
                    <a:pt x="19592" y="1252"/>
                  </a:lnTo>
                  <a:lnTo>
                    <a:pt x="19592" y="1174"/>
                  </a:lnTo>
                  <a:lnTo>
                    <a:pt x="19626" y="1096"/>
                  </a:lnTo>
                  <a:lnTo>
                    <a:pt x="19626" y="1017"/>
                  </a:lnTo>
                  <a:lnTo>
                    <a:pt x="19660" y="1017"/>
                  </a:lnTo>
                  <a:lnTo>
                    <a:pt x="19660" y="939"/>
                  </a:lnTo>
                  <a:lnTo>
                    <a:pt x="19695" y="939"/>
                  </a:lnTo>
                  <a:lnTo>
                    <a:pt x="19695" y="887"/>
                  </a:lnTo>
                  <a:lnTo>
                    <a:pt x="19729" y="887"/>
                  </a:lnTo>
                  <a:lnTo>
                    <a:pt x="19729" y="730"/>
                  </a:lnTo>
                  <a:lnTo>
                    <a:pt x="19764" y="730"/>
                  </a:lnTo>
                  <a:lnTo>
                    <a:pt x="19764" y="652"/>
                  </a:lnTo>
                  <a:lnTo>
                    <a:pt x="19798" y="652"/>
                  </a:lnTo>
                  <a:lnTo>
                    <a:pt x="19798" y="574"/>
                  </a:lnTo>
                  <a:lnTo>
                    <a:pt x="19832" y="574"/>
                  </a:lnTo>
                  <a:lnTo>
                    <a:pt x="19832" y="522"/>
                  </a:lnTo>
                  <a:lnTo>
                    <a:pt x="19867" y="522"/>
                  </a:lnTo>
                  <a:lnTo>
                    <a:pt x="19867" y="443"/>
                  </a:lnTo>
                  <a:lnTo>
                    <a:pt x="19901" y="443"/>
                  </a:lnTo>
                  <a:lnTo>
                    <a:pt x="19901" y="365"/>
                  </a:lnTo>
                  <a:lnTo>
                    <a:pt x="19935" y="365"/>
                  </a:lnTo>
                  <a:lnTo>
                    <a:pt x="19970" y="365"/>
                  </a:lnTo>
                  <a:lnTo>
                    <a:pt x="19970" y="287"/>
                  </a:lnTo>
                  <a:lnTo>
                    <a:pt x="20004" y="287"/>
                  </a:lnTo>
                  <a:lnTo>
                    <a:pt x="20004" y="209"/>
                  </a:lnTo>
                  <a:lnTo>
                    <a:pt x="20039" y="209"/>
                  </a:lnTo>
                  <a:lnTo>
                    <a:pt x="20073" y="209"/>
                  </a:lnTo>
                  <a:lnTo>
                    <a:pt x="20073" y="130"/>
                  </a:lnTo>
                  <a:lnTo>
                    <a:pt x="20107" y="130"/>
                  </a:lnTo>
                  <a:lnTo>
                    <a:pt x="20147" y="78"/>
                  </a:lnTo>
                  <a:lnTo>
                    <a:pt x="20181" y="78"/>
                  </a:lnTo>
                  <a:lnTo>
                    <a:pt x="20215" y="78"/>
                  </a:lnTo>
                  <a:lnTo>
                    <a:pt x="20215" y="0"/>
                  </a:lnTo>
                  <a:lnTo>
                    <a:pt x="20250" y="0"/>
                  </a:lnTo>
                  <a:lnTo>
                    <a:pt x="20284" y="0"/>
                  </a:lnTo>
                  <a:lnTo>
                    <a:pt x="20318" y="0"/>
                  </a:lnTo>
                  <a:lnTo>
                    <a:pt x="20353" y="0"/>
                  </a:lnTo>
                  <a:lnTo>
                    <a:pt x="20387" y="0"/>
                  </a:lnTo>
                  <a:lnTo>
                    <a:pt x="20422" y="0"/>
                  </a:lnTo>
                  <a:lnTo>
                    <a:pt x="20456" y="0"/>
                  </a:lnTo>
                  <a:lnTo>
                    <a:pt x="20490" y="0"/>
                  </a:lnTo>
                  <a:lnTo>
                    <a:pt x="20490" y="78"/>
                  </a:lnTo>
                  <a:lnTo>
                    <a:pt x="20525" y="78"/>
                  </a:lnTo>
                  <a:lnTo>
                    <a:pt x="20559" y="78"/>
                  </a:lnTo>
                  <a:lnTo>
                    <a:pt x="20593" y="78"/>
                  </a:lnTo>
                  <a:lnTo>
                    <a:pt x="20593" y="130"/>
                  </a:lnTo>
                  <a:lnTo>
                    <a:pt x="20628" y="130"/>
                  </a:lnTo>
                  <a:lnTo>
                    <a:pt x="20662" y="130"/>
                  </a:lnTo>
                  <a:lnTo>
                    <a:pt x="20662" y="209"/>
                  </a:lnTo>
                  <a:lnTo>
                    <a:pt x="20697" y="209"/>
                  </a:lnTo>
                  <a:lnTo>
                    <a:pt x="20697" y="287"/>
                  </a:lnTo>
                  <a:lnTo>
                    <a:pt x="20731" y="287"/>
                  </a:lnTo>
                  <a:lnTo>
                    <a:pt x="20765" y="287"/>
                  </a:lnTo>
                  <a:lnTo>
                    <a:pt x="20765" y="365"/>
                  </a:lnTo>
                  <a:lnTo>
                    <a:pt x="20800" y="365"/>
                  </a:lnTo>
                  <a:lnTo>
                    <a:pt x="20800" y="443"/>
                  </a:lnTo>
                  <a:lnTo>
                    <a:pt x="20839" y="443"/>
                  </a:lnTo>
                  <a:lnTo>
                    <a:pt x="20839" y="522"/>
                  </a:lnTo>
                  <a:lnTo>
                    <a:pt x="20873" y="522"/>
                  </a:lnTo>
                  <a:lnTo>
                    <a:pt x="20873" y="574"/>
                  </a:lnTo>
                  <a:lnTo>
                    <a:pt x="20908" y="574"/>
                  </a:lnTo>
                  <a:lnTo>
                    <a:pt x="20908" y="652"/>
                  </a:lnTo>
                  <a:lnTo>
                    <a:pt x="20942" y="652"/>
                  </a:lnTo>
                  <a:lnTo>
                    <a:pt x="20942" y="730"/>
                  </a:lnTo>
                  <a:lnTo>
                    <a:pt x="20976" y="730"/>
                  </a:lnTo>
                  <a:lnTo>
                    <a:pt x="20976" y="809"/>
                  </a:lnTo>
                  <a:lnTo>
                    <a:pt x="21011" y="809"/>
                  </a:lnTo>
                  <a:lnTo>
                    <a:pt x="21011" y="887"/>
                  </a:lnTo>
                  <a:lnTo>
                    <a:pt x="21045" y="887"/>
                  </a:lnTo>
                  <a:lnTo>
                    <a:pt x="21045" y="1017"/>
                  </a:lnTo>
                  <a:lnTo>
                    <a:pt x="21080" y="1017"/>
                  </a:lnTo>
                  <a:lnTo>
                    <a:pt x="21080" y="1096"/>
                  </a:lnTo>
                  <a:lnTo>
                    <a:pt x="21114" y="1096"/>
                  </a:lnTo>
                  <a:lnTo>
                    <a:pt x="21114" y="1174"/>
                  </a:lnTo>
                  <a:lnTo>
                    <a:pt x="21148" y="1174"/>
                  </a:lnTo>
                  <a:lnTo>
                    <a:pt x="21148" y="1330"/>
                  </a:lnTo>
                  <a:lnTo>
                    <a:pt x="21183" y="1330"/>
                  </a:lnTo>
                  <a:lnTo>
                    <a:pt x="21183" y="1383"/>
                  </a:lnTo>
                  <a:lnTo>
                    <a:pt x="21217" y="1383"/>
                  </a:lnTo>
                  <a:lnTo>
                    <a:pt x="21217" y="1539"/>
                  </a:lnTo>
                  <a:lnTo>
                    <a:pt x="21251" y="1539"/>
                  </a:lnTo>
                  <a:lnTo>
                    <a:pt x="21251" y="1696"/>
                  </a:lnTo>
                  <a:lnTo>
                    <a:pt x="21286" y="1696"/>
                  </a:lnTo>
                  <a:lnTo>
                    <a:pt x="21286" y="1748"/>
                  </a:lnTo>
                  <a:lnTo>
                    <a:pt x="21320" y="1748"/>
                  </a:lnTo>
                  <a:lnTo>
                    <a:pt x="21320" y="1904"/>
                  </a:lnTo>
                  <a:lnTo>
                    <a:pt x="21354" y="1904"/>
                  </a:lnTo>
                  <a:lnTo>
                    <a:pt x="21354" y="2061"/>
                  </a:lnTo>
                  <a:lnTo>
                    <a:pt x="21389" y="2061"/>
                  </a:lnTo>
                  <a:lnTo>
                    <a:pt x="21389" y="2191"/>
                  </a:lnTo>
                  <a:lnTo>
                    <a:pt x="21423" y="2191"/>
                  </a:lnTo>
                  <a:lnTo>
                    <a:pt x="21423" y="2348"/>
                  </a:lnTo>
                  <a:lnTo>
                    <a:pt x="21458" y="2348"/>
                  </a:lnTo>
                  <a:lnTo>
                    <a:pt x="21458" y="2504"/>
                  </a:lnTo>
                  <a:lnTo>
                    <a:pt x="21492" y="2504"/>
                  </a:lnTo>
                  <a:lnTo>
                    <a:pt x="21492" y="2635"/>
                  </a:lnTo>
                  <a:lnTo>
                    <a:pt x="21526" y="2635"/>
                  </a:lnTo>
                  <a:lnTo>
                    <a:pt x="21526" y="2791"/>
                  </a:lnTo>
                  <a:lnTo>
                    <a:pt x="21566" y="2791"/>
                  </a:lnTo>
                  <a:lnTo>
                    <a:pt x="21566" y="2948"/>
                  </a:lnTo>
                  <a:lnTo>
                    <a:pt x="21600" y="2948"/>
                  </a:lnTo>
                  <a:lnTo>
                    <a:pt x="21600" y="3000"/>
                  </a:lnTo>
                </a:path>
              </a:pathLst>
            </a:custGeom>
            <a:noFill/>
            <a:ln w="25400" cap="flat">
              <a:solidFill>
                <a:srgbClr val="0044FE"/>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grpSp>
      <p:sp>
        <p:nvSpPr>
          <p:cNvPr id="18" name="Oval 17">
            <a:extLst>
              <a:ext uri="{FF2B5EF4-FFF2-40B4-BE49-F238E27FC236}">
                <a16:creationId xmlns:a16="http://schemas.microsoft.com/office/drawing/2014/main" id="{69A51D91-FF59-8B59-224E-8EB93F70DAFA}"/>
              </a:ext>
            </a:extLst>
          </p:cNvPr>
          <p:cNvSpPr/>
          <p:nvPr/>
        </p:nvSpPr>
        <p:spPr>
          <a:xfrm>
            <a:off x="6745671" y="4448447"/>
            <a:ext cx="1835691" cy="732556"/>
          </a:xfrm>
          <a:custGeom>
            <a:avLst/>
            <a:gdLst>
              <a:gd name="connsiteX0" fmla="*/ 0 w 1835691"/>
              <a:gd name="connsiteY0" fmla="*/ 366278 h 732556"/>
              <a:gd name="connsiteX1" fmla="*/ 917846 w 1835691"/>
              <a:gd name="connsiteY1" fmla="*/ 0 h 732556"/>
              <a:gd name="connsiteX2" fmla="*/ 1835692 w 1835691"/>
              <a:gd name="connsiteY2" fmla="*/ 366278 h 732556"/>
              <a:gd name="connsiteX3" fmla="*/ 917846 w 1835691"/>
              <a:gd name="connsiteY3" fmla="*/ 732556 h 732556"/>
              <a:gd name="connsiteX4" fmla="*/ 0 w 1835691"/>
              <a:gd name="connsiteY4" fmla="*/ 366278 h 7325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5691" h="732556" fill="none" extrusionOk="0">
                <a:moveTo>
                  <a:pt x="0" y="366278"/>
                </a:moveTo>
                <a:cubicBezTo>
                  <a:pt x="16413" y="165935"/>
                  <a:pt x="421718" y="-22193"/>
                  <a:pt x="917846" y="0"/>
                </a:cubicBezTo>
                <a:cubicBezTo>
                  <a:pt x="1378633" y="-7063"/>
                  <a:pt x="1802390" y="195341"/>
                  <a:pt x="1835692" y="366278"/>
                </a:cubicBezTo>
                <a:cubicBezTo>
                  <a:pt x="1828121" y="496365"/>
                  <a:pt x="1404179" y="761154"/>
                  <a:pt x="917846" y="732556"/>
                </a:cubicBezTo>
                <a:cubicBezTo>
                  <a:pt x="443449" y="750759"/>
                  <a:pt x="43620" y="579056"/>
                  <a:pt x="0" y="366278"/>
                </a:cubicBezTo>
                <a:close/>
              </a:path>
              <a:path w="1835691" h="732556" stroke="0" extrusionOk="0">
                <a:moveTo>
                  <a:pt x="0" y="366278"/>
                </a:moveTo>
                <a:cubicBezTo>
                  <a:pt x="-12110" y="156518"/>
                  <a:pt x="392534" y="6906"/>
                  <a:pt x="917846" y="0"/>
                </a:cubicBezTo>
                <a:cubicBezTo>
                  <a:pt x="1471619" y="9865"/>
                  <a:pt x="1789722" y="165450"/>
                  <a:pt x="1835692" y="366278"/>
                </a:cubicBezTo>
                <a:cubicBezTo>
                  <a:pt x="1823164" y="580802"/>
                  <a:pt x="1407663" y="827046"/>
                  <a:pt x="917846" y="732556"/>
                </a:cubicBezTo>
                <a:cubicBezTo>
                  <a:pt x="380361" y="715829"/>
                  <a:pt x="14097" y="575304"/>
                  <a:pt x="0" y="366278"/>
                </a:cubicBezTo>
                <a:close/>
              </a:path>
            </a:pathLst>
          </a:custGeom>
          <a:solidFill>
            <a:srgbClr val="FFFF00"/>
          </a:solidFill>
          <a:ln w="57150">
            <a:solidFill>
              <a:srgbClr val="C00000"/>
            </a:solidFill>
            <a:round/>
            <a:extLst>
              <a:ext uri="{C807C97D-BFC1-408E-A445-0C87EB9F89A2}">
                <ask:lineSketchStyleProps xmlns:ask="http://schemas.microsoft.com/office/drawing/2018/sketchyshapes" sd="1219033472">
                  <a:prstGeom prst="ellipse">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B39B4CC-7D96-96A4-BE6F-1ACED5177785}"/>
              </a:ext>
            </a:extLst>
          </p:cNvPr>
          <p:cNvSpPr/>
          <p:nvPr/>
        </p:nvSpPr>
        <p:spPr>
          <a:xfrm>
            <a:off x="918003" y="4339160"/>
            <a:ext cx="1799571" cy="461665"/>
          </a:xfrm>
          <a:prstGeom prst="rect">
            <a:avLst/>
          </a:prstGeom>
        </p:spPr>
        <p:txBody>
          <a:bodyPr wrap="square">
            <a:spAutoFit/>
          </a:bodyPr>
          <a:lstStyle/>
          <a:p>
            <a:pPr algn="ctr"/>
            <a:r>
              <a:rPr lang="en-US" sz="2400" dirty="0">
                <a:solidFill>
                  <a:srgbClr val="C00000"/>
                </a:solidFill>
                <a:latin typeface="Symbol" charset="2"/>
                <a:ea typeface="Symbol" charset="2"/>
                <a:cs typeface="Symbol" charset="2"/>
              </a:rPr>
              <a:t>D</a:t>
            </a:r>
            <a:r>
              <a:rPr lang="en-US" sz="2400" dirty="0">
                <a:solidFill>
                  <a:srgbClr val="C00000"/>
                </a:solidFill>
              </a:rPr>
              <a:t>f </a:t>
            </a:r>
            <a:r>
              <a:rPr lang="en-US" sz="2400" dirty="0"/>
              <a:t>* </a:t>
            </a:r>
            <a:r>
              <a:rPr lang="en-US" sz="2400" dirty="0" err="1">
                <a:latin typeface="Symbol" pitchFamily="2" charset="2"/>
              </a:rPr>
              <a:t>dn</a:t>
            </a:r>
            <a:r>
              <a:rPr lang="en-US" sz="2400" baseline="-25000" dirty="0" err="1"/>
              <a:t>Cs</a:t>
            </a:r>
            <a:r>
              <a:rPr lang="en-US" sz="2400" dirty="0"/>
              <a:t>/</a:t>
            </a:r>
            <a:r>
              <a:rPr lang="en-US" sz="2400" dirty="0" err="1">
                <a:latin typeface="Symbol" pitchFamily="2" charset="2"/>
              </a:rPr>
              <a:t>n</a:t>
            </a:r>
            <a:r>
              <a:rPr lang="en-US" sz="2400" baseline="-25000" dirty="0" err="1"/>
              <a:t>Cs</a:t>
            </a:r>
            <a:r>
              <a:rPr lang="en-US" sz="2400" dirty="0"/>
              <a:t> </a:t>
            </a:r>
          </a:p>
        </p:txBody>
      </p:sp>
      <p:cxnSp>
        <p:nvCxnSpPr>
          <p:cNvPr id="22" name="Straight Connector 21">
            <a:extLst>
              <a:ext uri="{FF2B5EF4-FFF2-40B4-BE49-F238E27FC236}">
                <a16:creationId xmlns:a16="http://schemas.microsoft.com/office/drawing/2014/main" id="{D3A0B587-08B4-862F-2E3A-C71D9BB19D25}"/>
              </a:ext>
            </a:extLst>
          </p:cNvPr>
          <p:cNvCxnSpPr/>
          <p:nvPr/>
        </p:nvCxnSpPr>
        <p:spPr>
          <a:xfrm>
            <a:off x="1200038" y="4814725"/>
            <a:ext cx="12801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F283C9C-95D2-CA4F-846B-82681890B9F0}"/>
              </a:ext>
            </a:extLst>
          </p:cNvPr>
          <p:cNvSpPr txBox="1"/>
          <p:nvPr/>
        </p:nvSpPr>
        <p:spPr>
          <a:xfrm>
            <a:off x="2562974" y="4474854"/>
            <a:ext cx="413896" cy="646331"/>
          </a:xfrm>
          <a:prstGeom prst="rect">
            <a:avLst/>
          </a:prstGeom>
          <a:noFill/>
        </p:spPr>
        <p:txBody>
          <a:bodyPr wrap="none" rtlCol="0">
            <a:spAutoFit/>
          </a:bodyPr>
          <a:lstStyle/>
          <a:p>
            <a:r>
              <a:rPr lang="en-US" sz="3600" dirty="0"/>
              <a:t>=</a:t>
            </a:r>
          </a:p>
        </p:txBody>
      </p:sp>
      <p:sp>
        <p:nvSpPr>
          <p:cNvPr id="24" name="TextBox 23">
            <a:extLst>
              <a:ext uri="{FF2B5EF4-FFF2-40B4-BE49-F238E27FC236}">
                <a16:creationId xmlns:a16="http://schemas.microsoft.com/office/drawing/2014/main" id="{CFDDBE8F-D62D-41AA-3321-FBEDA0C65233}"/>
              </a:ext>
            </a:extLst>
          </p:cNvPr>
          <p:cNvSpPr txBox="1"/>
          <p:nvPr/>
        </p:nvSpPr>
        <p:spPr>
          <a:xfrm>
            <a:off x="365653" y="5640952"/>
            <a:ext cx="1983531" cy="707886"/>
          </a:xfrm>
          <a:prstGeom prst="rect">
            <a:avLst/>
          </a:prstGeom>
          <a:noFill/>
        </p:spPr>
        <p:txBody>
          <a:bodyPr wrap="square" rtlCol="0">
            <a:spAutoFit/>
          </a:bodyPr>
          <a:lstStyle/>
          <a:p>
            <a:pPr algn="ctr"/>
            <a:r>
              <a:rPr lang="en-US" sz="2000" b="1" dirty="0"/>
              <a:t>Normalization frequency</a:t>
            </a:r>
          </a:p>
        </p:txBody>
      </p:sp>
      <p:sp>
        <p:nvSpPr>
          <p:cNvPr id="26" name="Rectangle 25">
            <a:extLst>
              <a:ext uri="{FF2B5EF4-FFF2-40B4-BE49-F238E27FC236}">
                <a16:creationId xmlns:a16="http://schemas.microsoft.com/office/drawing/2014/main" id="{DD7D9EF2-2F55-333C-0AEE-2350412FAA59}"/>
              </a:ext>
            </a:extLst>
          </p:cNvPr>
          <p:cNvSpPr/>
          <p:nvPr/>
        </p:nvSpPr>
        <p:spPr>
          <a:xfrm>
            <a:off x="2894192" y="4415360"/>
            <a:ext cx="2217292" cy="461665"/>
          </a:xfrm>
          <a:prstGeom prst="rect">
            <a:avLst/>
          </a:prstGeom>
        </p:spPr>
        <p:txBody>
          <a:bodyPr wrap="square">
            <a:spAutoFit/>
          </a:bodyPr>
          <a:lstStyle/>
          <a:p>
            <a:pPr algn="ctr"/>
            <a:r>
              <a:rPr lang="en-US" sz="2400" dirty="0">
                <a:solidFill>
                  <a:srgbClr val="C00000"/>
                </a:solidFill>
                <a:latin typeface="Calibri" charset="0"/>
                <a:ea typeface="Calibri" charset="0"/>
                <a:cs typeface="Calibri" charset="0"/>
              </a:rPr>
              <a:t>100 MHz </a:t>
            </a:r>
            <a:r>
              <a:rPr lang="en-US" sz="2400" dirty="0">
                <a:latin typeface="Calibri" charset="0"/>
                <a:ea typeface="Calibri" charset="0"/>
                <a:cs typeface="Calibri" charset="0"/>
              </a:rPr>
              <a:t>* 10</a:t>
            </a:r>
            <a:r>
              <a:rPr lang="en-US" sz="2400" baseline="30000" dirty="0">
                <a:latin typeface="Calibri" charset="0"/>
                <a:ea typeface="Calibri" charset="0"/>
                <a:cs typeface="Calibri" charset="0"/>
              </a:rPr>
              <a:t>-16</a:t>
            </a:r>
            <a:r>
              <a:rPr lang="en-US" sz="2400" dirty="0">
                <a:latin typeface="Calibri" charset="0"/>
                <a:ea typeface="Calibri" charset="0"/>
                <a:cs typeface="Calibri" charset="0"/>
              </a:rPr>
              <a:t> </a:t>
            </a:r>
          </a:p>
        </p:txBody>
      </p:sp>
      <p:cxnSp>
        <p:nvCxnSpPr>
          <p:cNvPr id="27" name="Straight Connector 26">
            <a:extLst>
              <a:ext uri="{FF2B5EF4-FFF2-40B4-BE49-F238E27FC236}">
                <a16:creationId xmlns:a16="http://schemas.microsoft.com/office/drawing/2014/main" id="{E9DBDE94-3564-6146-8B37-A8D28AB9615A}"/>
              </a:ext>
            </a:extLst>
          </p:cNvPr>
          <p:cNvCxnSpPr/>
          <p:nvPr/>
        </p:nvCxnSpPr>
        <p:spPr>
          <a:xfrm flipV="1">
            <a:off x="3029007" y="4814725"/>
            <a:ext cx="183394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80312E1-DDC0-1348-75BA-2CD7E1319BCB}"/>
              </a:ext>
            </a:extLst>
          </p:cNvPr>
          <p:cNvSpPr txBox="1"/>
          <p:nvPr/>
        </p:nvSpPr>
        <p:spPr>
          <a:xfrm>
            <a:off x="4979719" y="4461526"/>
            <a:ext cx="413896" cy="646331"/>
          </a:xfrm>
          <a:prstGeom prst="rect">
            <a:avLst/>
          </a:prstGeom>
          <a:noFill/>
        </p:spPr>
        <p:txBody>
          <a:bodyPr wrap="none" rtlCol="0">
            <a:spAutoFit/>
          </a:bodyPr>
          <a:lstStyle/>
          <a:p>
            <a:r>
              <a:rPr lang="en-US" sz="3600" dirty="0"/>
              <a:t>=</a:t>
            </a:r>
          </a:p>
        </p:txBody>
      </p:sp>
      <p:sp>
        <p:nvSpPr>
          <p:cNvPr id="29" name="Rectangle 28">
            <a:extLst>
              <a:ext uri="{FF2B5EF4-FFF2-40B4-BE49-F238E27FC236}">
                <a16:creationId xmlns:a16="http://schemas.microsoft.com/office/drawing/2014/main" id="{DF6E0E75-F02F-4F32-D86E-39D80AB21C34}"/>
              </a:ext>
            </a:extLst>
          </p:cNvPr>
          <p:cNvSpPr/>
          <p:nvPr/>
        </p:nvSpPr>
        <p:spPr>
          <a:xfrm>
            <a:off x="5312286" y="4539782"/>
            <a:ext cx="1500827" cy="461665"/>
          </a:xfrm>
          <a:prstGeom prst="rect">
            <a:avLst/>
          </a:prstGeom>
        </p:spPr>
        <p:txBody>
          <a:bodyPr wrap="square">
            <a:spAutoFit/>
          </a:bodyPr>
          <a:lstStyle/>
          <a:p>
            <a:pPr algn="ctr"/>
            <a:r>
              <a:rPr lang="en-US" sz="2400" dirty="0">
                <a:latin typeface="Calibri" charset="0"/>
                <a:ea typeface="Calibri" charset="0"/>
                <a:cs typeface="Calibri" charset="0"/>
              </a:rPr>
              <a:t>10</a:t>
            </a:r>
            <a:r>
              <a:rPr lang="en-US" sz="2400" baseline="30000" dirty="0">
                <a:latin typeface="Calibri" charset="0"/>
                <a:ea typeface="Calibri" charset="0"/>
                <a:cs typeface="Calibri" charset="0"/>
              </a:rPr>
              <a:t>-7</a:t>
            </a:r>
            <a:r>
              <a:rPr lang="en-US" sz="2400" dirty="0">
                <a:latin typeface="Calibri" charset="0"/>
                <a:ea typeface="Calibri" charset="0"/>
                <a:cs typeface="Calibri" charset="0"/>
              </a:rPr>
              <a:t> x 10</a:t>
            </a:r>
            <a:r>
              <a:rPr lang="en-US" sz="2400" baseline="30000" dirty="0">
                <a:latin typeface="Calibri" charset="0"/>
                <a:ea typeface="Calibri" charset="0"/>
                <a:cs typeface="Calibri" charset="0"/>
              </a:rPr>
              <a:t>-16 </a:t>
            </a:r>
            <a:endParaRPr lang="en-US" sz="2400" dirty="0">
              <a:latin typeface="Calibri" charset="0"/>
              <a:ea typeface="Calibri" charset="0"/>
              <a:cs typeface="Calibri" charset="0"/>
            </a:endParaRPr>
          </a:p>
        </p:txBody>
      </p:sp>
      <p:grpSp>
        <p:nvGrpSpPr>
          <p:cNvPr id="31" name="Group 30">
            <a:extLst>
              <a:ext uri="{FF2B5EF4-FFF2-40B4-BE49-F238E27FC236}">
                <a16:creationId xmlns:a16="http://schemas.microsoft.com/office/drawing/2014/main" id="{CB992FC4-CA48-6B3B-8071-D4AEB2BC418A}"/>
              </a:ext>
            </a:extLst>
          </p:cNvPr>
          <p:cNvGrpSpPr/>
          <p:nvPr/>
        </p:nvGrpSpPr>
        <p:grpSpPr>
          <a:xfrm>
            <a:off x="6731776" y="4461526"/>
            <a:ext cx="1720463" cy="646331"/>
            <a:chOff x="7201011" y="4413398"/>
            <a:chExt cx="1720463" cy="646331"/>
          </a:xfrm>
        </p:grpSpPr>
        <p:sp>
          <p:nvSpPr>
            <p:cNvPr id="32" name="TextBox 31">
              <a:extLst>
                <a:ext uri="{FF2B5EF4-FFF2-40B4-BE49-F238E27FC236}">
                  <a16:creationId xmlns:a16="http://schemas.microsoft.com/office/drawing/2014/main" id="{D0771CF2-CDC1-618C-38FC-6CBE9C6FE185}"/>
                </a:ext>
              </a:extLst>
            </p:cNvPr>
            <p:cNvSpPr txBox="1"/>
            <p:nvPr/>
          </p:nvSpPr>
          <p:spPr>
            <a:xfrm>
              <a:off x="7581042" y="4519058"/>
              <a:ext cx="1340432" cy="461665"/>
            </a:xfrm>
            <a:prstGeom prst="rect">
              <a:avLst/>
            </a:prstGeom>
            <a:noFill/>
          </p:spPr>
          <p:txBody>
            <a:bodyPr wrap="none" rtlCol="0">
              <a:spAutoFit/>
            </a:bodyPr>
            <a:lstStyle/>
            <a:p>
              <a:r>
                <a:rPr lang="en-US" sz="2400" b="1" dirty="0"/>
                <a:t>1 x 10</a:t>
              </a:r>
              <a:r>
                <a:rPr lang="en-US" sz="2400" b="1" baseline="30000" dirty="0"/>
                <a:t>-23 </a:t>
              </a:r>
              <a:r>
                <a:rPr lang="en-US" sz="2400" b="1" dirty="0"/>
                <a:t>!</a:t>
              </a:r>
              <a:endParaRPr lang="en-US" sz="2400" b="1" baseline="30000" dirty="0"/>
            </a:p>
          </p:txBody>
        </p:sp>
        <p:sp>
          <p:nvSpPr>
            <p:cNvPr id="33" name="TextBox 32">
              <a:extLst>
                <a:ext uri="{FF2B5EF4-FFF2-40B4-BE49-F238E27FC236}">
                  <a16:creationId xmlns:a16="http://schemas.microsoft.com/office/drawing/2014/main" id="{58D876CB-2545-4958-A8E3-D4FF1D84CBB7}"/>
                </a:ext>
              </a:extLst>
            </p:cNvPr>
            <p:cNvSpPr txBox="1"/>
            <p:nvPr/>
          </p:nvSpPr>
          <p:spPr>
            <a:xfrm>
              <a:off x="7201011" y="4413398"/>
              <a:ext cx="413896" cy="646331"/>
            </a:xfrm>
            <a:prstGeom prst="rect">
              <a:avLst/>
            </a:prstGeom>
            <a:noFill/>
          </p:spPr>
          <p:txBody>
            <a:bodyPr wrap="none" rtlCol="0">
              <a:spAutoFit/>
            </a:bodyPr>
            <a:lstStyle/>
            <a:p>
              <a:r>
                <a:rPr lang="en-US" sz="3600" dirty="0"/>
                <a:t>=</a:t>
              </a:r>
            </a:p>
          </p:txBody>
        </p:sp>
      </p:grpSp>
      <p:grpSp>
        <p:nvGrpSpPr>
          <p:cNvPr id="35" name="Group 34">
            <a:extLst>
              <a:ext uri="{FF2B5EF4-FFF2-40B4-BE49-F238E27FC236}">
                <a16:creationId xmlns:a16="http://schemas.microsoft.com/office/drawing/2014/main" id="{6F64FE2A-3DC8-3420-46D9-2E93FA695A99}"/>
              </a:ext>
            </a:extLst>
          </p:cNvPr>
          <p:cNvGrpSpPr/>
          <p:nvPr/>
        </p:nvGrpSpPr>
        <p:grpSpPr>
          <a:xfrm>
            <a:off x="1373919" y="4660796"/>
            <a:ext cx="3013048" cy="586720"/>
            <a:chOff x="1951439" y="4648764"/>
            <a:chExt cx="3013048" cy="586720"/>
          </a:xfrm>
        </p:grpSpPr>
        <p:sp>
          <p:nvSpPr>
            <p:cNvPr id="36" name="Rectangle 35">
              <a:extLst>
                <a:ext uri="{FF2B5EF4-FFF2-40B4-BE49-F238E27FC236}">
                  <a16:creationId xmlns:a16="http://schemas.microsoft.com/office/drawing/2014/main" id="{7475A379-4FE3-FA69-C8CA-D395C78E75FA}"/>
                </a:ext>
              </a:extLst>
            </p:cNvPr>
            <p:cNvSpPr/>
            <p:nvPr/>
          </p:nvSpPr>
          <p:spPr>
            <a:xfrm>
              <a:off x="1951439" y="4648764"/>
              <a:ext cx="795987" cy="584775"/>
            </a:xfrm>
            <a:prstGeom prst="rect">
              <a:avLst/>
            </a:prstGeom>
          </p:spPr>
          <p:txBody>
            <a:bodyPr wrap="none">
              <a:spAutoFit/>
            </a:bodyPr>
            <a:lstStyle/>
            <a:p>
              <a:pPr algn="ctr"/>
              <a:r>
                <a:rPr lang="en-US" sz="3200" b="1" dirty="0">
                  <a:solidFill>
                    <a:schemeClr val="accent6">
                      <a:lumMod val="75000"/>
                    </a:schemeClr>
                  </a:solidFill>
                </a:rPr>
                <a:t> </a:t>
              </a:r>
              <a:r>
                <a:rPr lang="en-US" sz="2800" dirty="0" err="1">
                  <a:solidFill>
                    <a:schemeClr val="accent6">
                      <a:lumMod val="75000"/>
                    </a:schemeClr>
                  </a:solidFill>
                  <a:latin typeface="Symbol" charset="2"/>
                  <a:ea typeface="Symbol" charset="2"/>
                  <a:cs typeface="Symbol" charset="2"/>
                </a:rPr>
                <a:t>n</a:t>
              </a:r>
              <a:r>
                <a:rPr lang="en-US" sz="2800" baseline="-25000" dirty="0" err="1">
                  <a:solidFill>
                    <a:schemeClr val="accent6">
                      <a:lumMod val="75000"/>
                    </a:schemeClr>
                  </a:solidFill>
                  <a:latin typeface="Calibri" panose="020F0502020204030204" pitchFamily="34" charset="0"/>
                  <a:ea typeface="Symbol" charset="2"/>
                  <a:cs typeface="Calibri" panose="020F0502020204030204" pitchFamily="34" charset="0"/>
                </a:rPr>
                <a:t>opt</a:t>
              </a:r>
              <a:endParaRPr lang="en-US" sz="3200" b="1" baseline="-25000" dirty="0">
                <a:solidFill>
                  <a:schemeClr val="accent6">
                    <a:lumMod val="75000"/>
                  </a:schemeClr>
                </a:solidFill>
                <a:latin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CC69A7EB-F04F-D995-AEDC-C377BC48EE10}"/>
                </a:ext>
              </a:extLst>
            </p:cNvPr>
            <p:cNvSpPr/>
            <p:nvPr/>
          </p:nvSpPr>
          <p:spPr>
            <a:xfrm>
              <a:off x="4082514" y="4773819"/>
              <a:ext cx="881973" cy="461665"/>
            </a:xfrm>
            <a:prstGeom prst="rect">
              <a:avLst/>
            </a:prstGeom>
          </p:spPr>
          <p:txBody>
            <a:bodyPr wrap="none">
              <a:spAutoFit/>
            </a:bodyPr>
            <a:lstStyle/>
            <a:p>
              <a:pPr algn="ctr"/>
              <a:r>
                <a:rPr lang="en-US" sz="2400" dirty="0">
                  <a:solidFill>
                    <a:schemeClr val="accent6">
                      <a:lumMod val="75000"/>
                    </a:schemeClr>
                  </a:solidFill>
                  <a:latin typeface="Calibri" charset="0"/>
                  <a:ea typeface="Calibri" charset="0"/>
                  <a:cs typeface="Calibri" charset="0"/>
                </a:rPr>
                <a:t>1 </a:t>
              </a:r>
              <a:r>
                <a:rPr lang="en-US" sz="2400" dirty="0" err="1">
                  <a:solidFill>
                    <a:schemeClr val="accent6">
                      <a:lumMod val="75000"/>
                    </a:schemeClr>
                  </a:solidFill>
                  <a:latin typeface="Calibri" charset="0"/>
                  <a:ea typeface="Calibri" charset="0"/>
                  <a:cs typeface="Calibri" charset="0"/>
                </a:rPr>
                <a:t>PHz</a:t>
              </a:r>
              <a:endParaRPr lang="en-US" sz="2400" dirty="0">
                <a:solidFill>
                  <a:schemeClr val="accent6">
                    <a:lumMod val="75000"/>
                  </a:schemeClr>
                </a:solidFill>
                <a:latin typeface="Calibri" charset="0"/>
                <a:ea typeface="Calibri" charset="0"/>
                <a:cs typeface="Calibri" charset="0"/>
              </a:endParaRPr>
            </a:p>
          </p:txBody>
        </p:sp>
      </p:grpSp>
      <p:cxnSp>
        <p:nvCxnSpPr>
          <p:cNvPr id="39" name="Straight Arrow Connector 38">
            <a:extLst>
              <a:ext uri="{FF2B5EF4-FFF2-40B4-BE49-F238E27FC236}">
                <a16:creationId xmlns:a16="http://schemas.microsoft.com/office/drawing/2014/main" id="{E3BCC21D-66DA-C940-A5DC-EA0415813E5A}"/>
              </a:ext>
            </a:extLst>
          </p:cNvPr>
          <p:cNvCxnSpPr>
            <a:cxnSpLocks/>
          </p:cNvCxnSpPr>
          <p:nvPr/>
        </p:nvCxnSpPr>
        <p:spPr>
          <a:xfrm flipV="1">
            <a:off x="1627686" y="5292645"/>
            <a:ext cx="146077" cy="2745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9A45DC3-1F35-FB78-A6A9-A05AD761C9A3}"/>
              </a:ext>
            </a:extLst>
          </p:cNvPr>
          <p:cNvSpPr txBox="1"/>
          <p:nvPr/>
        </p:nvSpPr>
        <p:spPr>
          <a:xfrm>
            <a:off x="2796846" y="5409265"/>
            <a:ext cx="6234911" cy="1323439"/>
          </a:xfrm>
          <a:prstGeom prst="rect">
            <a:avLst/>
          </a:prstGeom>
          <a:noFill/>
        </p:spPr>
        <p:txBody>
          <a:bodyPr wrap="square" rtlCol="0">
            <a:spAutoFit/>
          </a:bodyPr>
          <a:lstStyle/>
          <a:p>
            <a:r>
              <a:rPr lang="en-US" sz="2000" b="1" dirty="0">
                <a:solidFill>
                  <a:schemeClr val="accent1"/>
                </a:solidFill>
              </a:rPr>
              <a:t>Because of the large normalization frequency, optical difference frequencies can be counted with extremely high resolution (10</a:t>
            </a:r>
            <a:r>
              <a:rPr lang="en-US" sz="2000" b="1" baseline="30000" dirty="0">
                <a:solidFill>
                  <a:schemeClr val="accent1"/>
                </a:solidFill>
              </a:rPr>
              <a:t>-19</a:t>
            </a:r>
            <a:r>
              <a:rPr lang="en-US" sz="2000" b="1" dirty="0">
                <a:solidFill>
                  <a:schemeClr val="accent1"/>
                </a:solidFill>
              </a:rPr>
              <a:t> </a:t>
            </a:r>
            <a:r>
              <a:rPr lang="en-US" sz="2000" b="1" dirty="0">
                <a:solidFill>
                  <a:schemeClr val="accent1"/>
                </a:solidFill>
                <a:latin typeface="Symbol" pitchFamily="2" charset="2"/>
              </a:rPr>
              <a:t>t</a:t>
            </a:r>
            <a:r>
              <a:rPr lang="en-US" sz="2000" b="1" baseline="30000" dirty="0">
                <a:solidFill>
                  <a:schemeClr val="accent1"/>
                </a:solidFill>
              </a:rPr>
              <a:t>-1</a:t>
            </a:r>
            <a:r>
              <a:rPr lang="en-US" sz="2000" b="1" dirty="0">
                <a:solidFill>
                  <a:schemeClr val="accent1"/>
                </a:solidFill>
              </a:rPr>
              <a:t>) and accuracy using a microwave reference and standard frequency counter.</a:t>
            </a:r>
          </a:p>
        </p:txBody>
      </p:sp>
      <p:sp>
        <p:nvSpPr>
          <p:cNvPr id="42" name="Rectangle 34">
            <a:extLst>
              <a:ext uri="{FF2B5EF4-FFF2-40B4-BE49-F238E27FC236}">
                <a16:creationId xmlns:a16="http://schemas.microsoft.com/office/drawing/2014/main" id="{D233FA36-B647-7EDE-9399-AEB9ED08E149}"/>
              </a:ext>
            </a:extLst>
          </p:cNvPr>
          <p:cNvSpPr>
            <a:spLocks/>
          </p:cNvSpPr>
          <p:nvPr/>
        </p:nvSpPr>
        <p:spPr bwMode="auto">
          <a:xfrm>
            <a:off x="-8930" y="-8930"/>
            <a:ext cx="9152930" cy="649635"/>
          </a:xfrm>
          <a:prstGeom prst="rect">
            <a:avLst/>
          </a:pr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nchor="ct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3200" dirty="0">
                <a:latin typeface="Calibri" panose="020F0502020204030204" pitchFamily="34" charset="0"/>
                <a:ea typeface="ＭＳ Ｐゴシック" charset="-128"/>
                <a:cs typeface="Calibri" panose="020F0502020204030204" pitchFamily="34" charset="0"/>
                <a:sym typeface="Arial" charset="0"/>
              </a:rPr>
              <a:t>Accuracy in optical difference frequency counting</a:t>
            </a:r>
          </a:p>
        </p:txBody>
      </p:sp>
    </p:spTree>
    <p:extLst>
      <p:ext uri="{BB962C8B-B14F-4D97-AF65-F5344CB8AC3E}">
        <p14:creationId xmlns:p14="http://schemas.microsoft.com/office/powerpoint/2010/main" val="429236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500" fill="hold"/>
                                        <p:tgtEl>
                                          <p:spTgt spid="41"/>
                                        </p:tgtEl>
                                        <p:attrNameLst>
                                          <p:attrName>ppt_x</p:attrName>
                                        </p:attrNameLst>
                                      </p:cBhvr>
                                      <p:tavLst>
                                        <p:tav tm="0">
                                          <p:val>
                                            <p:strVal val="#ppt_x"/>
                                          </p:val>
                                        </p:tav>
                                        <p:tav tm="100000">
                                          <p:val>
                                            <p:strVal val="#ppt_x"/>
                                          </p:val>
                                        </p:tav>
                                      </p:tavLst>
                                    </p:anim>
                                    <p:anim calcmode="lin" valueType="num">
                                      <p:cBhvr additive="base">
                                        <p:cTn id="1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53FEB73E-A604-FE8D-B24D-3CADB68F7683}"/>
              </a:ext>
            </a:extLst>
          </p:cNvPr>
          <p:cNvCxnSpPr>
            <a:cxnSpLocks/>
            <a:endCxn id="7" idx="2"/>
          </p:cNvCxnSpPr>
          <p:nvPr/>
        </p:nvCxnSpPr>
        <p:spPr>
          <a:xfrm flipV="1">
            <a:off x="6105021" y="1633051"/>
            <a:ext cx="1041570" cy="640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F6CEB16-DEB6-5967-14CD-50C98249F07D}"/>
              </a:ext>
            </a:extLst>
          </p:cNvPr>
          <p:cNvCxnSpPr>
            <a:cxnSpLocks/>
            <a:stCxn id="17" idx="6"/>
            <a:endCxn id="18" idx="1"/>
          </p:cNvCxnSpPr>
          <p:nvPr/>
        </p:nvCxnSpPr>
        <p:spPr>
          <a:xfrm>
            <a:off x="4135001" y="1627027"/>
            <a:ext cx="1562920" cy="603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 name="Group 9">
            <a:extLst>
              <a:ext uri="{FF2B5EF4-FFF2-40B4-BE49-F238E27FC236}">
                <a16:creationId xmlns:a16="http://schemas.microsoft.com/office/drawing/2014/main" id="{2F15B0F8-A968-E68D-ADDB-68B90963C242}"/>
              </a:ext>
            </a:extLst>
          </p:cNvPr>
          <p:cNvGrpSpPr>
            <a:grpSpLocks/>
          </p:cNvGrpSpPr>
          <p:nvPr/>
        </p:nvGrpSpPr>
        <p:grpSpPr bwMode="auto">
          <a:xfrm>
            <a:off x="7146591" y="1450171"/>
            <a:ext cx="412506" cy="365760"/>
            <a:chOff x="0" y="0"/>
            <a:chExt cx="600" cy="568"/>
          </a:xfrm>
        </p:grpSpPr>
        <p:sp>
          <p:nvSpPr>
            <p:cNvPr id="7" name="Oval 5">
              <a:extLst>
                <a:ext uri="{FF2B5EF4-FFF2-40B4-BE49-F238E27FC236}">
                  <a16:creationId xmlns:a16="http://schemas.microsoft.com/office/drawing/2014/main" id="{4DF67730-7554-2910-97E5-4C19AC1FE0AB}"/>
                </a:ext>
              </a:extLst>
            </p:cNvPr>
            <p:cNvSpPr>
              <a:spLocks/>
            </p:cNvSpPr>
            <p:nvPr/>
          </p:nvSpPr>
          <p:spPr bwMode="auto">
            <a:xfrm>
              <a:off x="0" y="0"/>
              <a:ext cx="600" cy="56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8" name="AutoShape 6">
              <a:extLst>
                <a:ext uri="{FF2B5EF4-FFF2-40B4-BE49-F238E27FC236}">
                  <a16:creationId xmlns:a16="http://schemas.microsoft.com/office/drawing/2014/main" id="{906725B8-FD88-6BBB-81D6-7A28CF94D4EC}"/>
                </a:ext>
              </a:extLst>
            </p:cNvPr>
            <p:cNvSpPr>
              <a:spLocks/>
            </p:cNvSpPr>
            <p:nvPr/>
          </p:nvSpPr>
          <p:spPr bwMode="auto">
            <a:xfrm>
              <a:off x="108" y="133"/>
              <a:ext cx="398" cy="240"/>
            </a:xfrm>
            <a:prstGeom prst="triangle">
              <a:avLst>
                <a:gd name="adj" fmla="val 50000"/>
              </a:avLst>
            </a:prstGeom>
            <a:solidFill>
              <a:schemeClr val="tx1"/>
            </a:solidFill>
            <a:ln w="28575">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9" name="Line 7">
              <a:extLst>
                <a:ext uri="{FF2B5EF4-FFF2-40B4-BE49-F238E27FC236}">
                  <a16:creationId xmlns:a16="http://schemas.microsoft.com/office/drawing/2014/main" id="{5BF36CE7-7950-0CFD-69C2-CB24D0E1709E}"/>
                </a:ext>
              </a:extLst>
            </p:cNvPr>
            <p:cNvSpPr>
              <a:spLocks noChangeShapeType="1"/>
            </p:cNvSpPr>
            <p:nvPr/>
          </p:nvSpPr>
          <p:spPr bwMode="auto">
            <a:xfrm>
              <a:off x="297" y="0"/>
              <a:ext cx="1" cy="5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10" name="Line 8">
              <a:extLst>
                <a:ext uri="{FF2B5EF4-FFF2-40B4-BE49-F238E27FC236}">
                  <a16:creationId xmlns:a16="http://schemas.microsoft.com/office/drawing/2014/main" id="{95431273-3253-21BA-03EC-DAD1AB4F5895}"/>
                </a:ext>
              </a:extLst>
            </p:cNvPr>
            <p:cNvSpPr>
              <a:spLocks noChangeShapeType="1"/>
            </p:cNvSpPr>
            <p:nvPr/>
          </p:nvSpPr>
          <p:spPr bwMode="auto">
            <a:xfrm>
              <a:off x="35" y="143"/>
              <a:ext cx="528"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cxnSp>
        <p:nvCxnSpPr>
          <p:cNvPr id="11" name="Straight Connector 10">
            <a:extLst>
              <a:ext uri="{FF2B5EF4-FFF2-40B4-BE49-F238E27FC236}">
                <a16:creationId xmlns:a16="http://schemas.microsoft.com/office/drawing/2014/main" id="{16B86F78-EDF6-F66E-E1C7-CAB634711B68}"/>
              </a:ext>
            </a:extLst>
          </p:cNvPr>
          <p:cNvCxnSpPr>
            <a:cxnSpLocks/>
            <a:stCxn id="12" idx="0"/>
            <a:endCxn id="17" idx="2"/>
          </p:cNvCxnSpPr>
          <p:nvPr/>
        </p:nvCxnSpPr>
        <p:spPr>
          <a:xfrm flipV="1">
            <a:off x="2983588" y="1627027"/>
            <a:ext cx="1059973" cy="1866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2" name="Triangle 11">
            <a:extLst>
              <a:ext uri="{FF2B5EF4-FFF2-40B4-BE49-F238E27FC236}">
                <a16:creationId xmlns:a16="http://schemas.microsoft.com/office/drawing/2014/main" id="{2A2AC76E-F700-8C19-28C1-938527792E47}"/>
              </a:ext>
            </a:extLst>
          </p:cNvPr>
          <p:cNvSpPr/>
          <p:nvPr/>
        </p:nvSpPr>
        <p:spPr>
          <a:xfrm rot="5400000">
            <a:off x="2421605" y="1367284"/>
            <a:ext cx="567160" cy="556805"/>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6C462F6F-ADFB-1AD9-8D1F-034EAE1BBD5F}"/>
              </a:ext>
            </a:extLst>
          </p:cNvPr>
          <p:cNvSpPr txBox="1"/>
          <p:nvPr/>
        </p:nvSpPr>
        <p:spPr>
          <a:xfrm>
            <a:off x="2419714" y="1355515"/>
            <a:ext cx="364202" cy="523220"/>
          </a:xfrm>
          <a:prstGeom prst="rect">
            <a:avLst/>
          </a:prstGeom>
          <a:noFill/>
        </p:spPr>
        <p:txBody>
          <a:bodyPr wrap="none" rtlCol="0">
            <a:spAutoFit/>
          </a:bodyPr>
          <a:lstStyle/>
          <a:p>
            <a:r>
              <a:rPr lang="en-US" sz="2800" dirty="0">
                <a:solidFill>
                  <a:schemeClr val="bg1"/>
                </a:solidFill>
              </a:rPr>
              <a:t>+</a:t>
            </a:r>
            <a:endParaRPr lang="en-US" dirty="0">
              <a:solidFill>
                <a:schemeClr val="bg1"/>
              </a:solidFill>
            </a:endParaRPr>
          </a:p>
        </p:txBody>
      </p:sp>
      <p:sp>
        <p:nvSpPr>
          <p:cNvPr id="14" name="Oval 13">
            <a:extLst>
              <a:ext uri="{FF2B5EF4-FFF2-40B4-BE49-F238E27FC236}">
                <a16:creationId xmlns:a16="http://schemas.microsoft.com/office/drawing/2014/main" id="{6B69D264-0290-37DC-4FD2-26D5C4FAA7A7}"/>
              </a:ext>
            </a:extLst>
          </p:cNvPr>
          <p:cNvSpPr/>
          <p:nvPr/>
        </p:nvSpPr>
        <p:spPr>
          <a:xfrm>
            <a:off x="3251375" y="1066805"/>
            <a:ext cx="532763" cy="556805"/>
          </a:xfrm>
          <a:prstGeom prst="ellipse">
            <a:avLst/>
          </a:prstGeom>
          <a:noFill/>
          <a:ln w="28575">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006866C5-D91B-31AA-6E5A-17C5ACEDB0E3}"/>
              </a:ext>
            </a:extLst>
          </p:cNvPr>
          <p:cNvSpPr/>
          <p:nvPr/>
        </p:nvSpPr>
        <p:spPr>
          <a:xfrm>
            <a:off x="3169835" y="1067681"/>
            <a:ext cx="532763" cy="556805"/>
          </a:xfrm>
          <a:prstGeom prst="ellipse">
            <a:avLst/>
          </a:prstGeom>
          <a:noFill/>
          <a:ln w="28575">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936DC32-BA36-2583-5379-B4E667EE82D5}"/>
              </a:ext>
            </a:extLst>
          </p:cNvPr>
          <p:cNvSpPr txBox="1"/>
          <p:nvPr/>
        </p:nvSpPr>
        <p:spPr>
          <a:xfrm>
            <a:off x="2963915" y="1670268"/>
            <a:ext cx="1224913" cy="646331"/>
          </a:xfrm>
          <a:prstGeom prst="rect">
            <a:avLst/>
          </a:prstGeom>
          <a:noFill/>
        </p:spPr>
        <p:txBody>
          <a:bodyPr wrap="square" rtlCol="0">
            <a:spAutoFit/>
          </a:bodyPr>
          <a:lstStyle/>
          <a:p>
            <a:pPr algn="ctr"/>
            <a:r>
              <a:rPr lang="en-US" dirty="0"/>
              <a:t>Nonlinear fiber</a:t>
            </a:r>
          </a:p>
        </p:txBody>
      </p:sp>
      <p:sp>
        <p:nvSpPr>
          <p:cNvPr id="17" name="Oval 16">
            <a:extLst>
              <a:ext uri="{FF2B5EF4-FFF2-40B4-BE49-F238E27FC236}">
                <a16:creationId xmlns:a16="http://schemas.microsoft.com/office/drawing/2014/main" id="{7813CC81-520A-F70D-FA50-647198B5E22E}"/>
              </a:ext>
            </a:extLst>
          </p:cNvPr>
          <p:cNvSpPr/>
          <p:nvPr/>
        </p:nvSpPr>
        <p:spPr>
          <a:xfrm>
            <a:off x="4043561" y="1470650"/>
            <a:ext cx="91440" cy="312754"/>
          </a:xfrm>
          <a:prstGeom prst="ellipse">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3F675D4-A6EC-43DB-8A93-E982171CAF28}"/>
              </a:ext>
            </a:extLst>
          </p:cNvPr>
          <p:cNvSpPr txBox="1"/>
          <p:nvPr/>
        </p:nvSpPr>
        <p:spPr>
          <a:xfrm>
            <a:off x="5697921" y="1448398"/>
            <a:ext cx="401072" cy="369332"/>
          </a:xfrm>
          <a:prstGeom prst="rect">
            <a:avLst/>
          </a:prstGeom>
          <a:solidFill>
            <a:schemeClr val="accent1"/>
          </a:solidFill>
        </p:spPr>
        <p:txBody>
          <a:bodyPr wrap="none" rtlCol="0">
            <a:spAutoFit/>
          </a:bodyPr>
          <a:lstStyle/>
          <a:p>
            <a:r>
              <a:rPr lang="en-US" dirty="0">
                <a:solidFill>
                  <a:schemeClr val="bg1"/>
                </a:solidFill>
              </a:rPr>
              <a:t>x2</a:t>
            </a:r>
          </a:p>
        </p:txBody>
      </p:sp>
      <p:sp>
        <p:nvSpPr>
          <p:cNvPr id="19" name="Oval 18">
            <a:extLst>
              <a:ext uri="{FF2B5EF4-FFF2-40B4-BE49-F238E27FC236}">
                <a16:creationId xmlns:a16="http://schemas.microsoft.com/office/drawing/2014/main" id="{9E4211EB-BD0E-A4B6-6252-A8737B13DD55}"/>
              </a:ext>
            </a:extLst>
          </p:cNvPr>
          <p:cNvSpPr/>
          <p:nvPr/>
        </p:nvSpPr>
        <p:spPr>
          <a:xfrm>
            <a:off x="6232399" y="1471266"/>
            <a:ext cx="91440" cy="365760"/>
          </a:xfrm>
          <a:prstGeom prst="ellipse">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EC7A8DF-EA6B-11E3-10DA-BD67D75EAF74}"/>
              </a:ext>
            </a:extLst>
          </p:cNvPr>
          <p:cNvSpPr/>
          <p:nvPr/>
        </p:nvSpPr>
        <p:spPr>
          <a:xfrm>
            <a:off x="6695659" y="1378600"/>
            <a:ext cx="114634" cy="50777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6A0590B-3C05-E482-3797-3AF36C05DB41}"/>
              </a:ext>
            </a:extLst>
          </p:cNvPr>
          <p:cNvSpPr txBox="1"/>
          <p:nvPr/>
        </p:nvSpPr>
        <p:spPr>
          <a:xfrm>
            <a:off x="6335309" y="942032"/>
            <a:ext cx="964693" cy="646331"/>
          </a:xfrm>
          <a:prstGeom prst="rect">
            <a:avLst/>
          </a:prstGeom>
          <a:noFill/>
        </p:spPr>
        <p:txBody>
          <a:bodyPr wrap="square">
            <a:spAutoFit/>
          </a:bodyPr>
          <a:lstStyle/>
          <a:p>
            <a:r>
              <a:rPr lang="en-US" altLang="en-US" i="1" dirty="0">
                <a:latin typeface="Symbol" charset="2"/>
              </a:rPr>
              <a:t>n</a:t>
            </a:r>
            <a:r>
              <a:rPr lang="en-US" altLang="en-US" sz="1800" i="1" baseline="-25000" dirty="0">
                <a:latin typeface="Times" pitchFamily="2" charset="0"/>
              </a:rPr>
              <a:t>2n, </a:t>
            </a:r>
            <a:r>
              <a:rPr lang="en-US" altLang="en-US" sz="1400" i="1" dirty="0">
                <a:latin typeface="Symbol" charset="2"/>
              </a:rPr>
              <a:t>2</a:t>
            </a:r>
            <a:r>
              <a:rPr lang="en-US" altLang="en-US" sz="1800" i="1" dirty="0">
                <a:latin typeface="Symbol" charset="2"/>
              </a:rPr>
              <a:t>n</a:t>
            </a:r>
            <a:r>
              <a:rPr lang="en-US" altLang="en-US" sz="1800" i="1" baseline="-25000" dirty="0">
                <a:latin typeface="Times" pitchFamily="2" charset="0"/>
              </a:rPr>
              <a:t>n</a:t>
            </a:r>
            <a:endParaRPr lang="en-US" dirty="0"/>
          </a:p>
          <a:p>
            <a:endParaRPr lang="en-US" dirty="0"/>
          </a:p>
        </p:txBody>
      </p:sp>
      <p:sp>
        <p:nvSpPr>
          <p:cNvPr id="22" name="TextBox 21">
            <a:extLst>
              <a:ext uri="{FF2B5EF4-FFF2-40B4-BE49-F238E27FC236}">
                <a16:creationId xmlns:a16="http://schemas.microsoft.com/office/drawing/2014/main" id="{F99A09EA-155A-82D8-4520-B88F7F1637E0}"/>
              </a:ext>
            </a:extLst>
          </p:cNvPr>
          <p:cNvSpPr txBox="1"/>
          <p:nvPr/>
        </p:nvSpPr>
        <p:spPr>
          <a:xfrm>
            <a:off x="6212517" y="716323"/>
            <a:ext cx="1072730" cy="369332"/>
          </a:xfrm>
          <a:prstGeom prst="rect">
            <a:avLst/>
          </a:prstGeom>
          <a:noFill/>
        </p:spPr>
        <p:txBody>
          <a:bodyPr wrap="none" rtlCol="0">
            <a:spAutoFit/>
          </a:bodyPr>
          <a:lstStyle/>
          <a:p>
            <a:r>
              <a:rPr lang="en-US" dirty="0"/>
              <a:t>bandpass</a:t>
            </a:r>
          </a:p>
        </p:txBody>
      </p:sp>
      <p:cxnSp>
        <p:nvCxnSpPr>
          <p:cNvPr id="23" name="Straight Connector 22">
            <a:extLst>
              <a:ext uri="{FF2B5EF4-FFF2-40B4-BE49-F238E27FC236}">
                <a16:creationId xmlns:a16="http://schemas.microsoft.com/office/drawing/2014/main" id="{77CF1E01-8940-326C-21E2-16A21A859A0E}"/>
              </a:ext>
            </a:extLst>
          </p:cNvPr>
          <p:cNvCxnSpPr>
            <a:cxnSpLocks/>
          </p:cNvCxnSpPr>
          <p:nvPr/>
        </p:nvCxnSpPr>
        <p:spPr>
          <a:xfrm flipV="1">
            <a:off x="4138028" y="1664580"/>
            <a:ext cx="154533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4B3191F-A2C8-AB56-ED24-6B05F84D271C}"/>
              </a:ext>
            </a:extLst>
          </p:cNvPr>
          <p:cNvSpPr txBox="1"/>
          <p:nvPr/>
        </p:nvSpPr>
        <p:spPr>
          <a:xfrm>
            <a:off x="2130562" y="719035"/>
            <a:ext cx="959327" cy="646331"/>
          </a:xfrm>
          <a:prstGeom prst="rect">
            <a:avLst/>
          </a:prstGeom>
          <a:noFill/>
        </p:spPr>
        <p:txBody>
          <a:bodyPr wrap="square" rtlCol="0">
            <a:spAutoFit/>
          </a:bodyPr>
          <a:lstStyle/>
          <a:p>
            <a:pPr algn="ctr"/>
            <a:r>
              <a:rPr lang="en-US" dirty="0"/>
              <a:t>Optical amp.</a:t>
            </a:r>
          </a:p>
        </p:txBody>
      </p:sp>
      <p:sp>
        <p:nvSpPr>
          <p:cNvPr id="25" name="TextBox 24">
            <a:extLst>
              <a:ext uri="{FF2B5EF4-FFF2-40B4-BE49-F238E27FC236}">
                <a16:creationId xmlns:a16="http://schemas.microsoft.com/office/drawing/2014/main" id="{AE69020D-0FAA-BE62-2C3D-E70B631BCFA4}"/>
              </a:ext>
            </a:extLst>
          </p:cNvPr>
          <p:cNvSpPr txBox="1"/>
          <p:nvPr/>
        </p:nvSpPr>
        <p:spPr>
          <a:xfrm>
            <a:off x="4836461" y="1243683"/>
            <a:ext cx="590309" cy="369332"/>
          </a:xfrm>
          <a:prstGeom prst="rect">
            <a:avLst/>
          </a:prstGeom>
          <a:noFill/>
        </p:spPr>
        <p:txBody>
          <a:bodyPr wrap="square">
            <a:spAutoFit/>
          </a:bodyPr>
          <a:lstStyle/>
          <a:p>
            <a:r>
              <a:rPr lang="en-US" altLang="en-US" sz="1800" i="1" dirty="0" err="1">
                <a:solidFill>
                  <a:srgbClr val="C00000"/>
                </a:solidFill>
                <a:latin typeface="Symbol" charset="2"/>
              </a:rPr>
              <a:t>n</a:t>
            </a:r>
            <a:r>
              <a:rPr lang="en-US" altLang="en-US" sz="1800" i="1" baseline="-25000" dirty="0" err="1">
                <a:solidFill>
                  <a:srgbClr val="C00000"/>
                </a:solidFill>
                <a:latin typeface="Times" pitchFamily="2" charset="0"/>
              </a:rPr>
              <a:t>n</a:t>
            </a:r>
            <a:endParaRPr lang="en-US" dirty="0">
              <a:solidFill>
                <a:srgbClr val="C00000"/>
              </a:solidFill>
            </a:endParaRPr>
          </a:p>
        </p:txBody>
      </p:sp>
      <p:sp>
        <p:nvSpPr>
          <p:cNvPr id="26" name="TextBox 25">
            <a:extLst>
              <a:ext uri="{FF2B5EF4-FFF2-40B4-BE49-F238E27FC236}">
                <a16:creationId xmlns:a16="http://schemas.microsoft.com/office/drawing/2014/main" id="{89E595B6-F0F1-DB68-DDEF-C1758F2FEB62}"/>
              </a:ext>
            </a:extLst>
          </p:cNvPr>
          <p:cNvSpPr txBox="1"/>
          <p:nvPr/>
        </p:nvSpPr>
        <p:spPr>
          <a:xfrm>
            <a:off x="4811746" y="1600315"/>
            <a:ext cx="590309" cy="369332"/>
          </a:xfrm>
          <a:prstGeom prst="rect">
            <a:avLst/>
          </a:prstGeom>
          <a:noFill/>
        </p:spPr>
        <p:txBody>
          <a:bodyPr wrap="square">
            <a:spAutoFit/>
          </a:bodyPr>
          <a:lstStyle/>
          <a:p>
            <a:r>
              <a:rPr lang="en-US" altLang="en-US" sz="1800" i="1" dirty="0">
                <a:solidFill>
                  <a:srgbClr val="00B050"/>
                </a:solidFill>
                <a:latin typeface="Symbol" charset="2"/>
              </a:rPr>
              <a:t>n</a:t>
            </a:r>
            <a:r>
              <a:rPr lang="en-US" altLang="en-US" sz="1800" i="1" baseline="-25000" dirty="0">
                <a:solidFill>
                  <a:srgbClr val="00B050"/>
                </a:solidFill>
                <a:latin typeface="Times" pitchFamily="2" charset="0"/>
              </a:rPr>
              <a:t>2n</a:t>
            </a:r>
            <a:endParaRPr lang="en-US" dirty="0">
              <a:solidFill>
                <a:srgbClr val="00B050"/>
              </a:solidFill>
            </a:endParaRPr>
          </a:p>
        </p:txBody>
      </p:sp>
      <p:sp>
        <p:nvSpPr>
          <p:cNvPr id="28" name="TextBox 27">
            <a:extLst>
              <a:ext uri="{FF2B5EF4-FFF2-40B4-BE49-F238E27FC236}">
                <a16:creationId xmlns:a16="http://schemas.microsoft.com/office/drawing/2014/main" id="{316DF87D-EADB-A3DE-97D2-BE4F1C78375B}"/>
              </a:ext>
            </a:extLst>
          </p:cNvPr>
          <p:cNvSpPr txBox="1"/>
          <p:nvPr/>
        </p:nvSpPr>
        <p:spPr>
          <a:xfrm>
            <a:off x="280015" y="1197590"/>
            <a:ext cx="1775387" cy="830997"/>
          </a:xfrm>
          <a:prstGeom prst="rect">
            <a:avLst/>
          </a:prstGeom>
          <a:solidFill>
            <a:schemeClr val="accent1">
              <a:lumMod val="75000"/>
            </a:schemeClr>
          </a:solidFill>
        </p:spPr>
        <p:txBody>
          <a:bodyPr wrap="square" rtlCol="0">
            <a:spAutoFit/>
          </a:bodyPr>
          <a:lstStyle/>
          <a:p>
            <a:pPr algn="ctr"/>
            <a:r>
              <a:rPr lang="en-US" sz="2400" b="1" dirty="0">
                <a:solidFill>
                  <a:schemeClr val="bg1"/>
                </a:solidFill>
              </a:rPr>
              <a:t>Mode-locked laser</a:t>
            </a:r>
          </a:p>
        </p:txBody>
      </p:sp>
      <p:cxnSp>
        <p:nvCxnSpPr>
          <p:cNvPr id="29" name="Straight Connector 28">
            <a:extLst>
              <a:ext uri="{FF2B5EF4-FFF2-40B4-BE49-F238E27FC236}">
                <a16:creationId xmlns:a16="http://schemas.microsoft.com/office/drawing/2014/main" id="{E1AAA875-442D-609B-A4FE-6A4B440E4691}"/>
              </a:ext>
            </a:extLst>
          </p:cNvPr>
          <p:cNvCxnSpPr>
            <a:cxnSpLocks/>
            <a:stCxn id="28" idx="3"/>
            <a:endCxn id="13" idx="1"/>
          </p:cNvCxnSpPr>
          <p:nvPr/>
        </p:nvCxnSpPr>
        <p:spPr>
          <a:xfrm>
            <a:off x="2055402" y="1613089"/>
            <a:ext cx="364312" cy="4036"/>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B3C877D-83A7-9BB2-5EBF-A6C1EE3C0D8F}"/>
              </a:ext>
            </a:extLst>
          </p:cNvPr>
          <p:cNvSpPr txBox="1"/>
          <p:nvPr/>
        </p:nvSpPr>
        <p:spPr>
          <a:xfrm>
            <a:off x="3694425" y="648839"/>
            <a:ext cx="1580911" cy="646331"/>
          </a:xfrm>
          <a:prstGeom prst="rect">
            <a:avLst/>
          </a:prstGeom>
          <a:noFill/>
        </p:spPr>
        <p:txBody>
          <a:bodyPr wrap="square" rtlCol="0">
            <a:spAutoFit/>
          </a:bodyPr>
          <a:lstStyle/>
          <a:p>
            <a:pPr algn="ctr"/>
            <a:r>
              <a:rPr lang="en-US" dirty="0"/>
              <a:t>Dichroic </a:t>
            </a:r>
            <a:r>
              <a:rPr lang="en-US" dirty="0" err="1"/>
              <a:t>beamsplitter</a:t>
            </a:r>
            <a:endParaRPr lang="en-US" dirty="0"/>
          </a:p>
        </p:txBody>
      </p:sp>
      <p:sp>
        <p:nvSpPr>
          <p:cNvPr id="64" name="Oval 63">
            <a:extLst>
              <a:ext uri="{FF2B5EF4-FFF2-40B4-BE49-F238E27FC236}">
                <a16:creationId xmlns:a16="http://schemas.microsoft.com/office/drawing/2014/main" id="{DD571524-DE77-354D-9A90-AD6449E4946A}"/>
              </a:ext>
            </a:extLst>
          </p:cNvPr>
          <p:cNvSpPr/>
          <p:nvPr/>
        </p:nvSpPr>
        <p:spPr>
          <a:xfrm>
            <a:off x="5340243" y="1457486"/>
            <a:ext cx="91440" cy="365760"/>
          </a:xfrm>
          <a:prstGeom prst="ellipse">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29D37F50-0C7B-964E-9E53-995C14A7944B}"/>
              </a:ext>
            </a:extLst>
          </p:cNvPr>
          <p:cNvSpPr txBox="1"/>
          <p:nvPr/>
        </p:nvSpPr>
        <p:spPr>
          <a:xfrm>
            <a:off x="7960544" y="1376059"/>
            <a:ext cx="538930" cy="523220"/>
          </a:xfrm>
          <a:prstGeom prst="rect">
            <a:avLst/>
          </a:prstGeom>
          <a:solidFill>
            <a:schemeClr val="accent4"/>
          </a:solidFill>
        </p:spPr>
        <p:txBody>
          <a:bodyPr wrap="none" rtlCol="0">
            <a:spAutoFit/>
          </a:bodyPr>
          <a:lstStyle/>
          <a:p>
            <a:r>
              <a:rPr lang="en-US" sz="2800" dirty="0" err="1"/>
              <a:t>f</a:t>
            </a:r>
            <a:r>
              <a:rPr lang="en-US" sz="2800" baseline="-25000" dirty="0" err="1"/>
              <a:t>CE</a:t>
            </a:r>
            <a:endParaRPr lang="en-US" sz="2800" baseline="-25000" dirty="0"/>
          </a:p>
        </p:txBody>
      </p:sp>
      <p:cxnSp>
        <p:nvCxnSpPr>
          <p:cNvPr id="72" name="Straight Arrow Connector 71">
            <a:extLst>
              <a:ext uri="{FF2B5EF4-FFF2-40B4-BE49-F238E27FC236}">
                <a16:creationId xmlns:a16="http://schemas.microsoft.com/office/drawing/2014/main" id="{AEF4AF8D-D8EC-8FB9-8987-9BB67D624FAC}"/>
              </a:ext>
            </a:extLst>
          </p:cNvPr>
          <p:cNvCxnSpPr>
            <a:cxnSpLocks/>
            <a:stCxn id="7" idx="6"/>
            <a:endCxn id="71" idx="1"/>
          </p:cNvCxnSpPr>
          <p:nvPr/>
        </p:nvCxnSpPr>
        <p:spPr>
          <a:xfrm>
            <a:off x="7559097" y="1633051"/>
            <a:ext cx="401447" cy="4618"/>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914CDA4-FEB2-2724-68A6-4F87C435DF20}"/>
              </a:ext>
            </a:extLst>
          </p:cNvPr>
          <p:cNvCxnSpPr>
            <a:cxnSpLocks/>
          </p:cNvCxnSpPr>
          <p:nvPr/>
        </p:nvCxnSpPr>
        <p:spPr>
          <a:xfrm>
            <a:off x="4339362" y="1391300"/>
            <a:ext cx="438144" cy="441253"/>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B76E54DE-0CAE-0514-7C66-6D860D97A7B0}"/>
              </a:ext>
            </a:extLst>
          </p:cNvPr>
          <p:cNvGrpSpPr/>
          <p:nvPr/>
        </p:nvGrpSpPr>
        <p:grpSpPr>
          <a:xfrm>
            <a:off x="4135001" y="1627027"/>
            <a:ext cx="4221805" cy="1738219"/>
            <a:chOff x="4135001" y="1627027"/>
            <a:chExt cx="4221805" cy="1738219"/>
          </a:xfrm>
        </p:grpSpPr>
        <p:grpSp>
          <p:nvGrpSpPr>
            <p:cNvPr id="53" name="Group 9">
              <a:extLst>
                <a:ext uri="{FF2B5EF4-FFF2-40B4-BE49-F238E27FC236}">
                  <a16:creationId xmlns:a16="http://schemas.microsoft.com/office/drawing/2014/main" id="{B815A794-2691-7F3A-759F-7132763CCEEA}"/>
                </a:ext>
              </a:extLst>
            </p:cNvPr>
            <p:cNvGrpSpPr>
              <a:grpSpLocks/>
            </p:cNvGrpSpPr>
            <p:nvPr/>
          </p:nvGrpSpPr>
          <p:grpSpPr bwMode="auto">
            <a:xfrm>
              <a:off x="4963997" y="2833088"/>
              <a:ext cx="493426" cy="475740"/>
              <a:chOff x="0" y="0"/>
              <a:chExt cx="600" cy="568"/>
            </a:xfrm>
          </p:grpSpPr>
          <p:sp>
            <p:nvSpPr>
              <p:cNvPr id="54" name="Oval 5">
                <a:extLst>
                  <a:ext uri="{FF2B5EF4-FFF2-40B4-BE49-F238E27FC236}">
                    <a16:creationId xmlns:a16="http://schemas.microsoft.com/office/drawing/2014/main" id="{9417F0F1-753A-FFE9-020B-D6BBAA03F5BB}"/>
                  </a:ext>
                </a:extLst>
              </p:cNvPr>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55" name="AutoShape 6">
                <a:extLst>
                  <a:ext uri="{FF2B5EF4-FFF2-40B4-BE49-F238E27FC236}">
                    <a16:creationId xmlns:a16="http://schemas.microsoft.com/office/drawing/2014/main" id="{7503A74B-E510-5B68-E27A-1FA67C750A6C}"/>
                  </a:ext>
                </a:extLst>
              </p:cNvPr>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56" name="Line 7">
                <a:extLst>
                  <a:ext uri="{FF2B5EF4-FFF2-40B4-BE49-F238E27FC236}">
                    <a16:creationId xmlns:a16="http://schemas.microsoft.com/office/drawing/2014/main" id="{C75C54A9-9261-5431-0CBB-08C96EAEC281}"/>
                  </a:ext>
                </a:extLst>
              </p:cNvPr>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57" name="Line 8">
                <a:extLst>
                  <a:ext uri="{FF2B5EF4-FFF2-40B4-BE49-F238E27FC236}">
                    <a16:creationId xmlns:a16="http://schemas.microsoft.com/office/drawing/2014/main" id="{C83CAC69-8577-DD6A-7728-14859C5DD6F2}"/>
                  </a:ext>
                </a:extLst>
              </p:cNvPr>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58" name="TextBox 57">
              <a:extLst>
                <a:ext uri="{FF2B5EF4-FFF2-40B4-BE49-F238E27FC236}">
                  <a16:creationId xmlns:a16="http://schemas.microsoft.com/office/drawing/2014/main" id="{29E2E1A9-E320-EEDF-C95D-E8F4305DFD5F}"/>
                </a:ext>
              </a:extLst>
            </p:cNvPr>
            <p:cNvSpPr txBox="1"/>
            <p:nvPr/>
          </p:nvSpPr>
          <p:spPr>
            <a:xfrm>
              <a:off x="7979780" y="2797600"/>
              <a:ext cx="377026" cy="523220"/>
            </a:xfrm>
            <a:prstGeom prst="rect">
              <a:avLst/>
            </a:prstGeom>
            <a:solidFill>
              <a:schemeClr val="accent4"/>
            </a:solidFill>
          </p:spPr>
          <p:txBody>
            <a:bodyPr wrap="none" rtlCol="0">
              <a:spAutoFit/>
            </a:bodyPr>
            <a:lstStyle/>
            <a:p>
              <a:r>
                <a:rPr lang="en-US" sz="2800" dirty="0" err="1"/>
                <a:t>f</a:t>
              </a:r>
              <a:r>
                <a:rPr lang="en-US" sz="2800" baseline="-25000" dirty="0" err="1"/>
                <a:t>r</a:t>
              </a:r>
              <a:endParaRPr lang="en-US" sz="2800" baseline="-25000" dirty="0"/>
            </a:p>
          </p:txBody>
        </p:sp>
        <p:cxnSp>
          <p:nvCxnSpPr>
            <p:cNvPr id="59" name="Straight Arrow Connector 58">
              <a:extLst>
                <a:ext uri="{FF2B5EF4-FFF2-40B4-BE49-F238E27FC236}">
                  <a16:creationId xmlns:a16="http://schemas.microsoft.com/office/drawing/2014/main" id="{0621CE55-29D9-C110-0E60-9367233997DF}"/>
                </a:ext>
              </a:extLst>
            </p:cNvPr>
            <p:cNvCxnSpPr>
              <a:stCxn id="54" idx="6"/>
              <a:endCxn id="58" idx="1"/>
            </p:cNvCxnSpPr>
            <p:nvPr/>
          </p:nvCxnSpPr>
          <p:spPr>
            <a:xfrm flipV="1">
              <a:off x="5457423" y="3059210"/>
              <a:ext cx="2522357" cy="11748"/>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EB09240-CB97-E6B5-F6C5-329F5070E7BC}"/>
                </a:ext>
              </a:extLst>
            </p:cNvPr>
            <p:cNvGrpSpPr/>
            <p:nvPr/>
          </p:nvGrpSpPr>
          <p:grpSpPr>
            <a:xfrm>
              <a:off x="5958097" y="2807770"/>
              <a:ext cx="667709" cy="557476"/>
              <a:chOff x="6065654" y="1851578"/>
              <a:chExt cx="667709" cy="557476"/>
            </a:xfrm>
          </p:grpSpPr>
          <p:sp>
            <p:nvSpPr>
              <p:cNvPr id="61" name="Rectangle 60">
                <a:extLst>
                  <a:ext uri="{FF2B5EF4-FFF2-40B4-BE49-F238E27FC236}">
                    <a16:creationId xmlns:a16="http://schemas.microsoft.com/office/drawing/2014/main" id="{32D68001-55B8-CC39-F33D-406649886B61}"/>
                  </a:ext>
                </a:extLst>
              </p:cNvPr>
              <p:cNvSpPr/>
              <p:nvPr/>
            </p:nvSpPr>
            <p:spPr>
              <a:xfrm>
                <a:off x="6065654" y="1851578"/>
                <a:ext cx="667709" cy="5574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61">
                <a:extLst>
                  <a:ext uri="{FF2B5EF4-FFF2-40B4-BE49-F238E27FC236}">
                    <a16:creationId xmlns:a16="http://schemas.microsoft.com/office/drawing/2014/main" id="{ED902D84-F346-10FB-F905-B3F50AEB74FD}"/>
                  </a:ext>
                </a:extLst>
              </p:cNvPr>
              <p:cNvSpPr/>
              <p:nvPr/>
            </p:nvSpPr>
            <p:spPr>
              <a:xfrm>
                <a:off x="6122687" y="1929427"/>
                <a:ext cx="546100" cy="381000"/>
              </a:xfrm>
              <a:custGeom>
                <a:avLst/>
                <a:gdLst>
                  <a:gd name="connsiteX0" fmla="*/ 0 w 584200"/>
                  <a:gd name="connsiteY0" fmla="*/ 393700 h 393700"/>
                  <a:gd name="connsiteX1" fmla="*/ 190500 w 584200"/>
                  <a:gd name="connsiteY1" fmla="*/ 393700 h 393700"/>
                  <a:gd name="connsiteX2" fmla="*/ 203200 w 584200"/>
                  <a:gd name="connsiteY2" fmla="*/ 0 h 393700"/>
                  <a:gd name="connsiteX3" fmla="*/ 431800 w 584200"/>
                  <a:gd name="connsiteY3" fmla="*/ 0 h 393700"/>
                  <a:gd name="connsiteX4" fmla="*/ 431800 w 584200"/>
                  <a:gd name="connsiteY4" fmla="*/ 381000 h 393700"/>
                  <a:gd name="connsiteX5" fmla="*/ 584200 w 584200"/>
                  <a:gd name="connsiteY5" fmla="*/ 381000 h 393700"/>
                  <a:gd name="connsiteX6" fmla="*/ 584200 w 584200"/>
                  <a:gd name="connsiteY6" fmla="*/ 381000 h 393700"/>
                  <a:gd name="connsiteX0" fmla="*/ 0 w 584200"/>
                  <a:gd name="connsiteY0" fmla="*/ 393700 h 406400"/>
                  <a:gd name="connsiteX1" fmla="*/ 215900 w 584200"/>
                  <a:gd name="connsiteY1" fmla="*/ 406400 h 406400"/>
                  <a:gd name="connsiteX2" fmla="*/ 203200 w 584200"/>
                  <a:gd name="connsiteY2" fmla="*/ 0 h 406400"/>
                  <a:gd name="connsiteX3" fmla="*/ 431800 w 584200"/>
                  <a:gd name="connsiteY3" fmla="*/ 0 h 406400"/>
                  <a:gd name="connsiteX4" fmla="*/ 431800 w 584200"/>
                  <a:gd name="connsiteY4" fmla="*/ 381000 h 406400"/>
                  <a:gd name="connsiteX5" fmla="*/ 584200 w 584200"/>
                  <a:gd name="connsiteY5" fmla="*/ 381000 h 406400"/>
                  <a:gd name="connsiteX6" fmla="*/ 584200 w 584200"/>
                  <a:gd name="connsiteY6" fmla="*/ 381000 h 406400"/>
                  <a:gd name="connsiteX0" fmla="*/ 0 w 584200"/>
                  <a:gd name="connsiteY0" fmla="*/ 393700 h 431800"/>
                  <a:gd name="connsiteX1" fmla="*/ 203200 w 584200"/>
                  <a:gd name="connsiteY1" fmla="*/ 431800 h 431800"/>
                  <a:gd name="connsiteX2" fmla="*/ 203200 w 584200"/>
                  <a:gd name="connsiteY2" fmla="*/ 0 h 431800"/>
                  <a:gd name="connsiteX3" fmla="*/ 431800 w 584200"/>
                  <a:gd name="connsiteY3" fmla="*/ 0 h 431800"/>
                  <a:gd name="connsiteX4" fmla="*/ 431800 w 584200"/>
                  <a:gd name="connsiteY4" fmla="*/ 381000 h 431800"/>
                  <a:gd name="connsiteX5" fmla="*/ 584200 w 584200"/>
                  <a:gd name="connsiteY5" fmla="*/ 381000 h 431800"/>
                  <a:gd name="connsiteX6" fmla="*/ 584200 w 584200"/>
                  <a:gd name="connsiteY6" fmla="*/ 381000 h 431800"/>
                  <a:gd name="connsiteX0" fmla="*/ 0 w 584200"/>
                  <a:gd name="connsiteY0" fmla="*/ 393700 h 393700"/>
                  <a:gd name="connsiteX1" fmla="*/ 203200 w 584200"/>
                  <a:gd name="connsiteY1" fmla="*/ 381000 h 393700"/>
                  <a:gd name="connsiteX2" fmla="*/ 203200 w 584200"/>
                  <a:gd name="connsiteY2" fmla="*/ 0 h 393700"/>
                  <a:gd name="connsiteX3" fmla="*/ 431800 w 584200"/>
                  <a:gd name="connsiteY3" fmla="*/ 0 h 393700"/>
                  <a:gd name="connsiteX4" fmla="*/ 431800 w 584200"/>
                  <a:gd name="connsiteY4" fmla="*/ 381000 h 393700"/>
                  <a:gd name="connsiteX5" fmla="*/ 584200 w 584200"/>
                  <a:gd name="connsiteY5" fmla="*/ 381000 h 393700"/>
                  <a:gd name="connsiteX6" fmla="*/ 584200 w 584200"/>
                  <a:gd name="connsiteY6" fmla="*/ 381000 h 393700"/>
                  <a:gd name="connsiteX0" fmla="*/ 0 w 558800"/>
                  <a:gd name="connsiteY0" fmla="*/ 393700 h 393700"/>
                  <a:gd name="connsiteX1" fmla="*/ 177800 w 558800"/>
                  <a:gd name="connsiteY1" fmla="*/ 381000 h 393700"/>
                  <a:gd name="connsiteX2" fmla="*/ 177800 w 558800"/>
                  <a:gd name="connsiteY2" fmla="*/ 0 h 393700"/>
                  <a:gd name="connsiteX3" fmla="*/ 406400 w 558800"/>
                  <a:gd name="connsiteY3" fmla="*/ 0 h 393700"/>
                  <a:gd name="connsiteX4" fmla="*/ 406400 w 558800"/>
                  <a:gd name="connsiteY4" fmla="*/ 381000 h 393700"/>
                  <a:gd name="connsiteX5" fmla="*/ 558800 w 558800"/>
                  <a:gd name="connsiteY5" fmla="*/ 381000 h 393700"/>
                  <a:gd name="connsiteX6" fmla="*/ 558800 w 558800"/>
                  <a:gd name="connsiteY6" fmla="*/ 381000 h 393700"/>
                  <a:gd name="connsiteX0" fmla="*/ 0 w 546100"/>
                  <a:gd name="connsiteY0" fmla="*/ 368300 h 381000"/>
                  <a:gd name="connsiteX1" fmla="*/ 165100 w 546100"/>
                  <a:gd name="connsiteY1" fmla="*/ 381000 h 381000"/>
                  <a:gd name="connsiteX2" fmla="*/ 165100 w 546100"/>
                  <a:gd name="connsiteY2" fmla="*/ 0 h 381000"/>
                  <a:gd name="connsiteX3" fmla="*/ 393700 w 546100"/>
                  <a:gd name="connsiteY3" fmla="*/ 0 h 381000"/>
                  <a:gd name="connsiteX4" fmla="*/ 393700 w 546100"/>
                  <a:gd name="connsiteY4" fmla="*/ 381000 h 381000"/>
                  <a:gd name="connsiteX5" fmla="*/ 546100 w 546100"/>
                  <a:gd name="connsiteY5" fmla="*/ 381000 h 381000"/>
                  <a:gd name="connsiteX6" fmla="*/ 546100 w 546100"/>
                  <a:gd name="connsiteY6" fmla="*/ 381000 h 381000"/>
                  <a:gd name="connsiteX0" fmla="*/ 0 w 553134"/>
                  <a:gd name="connsiteY0" fmla="*/ 396435 h 396435"/>
                  <a:gd name="connsiteX1" fmla="*/ 172134 w 553134"/>
                  <a:gd name="connsiteY1" fmla="*/ 381000 h 396435"/>
                  <a:gd name="connsiteX2" fmla="*/ 172134 w 553134"/>
                  <a:gd name="connsiteY2" fmla="*/ 0 h 396435"/>
                  <a:gd name="connsiteX3" fmla="*/ 400734 w 553134"/>
                  <a:gd name="connsiteY3" fmla="*/ 0 h 396435"/>
                  <a:gd name="connsiteX4" fmla="*/ 400734 w 553134"/>
                  <a:gd name="connsiteY4" fmla="*/ 381000 h 396435"/>
                  <a:gd name="connsiteX5" fmla="*/ 553134 w 553134"/>
                  <a:gd name="connsiteY5" fmla="*/ 381000 h 396435"/>
                  <a:gd name="connsiteX6" fmla="*/ 553134 w 553134"/>
                  <a:gd name="connsiteY6" fmla="*/ 381000 h 396435"/>
                  <a:gd name="connsiteX0" fmla="*/ 0 w 539066"/>
                  <a:gd name="connsiteY0" fmla="*/ 361266 h 381000"/>
                  <a:gd name="connsiteX1" fmla="*/ 158066 w 539066"/>
                  <a:gd name="connsiteY1" fmla="*/ 381000 h 381000"/>
                  <a:gd name="connsiteX2" fmla="*/ 158066 w 539066"/>
                  <a:gd name="connsiteY2" fmla="*/ 0 h 381000"/>
                  <a:gd name="connsiteX3" fmla="*/ 386666 w 539066"/>
                  <a:gd name="connsiteY3" fmla="*/ 0 h 381000"/>
                  <a:gd name="connsiteX4" fmla="*/ 386666 w 539066"/>
                  <a:gd name="connsiteY4" fmla="*/ 381000 h 381000"/>
                  <a:gd name="connsiteX5" fmla="*/ 539066 w 539066"/>
                  <a:gd name="connsiteY5" fmla="*/ 381000 h 381000"/>
                  <a:gd name="connsiteX6" fmla="*/ 539066 w 539066"/>
                  <a:gd name="connsiteY6" fmla="*/ 381000 h 381000"/>
                  <a:gd name="connsiteX0" fmla="*/ 0 w 539066"/>
                  <a:gd name="connsiteY0" fmla="*/ 389401 h 389401"/>
                  <a:gd name="connsiteX1" fmla="*/ 158066 w 539066"/>
                  <a:gd name="connsiteY1" fmla="*/ 381000 h 389401"/>
                  <a:gd name="connsiteX2" fmla="*/ 158066 w 539066"/>
                  <a:gd name="connsiteY2" fmla="*/ 0 h 389401"/>
                  <a:gd name="connsiteX3" fmla="*/ 386666 w 539066"/>
                  <a:gd name="connsiteY3" fmla="*/ 0 h 389401"/>
                  <a:gd name="connsiteX4" fmla="*/ 386666 w 539066"/>
                  <a:gd name="connsiteY4" fmla="*/ 381000 h 389401"/>
                  <a:gd name="connsiteX5" fmla="*/ 539066 w 539066"/>
                  <a:gd name="connsiteY5" fmla="*/ 381000 h 389401"/>
                  <a:gd name="connsiteX6" fmla="*/ 539066 w 539066"/>
                  <a:gd name="connsiteY6" fmla="*/ 381000 h 389401"/>
                  <a:gd name="connsiteX0" fmla="*/ 0 w 546100"/>
                  <a:gd name="connsiteY0" fmla="*/ 375333 h 381000"/>
                  <a:gd name="connsiteX1" fmla="*/ 165100 w 546100"/>
                  <a:gd name="connsiteY1" fmla="*/ 381000 h 381000"/>
                  <a:gd name="connsiteX2" fmla="*/ 165100 w 546100"/>
                  <a:gd name="connsiteY2" fmla="*/ 0 h 381000"/>
                  <a:gd name="connsiteX3" fmla="*/ 393700 w 546100"/>
                  <a:gd name="connsiteY3" fmla="*/ 0 h 381000"/>
                  <a:gd name="connsiteX4" fmla="*/ 393700 w 546100"/>
                  <a:gd name="connsiteY4" fmla="*/ 381000 h 381000"/>
                  <a:gd name="connsiteX5" fmla="*/ 546100 w 546100"/>
                  <a:gd name="connsiteY5" fmla="*/ 381000 h 381000"/>
                  <a:gd name="connsiteX6" fmla="*/ 546100 w 546100"/>
                  <a:gd name="connsiteY6"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100" h="381000">
                    <a:moveTo>
                      <a:pt x="0" y="375333"/>
                    </a:moveTo>
                    <a:lnTo>
                      <a:pt x="165100" y="381000"/>
                    </a:lnTo>
                    <a:lnTo>
                      <a:pt x="165100" y="0"/>
                    </a:lnTo>
                    <a:lnTo>
                      <a:pt x="393700" y="0"/>
                    </a:lnTo>
                    <a:lnTo>
                      <a:pt x="393700" y="381000"/>
                    </a:lnTo>
                    <a:lnTo>
                      <a:pt x="546100" y="381000"/>
                    </a:lnTo>
                    <a:lnTo>
                      <a:pt x="546100" y="381000"/>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3" name="Elbow Connector 82">
              <a:extLst>
                <a:ext uri="{FF2B5EF4-FFF2-40B4-BE49-F238E27FC236}">
                  <a16:creationId xmlns:a16="http://schemas.microsoft.com/office/drawing/2014/main" id="{60738DF5-4B99-4B68-19FD-82FF6669BC5D}"/>
                </a:ext>
              </a:extLst>
            </p:cNvPr>
            <p:cNvCxnSpPr>
              <a:cxnSpLocks/>
              <a:stCxn id="17" idx="6"/>
              <a:endCxn id="54" idx="2"/>
            </p:cNvCxnSpPr>
            <p:nvPr/>
          </p:nvCxnSpPr>
          <p:spPr>
            <a:xfrm>
              <a:off x="4135001" y="1627027"/>
              <a:ext cx="828996" cy="1443931"/>
            </a:xfrm>
            <a:prstGeom prst="bentConnector3">
              <a:avLst>
                <a:gd name="adj1" fmla="val 5000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EC616E1E-ACEE-7F51-1F74-C9DEFC68BA86}"/>
                </a:ext>
              </a:extLst>
            </p:cNvPr>
            <p:cNvCxnSpPr>
              <a:cxnSpLocks/>
            </p:cNvCxnSpPr>
            <p:nvPr/>
          </p:nvCxnSpPr>
          <p:spPr>
            <a:xfrm>
              <a:off x="4305184" y="2877714"/>
              <a:ext cx="438144" cy="441253"/>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108" name="TextBox 107">
            <a:extLst>
              <a:ext uri="{FF2B5EF4-FFF2-40B4-BE49-F238E27FC236}">
                <a16:creationId xmlns:a16="http://schemas.microsoft.com/office/drawing/2014/main" id="{504C1192-03B8-CC9C-8CC2-16C9A3B15D13}"/>
              </a:ext>
            </a:extLst>
          </p:cNvPr>
          <p:cNvSpPr txBox="1"/>
          <p:nvPr/>
        </p:nvSpPr>
        <p:spPr>
          <a:xfrm>
            <a:off x="337043" y="2531686"/>
            <a:ext cx="3554000" cy="2308324"/>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n-US" dirty="0"/>
              <a:t>Optical beat signal measurement requires the following:</a:t>
            </a:r>
          </a:p>
          <a:p>
            <a:pPr marL="285750" indent="-285750">
              <a:buFont typeface="Arial" panose="020B0604020202020204" pitchFamily="34" charset="0"/>
              <a:buChar char="•"/>
            </a:pPr>
            <a:r>
              <a:rPr lang="en-US" dirty="0"/>
              <a:t>Spectral overlap</a:t>
            </a:r>
          </a:p>
          <a:p>
            <a:pPr marL="285750" indent="-285750">
              <a:buFont typeface="Arial" panose="020B0604020202020204" pitchFamily="34" charset="0"/>
              <a:buChar char="•"/>
            </a:pPr>
            <a:r>
              <a:rPr lang="en-US" dirty="0"/>
              <a:t>Spatial overlap</a:t>
            </a:r>
          </a:p>
          <a:p>
            <a:pPr marL="285750" indent="-285750">
              <a:buFont typeface="Arial" panose="020B0604020202020204" pitchFamily="34" charset="0"/>
              <a:buChar char="•"/>
            </a:pPr>
            <a:r>
              <a:rPr lang="en-US" dirty="0"/>
              <a:t>Polarization overlap</a:t>
            </a:r>
          </a:p>
          <a:p>
            <a:pPr marL="285750" indent="-285750">
              <a:buFont typeface="Arial" panose="020B0604020202020204" pitchFamily="34" charset="0"/>
              <a:buChar char="•"/>
            </a:pPr>
            <a:endParaRPr lang="en-US" dirty="0"/>
          </a:p>
          <a:p>
            <a:r>
              <a:rPr lang="en-US" dirty="0"/>
              <a:t>With 1 </a:t>
            </a:r>
            <a:r>
              <a:rPr lang="en-US" dirty="0" err="1"/>
              <a:t>mW</a:t>
            </a:r>
            <a:r>
              <a:rPr lang="en-US" dirty="0"/>
              <a:t> of CW light + 100 </a:t>
            </a:r>
            <a:r>
              <a:rPr lang="en-US" dirty="0" err="1"/>
              <a:t>nW</a:t>
            </a:r>
            <a:r>
              <a:rPr lang="en-US" dirty="0"/>
              <a:t> in a single comb mode </a:t>
            </a:r>
            <a:r>
              <a:rPr lang="en-US" dirty="0" err="1">
                <a:latin typeface="Symbol" pitchFamily="2" charset="2"/>
              </a:rPr>
              <a:t>D</a:t>
            </a:r>
            <a:r>
              <a:rPr lang="en-US" dirty="0" err="1"/>
              <a:t>f</a:t>
            </a:r>
            <a:r>
              <a:rPr lang="en-US" dirty="0"/>
              <a:t> ~ 40 dB SNR</a:t>
            </a:r>
          </a:p>
        </p:txBody>
      </p:sp>
      <p:sp>
        <p:nvSpPr>
          <p:cNvPr id="109" name="TextBox 108">
            <a:extLst>
              <a:ext uri="{FF2B5EF4-FFF2-40B4-BE49-F238E27FC236}">
                <a16:creationId xmlns:a16="http://schemas.microsoft.com/office/drawing/2014/main" id="{3CDCE3B9-16EF-279A-0C4B-AACA099BF191}"/>
              </a:ext>
            </a:extLst>
          </p:cNvPr>
          <p:cNvSpPr txBox="1"/>
          <p:nvPr/>
        </p:nvSpPr>
        <p:spPr>
          <a:xfrm>
            <a:off x="0" y="-8891"/>
            <a:ext cx="9144000" cy="649224"/>
          </a:xfrm>
          <a:prstGeom prst="rect">
            <a:avLst/>
          </a:prstGeom>
          <a:solidFill>
            <a:schemeClr val="tx1"/>
          </a:solidFill>
        </p:spPr>
        <p:txBody>
          <a:bodyPr wrap="square" rtlCol="0">
            <a:spAutoFit/>
          </a:bodyPr>
          <a:lstStyle/>
          <a:p>
            <a:pPr algn="ctr"/>
            <a:r>
              <a:rPr lang="en-US" sz="3200" dirty="0">
                <a:solidFill>
                  <a:schemeClr val="bg1"/>
                </a:solidFill>
                <a:latin typeface="Calibri" panose="020F0502020204030204" pitchFamily="34" charset="0"/>
                <a:cs typeface="Calibri" panose="020F0502020204030204" pitchFamily="34" charset="0"/>
              </a:rPr>
              <a:t>Combs for measuring optical frequencies</a:t>
            </a:r>
          </a:p>
        </p:txBody>
      </p:sp>
      <p:grpSp>
        <p:nvGrpSpPr>
          <p:cNvPr id="3" name="Group 2">
            <a:extLst>
              <a:ext uri="{FF2B5EF4-FFF2-40B4-BE49-F238E27FC236}">
                <a16:creationId xmlns:a16="http://schemas.microsoft.com/office/drawing/2014/main" id="{DC673601-BCB3-E010-FFA2-F74CA4D1766D}"/>
              </a:ext>
            </a:extLst>
          </p:cNvPr>
          <p:cNvGrpSpPr/>
          <p:nvPr/>
        </p:nvGrpSpPr>
        <p:grpSpPr>
          <a:xfrm>
            <a:off x="1736640" y="1627027"/>
            <a:ext cx="6923630" cy="5150031"/>
            <a:chOff x="1736640" y="1627027"/>
            <a:chExt cx="6923630" cy="5150031"/>
          </a:xfrm>
        </p:grpSpPr>
        <p:grpSp>
          <p:nvGrpSpPr>
            <p:cNvPr id="34" name="Group 9">
              <a:extLst>
                <a:ext uri="{FF2B5EF4-FFF2-40B4-BE49-F238E27FC236}">
                  <a16:creationId xmlns:a16="http://schemas.microsoft.com/office/drawing/2014/main" id="{137E004D-3C6A-AD49-5279-1AD84D00587E}"/>
                </a:ext>
              </a:extLst>
            </p:cNvPr>
            <p:cNvGrpSpPr>
              <a:grpSpLocks/>
            </p:cNvGrpSpPr>
            <p:nvPr/>
          </p:nvGrpSpPr>
          <p:grpSpPr bwMode="auto">
            <a:xfrm>
              <a:off x="6727416" y="4498814"/>
              <a:ext cx="493426" cy="475740"/>
              <a:chOff x="0" y="0"/>
              <a:chExt cx="600" cy="568"/>
            </a:xfrm>
          </p:grpSpPr>
          <p:sp>
            <p:nvSpPr>
              <p:cNvPr id="35" name="Oval 5">
                <a:extLst>
                  <a:ext uri="{FF2B5EF4-FFF2-40B4-BE49-F238E27FC236}">
                    <a16:creationId xmlns:a16="http://schemas.microsoft.com/office/drawing/2014/main" id="{256FB61D-9DC0-AD92-03FF-D6C6FEC87040}"/>
                  </a:ext>
                </a:extLst>
              </p:cNvPr>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36" name="AutoShape 6">
                <a:extLst>
                  <a:ext uri="{FF2B5EF4-FFF2-40B4-BE49-F238E27FC236}">
                    <a16:creationId xmlns:a16="http://schemas.microsoft.com/office/drawing/2014/main" id="{442D54A2-C6FB-E50A-D09A-8FF27CECC7EF}"/>
                  </a:ext>
                </a:extLst>
              </p:cNvPr>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37" name="Line 7">
                <a:extLst>
                  <a:ext uri="{FF2B5EF4-FFF2-40B4-BE49-F238E27FC236}">
                    <a16:creationId xmlns:a16="http://schemas.microsoft.com/office/drawing/2014/main" id="{63A2A6D1-E465-4F0A-996A-C1C61F23FDDE}"/>
                  </a:ext>
                </a:extLst>
              </p:cNvPr>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38" name="Line 8">
                <a:extLst>
                  <a:ext uri="{FF2B5EF4-FFF2-40B4-BE49-F238E27FC236}">
                    <a16:creationId xmlns:a16="http://schemas.microsoft.com/office/drawing/2014/main" id="{30A2C84A-F14F-7D89-AAA0-753A0D3C071A}"/>
                  </a:ext>
                </a:extLst>
              </p:cNvPr>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41" name="TextBox 40">
              <a:extLst>
                <a:ext uri="{FF2B5EF4-FFF2-40B4-BE49-F238E27FC236}">
                  <a16:creationId xmlns:a16="http://schemas.microsoft.com/office/drawing/2014/main" id="{D68771D6-E7A8-0FD0-ECE5-22C31E99D3DD}"/>
                </a:ext>
              </a:extLst>
            </p:cNvPr>
            <p:cNvSpPr txBox="1"/>
            <p:nvPr/>
          </p:nvSpPr>
          <p:spPr>
            <a:xfrm>
              <a:off x="1736640" y="5527845"/>
              <a:ext cx="3679462" cy="646331"/>
            </a:xfrm>
            <a:prstGeom prst="rect">
              <a:avLst/>
            </a:prstGeom>
            <a:noFill/>
          </p:spPr>
          <p:txBody>
            <a:bodyPr wrap="square" rtlCol="0">
              <a:spAutoFit/>
            </a:bodyPr>
            <a:lstStyle/>
            <a:p>
              <a:pPr algn="ctr"/>
              <a:r>
                <a:rPr lang="en-US" dirty="0"/>
                <a:t>Optical band pass filter:</a:t>
              </a:r>
            </a:p>
            <a:p>
              <a:pPr algn="ctr"/>
              <a:r>
                <a:rPr lang="en-US" b="1" dirty="0" err="1">
                  <a:solidFill>
                    <a:srgbClr val="C00000"/>
                  </a:solidFill>
                  <a:latin typeface="Symbol" pitchFamily="2" charset="2"/>
                </a:rPr>
                <a:t>l</a:t>
              </a:r>
              <a:r>
                <a:rPr lang="en-US" b="1" baseline="-25000" dirty="0" err="1">
                  <a:solidFill>
                    <a:srgbClr val="C00000"/>
                  </a:solidFill>
                  <a:latin typeface="Arial" panose="020B0604020202020204" pitchFamily="34" charset="0"/>
                  <a:cs typeface="Arial" panose="020B0604020202020204" pitchFamily="34" charset="0"/>
                </a:rPr>
                <a:t>opt</a:t>
              </a:r>
              <a:r>
                <a:rPr lang="en-US" b="1" dirty="0">
                  <a:solidFill>
                    <a:srgbClr val="C00000"/>
                  </a:solidFill>
                  <a:latin typeface="Symbol" pitchFamily="2" charset="2"/>
                </a:rPr>
                <a:t> </a:t>
              </a:r>
              <a:r>
                <a:rPr lang="en-US" dirty="0">
                  <a:latin typeface="Symbol" pitchFamily="2" charset="2"/>
                </a:rPr>
                <a:t>±</a:t>
              </a:r>
              <a:r>
                <a:rPr lang="en-US" dirty="0"/>
                <a:t> 5 nm ~ 800 GHz @ 1550 nm</a:t>
              </a:r>
            </a:p>
          </p:txBody>
        </p:sp>
        <p:grpSp>
          <p:nvGrpSpPr>
            <p:cNvPr id="105" name="Group 104">
              <a:extLst>
                <a:ext uri="{FF2B5EF4-FFF2-40B4-BE49-F238E27FC236}">
                  <a16:creationId xmlns:a16="http://schemas.microsoft.com/office/drawing/2014/main" id="{0BFBD6E4-C200-4DA7-9A59-814836D5B739}"/>
                </a:ext>
              </a:extLst>
            </p:cNvPr>
            <p:cNvGrpSpPr/>
            <p:nvPr/>
          </p:nvGrpSpPr>
          <p:grpSpPr>
            <a:xfrm>
              <a:off x="5388510" y="4486114"/>
              <a:ext cx="469900" cy="468745"/>
              <a:chOff x="5413910" y="4498814"/>
              <a:chExt cx="469900" cy="468745"/>
            </a:xfrm>
          </p:grpSpPr>
          <p:sp>
            <p:nvSpPr>
              <p:cNvPr id="43" name="Rectangle 42">
                <a:extLst>
                  <a:ext uri="{FF2B5EF4-FFF2-40B4-BE49-F238E27FC236}">
                    <a16:creationId xmlns:a16="http://schemas.microsoft.com/office/drawing/2014/main" id="{56EF9215-9F9C-00C7-CAE8-500D27D31775}"/>
                  </a:ext>
                </a:extLst>
              </p:cNvPr>
              <p:cNvSpPr/>
              <p:nvPr/>
            </p:nvSpPr>
            <p:spPr>
              <a:xfrm>
                <a:off x="5413910" y="4510359"/>
                <a:ext cx="457200" cy="457200"/>
              </a:xfrm>
              <a:prstGeom prst="rect">
                <a:avLst/>
              </a:prstGeom>
              <a:solidFill>
                <a:srgbClr val="3C6CBA">
                  <a:alpha val="38039"/>
                </a:srgb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204F8077-98A9-333C-800A-697486BE3202}"/>
                  </a:ext>
                </a:extLst>
              </p:cNvPr>
              <p:cNvCxnSpPr/>
              <p:nvPr/>
            </p:nvCxnSpPr>
            <p:spPr>
              <a:xfrm flipV="1">
                <a:off x="5426610" y="4498814"/>
                <a:ext cx="457200" cy="443345"/>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5" name="Straight Arrow Connector 44">
              <a:extLst>
                <a:ext uri="{FF2B5EF4-FFF2-40B4-BE49-F238E27FC236}">
                  <a16:creationId xmlns:a16="http://schemas.microsoft.com/office/drawing/2014/main" id="{BF5FEF7A-5522-3910-15A3-7C30DFE7F583}"/>
                </a:ext>
              </a:extLst>
            </p:cNvPr>
            <p:cNvCxnSpPr/>
            <p:nvPr/>
          </p:nvCxnSpPr>
          <p:spPr>
            <a:xfrm>
              <a:off x="5350795" y="5093872"/>
              <a:ext cx="548640"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6D1EF45A-4C28-2006-08F3-4D498C990E13}"/>
                </a:ext>
              </a:extLst>
            </p:cNvPr>
            <p:cNvSpPr txBox="1"/>
            <p:nvPr/>
          </p:nvSpPr>
          <p:spPr>
            <a:xfrm>
              <a:off x="6171931" y="5321260"/>
              <a:ext cx="518091" cy="369332"/>
            </a:xfrm>
            <a:prstGeom prst="rect">
              <a:avLst/>
            </a:prstGeom>
            <a:noFill/>
          </p:spPr>
          <p:txBody>
            <a:bodyPr wrap="none" rtlCol="0">
              <a:spAutoFit/>
            </a:bodyPr>
            <a:lstStyle/>
            <a:p>
              <a:r>
                <a:rPr lang="en-US" dirty="0">
                  <a:latin typeface="Symbol" panose="05050102010706020507" pitchFamily="18" charset="2"/>
                </a:rPr>
                <a:t>l</a:t>
              </a:r>
              <a:r>
                <a:rPr lang="en-US" dirty="0"/>
                <a:t>/2</a:t>
              </a:r>
            </a:p>
          </p:txBody>
        </p:sp>
        <p:cxnSp>
          <p:nvCxnSpPr>
            <p:cNvPr id="47" name="Straight Arrow Connector 46">
              <a:extLst>
                <a:ext uri="{FF2B5EF4-FFF2-40B4-BE49-F238E27FC236}">
                  <a16:creationId xmlns:a16="http://schemas.microsoft.com/office/drawing/2014/main" id="{62A8F078-FB9E-8F63-F38E-F317D10034F9}"/>
                </a:ext>
              </a:extLst>
            </p:cNvPr>
            <p:cNvCxnSpPr/>
            <p:nvPr/>
          </p:nvCxnSpPr>
          <p:spPr>
            <a:xfrm>
              <a:off x="6137627" y="4498814"/>
              <a:ext cx="6593" cy="45720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DC49543A-B669-CE98-834B-BE82F4B3541E}"/>
                </a:ext>
              </a:extLst>
            </p:cNvPr>
            <p:cNvSpPr txBox="1"/>
            <p:nvPr/>
          </p:nvSpPr>
          <p:spPr>
            <a:xfrm>
              <a:off x="5899917" y="4083435"/>
              <a:ext cx="531107" cy="369332"/>
            </a:xfrm>
            <a:prstGeom prst="rect">
              <a:avLst/>
            </a:prstGeom>
            <a:noFill/>
          </p:spPr>
          <p:txBody>
            <a:bodyPr wrap="none" rtlCol="0">
              <a:spAutoFit/>
            </a:bodyPr>
            <a:lstStyle/>
            <a:p>
              <a:r>
                <a:rPr lang="en-US" dirty="0"/>
                <a:t>Pol.</a:t>
              </a:r>
            </a:p>
          </p:txBody>
        </p:sp>
        <p:sp>
          <p:nvSpPr>
            <p:cNvPr id="49" name="TextBox 48">
              <a:extLst>
                <a:ext uri="{FF2B5EF4-FFF2-40B4-BE49-F238E27FC236}">
                  <a16:creationId xmlns:a16="http://schemas.microsoft.com/office/drawing/2014/main" id="{76350F31-21F8-3A45-F189-EE89519EF87D}"/>
                </a:ext>
              </a:extLst>
            </p:cNvPr>
            <p:cNvSpPr txBox="1"/>
            <p:nvPr/>
          </p:nvSpPr>
          <p:spPr>
            <a:xfrm>
              <a:off x="7911652" y="4475843"/>
              <a:ext cx="513282" cy="523220"/>
            </a:xfrm>
            <a:prstGeom prst="rect">
              <a:avLst/>
            </a:prstGeom>
            <a:solidFill>
              <a:schemeClr val="accent4"/>
            </a:solidFill>
          </p:spPr>
          <p:txBody>
            <a:bodyPr wrap="none" rtlCol="0">
              <a:spAutoFit/>
            </a:bodyPr>
            <a:lstStyle/>
            <a:p>
              <a:r>
                <a:rPr lang="en-US" sz="2800" dirty="0" err="1">
                  <a:latin typeface="Symbol" panose="05050102010706020507" pitchFamily="18" charset="2"/>
                </a:rPr>
                <a:t>D</a:t>
              </a:r>
              <a:r>
                <a:rPr lang="en-US" sz="2800" dirty="0" err="1"/>
                <a:t>f</a:t>
              </a:r>
              <a:endParaRPr lang="en-US" sz="2800" dirty="0"/>
            </a:p>
          </p:txBody>
        </p:sp>
        <p:cxnSp>
          <p:nvCxnSpPr>
            <p:cNvPr id="50" name="Straight Arrow Connector 49">
              <a:extLst>
                <a:ext uri="{FF2B5EF4-FFF2-40B4-BE49-F238E27FC236}">
                  <a16:creationId xmlns:a16="http://schemas.microsoft.com/office/drawing/2014/main" id="{77B7CD55-1ED2-5137-7D82-B7CA98C21E6D}"/>
                </a:ext>
              </a:extLst>
            </p:cNvPr>
            <p:cNvCxnSpPr>
              <a:stCxn id="35" idx="6"/>
              <a:endCxn id="49" idx="1"/>
            </p:cNvCxnSpPr>
            <p:nvPr/>
          </p:nvCxnSpPr>
          <p:spPr>
            <a:xfrm>
              <a:off x="7220842" y="4736684"/>
              <a:ext cx="690810" cy="769"/>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5373FE11-39FC-2581-D699-ED84AB884EA7}"/>
                </a:ext>
              </a:extLst>
            </p:cNvPr>
            <p:cNvCxnSpPr>
              <a:cxnSpLocks/>
            </p:cNvCxnSpPr>
            <p:nvPr/>
          </p:nvCxnSpPr>
          <p:spPr>
            <a:xfrm flipV="1">
              <a:off x="4434285" y="5093872"/>
              <a:ext cx="529712" cy="3728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C8A0BC91-7D1C-E5E3-7775-46B1AE62FCF0}"/>
                </a:ext>
              </a:extLst>
            </p:cNvPr>
            <p:cNvSpPr txBox="1"/>
            <p:nvPr/>
          </p:nvSpPr>
          <p:spPr>
            <a:xfrm>
              <a:off x="7291271" y="6407726"/>
              <a:ext cx="912429" cy="369332"/>
            </a:xfrm>
            <a:prstGeom prst="rect">
              <a:avLst/>
            </a:prstGeom>
            <a:noFill/>
          </p:spPr>
          <p:txBody>
            <a:bodyPr wrap="none" rtlCol="0">
              <a:spAutoFit/>
            </a:bodyPr>
            <a:lstStyle/>
            <a:p>
              <a:r>
                <a:rPr lang="en-US" dirty="0">
                  <a:solidFill>
                    <a:srgbClr val="C00000"/>
                  </a:solidFill>
                </a:rPr>
                <a:t>&gt; 1 </a:t>
              </a:r>
              <a:r>
                <a:rPr lang="en-US" dirty="0" err="1">
                  <a:solidFill>
                    <a:srgbClr val="C00000"/>
                  </a:solidFill>
                </a:rPr>
                <a:t>mW</a:t>
              </a:r>
              <a:endParaRPr lang="en-US" dirty="0">
                <a:solidFill>
                  <a:srgbClr val="C00000"/>
                </a:solidFill>
              </a:endParaRPr>
            </a:p>
          </p:txBody>
        </p:sp>
        <p:cxnSp>
          <p:nvCxnSpPr>
            <p:cNvPr id="67" name="Straight Connector 66">
              <a:extLst>
                <a:ext uri="{FF2B5EF4-FFF2-40B4-BE49-F238E27FC236}">
                  <a16:creationId xmlns:a16="http://schemas.microsoft.com/office/drawing/2014/main" id="{7305EAF8-5154-6565-81A4-3F161B1C1576}"/>
                </a:ext>
              </a:extLst>
            </p:cNvPr>
            <p:cNvCxnSpPr>
              <a:cxnSpLocks/>
            </p:cNvCxnSpPr>
            <p:nvPr/>
          </p:nvCxnSpPr>
          <p:spPr>
            <a:xfrm>
              <a:off x="4279180" y="4533301"/>
              <a:ext cx="438144" cy="44125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6" name="Elbow Connector 75">
              <a:extLst>
                <a:ext uri="{FF2B5EF4-FFF2-40B4-BE49-F238E27FC236}">
                  <a16:creationId xmlns:a16="http://schemas.microsoft.com/office/drawing/2014/main" id="{BCFEF3E6-4F8A-CBA6-85B8-C0C764C13904}"/>
                </a:ext>
              </a:extLst>
            </p:cNvPr>
            <p:cNvCxnSpPr>
              <a:cxnSpLocks/>
              <a:stCxn id="17" idx="6"/>
              <a:endCxn id="35" idx="2"/>
            </p:cNvCxnSpPr>
            <p:nvPr/>
          </p:nvCxnSpPr>
          <p:spPr>
            <a:xfrm>
              <a:off x="4135001" y="1627027"/>
              <a:ext cx="2592415" cy="3109657"/>
            </a:xfrm>
            <a:prstGeom prst="bentConnector3">
              <a:avLst>
                <a:gd name="adj1" fmla="val 16198"/>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48298CA3-68AF-0E13-4059-63B6AB01EABB}"/>
                </a:ext>
              </a:extLst>
            </p:cNvPr>
            <p:cNvSpPr txBox="1"/>
            <p:nvPr/>
          </p:nvSpPr>
          <p:spPr>
            <a:xfrm>
              <a:off x="6866625" y="5770393"/>
              <a:ext cx="1793645" cy="646331"/>
            </a:xfrm>
            <a:prstGeom prst="rect">
              <a:avLst/>
            </a:prstGeom>
            <a:noFill/>
          </p:spPr>
          <p:txBody>
            <a:bodyPr wrap="square" rtlCol="0">
              <a:spAutoFit/>
            </a:bodyPr>
            <a:lstStyle/>
            <a:p>
              <a:pPr algn="ctr"/>
              <a:r>
                <a:rPr lang="en-US" dirty="0"/>
                <a:t>Unknown optical frequency, </a:t>
              </a:r>
              <a:r>
                <a:rPr lang="en-US" b="1" dirty="0" err="1">
                  <a:solidFill>
                    <a:srgbClr val="C00000"/>
                  </a:solidFill>
                  <a:latin typeface="Symbol" pitchFamily="2" charset="2"/>
                </a:rPr>
                <a:t>l</a:t>
              </a:r>
              <a:r>
                <a:rPr lang="en-US" b="1" baseline="-25000" dirty="0" err="1">
                  <a:solidFill>
                    <a:srgbClr val="C00000"/>
                  </a:solidFill>
                  <a:latin typeface="Arial" panose="020B0604020202020204" pitchFamily="34" charset="0"/>
                  <a:cs typeface="Arial" panose="020B0604020202020204" pitchFamily="34" charset="0"/>
                </a:rPr>
                <a:t>opt</a:t>
              </a:r>
              <a:endParaRPr lang="en-US" b="1" dirty="0">
                <a:solidFill>
                  <a:srgbClr val="C00000"/>
                </a:solidFill>
              </a:endParaRPr>
            </a:p>
          </p:txBody>
        </p:sp>
        <p:sp>
          <p:nvSpPr>
            <p:cNvPr id="88" name="Rectangle 87">
              <a:extLst>
                <a:ext uri="{FF2B5EF4-FFF2-40B4-BE49-F238E27FC236}">
                  <a16:creationId xmlns:a16="http://schemas.microsoft.com/office/drawing/2014/main" id="{C0E11C97-7D17-BD9B-2F1A-9C6F52DB22D1}"/>
                </a:ext>
              </a:extLst>
            </p:cNvPr>
            <p:cNvSpPr/>
            <p:nvPr/>
          </p:nvSpPr>
          <p:spPr>
            <a:xfrm>
              <a:off x="5531929" y="5221509"/>
              <a:ext cx="173181" cy="251353"/>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9" name="Group 88">
              <a:extLst>
                <a:ext uri="{FF2B5EF4-FFF2-40B4-BE49-F238E27FC236}">
                  <a16:creationId xmlns:a16="http://schemas.microsoft.com/office/drawing/2014/main" id="{DA467724-29D0-E0B7-5FF3-8866D34F28C5}"/>
                </a:ext>
              </a:extLst>
            </p:cNvPr>
            <p:cNvGrpSpPr/>
            <p:nvPr/>
          </p:nvGrpSpPr>
          <p:grpSpPr>
            <a:xfrm rot="20343754">
              <a:off x="5684407" y="5843133"/>
              <a:ext cx="601876" cy="623454"/>
              <a:chOff x="6913740" y="5164260"/>
              <a:chExt cx="601876" cy="623454"/>
            </a:xfrm>
          </p:grpSpPr>
          <p:sp>
            <p:nvSpPr>
              <p:cNvPr id="90" name="Oval 89">
                <a:extLst>
                  <a:ext uri="{FF2B5EF4-FFF2-40B4-BE49-F238E27FC236}">
                    <a16:creationId xmlns:a16="http://schemas.microsoft.com/office/drawing/2014/main" id="{853EDB5F-B0CE-7358-DE0D-B6675327F7E1}"/>
                  </a:ext>
                </a:extLst>
              </p:cNvPr>
              <p:cNvSpPr/>
              <p:nvPr/>
            </p:nvSpPr>
            <p:spPr>
              <a:xfrm>
                <a:off x="6913740" y="5164260"/>
                <a:ext cx="477186" cy="484909"/>
              </a:xfrm>
              <a:prstGeom prst="ellipse">
                <a:avLst/>
              </a:pr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45BA2618-D7D2-2F5F-0964-43E4E2EE0EBF}"/>
                  </a:ext>
                </a:extLst>
              </p:cNvPr>
              <p:cNvSpPr/>
              <p:nvPr/>
            </p:nvSpPr>
            <p:spPr>
              <a:xfrm>
                <a:off x="6982601" y="5237018"/>
                <a:ext cx="477186" cy="484909"/>
              </a:xfrm>
              <a:prstGeom prst="ellipse">
                <a:avLst/>
              </a:pr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B0563C26-7B7C-E6D9-78E1-A1D296A302AB}"/>
                  </a:ext>
                </a:extLst>
              </p:cNvPr>
              <p:cNvSpPr/>
              <p:nvPr/>
            </p:nvSpPr>
            <p:spPr>
              <a:xfrm>
                <a:off x="7038430" y="5302805"/>
                <a:ext cx="477186" cy="484909"/>
              </a:xfrm>
              <a:prstGeom prst="ellipse">
                <a:avLst/>
              </a:pr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3" name="Curved Connector 92">
              <a:extLst>
                <a:ext uri="{FF2B5EF4-FFF2-40B4-BE49-F238E27FC236}">
                  <a16:creationId xmlns:a16="http://schemas.microsoft.com/office/drawing/2014/main" id="{B57752C3-539A-4D00-DB19-5B574B1CF11F}"/>
                </a:ext>
              </a:extLst>
            </p:cNvPr>
            <p:cNvCxnSpPr>
              <a:cxnSpLocks/>
              <a:stCxn id="88" idx="2"/>
              <a:endCxn id="87" idx="1"/>
            </p:cNvCxnSpPr>
            <p:nvPr/>
          </p:nvCxnSpPr>
          <p:spPr>
            <a:xfrm rot="16200000" flipH="1">
              <a:off x="5932224" y="5159157"/>
              <a:ext cx="620697" cy="1248105"/>
            </a:xfrm>
            <a:prstGeom prst="curvedConnector2">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Elbow Connector 94">
              <a:extLst>
                <a:ext uri="{FF2B5EF4-FFF2-40B4-BE49-F238E27FC236}">
                  <a16:creationId xmlns:a16="http://schemas.microsoft.com/office/drawing/2014/main" id="{EB20C5F1-0B69-C380-34EB-BC952514F70B}"/>
                </a:ext>
              </a:extLst>
            </p:cNvPr>
            <p:cNvCxnSpPr>
              <a:cxnSpLocks/>
              <a:stCxn id="88" idx="0"/>
              <a:endCxn id="35" idx="2"/>
            </p:cNvCxnSpPr>
            <p:nvPr/>
          </p:nvCxnSpPr>
          <p:spPr>
            <a:xfrm rot="5400000" flipH="1" flipV="1">
              <a:off x="5930556" y="4424649"/>
              <a:ext cx="484825" cy="1108896"/>
            </a:xfrm>
            <a:prstGeom prst="bentConnector2">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49F7FDF4-475A-1875-A736-576D4AB38AD6}"/>
                </a:ext>
              </a:extLst>
            </p:cNvPr>
            <p:cNvSpPr/>
            <p:nvPr/>
          </p:nvSpPr>
          <p:spPr>
            <a:xfrm rot="5400000">
              <a:off x="4696567" y="4697627"/>
              <a:ext cx="548640" cy="45719"/>
            </a:xfrm>
            <a:prstGeom prst="rect">
              <a:avLst/>
            </a:prstGeom>
            <a:solidFill>
              <a:srgbClr val="7030A0"/>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299D7965-07E3-1B1A-AC35-E4957AB52CCB}"/>
                </a:ext>
              </a:extLst>
            </p:cNvPr>
            <p:cNvSpPr/>
            <p:nvPr/>
          </p:nvSpPr>
          <p:spPr>
            <a:xfrm>
              <a:off x="6344438" y="4537606"/>
              <a:ext cx="91440" cy="365760"/>
            </a:xfrm>
            <a:prstGeom prst="ellipse">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27236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8" name="Straight Connector 97"/>
          <p:cNvCxnSpPr/>
          <p:nvPr/>
        </p:nvCxnSpPr>
        <p:spPr>
          <a:xfrm>
            <a:off x="4834523" y="45325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082564" y="453257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5321462" y="45313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555335" y="45337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803376" y="45337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029917" y="45325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789806" y="5159799"/>
            <a:ext cx="1130631" cy="369332"/>
          </a:xfrm>
          <a:prstGeom prst="rect">
            <a:avLst/>
          </a:prstGeom>
          <a:noFill/>
        </p:spPr>
        <p:txBody>
          <a:bodyPr wrap="none" rtlCol="0">
            <a:spAutoFit/>
          </a:bodyPr>
          <a:lstStyle/>
          <a:p>
            <a:r>
              <a:rPr lang="en-US"/>
              <a:t>frequency</a:t>
            </a:r>
          </a:p>
        </p:txBody>
      </p:sp>
      <p:cxnSp>
        <p:nvCxnSpPr>
          <p:cNvPr id="104" name="Straight Connector 103"/>
          <p:cNvCxnSpPr/>
          <p:nvPr/>
        </p:nvCxnSpPr>
        <p:spPr>
          <a:xfrm>
            <a:off x="6281332" y="453059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529373" y="453059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6768271" y="452941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7002144" y="453177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250185" y="45317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7476726" y="45305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7725144" y="453534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7973185" y="453534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8445956" y="45365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8669606" y="4522674"/>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38" name="Freeform 37"/>
          <p:cNvSpPr>
            <a:spLocks/>
          </p:cNvSpPr>
          <p:nvPr/>
        </p:nvSpPr>
        <p:spPr bwMode="auto">
          <a:xfrm>
            <a:off x="5321443" y="4226552"/>
            <a:ext cx="3488468" cy="1003922"/>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noFill/>
            <a:round/>
            <a:headEnd type="none" w="med" len="med"/>
            <a:tailEnd type="none" w="med" len="med"/>
          </a:ln>
        </p:spPr>
        <p:txBody>
          <a:bodyPr lIns="0" tIns="0" rIns="0" bIns="0"/>
          <a:lstStyle/>
          <a:p>
            <a:endParaRPr lang="en-US"/>
          </a:p>
        </p:txBody>
      </p:sp>
      <p:cxnSp>
        <p:nvCxnSpPr>
          <p:cNvPr id="9" name="Straight Arrow Connector 8"/>
          <p:cNvCxnSpPr/>
          <p:nvPr/>
        </p:nvCxnSpPr>
        <p:spPr>
          <a:xfrm flipH="1" flipV="1">
            <a:off x="886717" y="3303580"/>
            <a:ext cx="0" cy="193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886717" y="5222763"/>
            <a:ext cx="8051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4284415" y="5159316"/>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4486243" y="5138720"/>
            <a:ext cx="173320" cy="149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400730" y="5223994"/>
            <a:ext cx="160337"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14627" y="4219028"/>
            <a:ext cx="0" cy="100584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262668" y="453652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501566" y="45353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1735439" y="453770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983480" y="4537708"/>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210021" y="453653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2461438" y="45345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2709479" y="453454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2948377" y="453337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3182250" y="453573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430291" y="4535729"/>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3656832" y="45345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3869038" y="453375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117079" y="45337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22" name="Line 3"/>
          <p:cNvSpPr>
            <a:spLocks noChangeShapeType="1"/>
          </p:cNvSpPr>
          <p:nvPr/>
        </p:nvSpPr>
        <p:spPr bwMode="auto">
          <a:xfrm flipH="1">
            <a:off x="8818156" y="4204512"/>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 name="Line 4"/>
          <p:cNvSpPr>
            <a:spLocks noChangeShapeType="1"/>
          </p:cNvSpPr>
          <p:nvPr/>
        </p:nvSpPr>
        <p:spPr bwMode="auto">
          <a:xfrm flipH="1">
            <a:off x="8575530" y="4204512"/>
            <a:ext cx="0"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5" name="Line 6"/>
          <p:cNvSpPr>
            <a:spLocks noChangeShapeType="1"/>
          </p:cNvSpPr>
          <p:nvPr/>
        </p:nvSpPr>
        <p:spPr bwMode="auto">
          <a:xfrm flipH="1">
            <a:off x="8091171" y="4204512"/>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6" name="Line 7"/>
          <p:cNvSpPr>
            <a:spLocks noChangeShapeType="1"/>
          </p:cNvSpPr>
          <p:nvPr/>
        </p:nvSpPr>
        <p:spPr bwMode="auto">
          <a:xfrm flipH="1">
            <a:off x="7848546" y="4204512"/>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7" name="Line 8"/>
          <p:cNvSpPr>
            <a:spLocks noChangeShapeType="1"/>
          </p:cNvSpPr>
          <p:nvPr/>
        </p:nvSpPr>
        <p:spPr bwMode="auto">
          <a:xfrm flipH="1">
            <a:off x="7606813" y="4204512"/>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8" name="Line 9"/>
          <p:cNvSpPr>
            <a:spLocks noChangeShapeType="1"/>
          </p:cNvSpPr>
          <p:nvPr/>
        </p:nvSpPr>
        <p:spPr bwMode="auto">
          <a:xfrm flipH="1">
            <a:off x="7364188" y="4204512"/>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9" name="Line 10"/>
          <p:cNvSpPr>
            <a:spLocks noChangeShapeType="1"/>
          </p:cNvSpPr>
          <p:nvPr/>
        </p:nvSpPr>
        <p:spPr bwMode="auto">
          <a:xfrm flipH="1">
            <a:off x="7121562"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0" name="Line 11"/>
          <p:cNvSpPr>
            <a:spLocks noChangeShapeType="1"/>
          </p:cNvSpPr>
          <p:nvPr/>
        </p:nvSpPr>
        <p:spPr bwMode="auto">
          <a:xfrm flipH="1">
            <a:off x="6880721"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1" name="Line 12"/>
          <p:cNvSpPr>
            <a:spLocks noChangeShapeType="1"/>
          </p:cNvSpPr>
          <p:nvPr/>
        </p:nvSpPr>
        <p:spPr bwMode="auto">
          <a:xfrm flipH="1">
            <a:off x="6638096"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2" name="Line 13"/>
          <p:cNvSpPr>
            <a:spLocks noChangeShapeType="1"/>
          </p:cNvSpPr>
          <p:nvPr/>
        </p:nvSpPr>
        <p:spPr bwMode="auto">
          <a:xfrm flipH="1">
            <a:off x="6396363"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3" name="Line 14"/>
          <p:cNvSpPr>
            <a:spLocks noChangeShapeType="1"/>
          </p:cNvSpPr>
          <p:nvPr/>
        </p:nvSpPr>
        <p:spPr bwMode="auto">
          <a:xfrm flipH="1">
            <a:off x="6153738"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4" name="Line 15"/>
          <p:cNvSpPr>
            <a:spLocks noChangeShapeType="1"/>
          </p:cNvSpPr>
          <p:nvPr/>
        </p:nvSpPr>
        <p:spPr bwMode="auto">
          <a:xfrm flipH="1">
            <a:off x="5912004"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5" name="Line 16"/>
          <p:cNvSpPr>
            <a:spLocks noChangeShapeType="1"/>
          </p:cNvSpPr>
          <p:nvPr/>
        </p:nvSpPr>
        <p:spPr bwMode="auto">
          <a:xfrm flipH="1">
            <a:off x="5670271"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6" name="Line 17"/>
          <p:cNvSpPr>
            <a:spLocks noChangeShapeType="1"/>
          </p:cNvSpPr>
          <p:nvPr/>
        </p:nvSpPr>
        <p:spPr bwMode="auto">
          <a:xfrm flipH="1">
            <a:off x="5426753" y="4200848"/>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cxnSp>
        <p:nvCxnSpPr>
          <p:cNvPr id="119" name="Straight Connector 118"/>
          <p:cNvCxnSpPr/>
          <p:nvPr/>
        </p:nvCxnSpPr>
        <p:spPr>
          <a:xfrm>
            <a:off x="8224440" y="2198118"/>
            <a:ext cx="0" cy="301752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24" name="Line 5"/>
          <p:cNvSpPr>
            <a:spLocks noChangeShapeType="1"/>
          </p:cNvSpPr>
          <p:nvPr/>
        </p:nvSpPr>
        <p:spPr bwMode="auto">
          <a:xfrm flipH="1">
            <a:off x="8330682" y="4204512"/>
            <a:ext cx="12034" cy="101623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6" name="Group 5"/>
          <p:cNvGrpSpPr/>
          <p:nvPr/>
        </p:nvGrpSpPr>
        <p:grpSpPr>
          <a:xfrm>
            <a:off x="7831501" y="2931676"/>
            <a:ext cx="976692" cy="2289714"/>
            <a:chOff x="7780701" y="2715776"/>
            <a:chExt cx="976692" cy="2289714"/>
          </a:xfrm>
        </p:grpSpPr>
        <p:cxnSp>
          <p:nvCxnSpPr>
            <p:cNvPr id="83" name="Straight Connector 82"/>
            <p:cNvCxnSpPr>
              <a:stCxn id="85" idx="2"/>
            </p:cNvCxnSpPr>
            <p:nvPr/>
          </p:nvCxnSpPr>
          <p:spPr>
            <a:xfrm>
              <a:off x="8269047" y="3773982"/>
              <a:ext cx="0" cy="1231508"/>
            </a:xfrm>
            <a:prstGeom prst="line">
              <a:avLst/>
            </a:prstGeom>
            <a:ln w="38100">
              <a:solidFill>
                <a:srgbClr val="5864F5"/>
              </a:solidFill>
            </a:ln>
          </p:spPr>
          <p:style>
            <a:lnRef idx="1">
              <a:schemeClr val="accent1"/>
            </a:lnRef>
            <a:fillRef idx="0">
              <a:schemeClr val="accent1"/>
            </a:fillRef>
            <a:effectRef idx="0">
              <a:schemeClr val="accent1"/>
            </a:effectRef>
            <a:fontRef idx="minor">
              <a:schemeClr val="tx1"/>
            </a:fontRef>
          </p:style>
        </p:cxnSp>
        <p:pic>
          <p:nvPicPr>
            <p:cNvPr id="85" name="Picture 84">
              <a:extLst>
                <a:ext uri="{FF2B5EF4-FFF2-40B4-BE49-F238E27FC236}">
                  <a16:creationId xmlns:a16="http://schemas.microsoft.com/office/drawing/2014/main" id="{A9831A33-318F-4697-B8E1-354E2DF72BA7}"/>
                </a:ext>
              </a:extLst>
            </p:cNvPr>
            <p:cNvPicPr>
              <a:picLocks noChangeAspect="1"/>
            </p:cNvPicPr>
            <p:nvPr/>
          </p:nvPicPr>
          <p:blipFill>
            <a:blip r:embed="rId2"/>
            <a:stretch>
              <a:fillRect/>
            </a:stretch>
          </p:blipFill>
          <p:spPr>
            <a:xfrm>
              <a:off x="7780701" y="2715776"/>
              <a:ext cx="976692" cy="1058206"/>
            </a:xfrm>
            <a:prstGeom prst="rect">
              <a:avLst/>
            </a:prstGeom>
            <a:solidFill>
              <a:schemeClr val="bg1"/>
            </a:solidFill>
          </p:spPr>
        </p:pic>
      </p:grpSp>
      <p:cxnSp>
        <p:nvCxnSpPr>
          <p:cNvPr id="8" name="Straight Arrow Connector 7"/>
          <p:cNvCxnSpPr/>
          <p:nvPr/>
        </p:nvCxnSpPr>
        <p:spPr>
          <a:xfrm>
            <a:off x="7973185" y="42790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p:nvPr/>
        </p:nvCxnSpPr>
        <p:spPr>
          <a:xfrm flipH="1">
            <a:off x="8348011" y="42831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5" name="Straight Connector 154"/>
          <p:cNvCxnSpPr/>
          <p:nvPr/>
        </p:nvCxnSpPr>
        <p:spPr>
          <a:xfrm>
            <a:off x="3430291" y="45267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3656832" y="45267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3869038" y="4526793"/>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4117079" y="45337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6A1216A-47CA-D891-F132-6CE48051FB57}"/>
              </a:ext>
            </a:extLst>
          </p:cNvPr>
          <p:cNvSpPr txBox="1"/>
          <p:nvPr/>
        </p:nvSpPr>
        <p:spPr>
          <a:xfrm>
            <a:off x="0" y="-8890"/>
            <a:ext cx="9144000" cy="649224"/>
          </a:xfrm>
          <a:prstGeom prst="rect">
            <a:avLst/>
          </a:prstGeom>
          <a:solidFill>
            <a:schemeClr val="tx1"/>
          </a:solidFill>
        </p:spPr>
        <p:txBody>
          <a:bodyPr wrap="square" rtlCol="0">
            <a:spAutoFit/>
          </a:bodyPr>
          <a:lstStyle/>
          <a:p>
            <a:pPr algn="ctr"/>
            <a:r>
              <a:rPr lang="en-US" sz="3200" dirty="0">
                <a:solidFill>
                  <a:schemeClr val="bg1"/>
                </a:solidFill>
              </a:rPr>
              <a:t>Stabilizing combs with optical clocks</a:t>
            </a:r>
          </a:p>
        </p:txBody>
      </p:sp>
      <p:grpSp>
        <p:nvGrpSpPr>
          <p:cNvPr id="11" name="Group 10">
            <a:extLst>
              <a:ext uri="{FF2B5EF4-FFF2-40B4-BE49-F238E27FC236}">
                <a16:creationId xmlns:a16="http://schemas.microsoft.com/office/drawing/2014/main" id="{5C983847-AB4A-37B4-8819-5B86D82FFEAE}"/>
              </a:ext>
            </a:extLst>
          </p:cNvPr>
          <p:cNvGrpSpPr/>
          <p:nvPr/>
        </p:nvGrpSpPr>
        <p:grpSpPr>
          <a:xfrm>
            <a:off x="1776506" y="2122094"/>
            <a:ext cx="6215370" cy="2296358"/>
            <a:chOff x="1725706" y="1906194"/>
            <a:chExt cx="6215370" cy="2296358"/>
          </a:xfrm>
        </p:grpSpPr>
        <p:sp>
          <p:nvSpPr>
            <p:cNvPr id="10" name="TextBox 9"/>
            <p:cNvSpPr txBox="1"/>
            <p:nvPr/>
          </p:nvSpPr>
          <p:spPr>
            <a:xfrm>
              <a:off x="7474282" y="3740887"/>
              <a:ext cx="466794" cy="461665"/>
            </a:xfrm>
            <a:prstGeom prst="rect">
              <a:avLst/>
            </a:prstGeom>
            <a:solidFill>
              <a:srgbClr val="FFFF00"/>
            </a:solidFill>
            <a:ln w="28575">
              <a:solidFill>
                <a:schemeClr val="tx1"/>
              </a:solidFill>
            </a:ln>
          </p:spPr>
          <p:txBody>
            <a:bodyPr wrap="none" rtlCol="0">
              <a:spAutoFit/>
            </a:bodyPr>
            <a:lstStyle/>
            <a:p>
              <a:r>
                <a:rPr lang="en-US" sz="2400" dirty="0" err="1">
                  <a:latin typeface="Symbol" charset="2"/>
                  <a:ea typeface="Symbol" charset="2"/>
                  <a:cs typeface="Symbol" charset="2"/>
                </a:rPr>
                <a:t>D</a:t>
              </a:r>
              <a:r>
                <a:rPr lang="en-US" sz="2400" dirty="0" err="1"/>
                <a:t>f</a:t>
              </a:r>
              <a:endParaRPr lang="en-US" sz="2400" dirty="0"/>
            </a:p>
          </p:txBody>
        </p:sp>
        <p:sp>
          <p:nvSpPr>
            <p:cNvPr id="5" name="Line 9">
              <a:extLst>
                <a:ext uri="{FF2B5EF4-FFF2-40B4-BE49-F238E27FC236}">
                  <a16:creationId xmlns:a16="http://schemas.microsoft.com/office/drawing/2014/main" id="{76ABF1BE-7962-A1C1-5BE7-AF164C2C1E28}"/>
                </a:ext>
              </a:extLst>
            </p:cNvPr>
            <p:cNvSpPr>
              <a:spLocks noChangeShapeType="1"/>
            </p:cNvSpPr>
            <p:nvPr/>
          </p:nvSpPr>
          <p:spPr bwMode="auto">
            <a:xfrm>
              <a:off x="1725706" y="2060308"/>
              <a:ext cx="1356021" cy="1"/>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15" name="TextBox 14">
              <a:extLst>
                <a:ext uri="{FF2B5EF4-FFF2-40B4-BE49-F238E27FC236}">
                  <a16:creationId xmlns:a16="http://schemas.microsoft.com/office/drawing/2014/main" id="{AEB3A995-B6E6-797D-28F7-4D13CEB4C24F}"/>
                </a:ext>
              </a:extLst>
            </p:cNvPr>
            <p:cNvSpPr txBox="1"/>
            <p:nvPr/>
          </p:nvSpPr>
          <p:spPr>
            <a:xfrm>
              <a:off x="2262492" y="1906194"/>
              <a:ext cx="282450" cy="369332"/>
            </a:xfrm>
            <a:prstGeom prst="rect">
              <a:avLst/>
            </a:prstGeom>
            <a:solidFill>
              <a:schemeClr val="bg1"/>
            </a:solidFill>
          </p:spPr>
          <p:txBody>
            <a:bodyPr wrap="none" rtlCol="0">
              <a:spAutoFit/>
            </a:bodyPr>
            <a:lstStyle/>
            <a:p>
              <a:r>
                <a:rPr lang="en-US" dirty="0"/>
                <a:t>L</a:t>
              </a:r>
            </a:p>
          </p:txBody>
        </p:sp>
        <p:cxnSp>
          <p:nvCxnSpPr>
            <p:cNvPr id="19" name="Curved Connector 18">
              <a:extLst>
                <a:ext uri="{FF2B5EF4-FFF2-40B4-BE49-F238E27FC236}">
                  <a16:creationId xmlns:a16="http://schemas.microsoft.com/office/drawing/2014/main" id="{4BFD25FC-7492-EB2A-1412-850DEA93D72B}"/>
                </a:ext>
              </a:extLst>
            </p:cNvPr>
            <p:cNvCxnSpPr>
              <a:cxnSpLocks/>
              <a:stCxn id="10" idx="0"/>
              <a:endCxn id="15" idx="2"/>
            </p:cNvCxnSpPr>
            <p:nvPr/>
          </p:nvCxnSpPr>
          <p:spPr>
            <a:xfrm rot="16200000" flipV="1">
              <a:off x="4323018" y="356226"/>
              <a:ext cx="1465361" cy="5303962"/>
            </a:xfrm>
            <a:prstGeom prst="curvedConnector3">
              <a:avLst>
                <a:gd name="adj1" fmla="val 50000"/>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1DC9CD83-58DB-390E-2381-9C5F64E666C1}"/>
              </a:ext>
            </a:extLst>
          </p:cNvPr>
          <p:cNvGrpSpPr/>
          <p:nvPr/>
        </p:nvGrpSpPr>
        <p:grpSpPr>
          <a:xfrm>
            <a:off x="1632331" y="975696"/>
            <a:ext cx="1544799" cy="1178958"/>
            <a:chOff x="850900" y="1905000"/>
            <a:chExt cx="2997200" cy="1524000"/>
          </a:xfrm>
        </p:grpSpPr>
        <p:sp>
          <p:nvSpPr>
            <p:cNvPr id="23" name="Rectangle 11">
              <a:extLst>
                <a:ext uri="{FF2B5EF4-FFF2-40B4-BE49-F238E27FC236}">
                  <a16:creationId xmlns:a16="http://schemas.microsoft.com/office/drawing/2014/main" id="{4BCC5721-BB51-8C42-ECFD-6C857DCC9064}"/>
                </a:ext>
              </a:extLst>
            </p:cNvPr>
            <p:cNvSpPr>
              <a:spLocks/>
            </p:cNvSpPr>
            <p:nvPr/>
          </p:nvSpPr>
          <p:spPr bwMode="auto">
            <a:xfrm>
              <a:off x="8509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24" name="Rectangle 12">
              <a:extLst>
                <a:ext uri="{FF2B5EF4-FFF2-40B4-BE49-F238E27FC236}">
                  <a16:creationId xmlns:a16="http://schemas.microsoft.com/office/drawing/2014/main" id="{AAB142A4-58B6-86AD-199B-4DAA2A4CC7E8}"/>
                </a:ext>
              </a:extLst>
            </p:cNvPr>
            <p:cNvSpPr>
              <a:spLocks/>
            </p:cNvSpPr>
            <p:nvPr/>
          </p:nvSpPr>
          <p:spPr bwMode="auto">
            <a:xfrm>
              <a:off x="3733800" y="1955800"/>
              <a:ext cx="114300" cy="1409700"/>
            </a:xfrm>
            <a:prstGeom prst="rect">
              <a:avLst/>
            </a:prstGeom>
            <a:solidFill>
              <a:schemeClr val="accent1"/>
            </a:solidFill>
            <a:ln w="12700">
              <a:solidFill>
                <a:srgbClr val="000000"/>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a:p>
          </p:txBody>
        </p:sp>
        <p:sp>
          <p:nvSpPr>
            <p:cNvPr id="25" name="Freeform 13">
              <a:extLst>
                <a:ext uri="{FF2B5EF4-FFF2-40B4-BE49-F238E27FC236}">
                  <a16:creationId xmlns:a16="http://schemas.microsoft.com/office/drawing/2014/main" id="{199504BA-76D4-05C1-546D-2E3D46ED0D4F}"/>
                </a:ext>
              </a:extLst>
            </p:cNvPr>
            <p:cNvSpPr>
              <a:spLocks/>
            </p:cNvSpPr>
            <p:nvPr/>
          </p:nvSpPr>
          <p:spPr bwMode="auto">
            <a:xfrm>
              <a:off x="1792288" y="1905000"/>
              <a:ext cx="1104900" cy="1524000"/>
            </a:xfrm>
            <a:custGeom>
              <a:avLst/>
              <a:gdLst>
                <a:gd name="T0" fmla="*/ 17750 w 21600"/>
                <a:gd name="T1" fmla="*/ 820773 h 21600"/>
                <a:gd name="T2" fmla="*/ 39541 w 21600"/>
                <a:gd name="T3" fmla="*/ 820773 h 21600"/>
                <a:gd name="T4" fmla="*/ 61383 w 21600"/>
                <a:gd name="T5" fmla="*/ 820773 h 21600"/>
                <a:gd name="T6" fmla="*/ 83226 w 21600"/>
                <a:gd name="T7" fmla="*/ 818303 h 21600"/>
                <a:gd name="T8" fmla="*/ 106398 w 21600"/>
                <a:gd name="T9" fmla="*/ 815834 h 21600"/>
                <a:gd name="T10" fmla="*/ 128240 w 21600"/>
                <a:gd name="T11" fmla="*/ 815834 h 21600"/>
                <a:gd name="T12" fmla="*/ 150031 w 21600"/>
                <a:gd name="T13" fmla="*/ 823313 h 21600"/>
                <a:gd name="T14" fmla="*/ 171873 w 21600"/>
                <a:gd name="T15" fmla="*/ 833332 h 21600"/>
                <a:gd name="T16" fmla="*/ 195046 w 21600"/>
                <a:gd name="T17" fmla="*/ 838341 h 21600"/>
                <a:gd name="T18" fmla="*/ 216888 w 21600"/>
                <a:gd name="T19" fmla="*/ 818303 h 21600"/>
                <a:gd name="T20" fmla="*/ 238730 w 21600"/>
                <a:gd name="T21" fmla="*/ 775758 h 21600"/>
                <a:gd name="T22" fmla="*/ 261902 w 21600"/>
                <a:gd name="T23" fmla="*/ 745702 h 21600"/>
                <a:gd name="T24" fmla="*/ 283744 w 21600"/>
                <a:gd name="T25" fmla="*/ 785777 h 21600"/>
                <a:gd name="T26" fmla="*/ 305536 w 21600"/>
                <a:gd name="T27" fmla="*/ 910872 h 21600"/>
                <a:gd name="T28" fmla="*/ 327378 w 21600"/>
                <a:gd name="T29" fmla="*/ 1026019 h 21600"/>
                <a:gd name="T30" fmla="*/ 350550 w 21600"/>
                <a:gd name="T31" fmla="*/ 973455 h 21600"/>
                <a:gd name="T32" fmla="*/ 372392 w 21600"/>
                <a:gd name="T33" fmla="*/ 713176 h 21600"/>
                <a:gd name="T34" fmla="*/ 394234 w 21600"/>
                <a:gd name="T35" fmla="*/ 422910 h 21600"/>
                <a:gd name="T36" fmla="*/ 416026 w 21600"/>
                <a:gd name="T37" fmla="*/ 417901 h 21600"/>
                <a:gd name="T38" fmla="*/ 439249 w 21600"/>
                <a:gd name="T39" fmla="*/ 823313 h 21600"/>
                <a:gd name="T40" fmla="*/ 461040 w 21600"/>
                <a:gd name="T41" fmla="*/ 1353820 h 21600"/>
                <a:gd name="T42" fmla="*/ 482882 w 21600"/>
                <a:gd name="T43" fmla="*/ 1506502 h 21600"/>
                <a:gd name="T44" fmla="*/ 506054 w 21600"/>
                <a:gd name="T45" fmla="*/ 1058545 h 21600"/>
                <a:gd name="T46" fmla="*/ 527897 w 21600"/>
                <a:gd name="T47" fmla="*/ 345369 h 21600"/>
                <a:gd name="T48" fmla="*/ 549739 w 21600"/>
                <a:gd name="T49" fmla="*/ 0 h 21600"/>
                <a:gd name="T50" fmla="*/ 572911 w 21600"/>
                <a:gd name="T51" fmla="*/ 345369 h 21600"/>
                <a:gd name="T52" fmla="*/ 594753 w 21600"/>
                <a:gd name="T53" fmla="*/ 1058545 h 21600"/>
                <a:gd name="T54" fmla="*/ 616544 w 21600"/>
                <a:gd name="T55" fmla="*/ 1506502 h 21600"/>
                <a:gd name="T56" fmla="*/ 638387 w 21600"/>
                <a:gd name="T57" fmla="*/ 1353820 h 21600"/>
                <a:gd name="T58" fmla="*/ 661559 w 21600"/>
                <a:gd name="T59" fmla="*/ 823313 h 21600"/>
                <a:gd name="T60" fmla="*/ 683401 w 21600"/>
                <a:gd name="T61" fmla="*/ 417901 h 21600"/>
                <a:gd name="T62" fmla="*/ 705243 w 21600"/>
                <a:gd name="T63" fmla="*/ 422910 h 21600"/>
                <a:gd name="T64" fmla="*/ 727034 w 21600"/>
                <a:gd name="T65" fmla="*/ 713176 h 21600"/>
                <a:gd name="T66" fmla="*/ 750258 w 21600"/>
                <a:gd name="T67" fmla="*/ 973455 h 21600"/>
                <a:gd name="T68" fmla="*/ 772049 w 21600"/>
                <a:gd name="T69" fmla="*/ 1026019 h 21600"/>
                <a:gd name="T70" fmla="*/ 793891 w 21600"/>
                <a:gd name="T71" fmla="*/ 910872 h 21600"/>
                <a:gd name="T72" fmla="*/ 817063 w 21600"/>
                <a:gd name="T73" fmla="*/ 785777 h 21600"/>
                <a:gd name="T74" fmla="*/ 838906 w 21600"/>
                <a:gd name="T75" fmla="*/ 745702 h 21600"/>
                <a:gd name="T76" fmla="*/ 860748 w 21600"/>
                <a:gd name="T77" fmla="*/ 775758 h 21600"/>
                <a:gd name="T78" fmla="*/ 882539 w 21600"/>
                <a:gd name="T79" fmla="*/ 818303 h 21600"/>
                <a:gd name="T80" fmla="*/ 905762 w 21600"/>
                <a:gd name="T81" fmla="*/ 838341 h 21600"/>
                <a:gd name="T82" fmla="*/ 927553 w 21600"/>
                <a:gd name="T83" fmla="*/ 833332 h 21600"/>
                <a:gd name="T84" fmla="*/ 949396 w 21600"/>
                <a:gd name="T85" fmla="*/ 823313 h 21600"/>
                <a:gd name="T86" fmla="*/ 971238 w 21600"/>
                <a:gd name="T87" fmla="*/ 815834 h 21600"/>
                <a:gd name="T88" fmla="*/ 994410 w 21600"/>
                <a:gd name="T89" fmla="*/ 815834 h 21600"/>
                <a:gd name="T90" fmla="*/ 1016252 w 21600"/>
                <a:gd name="T91" fmla="*/ 818303 h 21600"/>
                <a:gd name="T92" fmla="*/ 1038043 w 21600"/>
                <a:gd name="T93" fmla="*/ 820773 h 21600"/>
                <a:gd name="T94" fmla="*/ 1061267 w 21600"/>
                <a:gd name="T95" fmla="*/ 820773 h 21600"/>
                <a:gd name="T96" fmla="*/ 1083058 w 21600"/>
                <a:gd name="T97" fmla="*/ 820773 h 21600"/>
                <a:gd name="T98" fmla="*/ 1104900 w 21600"/>
                <a:gd name="T99" fmla="*/ 820773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28" name="Curved Right Arrow 27">
            <a:extLst>
              <a:ext uri="{FF2B5EF4-FFF2-40B4-BE49-F238E27FC236}">
                <a16:creationId xmlns:a16="http://schemas.microsoft.com/office/drawing/2014/main" id="{71F59118-910F-0207-1066-39A667520E8A}"/>
              </a:ext>
            </a:extLst>
          </p:cNvPr>
          <p:cNvSpPr/>
          <p:nvPr/>
        </p:nvSpPr>
        <p:spPr>
          <a:xfrm>
            <a:off x="1685846" y="1205408"/>
            <a:ext cx="569481" cy="212891"/>
          </a:xfrm>
          <a:prstGeom prst="curv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28">
            <a:extLst>
              <a:ext uri="{FF2B5EF4-FFF2-40B4-BE49-F238E27FC236}">
                <a16:creationId xmlns:a16="http://schemas.microsoft.com/office/drawing/2014/main" id="{4107F2EF-BF8E-C49B-23D5-29BCBBF0F208}"/>
              </a:ext>
            </a:extLst>
          </p:cNvPr>
          <p:cNvGrpSpPr/>
          <p:nvPr/>
        </p:nvGrpSpPr>
        <p:grpSpPr>
          <a:xfrm>
            <a:off x="3441425" y="1371921"/>
            <a:ext cx="3603625" cy="414093"/>
            <a:chOff x="1694122" y="1477238"/>
            <a:chExt cx="3603625" cy="1295400"/>
          </a:xfrm>
        </p:grpSpPr>
        <p:sp>
          <p:nvSpPr>
            <p:cNvPr id="30" name="Freeform 5">
              <a:extLst>
                <a:ext uri="{FF2B5EF4-FFF2-40B4-BE49-F238E27FC236}">
                  <a16:creationId xmlns:a16="http://schemas.microsoft.com/office/drawing/2014/main" id="{3D0FA559-44D4-4330-D0C2-803DB6AA017D}"/>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 name="Freeform 6">
              <a:extLst>
                <a:ext uri="{FF2B5EF4-FFF2-40B4-BE49-F238E27FC236}">
                  <a16:creationId xmlns:a16="http://schemas.microsoft.com/office/drawing/2014/main" id="{1BABEA36-536D-7590-9217-385297BD4502}"/>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 name="Freeform 7">
              <a:extLst>
                <a:ext uri="{FF2B5EF4-FFF2-40B4-BE49-F238E27FC236}">
                  <a16:creationId xmlns:a16="http://schemas.microsoft.com/office/drawing/2014/main" id="{7B639083-FE1D-7732-9ECE-B995FD724799}"/>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3" name="Freeform 8">
              <a:extLst>
                <a:ext uri="{FF2B5EF4-FFF2-40B4-BE49-F238E27FC236}">
                  <a16:creationId xmlns:a16="http://schemas.microsoft.com/office/drawing/2014/main" id="{BDAB658B-C762-C547-5641-5483FD8B4D55}"/>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 name="Freeform 10">
              <a:extLst>
                <a:ext uri="{FF2B5EF4-FFF2-40B4-BE49-F238E27FC236}">
                  <a16:creationId xmlns:a16="http://schemas.microsoft.com/office/drawing/2014/main" id="{70B1B330-41E7-C377-73E4-48E298016568}"/>
                </a:ext>
              </a:extLst>
            </p:cNvPr>
            <p:cNvSpPr>
              <a:spLocks/>
            </p:cNvSpPr>
            <p:nvPr/>
          </p:nvSpPr>
          <p:spPr bwMode="auto">
            <a:xfrm>
              <a:off x="4824672" y="1477238"/>
              <a:ext cx="473075"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5 w 21600"/>
                <a:gd name="T11" fmla="*/ 407 h 21600"/>
                <a:gd name="T12" fmla="*/ 40 w 21600"/>
                <a:gd name="T13" fmla="*/ 411 h 21600"/>
                <a:gd name="T14" fmla="*/ 46 w 21600"/>
                <a:gd name="T15" fmla="*/ 416 h 21600"/>
                <a:gd name="T16" fmla="*/ 53 w 21600"/>
                <a:gd name="T17" fmla="*/ 418 h 21600"/>
                <a:gd name="T18" fmla="*/ 58 w 21600"/>
                <a:gd name="T19" fmla="*/ 408 h 21600"/>
                <a:gd name="T20" fmla="*/ 64 w 21600"/>
                <a:gd name="T21" fmla="*/ 387 h 21600"/>
                <a:gd name="T22" fmla="*/ 71 w 21600"/>
                <a:gd name="T23" fmla="*/ 372 h 21600"/>
                <a:gd name="T24" fmla="*/ 77 w 21600"/>
                <a:gd name="T25" fmla="*/ 392 h 21600"/>
                <a:gd name="T26" fmla="*/ 82 w 21600"/>
                <a:gd name="T27" fmla="*/ 454 h 21600"/>
                <a:gd name="T28" fmla="*/ 88 w 21600"/>
                <a:gd name="T29" fmla="*/ 512 h 21600"/>
                <a:gd name="T30" fmla="*/ 95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5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6 w 21600"/>
                <a:gd name="T65" fmla="*/ 356 h 21600"/>
                <a:gd name="T66" fmla="*/ 202 w 21600"/>
                <a:gd name="T67" fmla="*/ 485 h 21600"/>
                <a:gd name="T68" fmla="*/ 208 w 21600"/>
                <a:gd name="T69" fmla="*/ 512 h 21600"/>
                <a:gd name="T70" fmla="*/ 214 w 21600"/>
                <a:gd name="T71" fmla="*/ 454 h 21600"/>
                <a:gd name="T72" fmla="*/ 220 w 21600"/>
                <a:gd name="T73" fmla="*/ 392 h 21600"/>
                <a:gd name="T74" fmla="*/ 226 w 21600"/>
                <a:gd name="T75" fmla="*/ 372 h 21600"/>
                <a:gd name="T76" fmla="*/ 232 w 21600"/>
                <a:gd name="T77" fmla="*/ 387 h 21600"/>
                <a:gd name="T78" fmla="*/ 238 w 21600"/>
                <a:gd name="T79" fmla="*/ 408 h 21600"/>
                <a:gd name="T80" fmla="*/ 244 w 21600"/>
                <a:gd name="T81" fmla="*/ 418 h 21600"/>
                <a:gd name="T82" fmla="*/ 250 w 21600"/>
                <a:gd name="T83" fmla="*/ 416 h 21600"/>
                <a:gd name="T84" fmla="*/ 256 w 21600"/>
                <a:gd name="T85" fmla="*/ 411 h 21600"/>
                <a:gd name="T86" fmla="*/ 262 w 21600"/>
                <a:gd name="T87" fmla="*/ 407 h 21600"/>
                <a:gd name="T88" fmla="*/ 268 w 21600"/>
                <a:gd name="T89" fmla="*/ 407 h 21600"/>
                <a:gd name="T90" fmla="*/ 274 w 21600"/>
                <a:gd name="T91" fmla="*/ 408 h 21600"/>
                <a:gd name="T92" fmla="*/ 280 w 21600"/>
                <a:gd name="T93" fmla="*/ 409 h 21600"/>
                <a:gd name="T94" fmla="*/ 286 w 21600"/>
                <a:gd name="T95" fmla="*/ 409 h 21600"/>
                <a:gd name="T96" fmla="*/ 292 w 21600"/>
                <a:gd name="T97" fmla="*/ 409 h 21600"/>
                <a:gd name="T98" fmla="*/ 298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 name="Freeform 12">
              <a:extLst>
                <a:ext uri="{FF2B5EF4-FFF2-40B4-BE49-F238E27FC236}">
                  <a16:creationId xmlns:a16="http://schemas.microsoft.com/office/drawing/2014/main" id="{6F82165A-DCFD-227D-3F11-86D973C61731}"/>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2" name="Rectangle 11">
            <a:extLst>
              <a:ext uri="{FF2B5EF4-FFF2-40B4-BE49-F238E27FC236}">
                <a16:creationId xmlns:a16="http://schemas.microsoft.com/office/drawing/2014/main" id="{7528DF12-8B9C-1F68-BEF6-795E197D0AD6}"/>
              </a:ext>
            </a:extLst>
          </p:cNvPr>
          <p:cNvSpPr/>
          <p:nvPr/>
        </p:nvSpPr>
        <p:spPr>
          <a:xfrm>
            <a:off x="858257" y="3605103"/>
            <a:ext cx="538930" cy="523220"/>
          </a:xfrm>
          <a:prstGeom prst="rect">
            <a:avLst/>
          </a:prstGeom>
          <a:solidFill>
            <a:srgbClr val="FFFF00"/>
          </a:solidFill>
          <a:ln w="28575">
            <a:solidFill>
              <a:schemeClr val="tx1"/>
            </a:solidFill>
          </a:ln>
        </p:spPr>
        <p:txBody>
          <a:bodyPr wrap="none">
            <a:spAutoFit/>
          </a:bodyPr>
          <a:lstStyle/>
          <a:p>
            <a:r>
              <a:rPr lang="en-US" altLang="en-US" sz="2800" dirty="0" err="1">
                <a:solidFill>
                  <a:srgbClr val="C00000"/>
                </a:solidFill>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800" baseline="-25000" dirty="0" err="1">
                <a:solidFill>
                  <a:srgbClr val="C00000"/>
                </a:solidFill>
                <a:latin typeface="Calibri" panose="020F0502020204030204" pitchFamily="34" charset="0"/>
                <a:ea typeface="ＭＳ Ｐゴシック" charset="-128"/>
                <a:cs typeface="Calibri" panose="020F0502020204030204" pitchFamily="34" charset="0"/>
                <a:sym typeface="Times New Roman Italic" charset="0"/>
              </a:rPr>
              <a:t>CE</a:t>
            </a:r>
            <a:endParaRPr lang="en-US" sz="2800" dirty="0">
              <a:solidFill>
                <a:srgbClr val="C00000"/>
              </a:solidFill>
              <a:latin typeface="Calibri" panose="020F0502020204030204" pitchFamily="34" charset="0"/>
              <a:cs typeface="Calibri" panose="020F0502020204030204" pitchFamily="34" charset="0"/>
            </a:endParaRPr>
          </a:p>
        </p:txBody>
      </p:sp>
      <p:grpSp>
        <p:nvGrpSpPr>
          <p:cNvPr id="37" name="Group 36">
            <a:extLst>
              <a:ext uri="{FF2B5EF4-FFF2-40B4-BE49-F238E27FC236}">
                <a16:creationId xmlns:a16="http://schemas.microsoft.com/office/drawing/2014/main" id="{9E9D9B57-2332-CE80-C5A4-7989995924CF}"/>
              </a:ext>
            </a:extLst>
          </p:cNvPr>
          <p:cNvGrpSpPr/>
          <p:nvPr/>
        </p:nvGrpSpPr>
        <p:grpSpPr>
          <a:xfrm>
            <a:off x="403545" y="776055"/>
            <a:ext cx="8410435" cy="5883094"/>
            <a:chOff x="403545" y="776055"/>
            <a:chExt cx="8410435" cy="5883094"/>
          </a:xfrm>
        </p:grpSpPr>
        <p:sp>
          <p:nvSpPr>
            <p:cNvPr id="2" name="TextBox 1">
              <a:extLst>
                <a:ext uri="{FF2B5EF4-FFF2-40B4-BE49-F238E27FC236}">
                  <a16:creationId xmlns:a16="http://schemas.microsoft.com/office/drawing/2014/main" id="{93BF3FFC-494A-8662-85D4-61E0FBE2E2F7}"/>
                </a:ext>
              </a:extLst>
            </p:cNvPr>
            <p:cNvSpPr txBox="1"/>
            <p:nvPr/>
          </p:nvSpPr>
          <p:spPr>
            <a:xfrm>
              <a:off x="403545" y="5689653"/>
              <a:ext cx="8410435" cy="969496"/>
            </a:xfrm>
            <a:prstGeom prst="rect">
              <a:avLst/>
            </a:prstGeom>
            <a:solidFill>
              <a:schemeClr val="accent5">
                <a:lumMod val="20000"/>
                <a:lumOff val="80000"/>
              </a:schemeClr>
            </a:solidFill>
          </p:spPr>
          <p:txBody>
            <a:bodyPr wrap="square" rtlCol="0">
              <a:spAutoFit/>
            </a:bodyPr>
            <a:lstStyle/>
            <a:p>
              <a:pPr algn="ctr"/>
              <a:r>
                <a:rPr lang="en-US" sz="1900" dirty="0"/>
                <a:t>By stabilizing the comb at frequencies </a:t>
              </a:r>
              <a:r>
                <a:rPr lang="en-US" sz="1900" dirty="0" err="1">
                  <a:latin typeface="Symbol" pitchFamily="2" charset="2"/>
                </a:rPr>
                <a:t>n</a:t>
              </a:r>
              <a:r>
                <a:rPr lang="en-US" sz="1900" baseline="-25000" dirty="0" err="1"/>
                <a:t>N</a:t>
              </a:r>
              <a:r>
                <a:rPr lang="en-US" sz="1900" dirty="0"/>
                <a:t> and at </a:t>
              </a:r>
              <a:r>
                <a:rPr lang="en-US" sz="1900" dirty="0" err="1"/>
                <a:t>f</a:t>
              </a:r>
              <a:r>
                <a:rPr lang="en-US" sz="1900" baseline="-25000" dirty="0" err="1"/>
                <a:t>CE</a:t>
              </a:r>
              <a:r>
                <a:rPr lang="en-US" sz="1900" dirty="0"/>
                <a:t>, you are pinning the spectrum at two extremes: 1) in the optical domain and 2) near 0 Hz. This rigidly stabilizes the entire optical spectrum, transferring the fractional clock stability to all modes.</a:t>
              </a:r>
              <a:endParaRPr lang="en-US" sz="1900" b="1" dirty="0"/>
            </a:p>
          </p:txBody>
        </p:sp>
        <p:grpSp>
          <p:nvGrpSpPr>
            <p:cNvPr id="16" name="Group 15">
              <a:extLst>
                <a:ext uri="{FF2B5EF4-FFF2-40B4-BE49-F238E27FC236}">
                  <a16:creationId xmlns:a16="http://schemas.microsoft.com/office/drawing/2014/main" id="{1D5C2538-FBD3-497E-93CC-37D33031009B}"/>
                </a:ext>
              </a:extLst>
            </p:cNvPr>
            <p:cNvGrpSpPr/>
            <p:nvPr/>
          </p:nvGrpSpPr>
          <p:grpSpPr>
            <a:xfrm>
              <a:off x="3805443" y="776055"/>
              <a:ext cx="1721048" cy="2084829"/>
              <a:chOff x="3805443" y="776055"/>
              <a:chExt cx="1721048" cy="2084829"/>
            </a:xfrm>
          </p:grpSpPr>
          <p:sp>
            <p:nvSpPr>
              <p:cNvPr id="26" name="Line 9">
                <a:extLst>
                  <a:ext uri="{FF2B5EF4-FFF2-40B4-BE49-F238E27FC236}">
                    <a16:creationId xmlns:a16="http://schemas.microsoft.com/office/drawing/2014/main" id="{6291A2B6-40DC-28EB-B71B-54343A581210}"/>
                  </a:ext>
                </a:extLst>
              </p:cNvPr>
              <p:cNvSpPr>
                <a:spLocks noChangeShapeType="1"/>
              </p:cNvSpPr>
              <p:nvPr/>
            </p:nvSpPr>
            <p:spPr bwMode="auto">
              <a:xfrm flipV="1">
                <a:off x="4278256" y="1278026"/>
                <a:ext cx="640080"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US" sz="1200"/>
              </a:p>
            </p:txBody>
          </p:sp>
          <p:sp>
            <p:nvSpPr>
              <p:cNvPr id="27" name="Rectangle 10">
                <a:extLst>
                  <a:ext uri="{FF2B5EF4-FFF2-40B4-BE49-F238E27FC236}">
                    <a16:creationId xmlns:a16="http://schemas.microsoft.com/office/drawing/2014/main" id="{C94B2C51-3543-F013-A2D6-6B255555786D}"/>
                  </a:ext>
                </a:extLst>
              </p:cNvPr>
              <p:cNvSpPr>
                <a:spLocks/>
              </p:cNvSpPr>
              <p:nvPr/>
            </p:nvSpPr>
            <p:spPr bwMode="auto">
              <a:xfrm>
                <a:off x="3951596" y="776055"/>
                <a:ext cx="1292277" cy="307777"/>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2000" dirty="0" err="1">
                    <a:solidFill>
                      <a:schemeClr val="tx1"/>
                    </a:solidFill>
                    <a:latin typeface="Symbol" pitchFamily="2" charset="2"/>
                    <a:ea typeface="ＭＳ Ｐゴシック" charset="-128"/>
                    <a:cs typeface="Calibri" panose="020F0502020204030204" pitchFamily="34" charset="0"/>
                    <a:sym typeface="Times New Roman Italic" charset="0"/>
                  </a:rPr>
                  <a:t>d</a:t>
                </a:r>
                <a:r>
                  <a:rPr lang="en-US" altLang="en-US" sz="2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T</a:t>
                </a:r>
                <a:r>
                  <a:rPr lang="en-US" altLang="en-US" sz="2000" baseline="-25000" dirty="0" err="1">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/T</a:t>
                </a:r>
                <a:r>
                  <a:rPr lang="en-US" altLang="en-US" sz="2000" baseline="-25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 &lt; 10</a:t>
                </a:r>
                <a:r>
                  <a:rPr lang="en-US" altLang="en-US" sz="2000" baseline="30000" dirty="0">
                    <a:solidFill>
                      <a:schemeClr val="tx1"/>
                    </a:solidFill>
                    <a:latin typeface="Calibri" panose="020F0502020204030204" pitchFamily="34" charset="0"/>
                    <a:ea typeface="ＭＳ Ｐゴシック" charset="-128"/>
                    <a:cs typeface="Calibri" panose="020F0502020204030204" pitchFamily="34" charset="0"/>
                    <a:sym typeface="Times New Roman Italic" charset="0"/>
                  </a:rPr>
                  <a:t>-15</a:t>
                </a:r>
              </a:p>
            </p:txBody>
          </p:sp>
          <p:sp>
            <p:nvSpPr>
              <p:cNvPr id="39" name="TextBox 38">
                <a:extLst>
                  <a:ext uri="{FF2B5EF4-FFF2-40B4-BE49-F238E27FC236}">
                    <a16:creationId xmlns:a16="http://schemas.microsoft.com/office/drawing/2014/main" id="{36D98A58-2D71-6899-736E-DF87B53E8E54}"/>
                  </a:ext>
                </a:extLst>
              </p:cNvPr>
              <p:cNvSpPr txBox="1"/>
              <p:nvPr/>
            </p:nvSpPr>
            <p:spPr>
              <a:xfrm>
                <a:off x="3805443" y="1937554"/>
                <a:ext cx="1721048" cy="923330"/>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none" rtlCol="0">
                <a:spAutoFit/>
              </a:bodyPr>
              <a:lstStyle/>
              <a:p>
                <a:pPr algn="ctr"/>
                <a:r>
                  <a:rPr lang="en-US" sz="2400" dirty="0" err="1">
                    <a:solidFill>
                      <a:srgbClr val="C00000"/>
                    </a:solidFill>
                  </a:rPr>
                  <a:t>f</a:t>
                </a:r>
                <a:r>
                  <a:rPr lang="en-US" sz="2400" baseline="-25000" dirty="0" err="1">
                    <a:solidFill>
                      <a:srgbClr val="C00000"/>
                    </a:solidFill>
                  </a:rPr>
                  <a:t>r</a:t>
                </a:r>
                <a:r>
                  <a:rPr lang="en-US" sz="2400" dirty="0"/>
                  <a:t> ∝ </a:t>
                </a:r>
                <a:r>
                  <a:rPr lang="en-US" sz="2400" dirty="0" err="1">
                    <a:latin typeface="Symbol" pitchFamily="2" charset="2"/>
                  </a:rPr>
                  <a:t>n</a:t>
                </a:r>
                <a:r>
                  <a:rPr lang="en-US" sz="2400" baseline="-25000" dirty="0" err="1"/>
                  <a:t>opt</a:t>
                </a:r>
                <a:r>
                  <a:rPr lang="en-US" sz="2400" dirty="0"/>
                  <a:t>/N</a:t>
                </a:r>
              </a:p>
              <a:p>
                <a:pPr algn="ctr"/>
                <a:endParaRPr lang="en-US" sz="600" dirty="0">
                  <a:latin typeface="Symbol" pitchFamily="2" charset="2"/>
                </a:endParaRPr>
              </a:p>
              <a:p>
                <a:pPr algn="ctr"/>
                <a:r>
                  <a:rPr lang="en-US" sz="2400" dirty="0" err="1">
                    <a:latin typeface="Symbol" pitchFamily="2" charset="2"/>
                  </a:rPr>
                  <a:t>d</a:t>
                </a:r>
                <a:r>
                  <a:rPr lang="en-US" sz="2400" dirty="0" err="1"/>
                  <a:t>f</a:t>
                </a:r>
                <a:r>
                  <a:rPr lang="en-US" sz="2400" baseline="-25000" dirty="0" err="1"/>
                  <a:t>r</a:t>
                </a:r>
                <a:r>
                  <a:rPr lang="en-US" sz="2400" dirty="0"/>
                  <a:t>/</a:t>
                </a:r>
                <a:r>
                  <a:rPr lang="en-US" sz="2400" dirty="0" err="1"/>
                  <a:t>f</a:t>
                </a:r>
                <a:r>
                  <a:rPr lang="en-US" sz="2400" baseline="-25000" dirty="0" err="1"/>
                  <a:t>r</a:t>
                </a:r>
                <a:r>
                  <a:rPr lang="en-US" sz="2400" dirty="0"/>
                  <a:t> &lt; 10</a:t>
                </a:r>
                <a:r>
                  <a:rPr lang="en-US" sz="2400" baseline="30000" dirty="0"/>
                  <a:t>-15</a:t>
                </a:r>
              </a:p>
            </p:txBody>
          </p:sp>
        </p:grpSp>
      </p:grpSp>
      <p:sp>
        <p:nvSpPr>
          <p:cNvPr id="3" name="TextBox 2">
            <a:extLst>
              <a:ext uri="{FF2B5EF4-FFF2-40B4-BE49-F238E27FC236}">
                <a16:creationId xmlns:a16="http://schemas.microsoft.com/office/drawing/2014/main" id="{B362914E-EC87-26DE-0C97-15B79CC6CA30}"/>
              </a:ext>
            </a:extLst>
          </p:cNvPr>
          <p:cNvSpPr txBox="1"/>
          <p:nvPr/>
        </p:nvSpPr>
        <p:spPr>
          <a:xfrm>
            <a:off x="1397187" y="7074020"/>
            <a:ext cx="4816512" cy="584775"/>
          </a:xfrm>
          <a:prstGeom prst="rect">
            <a:avLst/>
          </a:prstGeom>
          <a:noFill/>
        </p:spPr>
        <p:txBody>
          <a:bodyPr wrap="square" rtlCol="0">
            <a:spAutoFit/>
          </a:bodyPr>
          <a:lstStyle/>
          <a:p>
            <a:r>
              <a:rPr lang="en-US" sz="1600" i="1" dirty="0">
                <a:solidFill>
                  <a:schemeClr val="tx1">
                    <a:lumMod val="50000"/>
                    <a:lumOff val="50000"/>
                  </a:schemeClr>
                </a:solidFill>
                <a:latin typeface="Times" pitchFamily="2" charset="0"/>
              </a:rPr>
              <a:t>Fortier et al. “</a:t>
            </a:r>
            <a:r>
              <a:rPr lang="en-US" sz="1600" i="0" dirty="0">
                <a:solidFill>
                  <a:schemeClr val="tx1">
                    <a:lumMod val="50000"/>
                    <a:lumOff val="50000"/>
                  </a:schemeClr>
                </a:solidFill>
                <a:effectLst/>
                <a:latin typeface="Harding"/>
              </a:rPr>
              <a:t>Generation of </a:t>
            </a:r>
            <a:r>
              <a:rPr lang="en-US" sz="1600" i="0" dirty="0" err="1">
                <a:solidFill>
                  <a:schemeClr val="tx1">
                    <a:lumMod val="50000"/>
                    <a:lumOff val="50000"/>
                  </a:schemeClr>
                </a:solidFill>
                <a:effectLst/>
                <a:latin typeface="Harding"/>
              </a:rPr>
              <a:t>ultrastable</a:t>
            </a:r>
            <a:r>
              <a:rPr lang="en-US" sz="1600" i="0" dirty="0">
                <a:solidFill>
                  <a:schemeClr val="tx1">
                    <a:lumMod val="50000"/>
                    <a:lumOff val="50000"/>
                  </a:schemeClr>
                </a:solidFill>
                <a:effectLst/>
                <a:latin typeface="Harding"/>
              </a:rPr>
              <a:t> microwaves via optical frequency division,” </a:t>
            </a:r>
            <a:r>
              <a:rPr lang="en-US" sz="1600" i="1" dirty="0">
                <a:solidFill>
                  <a:schemeClr val="tx1">
                    <a:lumMod val="50000"/>
                    <a:lumOff val="50000"/>
                  </a:schemeClr>
                </a:solidFill>
                <a:latin typeface="Times" pitchFamily="2" charset="0"/>
              </a:rPr>
              <a:t>Nat. Photon. </a:t>
            </a:r>
            <a:r>
              <a:rPr lang="en-US" sz="1600" b="1" i="1" dirty="0">
                <a:solidFill>
                  <a:schemeClr val="tx1">
                    <a:lumMod val="50000"/>
                    <a:lumOff val="50000"/>
                  </a:schemeClr>
                </a:solidFill>
                <a:latin typeface="Times" pitchFamily="2" charset="0"/>
              </a:rPr>
              <a:t>5</a:t>
            </a:r>
            <a:r>
              <a:rPr lang="en-US" sz="1600" i="1" dirty="0">
                <a:solidFill>
                  <a:schemeClr val="tx1">
                    <a:lumMod val="50000"/>
                    <a:lumOff val="50000"/>
                  </a:schemeClr>
                </a:solidFill>
                <a:latin typeface="Times" pitchFamily="2" charset="0"/>
              </a:rPr>
              <a:t> (2011)</a:t>
            </a:r>
          </a:p>
        </p:txBody>
      </p:sp>
      <p:sp>
        <p:nvSpPr>
          <p:cNvPr id="17" name="Rectangle 16">
            <a:extLst>
              <a:ext uri="{FF2B5EF4-FFF2-40B4-BE49-F238E27FC236}">
                <a16:creationId xmlns:a16="http://schemas.microsoft.com/office/drawing/2014/main" id="{58280DB8-EF4C-61EE-CE96-A684AF9D0854}"/>
              </a:ext>
            </a:extLst>
          </p:cNvPr>
          <p:cNvSpPr/>
          <p:nvPr/>
        </p:nvSpPr>
        <p:spPr>
          <a:xfrm>
            <a:off x="7184480" y="2086569"/>
            <a:ext cx="1879786" cy="461665"/>
          </a:xfrm>
          <a:prstGeom prst="rect">
            <a:avLst/>
          </a:prstGeom>
          <a:solidFill>
            <a:srgbClr val="FFFF00"/>
          </a:solidFill>
          <a:ln>
            <a:solidFill>
              <a:schemeClr val="accent1"/>
            </a:solidFill>
          </a:ln>
        </p:spPr>
        <p:txBody>
          <a:bodyPr wrap="square">
            <a:spAutoFit/>
          </a:bodyPr>
          <a:lstStyle/>
          <a:p>
            <a:pPr algn="ctr"/>
            <a:r>
              <a:rPr lang="en-US" altLang="en-US" sz="2400" dirty="0" err="1">
                <a:latin typeface="Symbol" pitchFamily="2" charset="2"/>
                <a:ea typeface="ＭＳ Ｐゴシック" charset="-128"/>
                <a:cs typeface="Calibri" panose="020F0502020204030204" pitchFamily="34" charset="0"/>
                <a:sym typeface="Times New Roman Italic" charset="0"/>
              </a:rPr>
              <a:t>n</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N</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N </a:t>
            </a:r>
            <a:r>
              <a:rPr lang="en-US" altLang="en-US" sz="2400" dirty="0">
                <a:latin typeface="Calibri" panose="020F0502020204030204" pitchFamily="34" charset="0"/>
                <a:ea typeface="Arial" charset="0"/>
                <a:cs typeface="Calibri" panose="020F0502020204030204" pitchFamily="34" charset="0"/>
                <a:sym typeface="Times New Roman Italic" charset="0"/>
              </a:rPr>
              <a:t>x</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4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r</a:t>
            </a:r>
            <a:r>
              <a:rPr lang="en-US" altLang="en-US" sz="2400" dirty="0">
                <a:latin typeface="Calibri" panose="020F0502020204030204" pitchFamily="34" charset="0"/>
                <a:ea typeface="ＭＳ Ｐゴシック" charset="-128"/>
                <a:cs typeface="Calibri" panose="020F0502020204030204" pitchFamily="34" charset="0"/>
                <a:sym typeface="Times New Roman Italic" charset="0"/>
              </a:rPr>
              <a:t>+ </a:t>
            </a:r>
            <a:r>
              <a:rPr lang="en-US" altLang="en-US" sz="2400" dirty="0" err="1">
                <a:latin typeface="Calibri" panose="020F0502020204030204" pitchFamily="34" charset="0"/>
                <a:ea typeface="ＭＳ Ｐゴシック" charset="-128"/>
                <a:cs typeface="Calibri" panose="020F0502020204030204" pitchFamily="34" charset="0"/>
                <a:sym typeface="Times New Roman Italic" charset="0"/>
              </a:rPr>
              <a:t>f</a:t>
            </a:r>
            <a:r>
              <a:rPr lang="en-US" altLang="en-US" sz="2400" baseline="-25000" dirty="0" err="1">
                <a:latin typeface="Calibri" panose="020F0502020204030204" pitchFamily="34" charset="0"/>
                <a:ea typeface="ＭＳ Ｐゴシック" charset="-128"/>
                <a:cs typeface="Calibri" panose="020F0502020204030204" pitchFamily="34" charset="0"/>
                <a:sym typeface="Times New Roman Italic" charset="0"/>
              </a:rPr>
              <a:t>CE</a:t>
            </a:r>
            <a:endParaRPr lang="en-US" sz="2400" dirty="0">
              <a:latin typeface="Calibri" panose="020F0502020204030204" pitchFamily="34" charset="0"/>
              <a:cs typeface="Calibri" panose="020F0502020204030204" pitchFamily="34" charset="0"/>
            </a:endParaRPr>
          </a:p>
        </p:txBody>
      </p:sp>
      <p:cxnSp>
        <p:nvCxnSpPr>
          <p:cNvPr id="18" name="Straight Arrow Connector 17">
            <a:extLst>
              <a:ext uri="{FF2B5EF4-FFF2-40B4-BE49-F238E27FC236}">
                <a16:creationId xmlns:a16="http://schemas.microsoft.com/office/drawing/2014/main" id="{9C9BC6D6-68E7-A489-EADE-809AD6307D1A}"/>
              </a:ext>
            </a:extLst>
          </p:cNvPr>
          <p:cNvCxnSpPr/>
          <p:nvPr/>
        </p:nvCxnSpPr>
        <p:spPr>
          <a:xfrm>
            <a:off x="593646" y="4279081"/>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BE0F808-84DA-BD32-F7A0-7628B07A25CF}"/>
              </a:ext>
            </a:extLst>
          </p:cNvPr>
          <p:cNvCxnSpPr>
            <a:cxnSpLocks/>
          </p:cNvCxnSpPr>
          <p:nvPr/>
        </p:nvCxnSpPr>
        <p:spPr>
          <a:xfrm flipH="1">
            <a:off x="1050736" y="4281972"/>
            <a:ext cx="279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795B5BB8-E9A6-0C3A-94FF-682E089E39AE}"/>
              </a:ext>
            </a:extLst>
          </p:cNvPr>
          <p:cNvSpPr txBox="1"/>
          <p:nvPr/>
        </p:nvSpPr>
        <p:spPr>
          <a:xfrm>
            <a:off x="353147" y="1333821"/>
            <a:ext cx="912429" cy="461665"/>
          </a:xfrm>
          <a:prstGeom prst="rect">
            <a:avLst/>
          </a:prstGeom>
          <a:solidFill>
            <a:schemeClr val="tx1"/>
          </a:solidFill>
        </p:spPr>
        <p:txBody>
          <a:bodyPr wrap="none" rtlCol="0">
            <a:spAutoFit/>
          </a:bodyPr>
          <a:lstStyle/>
          <a:p>
            <a:r>
              <a:rPr lang="en-US" sz="2400" dirty="0">
                <a:solidFill>
                  <a:schemeClr val="bg1"/>
                </a:solidFill>
              </a:rPr>
              <a:t>Pump</a:t>
            </a:r>
          </a:p>
        </p:txBody>
      </p:sp>
      <p:cxnSp>
        <p:nvCxnSpPr>
          <p:cNvPr id="40" name="Straight Arrow Connector 39">
            <a:extLst>
              <a:ext uri="{FF2B5EF4-FFF2-40B4-BE49-F238E27FC236}">
                <a16:creationId xmlns:a16="http://schemas.microsoft.com/office/drawing/2014/main" id="{0AFC76B2-0B70-2B4D-38B0-36B0C2EECC4F}"/>
              </a:ext>
            </a:extLst>
          </p:cNvPr>
          <p:cNvCxnSpPr>
            <a:stCxn id="36" idx="3"/>
            <a:endCxn id="23" idx="1"/>
          </p:cNvCxnSpPr>
          <p:nvPr/>
        </p:nvCxnSpPr>
        <p:spPr>
          <a:xfrm flipV="1">
            <a:off x="1265576" y="1560263"/>
            <a:ext cx="366755" cy="439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3C6F513D-782B-FA33-D863-02C5EFC563D2}"/>
              </a:ext>
            </a:extLst>
          </p:cNvPr>
          <p:cNvGrpSpPr/>
          <p:nvPr/>
        </p:nvGrpSpPr>
        <p:grpSpPr>
          <a:xfrm>
            <a:off x="128853" y="1795486"/>
            <a:ext cx="1473160" cy="1809617"/>
            <a:chOff x="128853" y="1795486"/>
            <a:chExt cx="1473160" cy="1809617"/>
          </a:xfrm>
        </p:grpSpPr>
        <p:cxnSp>
          <p:nvCxnSpPr>
            <p:cNvPr id="41" name="Curved Connector 40">
              <a:extLst>
                <a:ext uri="{FF2B5EF4-FFF2-40B4-BE49-F238E27FC236}">
                  <a16:creationId xmlns:a16="http://schemas.microsoft.com/office/drawing/2014/main" id="{401DB0ED-E597-0221-A8D8-DF5A45F75EED}"/>
                </a:ext>
              </a:extLst>
            </p:cNvPr>
            <p:cNvCxnSpPr>
              <a:cxnSpLocks/>
              <a:stCxn id="12" idx="0"/>
              <a:endCxn id="36" idx="2"/>
            </p:cNvCxnSpPr>
            <p:nvPr/>
          </p:nvCxnSpPr>
          <p:spPr>
            <a:xfrm rot="16200000" flipV="1">
              <a:off x="63734" y="2541115"/>
              <a:ext cx="1809617" cy="318360"/>
            </a:xfrm>
            <a:prstGeom prst="curvedConnector3">
              <a:avLst>
                <a:gd name="adj1" fmla="val 50000"/>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A3FED49-AE83-FB63-B418-D1B14D77BC40}"/>
                </a:ext>
              </a:extLst>
            </p:cNvPr>
            <p:cNvSpPr txBox="1"/>
            <p:nvPr/>
          </p:nvSpPr>
          <p:spPr>
            <a:xfrm>
              <a:off x="128853" y="2403721"/>
              <a:ext cx="1473160" cy="369332"/>
            </a:xfrm>
            <a:prstGeom prst="rect">
              <a:avLst/>
            </a:prstGeom>
            <a:solidFill>
              <a:schemeClr val="bg1"/>
            </a:solidFill>
          </p:spPr>
          <p:txBody>
            <a:bodyPr wrap="none" rtlCol="0">
              <a:spAutoFit/>
            </a:bodyPr>
            <a:lstStyle/>
            <a:p>
              <a:r>
                <a:rPr lang="en-US" dirty="0"/>
                <a:t>Pump current</a:t>
              </a:r>
            </a:p>
          </p:txBody>
        </p:sp>
      </p:grpSp>
    </p:spTree>
    <p:extLst>
      <p:ext uri="{BB962C8B-B14F-4D97-AF65-F5344CB8AC3E}">
        <p14:creationId xmlns:p14="http://schemas.microsoft.com/office/powerpoint/2010/main" val="4112362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18288"/>
            <a:ext cx="9144000" cy="649224"/>
          </a:xfrm>
          <a:prstGeom prst="rect">
            <a:avLst/>
          </a:prstGeom>
          <a:solidFill>
            <a:schemeClr val="tx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3600" b="1" dirty="0">
                <a:solidFill>
                  <a:schemeClr val="bg1"/>
                </a:solidFill>
              </a:rPr>
              <a:t>Summary: Frequency combs</a:t>
            </a:r>
          </a:p>
        </p:txBody>
      </p:sp>
      <p:sp>
        <p:nvSpPr>
          <p:cNvPr id="4" name="TextBox 3"/>
          <p:cNvSpPr txBox="1"/>
          <p:nvPr/>
        </p:nvSpPr>
        <p:spPr>
          <a:xfrm>
            <a:off x="328757" y="4760824"/>
            <a:ext cx="8587024" cy="2092881"/>
          </a:xfrm>
          <a:prstGeom prst="rect">
            <a:avLst/>
          </a:prstGeom>
          <a:noFill/>
        </p:spPr>
        <p:txBody>
          <a:bodyPr wrap="square" rtlCol="0">
            <a:spAutoFit/>
          </a:bodyPr>
          <a:lstStyle/>
          <a:p>
            <a:pPr>
              <a:spcAft>
                <a:spcPts val="600"/>
              </a:spcAft>
            </a:pPr>
            <a:r>
              <a:rPr lang="en-US" sz="2000" b="1" dirty="0"/>
              <a:t>Optical frequency combs (OFCs)</a:t>
            </a:r>
          </a:p>
          <a:p>
            <a:pPr marL="285750" indent="-285750">
              <a:spcAft>
                <a:spcPts val="600"/>
              </a:spcAft>
              <a:buFont typeface="Arial" panose="020B0604020202020204" pitchFamily="34" charset="0"/>
              <a:buChar char="•"/>
            </a:pPr>
            <a:r>
              <a:rPr lang="en-US" dirty="0"/>
              <a:t>Ultra-broad spectral coverage (optical octave)</a:t>
            </a:r>
          </a:p>
          <a:p>
            <a:pPr marL="285750" indent="-285750">
              <a:spcAft>
                <a:spcPts val="600"/>
              </a:spcAft>
              <a:buFont typeface="Arial" charset="0"/>
              <a:buChar char="•"/>
            </a:pPr>
            <a:r>
              <a:rPr lang="en-US" dirty="0"/>
              <a:t>H</a:t>
            </a:r>
            <a:r>
              <a:rPr lang="en-US" sz="1800" dirty="0"/>
              <a:t>igh-precision optical frequency counters (perfect frequency multipliers/dividers)</a:t>
            </a:r>
          </a:p>
          <a:p>
            <a:pPr marL="285750" indent="-285750">
              <a:spcAft>
                <a:spcPts val="600"/>
              </a:spcAft>
              <a:buFont typeface="Arial" charset="0"/>
              <a:buChar char="•"/>
            </a:pPr>
            <a:r>
              <a:rPr lang="en-US" sz="1800" dirty="0"/>
              <a:t>Provide fs-level pulse-to-pulse timing</a:t>
            </a:r>
          </a:p>
          <a:p>
            <a:pPr marL="285750" indent="-285750">
              <a:spcAft>
                <a:spcPts val="600"/>
              </a:spcAft>
              <a:buFont typeface="Arial" charset="0"/>
              <a:buChar char="•"/>
            </a:pPr>
            <a:r>
              <a:rPr lang="en-US" dirty="0"/>
              <a:t>Sub-radian phase control of the carrier-envelope phase for deterministic evolution/control of field sensitive experiments</a:t>
            </a:r>
            <a:endParaRPr lang="en-US" sz="1800" dirty="0"/>
          </a:p>
        </p:txBody>
      </p:sp>
      <p:grpSp>
        <p:nvGrpSpPr>
          <p:cNvPr id="44" name="Group 54"/>
          <p:cNvGrpSpPr>
            <a:grpSpLocks/>
          </p:cNvGrpSpPr>
          <p:nvPr/>
        </p:nvGrpSpPr>
        <p:grpSpPr bwMode="auto">
          <a:xfrm>
            <a:off x="2875569" y="3248545"/>
            <a:ext cx="3124200" cy="787400"/>
            <a:chOff x="1585" y="2103"/>
            <a:chExt cx="1968" cy="496"/>
          </a:xfrm>
        </p:grpSpPr>
        <p:sp>
          <p:nvSpPr>
            <p:cNvPr id="45" name="Freeform 2"/>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a:noFill/>
            </a:ln>
            <a:extLst>
              <a:ext uri="{91240B29-F687-4F45-9708-019B960494DF}">
                <a14:hiddenLine xmlns:a14="http://schemas.microsoft.com/office/drawing/2010/main" w="76200" cap="flat" cmpd="sng">
                  <a:solidFill>
                    <a:schemeClr val="tx1"/>
                  </a:solidFill>
                  <a:round/>
                  <a:headEnd type="none" w="med" len="med"/>
                  <a:tailEnd type="none" w="med" len="med"/>
                </a14:hiddenLine>
              </a:ext>
            </a:extLst>
          </p:spPr>
          <p:txBody>
            <a:bodyPr lIns="0" tIns="0" rIns="0" bIns="0"/>
            <a:lstStyle/>
            <a:p>
              <a:endParaRPr lang="en-US"/>
            </a:p>
          </p:txBody>
        </p:sp>
        <p:sp>
          <p:nvSpPr>
            <p:cNvPr id="46" name="Line 3"/>
            <p:cNvSpPr>
              <a:spLocks noChangeShapeType="1"/>
            </p:cNvSpPr>
            <p:nvPr/>
          </p:nvSpPr>
          <p:spPr bwMode="auto">
            <a:xfrm flipH="1">
              <a:off x="3544"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7" name="Line 4"/>
            <p:cNvSpPr>
              <a:spLocks noChangeShapeType="1"/>
            </p:cNvSpPr>
            <p:nvPr/>
          </p:nvSpPr>
          <p:spPr bwMode="auto">
            <a:xfrm flipH="1">
              <a:off x="3442" y="2105"/>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8" name="Line 5"/>
            <p:cNvSpPr>
              <a:spLocks noChangeShapeType="1"/>
            </p:cNvSpPr>
            <p:nvPr/>
          </p:nvSpPr>
          <p:spPr bwMode="auto">
            <a:xfrm flipH="1">
              <a:off x="3342"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9" name="Line 6"/>
            <p:cNvSpPr>
              <a:spLocks noChangeShapeType="1"/>
            </p:cNvSpPr>
            <p:nvPr/>
          </p:nvSpPr>
          <p:spPr bwMode="auto">
            <a:xfrm flipH="1">
              <a:off x="3239" y="2105"/>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0" name="Line 7"/>
            <p:cNvSpPr>
              <a:spLocks noChangeShapeType="1"/>
            </p:cNvSpPr>
            <p:nvPr/>
          </p:nvSpPr>
          <p:spPr bwMode="auto">
            <a:xfrm flipH="1">
              <a:off x="3138"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1" name="Line 8"/>
            <p:cNvSpPr>
              <a:spLocks noChangeShapeType="1"/>
            </p:cNvSpPr>
            <p:nvPr/>
          </p:nvSpPr>
          <p:spPr bwMode="auto">
            <a:xfrm flipH="1">
              <a:off x="3036" y="2105"/>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2" name="Line 9"/>
            <p:cNvSpPr>
              <a:spLocks noChangeShapeType="1"/>
            </p:cNvSpPr>
            <p:nvPr/>
          </p:nvSpPr>
          <p:spPr bwMode="auto">
            <a:xfrm flipH="1">
              <a:off x="2935"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3" name="Line 10"/>
            <p:cNvSpPr>
              <a:spLocks noChangeShapeType="1"/>
            </p:cNvSpPr>
            <p:nvPr/>
          </p:nvSpPr>
          <p:spPr bwMode="auto">
            <a:xfrm flipH="1">
              <a:off x="2833" y="2103"/>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4" name="Line 11"/>
            <p:cNvSpPr>
              <a:spLocks noChangeShapeType="1"/>
            </p:cNvSpPr>
            <p:nvPr/>
          </p:nvSpPr>
          <p:spPr bwMode="auto">
            <a:xfrm flipH="1">
              <a:off x="2732" y="2103"/>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5" name="Line 12"/>
            <p:cNvSpPr>
              <a:spLocks noChangeShapeType="1"/>
            </p:cNvSpPr>
            <p:nvPr/>
          </p:nvSpPr>
          <p:spPr bwMode="auto">
            <a:xfrm flipH="1">
              <a:off x="2630" y="2103"/>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6" name="Line 13"/>
            <p:cNvSpPr>
              <a:spLocks noChangeShapeType="1"/>
            </p:cNvSpPr>
            <p:nvPr/>
          </p:nvSpPr>
          <p:spPr bwMode="auto">
            <a:xfrm flipH="1">
              <a:off x="2529" y="2103"/>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7" name="Line 14"/>
            <p:cNvSpPr>
              <a:spLocks noChangeShapeType="1"/>
            </p:cNvSpPr>
            <p:nvPr/>
          </p:nvSpPr>
          <p:spPr bwMode="auto">
            <a:xfrm flipH="1">
              <a:off x="2427" y="2103"/>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8" name="Line 15"/>
            <p:cNvSpPr>
              <a:spLocks noChangeShapeType="1"/>
            </p:cNvSpPr>
            <p:nvPr/>
          </p:nvSpPr>
          <p:spPr bwMode="auto">
            <a:xfrm flipH="1">
              <a:off x="2326" y="2103"/>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9" name="Line 16"/>
            <p:cNvSpPr>
              <a:spLocks noChangeShapeType="1"/>
            </p:cNvSpPr>
            <p:nvPr/>
          </p:nvSpPr>
          <p:spPr bwMode="auto">
            <a:xfrm flipH="1">
              <a:off x="2225" y="2103"/>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0" name="Line 17"/>
            <p:cNvSpPr>
              <a:spLocks noChangeShapeType="1"/>
            </p:cNvSpPr>
            <p:nvPr/>
          </p:nvSpPr>
          <p:spPr bwMode="auto">
            <a:xfrm flipH="1">
              <a:off x="2123" y="2103"/>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1" name="Line 18"/>
            <p:cNvSpPr>
              <a:spLocks noChangeShapeType="1"/>
            </p:cNvSpPr>
            <p:nvPr/>
          </p:nvSpPr>
          <p:spPr bwMode="auto">
            <a:xfrm flipH="1">
              <a:off x="2021" y="2103"/>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2" name="Line 19"/>
            <p:cNvSpPr>
              <a:spLocks noChangeShapeType="1"/>
            </p:cNvSpPr>
            <p:nvPr/>
          </p:nvSpPr>
          <p:spPr bwMode="auto">
            <a:xfrm flipH="1">
              <a:off x="1920"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3" name="Line 20"/>
            <p:cNvSpPr>
              <a:spLocks noChangeShapeType="1"/>
            </p:cNvSpPr>
            <p:nvPr/>
          </p:nvSpPr>
          <p:spPr bwMode="auto">
            <a:xfrm flipH="1">
              <a:off x="1818" y="2105"/>
              <a:ext cx="5"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4" name="Line 21"/>
            <p:cNvSpPr>
              <a:spLocks noChangeShapeType="1"/>
            </p:cNvSpPr>
            <p:nvPr/>
          </p:nvSpPr>
          <p:spPr bwMode="auto">
            <a:xfrm flipH="1">
              <a:off x="1717"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5" name="Line 22"/>
            <p:cNvSpPr>
              <a:spLocks noChangeShapeType="1"/>
            </p:cNvSpPr>
            <p:nvPr/>
          </p:nvSpPr>
          <p:spPr bwMode="auto">
            <a:xfrm flipH="1">
              <a:off x="1616" y="2105"/>
              <a:ext cx="4" cy="494"/>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68" name="TextBox 67"/>
          <p:cNvSpPr txBox="1"/>
          <p:nvPr/>
        </p:nvSpPr>
        <p:spPr>
          <a:xfrm>
            <a:off x="3551204" y="4037533"/>
            <a:ext cx="1816963" cy="646331"/>
          </a:xfrm>
          <a:prstGeom prst="rect">
            <a:avLst/>
          </a:prstGeom>
          <a:solidFill>
            <a:schemeClr val="bg1"/>
          </a:solidFill>
        </p:spPr>
        <p:txBody>
          <a:bodyPr wrap="square" rtlCol="0">
            <a:spAutoFit/>
          </a:bodyPr>
          <a:lstStyle/>
          <a:p>
            <a:pPr algn="ctr"/>
            <a:r>
              <a:rPr lang="en-US" sz="1800" dirty="0">
                <a:solidFill>
                  <a:srgbClr val="C00000"/>
                </a:solidFill>
              </a:rPr>
              <a:t>MID IR/ Near IR/optical</a:t>
            </a:r>
          </a:p>
        </p:txBody>
      </p:sp>
      <p:cxnSp>
        <p:nvCxnSpPr>
          <p:cNvPr id="73" name="Straight Arrow Connector 72"/>
          <p:cNvCxnSpPr>
            <a:stCxn id="96" idx="2"/>
          </p:cNvCxnSpPr>
          <p:nvPr/>
        </p:nvCxnSpPr>
        <p:spPr>
          <a:xfrm>
            <a:off x="3964597" y="2482351"/>
            <a:ext cx="4968" cy="816108"/>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
        <p:nvSpPr>
          <p:cNvPr id="74" name="Rectangle 73"/>
          <p:cNvSpPr/>
          <p:nvPr/>
        </p:nvSpPr>
        <p:spPr>
          <a:xfrm>
            <a:off x="3056624" y="1071844"/>
            <a:ext cx="1824859" cy="369332"/>
          </a:xfrm>
          <a:prstGeom prst="rect">
            <a:avLst/>
          </a:prstGeom>
        </p:spPr>
        <p:txBody>
          <a:bodyPr wrap="none">
            <a:spAutoFit/>
          </a:bodyPr>
          <a:lstStyle/>
          <a:p>
            <a:r>
              <a:rPr lang="en-US" sz="1800" b="1" dirty="0">
                <a:solidFill>
                  <a:schemeClr val="tx1">
                    <a:lumMod val="65000"/>
                    <a:lumOff val="35000"/>
                  </a:schemeClr>
                </a:solidFill>
              </a:rPr>
              <a:t>Optical reference</a:t>
            </a:r>
          </a:p>
        </p:txBody>
      </p:sp>
      <p:grpSp>
        <p:nvGrpSpPr>
          <p:cNvPr id="72" name="Group 71">
            <a:extLst>
              <a:ext uri="{FF2B5EF4-FFF2-40B4-BE49-F238E27FC236}">
                <a16:creationId xmlns:a16="http://schemas.microsoft.com/office/drawing/2014/main" id="{4FA8175F-3ADF-DA81-D516-D21BDD751757}"/>
              </a:ext>
            </a:extLst>
          </p:cNvPr>
          <p:cNvGrpSpPr/>
          <p:nvPr/>
        </p:nvGrpSpPr>
        <p:grpSpPr>
          <a:xfrm>
            <a:off x="5375556" y="2820133"/>
            <a:ext cx="3093222" cy="1617643"/>
            <a:chOff x="5626586" y="2843840"/>
            <a:chExt cx="3093222" cy="1617643"/>
          </a:xfrm>
        </p:grpSpPr>
        <p:grpSp>
          <p:nvGrpSpPr>
            <p:cNvPr id="8" name="Group 7">
              <a:extLst>
                <a:ext uri="{FF2B5EF4-FFF2-40B4-BE49-F238E27FC236}">
                  <a16:creationId xmlns:a16="http://schemas.microsoft.com/office/drawing/2014/main" id="{66F81DA1-0E5B-D635-5364-1F5FFC586EBE}"/>
                </a:ext>
              </a:extLst>
            </p:cNvPr>
            <p:cNvGrpSpPr/>
            <p:nvPr/>
          </p:nvGrpSpPr>
          <p:grpSpPr>
            <a:xfrm>
              <a:off x="6431463" y="3578703"/>
              <a:ext cx="2288345" cy="882780"/>
              <a:chOff x="6431463" y="3578703"/>
              <a:chExt cx="2288345" cy="882780"/>
            </a:xfrm>
          </p:grpSpPr>
          <p:sp>
            <p:nvSpPr>
              <p:cNvPr id="69" name="Text Box 53"/>
              <p:cNvSpPr txBox="1">
                <a:spLocks noChangeArrowheads="1"/>
              </p:cNvSpPr>
              <p:nvPr/>
            </p:nvSpPr>
            <p:spPr bwMode="auto">
              <a:xfrm>
                <a:off x="6982541" y="4092151"/>
                <a:ext cx="993605" cy="369332"/>
              </a:xfrm>
              <a:prstGeom prst="rect">
                <a:avLst/>
              </a:prstGeom>
              <a:solidFill>
                <a:srgbClr val="FFFFFF"/>
              </a:solidFill>
              <a:ln>
                <a:noFill/>
              </a:ln>
            </p:spPr>
            <p:txBody>
              <a:bodyPr wrap="none">
                <a:spAutoFit/>
              </a:bodyPr>
              <a:lstStyle/>
              <a:p>
                <a:pPr algn="ctr"/>
                <a:r>
                  <a:rPr lang="en-US" sz="1800" dirty="0">
                    <a:solidFill>
                      <a:srgbClr val="7030A0"/>
                    </a:solidFill>
                  </a:rPr>
                  <a:t>UV/ XUV</a:t>
                </a:r>
              </a:p>
            </p:txBody>
          </p:sp>
          <p:grpSp>
            <p:nvGrpSpPr>
              <p:cNvPr id="76" name="Group 75"/>
              <p:cNvGrpSpPr/>
              <p:nvPr/>
            </p:nvGrpSpPr>
            <p:grpSpPr>
              <a:xfrm>
                <a:off x="6431463" y="3578703"/>
                <a:ext cx="2288345" cy="505495"/>
                <a:chOff x="6509160" y="1731110"/>
                <a:chExt cx="2288345" cy="505495"/>
              </a:xfrm>
            </p:grpSpPr>
            <p:sp>
              <p:nvSpPr>
                <p:cNvPr id="77" name="Freeform 2"/>
                <p:cNvSpPr>
                  <a:spLocks/>
                </p:cNvSpPr>
                <p:nvPr/>
              </p:nvSpPr>
              <p:spPr bwMode="auto">
                <a:xfrm>
                  <a:off x="6509160" y="1831473"/>
                  <a:ext cx="2132247" cy="360744"/>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400080"/>
                    </a:gs>
                    <a:gs pos="100000">
                      <a:schemeClr val="bg1"/>
                    </a:gs>
                  </a:gsLst>
                  <a:lin ang="0" scaled="1"/>
                  <a:tileRect/>
                </a:gradFill>
                <a:ln>
                  <a:noFill/>
                </a:ln>
              </p:spPr>
              <p:txBody>
                <a:bodyPr lIns="0" tIns="0" rIns="0" bIns="0"/>
                <a:lstStyle/>
                <a:p>
                  <a:endParaRPr lang="en-US"/>
                </a:p>
              </p:txBody>
            </p:sp>
            <p:grpSp>
              <p:nvGrpSpPr>
                <p:cNvPr id="78" name="Group 77"/>
                <p:cNvGrpSpPr/>
                <p:nvPr/>
              </p:nvGrpSpPr>
              <p:grpSpPr>
                <a:xfrm>
                  <a:off x="6701591" y="1731110"/>
                  <a:ext cx="2095914" cy="505495"/>
                  <a:chOff x="707514" y="1484761"/>
                  <a:chExt cx="2095914" cy="505495"/>
                </a:xfrm>
              </p:grpSpPr>
              <p:sp>
                <p:nvSpPr>
                  <p:cNvPr id="79" name="Line 9"/>
                  <p:cNvSpPr>
                    <a:spLocks noChangeShapeType="1"/>
                  </p:cNvSpPr>
                  <p:nvPr/>
                </p:nvSpPr>
                <p:spPr bwMode="auto">
                  <a:xfrm flipH="1">
                    <a:off x="2797091"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0" name="Line 10"/>
                  <p:cNvSpPr>
                    <a:spLocks noChangeShapeType="1"/>
                  </p:cNvSpPr>
                  <p:nvPr/>
                </p:nvSpPr>
                <p:spPr bwMode="auto">
                  <a:xfrm flipH="1">
                    <a:off x="2635501"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1" name="Line 11"/>
                  <p:cNvSpPr>
                    <a:spLocks noChangeShapeType="1"/>
                  </p:cNvSpPr>
                  <p:nvPr/>
                </p:nvSpPr>
                <p:spPr bwMode="auto">
                  <a:xfrm flipH="1">
                    <a:off x="2475496"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2" name="Line 12"/>
                  <p:cNvSpPr>
                    <a:spLocks noChangeShapeType="1"/>
                  </p:cNvSpPr>
                  <p:nvPr/>
                </p:nvSpPr>
                <p:spPr bwMode="auto">
                  <a:xfrm flipH="1">
                    <a:off x="2313906"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3" name="Line 13"/>
                  <p:cNvSpPr>
                    <a:spLocks noChangeShapeType="1"/>
                  </p:cNvSpPr>
                  <p:nvPr/>
                </p:nvSpPr>
                <p:spPr bwMode="auto">
                  <a:xfrm flipH="1">
                    <a:off x="2153900"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4" name="Line 14"/>
                  <p:cNvSpPr>
                    <a:spLocks noChangeShapeType="1"/>
                  </p:cNvSpPr>
                  <p:nvPr/>
                </p:nvSpPr>
                <p:spPr bwMode="auto">
                  <a:xfrm flipH="1">
                    <a:off x="1992310"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5" name="Line 15"/>
                  <p:cNvSpPr>
                    <a:spLocks noChangeShapeType="1"/>
                  </p:cNvSpPr>
                  <p:nvPr/>
                </p:nvSpPr>
                <p:spPr bwMode="auto">
                  <a:xfrm flipH="1">
                    <a:off x="1832305"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6" name="Line 16"/>
                  <p:cNvSpPr>
                    <a:spLocks noChangeShapeType="1"/>
                  </p:cNvSpPr>
                  <p:nvPr/>
                </p:nvSpPr>
                <p:spPr bwMode="auto">
                  <a:xfrm flipH="1">
                    <a:off x="1672299"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7" name="Line 17"/>
                  <p:cNvSpPr>
                    <a:spLocks noChangeShapeType="1"/>
                  </p:cNvSpPr>
                  <p:nvPr/>
                </p:nvSpPr>
                <p:spPr bwMode="auto">
                  <a:xfrm flipH="1">
                    <a:off x="1510710"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8" name="Line 18"/>
                  <p:cNvSpPr>
                    <a:spLocks noChangeShapeType="1"/>
                  </p:cNvSpPr>
                  <p:nvPr/>
                </p:nvSpPr>
                <p:spPr bwMode="auto">
                  <a:xfrm flipH="1">
                    <a:off x="1349120"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9" name="Line 19"/>
                  <p:cNvSpPr>
                    <a:spLocks noChangeShapeType="1"/>
                  </p:cNvSpPr>
                  <p:nvPr/>
                </p:nvSpPr>
                <p:spPr bwMode="auto">
                  <a:xfrm flipH="1">
                    <a:off x="1189115"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0" name="Line 20"/>
                  <p:cNvSpPr>
                    <a:spLocks noChangeShapeType="1"/>
                  </p:cNvSpPr>
                  <p:nvPr/>
                </p:nvSpPr>
                <p:spPr bwMode="auto">
                  <a:xfrm flipH="1">
                    <a:off x="1027525" y="1486799"/>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1" name="Line 21"/>
                  <p:cNvSpPr>
                    <a:spLocks noChangeShapeType="1"/>
                  </p:cNvSpPr>
                  <p:nvPr/>
                </p:nvSpPr>
                <p:spPr bwMode="auto">
                  <a:xfrm flipH="1">
                    <a:off x="867519"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 name="Line 22"/>
                  <p:cNvSpPr>
                    <a:spLocks noChangeShapeType="1"/>
                  </p:cNvSpPr>
                  <p:nvPr/>
                </p:nvSpPr>
                <p:spPr bwMode="auto">
                  <a:xfrm flipH="1">
                    <a:off x="707514"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grpSp>
        <p:grpSp>
          <p:nvGrpSpPr>
            <p:cNvPr id="6" name="Group 5">
              <a:extLst>
                <a:ext uri="{FF2B5EF4-FFF2-40B4-BE49-F238E27FC236}">
                  <a16:creationId xmlns:a16="http://schemas.microsoft.com/office/drawing/2014/main" id="{D773850D-9509-51E8-AF94-7A22248E1B5B}"/>
                </a:ext>
              </a:extLst>
            </p:cNvPr>
            <p:cNvGrpSpPr/>
            <p:nvPr/>
          </p:nvGrpSpPr>
          <p:grpSpPr>
            <a:xfrm>
              <a:off x="5626586" y="2843840"/>
              <a:ext cx="2462584" cy="958115"/>
              <a:chOff x="5626586" y="2843840"/>
              <a:chExt cx="2462584" cy="958115"/>
            </a:xfrm>
          </p:grpSpPr>
          <p:sp>
            <p:nvSpPr>
              <p:cNvPr id="93" name="AutoShape 52"/>
              <p:cNvSpPr>
                <a:spLocks noChangeArrowheads="1"/>
              </p:cNvSpPr>
              <p:nvPr/>
            </p:nvSpPr>
            <p:spPr bwMode="auto">
              <a:xfrm>
                <a:off x="5626586" y="3268555"/>
                <a:ext cx="2172787" cy="533400"/>
              </a:xfrm>
              <a:prstGeom prst="curvedDownArrow">
                <a:avLst>
                  <a:gd name="adj1" fmla="val 54513"/>
                  <a:gd name="adj2" fmla="val 113896"/>
                  <a:gd name="adj3" fmla="val 33333"/>
                </a:avLst>
              </a:prstGeom>
              <a:solidFill>
                <a:srgbClr val="0000FF"/>
              </a:solidFill>
              <a:ln w="9525">
                <a:solidFill>
                  <a:schemeClr val="tx1"/>
                </a:solidFill>
                <a:miter lim="800000"/>
                <a:headEnd/>
                <a:tailEnd/>
              </a:ln>
            </p:spPr>
            <p:txBody>
              <a:bodyPr wrap="none" anchor="ctr"/>
              <a:lstStyle/>
              <a:p>
                <a:endParaRPr lang="en-US"/>
              </a:p>
            </p:txBody>
          </p:sp>
          <p:sp>
            <p:nvSpPr>
              <p:cNvPr id="94" name="TextBox 93"/>
              <p:cNvSpPr txBox="1"/>
              <p:nvPr/>
            </p:nvSpPr>
            <p:spPr>
              <a:xfrm>
                <a:off x="5772825" y="2843840"/>
                <a:ext cx="2316345" cy="338554"/>
              </a:xfrm>
              <a:prstGeom prst="rect">
                <a:avLst/>
              </a:prstGeom>
              <a:noFill/>
            </p:spPr>
            <p:txBody>
              <a:bodyPr wrap="square" rtlCol="0">
                <a:spAutoFit/>
              </a:bodyPr>
              <a:lstStyle/>
              <a:p>
                <a:pPr algn="ctr"/>
                <a:r>
                  <a:rPr lang="en-US" sz="1600" dirty="0"/>
                  <a:t>Harmonic generation</a:t>
                </a:r>
              </a:p>
            </p:txBody>
          </p:sp>
        </p:grpSp>
      </p:grpSp>
      <p:pic>
        <p:nvPicPr>
          <p:cNvPr id="96" name="Picture 95">
            <a:extLst>
              <a:ext uri="{FF2B5EF4-FFF2-40B4-BE49-F238E27FC236}">
                <a16:creationId xmlns:a16="http://schemas.microsoft.com/office/drawing/2014/main" id="{A9831A33-318F-4697-B8E1-354E2DF72B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76251" y="1424145"/>
            <a:ext cx="976692" cy="1058206"/>
          </a:xfrm>
          <a:prstGeom prst="rect">
            <a:avLst/>
          </a:prstGeom>
        </p:spPr>
      </p:pic>
      <p:sp>
        <p:nvSpPr>
          <p:cNvPr id="98" name="Rectangle 97"/>
          <p:cNvSpPr/>
          <p:nvPr/>
        </p:nvSpPr>
        <p:spPr>
          <a:xfrm>
            <a:off x="309293" y="914422"/>
            <a:ext cx="2552861" cy="1631216"/>
          </a:xfrm>
          <a:prstGeom prst="rect">
            <a:avLst/>
          </a:prstGeom>
          <a:solidFill>
            <a:schemeClr val="accent4">
              <a:lumMod val="20000"/>
              <a:lumOff val="80000"/>
            </a:schemeClr>
          </a:solidFill>
          <a:ln>
            <a:solidFill>
              <a:schemeClr val="tx1"/>
            </a:solidFill>
          </a:ln>
          <a:effectLst>
            <a:outerShdw blurRad="50800" dist="76200" dir="2700000" algn="tl" rotWithShape="0">
              <a:prstClr val="black">
                <a:alpha val="40000"/>
              </a:prstClr>
            </a:outerShdw>
          </a:effectLst>
        </p:spPr>
        <p:txBody>
          <a:bodyPr wrap="square">
            <a:spAutoFit/>
          </a:bodyPr>
          <a:lstStyle/>
          <a:p>
            <a:pPr>
              <a:spcAft>
                <a:spcPts val="600"/>
              </a:spcAft>
            </a:pPr>
            <a:r>
              <a:rPr lang="en-US" sz="2000" dirty="0">
                <a:solidFill>
                  <a:schemeClr val="accent1">
                    <a:lumMod val="75000"/>
                  </a:schemeClr>
                </a:solidFill>
              </a:rPr>
              <a:t>Transfer phase and frequency information across the optical domain and down to </a:t>
            </a:r>
            <a:r>
              <a:rPr lang="en-US" sz="2000" dirty="0">
                <a:solidFill>
                  <a:schemeClr val="accent1">
                    <a:lumMod val="75000"/>
                  </a:schemeClr>
                </a:solidFill>
                <a:latin typeface="Symbol" pitchFamily="2" charset="2"/>
              </a:rPr>
              <a:t>m</a:t>
            </a:r>
            <a:r>
              <a:rPr lang="en-US" sz="2000" dirty="0">
                <a:solidFill>
                  <a:schemeClr val="accent1">
                    <a:lumMod val="75000"/>
                  </a:schemeClr>
                </a:solidFill>
              </a:rPr>
              <a:t>-wave frequencies.</a:t>
            </a:r>
          </a:p>
        </p:txBody>
      </p:sp>
      <p:grpSp>
        <p:nvGrpSpPr>
          <p:cNvPr id="12" name="Group 11">
            <a:extLst>
              <a:ext uri="{FF2B5EF4-FFF2-40B4-BE49-F238E27FC236}">
                <a16:creationId xmlns:a16="http://schemas.microsoft.com/office/drawing/2014/main" id="{93A693DC-0975-7B63-E7B7-DCE98D918EB0}"/>
              </a:ext>
            </a:extLst>
          </p:cNvPr>
          <p:cNvGrpSpPr/>
          <p:nvPr/>
        </p:nvGrpSpPr>
        <p:grpSpPr>
          <a:xfrm>
            <a:off x="299479" y="2707533"/>
            <a:ext cx="3326980" cy="1796368"/>
            <a:chOff x="299479" y="2707533"/>
            <a:chExt cx="3326980" cy="1796368"/>
          </a:xfrm>
        </p:grpSpPr>
        <p:grpSp>
          <p:nvGrpSpPr>
            <p:cNvPr id="7" name="Group 6">
              <a:extLst>
                <a:ext uri="{FF2B5EF4-FFF2-40B4-BE49-F238E27FC236}">
                  <a16:creationId xmlns:a16="http://schemas.microsoft.com/office/drawing/2014/main" id="{1C412C50-EE52-1084-DC9D-77E9652CD028}"/>
                </a:ext>
              </a:extLst>
            </p:cNvPr>
            <p:cNvGrpSpPr/>
            <p:nvPr/>
          </p:nvGrpSpPr>
          <p:grpSpPr>
            <a:xfrm>
              <a:off x="410626" y="3587718"/>
              <a:ext cx="2132247" cy="916183"/>
              <a:chOff x="174284" y="3571760"/>
              <a:chExt cx="2132247" cy="916183"/>
            </a:xfrm>
          </p:grpSpPr>
          <p:sp>
            <p:nvSpPr>
              <p:cNvPr id="28" name="Freeform 27"/>
              <p:cNvSpPr>
                <a:spLocks/>
              </p:cNvSpPr>
              <p:nvPr/>
            </p:nvSpPr>
            <p:spPr bwMode="auto">
              <a:xfrm>
                <a:off x="174284" y="3691997"/>
                <a:ext cx="2132247" cy="362782"/>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solidFill>
                <a:schemeClr val="bg1">
                  <a:lumMod val="50000"/>
                </a:schemeClr>
              </a:solidFill>
              <a:ln>
                <a:noFill/>
              </a:ln>
            </p:spPr>
            <p:txBody>
              <a:bodyPr lIns="0" tIns="0" rIns="0" bIns="0"/>
              <a:lstStyle/>
              <a:p>
                <a:endParaRPr lang="en-US"/>
              </a:p>
            </p:txBody>
          </p:sp>
          <p:grpSp>
            <p:nvGrpSpPr>
              <p:cNvPr id="29" name="Group 28"/>
              <p:cNvGrpSpPr/>
              <p:nvPr/>
            </p:nvGrpSpPr>
            <p:grpSpPr>
              <a:xfrm>
                <a:off x="174284" y="3571760"/>
                <a:ext cx="2095914" cy="505495"/>
                <a:chOff x="707514" y="1484761"/>
                <a:chExt cx="2095914" cy="505495"/>
              </a:xfrm>
            </p:grpSpPr>
            <p:sp>
              <p:nvSpPr>
                <p:cNvPr id="30" name="Line 9"/>
                <p:cNvSpPr>
                  <a:spLocks noChangeShapeType="1"/>
                </p:cNvSpPr>
                <p:nvPr/>
              </p:nvSpPr>
              <p:spPr bwMode="auto">
                <a:xfrm flipH="1">
                  <a:off x="2797091"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1" name="Line 10"/>
                <p:cNvSpPr>
                  <a:spLocks noChangeShapeType="1"/>
                </p:cNvSpPr>
                <p:nvPr/>
              </p:nvSpPr>
              <p:spPr bwMode="auto">
                <a:xfrm flipH="1">
                  <a:off x="2635501"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2" name="Line 11"/>
                <p:cNvSpPr>
                  <a:spLocks noChangeShapeType="1"/>
                </p:cNvSpPr>
                <p:nvPr/>
              </p:nvSpPr>
              <p:spPr bwMode="auto">
                <a:xfrm flipH="1">
                  <a:off x="2475496"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 name="Line 12"/>
                <p:cNvSpPr>
                  <a:spLocks noChangeShapeType="1"/>
                </p:cNvSpPr>
                <p:nvPr/>
              </p:nvSpPr>
              <p:spPr bwMode="auto">
                <a:xfrm flipH="1">
                  <a:off x="2313906"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4" name="Line 13"/>
                <p:cNvSpPr>
                  <a:spLocks noChangeShapeType="1"/>
                </p:cNvSpPr>
                <p:nvPr/>
              </p:nvSpPr>
              <p:spPr bwMode="auto">
                <a:xfrm flipH="1">
                  <a:off x="2153900"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 name="Line 14"/>
                <p:cNvSpPr>
                  <a:spLocks noChangeShapeType="1"/>
                </p:cNvSpPr>
                <p:nvPr/>
              </p:nvSpPr>
              <p:spPr bwMode="auto">
                <a:xfrm flipH="1">
                  <a:off x="1992310"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 name="Line 15"/>
                <p:cNvSpPr>
                  <a:spLocks noChangeShapeType="1"/>
                </p:cNvSpPr>
                <p:nvPr/>
              </p:nvSpPr>
              <p:spPr bwMode="auto">
                <a:xfrm flipH="1">
                  <a:off x="1832305"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 name="Line 16"/>
                <p:cNvSpPr>
                  <a:spLocks noChangeShapeType="1"/>
                </p:cNvSpPr>
                <p:nvPr/>
              </p:nvSpPr>
              <p:spPr bwMode="auto">
                <a:xfrm flipH="1">
                  <a:off x="1672299"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8" name="Line 17"/>
                <p:cNvSpPr>
                  <a:spLocks noChangeShapeType="1"/>
                </p:cNvSpPr>
                <p:nvPr/>
              </p:nvSpPr>
              <p:spPr bwMode="auto">
                <a:xfrm flipH="1">
                  <a:off x="1510710" y="1484761"/>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9" name="Line 18"/>
                <p:cNvSpPr>
                  <a:spLocks noChangeShapeType="1"/>
                </p:cNvSpPr>
                <p:nvPr/>
              </p:nvSpPr>
              <p:spPr bwMode="auto">
                <a:xfrm flipH="1">
                  <a:off x="1349120" y="1484761"/>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0" name="Line 19"/>
                <p:cNvSpPr>
                  <a:spLocks noChangeShapeType="1"/>
                </p:cNvSpPr>
                <p:nvPr/>
              </p:nvSpPr>
              <p:spPr bwMode="auto">
                <a:xfrm flipH="1">
                  <a:off x="1189115"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 name="Line 20"/>
                <p:cNvSpPr>
                  <a:spLocks noChangeShapeType="1"/>
                </p:cNvSpPr>
                <p:nvPr/>
              </p:nvSpPr>
              <p:spPr bwMode="auto">
                <a:xfrm flipH="1">
                  <a:off x="1027525" y="1486799"/>
                  <a:ext cx="7922"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 name="Line 21"/>
                <p:cNvSpPr>
                  <a:spLocks noChangeShapeType="1"/>
                </p:cNvSpPr>
                <p:nvPr/>
              </p:nvSpPr>
              <p:spPr bwMode="auto">
                <a:xfrm flipH="1">
                  <a:off x="867519"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3" name="Line 22"/>
                <p:cNvSpPr>
                  <a:spLocks noChangeShapeType="1"/>
                </p:cNvSpPr>
                <p:nvPr/>
              </p:nvSpPr>
              <p:spPr bwMode="auto">
                <a:xfrm flipH="1">
                  <a:off x="707514" y="1486799"/>
                  <a:ext cx="6337" cy="503457"/>
                </a:xfrm>
                <a:prstGeom prst="line">
                  <a:avLst/>
                </a:prstGeom>
                <a:noFill/>
                <a:ln w="76200">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70" name="Text Box 57"/>
              <p:cNvSpPr txBox="1">
                <a:spLocks noChangeArrowheads="1"/>
              </p:cNvSpPr>
              <p:nvPr/>
            </p:nvSpPr>
            <p:spPr bwMode="auto">
              <a:xfrm>
                <a:off x="224877" y="4087833"/>
                <a:ext cx="950901" cy="400110"/>
              </a:xfrm>
              <a:prstGeom prst="rect">
                <a:avLst/>
              </a:prstGeom>
              <a:solidFill>
                <a:srgbClr val="FFFFFF"/>
              </a:solidFill>
              <a:ln>
                <a:noFill/>
              </a:ln>
            </p:spPr>
            <p:txBody>
              <a:bodyPr wrap="none">
                <a:spAutoFit/>
              </a:bodyPr>
              <a:lstStyle/>
              <a:p>
                <a:r>
                  <a:rPr lang="en-US" sz="2000" i="1" dirty="0">
                    <a:solidFill>
                      <a:schemeClr val="tx1">
                        <a:lumMod val="50000"/>
                        <a:lumOff val="50000"/>
                      </a:schemeClr>
                    </a:solidFill>
                    <a:latin typeface="Symbol" charset="2"/>
                    <a:cs typeface="Symbol" charset="2"/>
                  </a:rPr>
                  <a:t>m</a:t>
                </a:r>
                <a:r>
                  <a:rPr lang="en-US" sz="2000" dirty="0">
                    <a:solidFill>
                      <a:schemeClr val="tx1">
                        <a:lumMod val="50000"/>
                        <a:lumOff val="50000"/>
                      </a:schemeClr>
                    </a:solidFill>
                  </a:rPr>
                  <a:t>-wave</a:t>
                </a:r>
              </a:p>
            </p:txBody>
          </p:sp>
        </p:grpSp>
        <p:grpSp>
          <p:nvGrpSpPr>
            <p:cNvPr id="5" name="Group 4">
              <a:extLst>
                <a:ext uri="{FF2B5EF4-FFF2-40B4-BE49-F238E27FC236}">
                  <a16:creationId xmlns:a16="http://schemas.microsoft.com/office/drawing/2014/main" id="{6A3C8C57-E6B4-C10F-072E-665EA3B83AF0}"/>
                </a:ext>
              </a:extLst>
            </p:cNvPr>
            <p:cNvGrpSpPr/>
            <p:nvPr/>
          </p:nvGrpSpPr>
          <p:grpSpPr>
            <a:xfrm>
              <a:off x="299479" y="2897668"/>
              <a:ext cx="3063551" cy="915003"/>
              <a:chOff x="299480" y="2897668"/>
              <a:chExt cx="2751016" cy="915003"/>
            </a:xfrm>
          </p:grpSpPr>
          <p:sp>
            <p:nvSpPr>
              <p:cNvPr id="66" name="AutoShape 56"/>
              <p:cNvSpPr>
                <a:spLocks noChangeArrowheads="1"/>
              </p:cNvSpPr>
              <p:nvPr/>
            </p:nvSpPr>
            <p:spPr bwMode="auto">
              <a:xfrm flipH="1">
                <a:off x="867682" y="3279271"/>
                <a:ext cx="2182814" cy="533400"/>
              </a:xfrm>
              <a:prstGeom prst="curvedDownArrow">
                <a:avLst>
                  <a:gd name="adj1" fmla="val 48794"/>
                  <a:gd name="adj2" fmla="val 134782"/>
                  <a:gd name="adj3" fmla="val 44853"/>
                </a:avLst>
              </a:prstGeom>
              <a:solidFill>
                <a:srgbClr val="FF0000"/>
              </a:solidFill>
              <a:ln w="9525">
                <a:solidFill>
                  <a:schemeClr val="tx1"/>
                </a:solidFill>
                <a:miter lim="800000"/>
                <a:headEnd/>
                <a:tailEnd/>
              </a:ln>
            </p:spPr>
            <p:txBody>
              <a:bodyPr wrap="none" anchor="ctr"/>
              <a:lstStyle/>
              <a:p>
                <a:endParaRPr lang="en-US"/>
              </a:p>
            </p:txBody>
          </p:sp>
          <p:sp>
            <p:nvSpPr>
              <p:cNvPr id="97" name="TextBox 96"/>
              <p:cNvSpPr txBox="1"/>
              <p:nvPr/>
            </p:nvSpPr>
            <p:spPr>
              <a:xfrm>
                <a:off x="299480" y="2897668"/>
                <a:ext cx="2316345" cy="338554"/>
              </a:xfrm>
              <a:prstGeom prst="rect">
                <a:avLst/>
              </a:prstGeom>
              <a:noFill/>
            </p:spPr>
            <p:txBody>
              <a:bodyPr wrap="square" rtlCol="0">
                <a:spAutoFit/>
              </a:bodyPr>
              <a:lstStyle/>
              <a:p>
                <a:pPr algn="ctr"/>
                <a:r>
                  <a:rPr lang="en-US" sz="1600" dirty="0" err="1"/>
                  <a:t>Photomixing</a:t>
                </a:r>
                <a:endParaRPr lang="en-US" sz="1600" dirty="0"/>
              </a:p>
            </p:txBody>
          </p:sp>
        </p:grpSp>
        <p:grpSp>
          <p:nvGrpSpPr>
            <p:cNvPr id="14" name="Group 13">
              <a:extLst>
                <a:ext uri="{FF2B5EF4-FFF2-40B4-BE49-F238E27FC236}">
                  <a16:creationId xmlns:a16="http://schemas.microsoft.com/office/drawing/2014/main" id="{1F997C14-8B81-A835-D36B-454C23CF319D}"/>
                </a:ext>
              </a:extLst>
            </p:cNvPr>
            <p:cNvGrpSpPr/>
            <p:nvPr/>
          </p:nvGrpSpPr>
          <p:grpSpPr>
            <a:xfrm>
              <a:off x="1822837" y="2707533"/>
              <a:ext cx="1803622" cy="1789577"/>
              <a:chOff x="1822837" y="2707533"/>
              <a:chExt cx="1803622" cy="1789577"/>
            </a:xfrm>
          </p:grpSpPr>
          <p:grpSp>
            <p:nvGrpSpPr>
              <p:cNvPr id="9" name="Group 8">
                <a:extLst>
                  <a:ext uri="{FF2B5EF4-FFF2-40B4-BE49-F238E27FC236}">
                    <a16:creationId xmlns:a16="http://schemas.microsoft.com/office/drawing/2014/main" id="{FDC12826-273E-EDD2-625C-59FB4F11A054}"/>
                  </a:ext>
                </a:extLst>
              </p:cNvPr>
              <p:cNvGrpSpPr/>
              <p:nvPr/>
            </p:nvGrpSpPr>
            <p:grpSpPr>
              <a:xfrm>
                <a:off x="1855276" y="2707533"/>
                <a:ext cx="1771183" cy="1116631"/>
                <a:chOff x="867682" y="2948586"/>
                <a:chExt cx="2514143" cy="864085"/>
              </a:xfrm>
            </p:grpSpPr>
            <p:sp>
              <p:nvSpPr>
                <p:cNvPr id="10" name="AutoShape 56">
                  <a:extLst>
                    <a:ext uri="{FF2B5EF4-FFF2-40B4-BE49-F238E27FC236}">
                      <a16:creationId xmlns:a16="http://schemas.microsoft.com/office/drawing/2014/main" id="{DF0F64C7-E8F4-6E7D-A4A7-77E28287B135}"/>
                    </a:ext>
                  </a:extLst>
                </p:cNvPr>
                <p:cNvSpPr>
                  <a:spLocks noChangeArrowheads="1"/>
                </p:cNvSpPr>
                <p:nvPr/>
              </p:nvSpPr>
              <p:spPr bwMode="auto">
                <a:xfrm flipH="1">
                  <a:off x="867682" y="3279271"/>
                  <a:ext cx="2182814" cy="533400"/>
                </a:xfrm>
                <a:prstGeom prst="curvedDownArrow">
                  <a:avLst>
                    <a:gd name="adj1" fmla="val 48794"/>
                    <a:gd name="adj2" fmla="val 134782"/>
                    <a:gd name="adj3" fmla="val 44853"/>
                  </a:avLst>
                </a:prstGeom>
                <a:solidFill>
                  <a:srgbClr val="FF0000"/>
                </a:solidFill>
                <a:ln w="9525">
                  <a:solidFill>
                    <a:schemeClr val="tx1"/>
                  </a:solidFill>
                  <a:miter lim="800000"/>
                  <a:headEnd/>
                  <a:tailEnd/>
                </a:ln>
              </p:spPr>
              <p:txBody>
                <a:bodyPr wrap="none" anchor="ctr"/>
                <a:lstStyle/>
                <a:p>
                  <a:endParaRPr lang="en-US"/>
                </a:p>
              </p:txBody>
            </p:sp>
            <p:sp>
              <p:nvSpPr>
                <p:cNvPr id="11" name="TextBox 10">
                  <a:extLst>
                    <a:ext uri="{FF2B5EF4-FFF2-40B4-BE49-F238E27FC236}">
                      <a16:creationId xmlns:a16="http://schemas.microsoft.com/office/drawing/2014/main" id="{1D044A7E-E5D2-6EBB-CF8C-8F701FE7CDB1}"/>
                    </a:ext>
                  </a:extLst>
                </p:cNvPr>
                <p:cNvSpPr txBox="1"/>
                <p:nvPr/>
              </p:nvSpPr>
              <p:spPr>
                <a:xfrm>
                  <a:off x="1065480" y="2948586"/>
                  <a:ext cx="2316345" cy="261984"/>
                </a:xfrm>
                <a:prstGeom prst="rect">
                  <a:avLst/>
                </a:prstGeom>
                <a:noFill/>
              </p:spPr>
              <p:txBody>
                <a:bodyPr wrap="square" rtlCol="0">
                  <a:spAutoFit/>
                </a:bodyPr>
                <a:lstStyle/>
                <a:p>
                  <a:pPr algn="ctr"/>
                  <a:r>
                    <a:rPr lang="en-US" sz="1600" dirty="0"/>
                    <a:t>DFG</a:t>
                  </a:r>
                </a:p>
              </p:txBody>
            </p:sp>
          </p:grpSp>
          <p:sp>
            <p:nvSpPr>
              <p:cNvPr id="13" name="TextBox 12">
                <a:extLst>
                  <a:ext uri="{FF2B5EF4-FFF2-40B4-BE49-F238E27FC236}">
                    <a16:creationId xmlns:a16="http://schemas.microsoft.com/office/drawing/2014/main" id="{4C2826F0-7495-902B-54D1-2843F53C7FEA}"/>
                  </a:ext>
                </a:extLst>
              </p:cNvPr>
              <p:cNvSpPr txBox="1"/>
              <p:nvPr/>
            </p:nvSpPr>
            <p:spPr>
              <a:xfrm>
                <a:off x="1822837" y="4127778"/>
                <a:ext cx="1414682" cy="369332"/>
              </a:xfrm>
              <a:prstGeom prst="rect">
                <a:avLst/>
              </a:prstGeom>
              <a:noFill/>
            </p:spPr>
            <p:txBody>
              <a:bodyPr wrap="square">
                <a:spAutoFit/>
              </a:bodyPr>
              <a:lstStyle/>
              <a:p>
                <a:r>
                  <a:rPr lang="en-US" sz="1800" dirty="0">
                    <a:solidFill>
                      <a:schemeClr val="tx1">
                        <a:lumMod val="50000"/>
                        <a:lumOff val="50000"/>
                      </a:schemeClr>
                    </a:solidFill>
                  </a:rPr>
                  <a:t>THz /</a:t>
                </a:r>
                <a:r>
                  <a:rPr lang="en-US" sz="1800" dirty="0">
                    <a:solidFill>
                      <a:schemeClr val="accent2">
                        <a:lumMod val="50000"/>
                      </a:schemeClr>
                    </a:solidFill>
                  </a:rPr>
                  <a:t>Mid IR</a:t>
                </a:r>
                <a:endParaRPr lang="en-US" dirty="0">
                  <a:solidFill>
                    <a:schemeClr val="accent2">
                      <a:lumMod val="50000"/>
                    </a:schemeClr>
                  </a:solidFill>
                </a:endParaRPr>
              </a:p>
            </p:txBody>
          </p:sp>
        </p:grpSp>
      </p:grpSp>
      <p:sp>
        <p:nvSpPr>
          <p:cNvPr id="2" name="Rectangle 1">
            <a:extLst>
              <a:ext uri="{FF2B5EF4-FFF2-40B4-BE49-F238E27FC236}">
                <a16:creationId xmlns:a16="http://schemas.microsoft.com/office/drawing/2014/main" id="{C9CFA1A7-3339-71BC-C225-457BE58376EB}"/>
              </a:ext>
            </a:extLst>
          </p:cNvPr>
          <p:cNvSpPr/>
          <p:nvPr/>
        </p:nvSpPr>
        <p:spPr>
          <a:xfrm>
            <a:off x="5272539" y="1084217"/>
            <a:ext cx="3807041" cy="1077218"/>
          </a:xfrm>
          <a:prstGeom prst="rect">
            <a:avLst/>
          </a:prstGeom>
        </p:spPr>
        <p:txBody>
          <a:bodyPr wrap="square">
            <a:spAutoFit/>
          </a:bodyPr>
          <a:lstStyle/>
          <a:p>
            <a:r>
              <a:rPr lang="en-US" sz="1600" u="sng" dirty="0">
                <a:solidFill>
                  <a:schemeClr val="accent1"/>
                </a:solidFill>
              </a:rPr>
              <a:t>Review</a:t>
            </a:r>
            <a:r>
              <a:rPr lang="en-US" sz="1600" dirty="0">
                <a:solidFill>
                  <a:schemeClr val="accent1"/>
                </a:solidFill>
              </a:rPr>
              <a:t>: T.M. Fortier &amp; E. Baumann, “</a:t>
            </a:r>
            <a:r>
              <a:rPr lang="en-US" sz="1600" b="1" i="1" dirty="0">
                <a:solidFill>
                  <a:schemeClr val="accent1"/>
                </a:solidFill>
              </a:rPr>
              <a:t>20 years of developments in optical frequency comb technology and applications</a:t>
            </a:r>
            <a:r>
              <a:rPr lang="en-US" sz="1600" dirty="0">
                <a:solidFill>
                  <a:schemeClr val="accent1"/>
                </a:solidFill>
              </a:rPr>
              <a:t>,” Communications Physics</a:t>
            </a:r>
            <a:r>
              <a:rPr lang="en-US" sz="1600" b="1" dirty="0">
                <a:solidFill>
                  <a:schemeClr val="accent1"/>
                </a:solidFill>
              </a:rPr>
              <a:t> 2 </a:t>
            </a:r>
            <a:r>
              <a:rPr lang="en-US" sz="1600" dirty="0">
                <a:solidFill>
                  <a:schemeClr val="accent1"/>
                </a:solidFill>
              </a:rPr>
              <a:t>(2019)</a:t>
            </a:r>
          </a:p>
        </p:txBody>
      </p:sp>
    </p:spTree>
    <p:extLst>
      <p:ext uri="{BB962C8B-B14F-4D97-AF65-F5344CB8AC3E}">
        <p14:creationId xmlns:p14="http://schemas.microsoft.com/office/powerpoint/2010/main" val="173547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C641F3-4632-E9EE-7C6D-A882A7A720B9}"/>
              </a:ext>
            </a:extLst>
          </p:cNvPr>
          <p:cNvSpPr txBox="1"/>
          <p:nvPr/>
        </p:nvSpPr>
        <p:spPr>
          <a:xfrm>
            <a:off x="778319" y="2844225"/>
            <a:ext cx="7587361" cy="1077218"/>
          </a:xfrm>
          <a:prstGeom prst="rect">
            <a:avLst/>
          </a:prstGeom>
          <a:noFill/>
        </p:spPr>
        <p:txBody>
          <a:bodyPr wrap="square" rtlCol="0">
            <a:spAutoFit/>
          </a:bodyPr>
          <a:lstStyle/>
          <a:p>
            <a:pPr algn="ctr"/>
            <a:r>
              <a:rPr lang="en-US" sz="3200" dirty="0"/>
              <a:t>4. Time &amp; frequency applications with combs</a:t>
            </a:r>
          </a:p>
        </p:txBody>
      </p:sp>
    </p:spTree>
    <p:extLst>
      <p:ext uri="{BB962C8B-B14F-4D97-AF65-F5344CB8AC3E}">
        <p14:creationId xmlns:p14="http://schemas.microsoft.com/office/powerpoint/2010/main" val="3461897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87" name="Freeform 50"/>
          <p:cNvSpPr>
            <a:spLocks/>
          </p:cNvSpPr>
          <p:nvPr/>
        </p:nvSpPr>
        <p:spPr bwMode="auto">
          <a:xfrm>
            <a:off x="2396817" y="3465835"/>
            <a:ext cx="3215207" cy="404654"/>
          </a:xfrm>
          <a:custGeom>
            <a:avLst/>
            <a:gdLst>
              <a:gd name="T0" fmla="*/ 0 w 21600"/>
              <a:gd name="T1" fmla="*/ 0 h 21600"/>
              <a:gd name="T2" fmla="*/ 490 w 21600"/>
              <a:gd name="T3" fmla="*/ 85 h 21600"/>
              <a:gd name="T4" fmla="*/ 1065 w 21600"/>
              <a:gd name="T5" fmla="*/ 80 h 21600"/>
              <a:gd name="T6" fmla="*/ 2426 w 21600"/>
              <a:gd name="T7" fmla="*/ 256 h 21600"/>
              <a:gd name="T8" fmla="*/ 2271 w 21600"/>
              <a:gd name="T9" fmla="*/ 80 h 21600"/>
              <a:gd name="T10" fmla="*/ 2994 w 21600"/>
              <a:gd name="T11" fmla="*/ 85 h 21600"/>
              <a:gd name="T12" fmla="*/ 356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0"/>
                </a:moveTo>
                <a:cubicBezTo>
                  <a:pt x="0" y="0"/>
                  <a:pt x="2226" y="6980"/>
                  <a:pt x="2975" y="7157"/>
                </a:cubicBezTo>
                <a:cubicBezTo>
                  <a:pt x="4667" y="7556"/>
                  <a:pt x="4605" y="6467"/>
                  <a:pt x="6459" y="6787"/>
                </a:cubicBezTo>
                <a:cubicBezTo>
                  <a:pt x="7602" y="6984"/>
                  <a:pt x="14721" y="21600"/>
                  <a:pt x="14721" y="21600"/>
                </a:cubicBezTo>
                <a:cubicBezTo>
                  <a:pt x="14721" y="21600"/>
                  <a:pt x="13142" y="6917"/>
                  <a:pt x="13781" y="6738"/>
                </a:cubicBezTo>
                <a:cubicBezTo>
                  <a:pt x="14924" y="6418"/>
                  <a:pt x="16115" y="7915"/>
                  <a:pt x="18164" y="7157"/>
                </a:cubicBezTo>
                <a:cubicBezTo>
                  <a:pt x="18810" y="6918"/>
                  <a:pt x="21600" y="0"/>
                  <a:pt x="21600" y="0"/>
                </a:cubicBezTo>
                <a:lnTo>
                  <a:pt x="0" y="0"/>
                </a:lnTo>
                <a:close/>
                <a:moveTo>
                  <a:pt x="0" y="0"/>
                </a:moveTo>
              </a:path>
            </a:pathLst>
          </a:custGeom>
          <a:solidFill>
            <a:srgbClr val="CDCDCD"/>
          </a:solidFill>
          <a:ln w="3175" cap="flat">
            <a:solidFill>
              <a:srgbClr val="808080"/>
            </a:solidFill>
            <a:prstDash val="solid"/>
            <a:miter lim="800000"/>
            <a:headEnd type="none" w="med" len="med"/>
            <a:tailEnd type="none" w="med" len="med"/>
          </a:ln>
        </p:spPr>
        <p:txBody>
          <a:bodyPr lIns="0" tIns="0" rIns="0" bIns="0"/>
          <a:lstStyle/>
          <a:p>
            <a:endParaRPr lang="en-GB"/>
          </a:p>
        </p:txBody>
      </p:sp>
      <p:grpSp>
        <p:nvGrpSpPr>
          <p:cNvPr id="14374" name="Group 37"/>
          <p:cNvGrpSpPr>
            <a:grpSpLocks/>
          </p:cNvGrpSpPr>
          <p:nvPr/>
        </p:nvGrpSpPr>
        <p:grpSpPr bwMode="auto">
          <a:xfrm>
            <a:off x="6882688" y="3841753"/>
            <a:ext cx="454947" cy="472081"/>
            <a:chOff x="0" y="0"/>
            <a:chExt cx="328" cy="328"/>
          </a:xfrm>
        </p:grpSpPr>
        <p:sp>
          <p:nvSpPr>
            <p:cNvPr id="14375" name="Oval 38"/>
            <p:cNvSpPr>
              <a:spLocks/>
            </p:cNvSpPr>
            <p:nvPr/>
          </p:nvSpPr>
          <p:spPr bwMode="auto">
            <a:xfrm>
              <a:off x="0" y="0"/>
              <a:ext cx="328" cy="328"/>
            </a:xfrm>
            <a:prstGeom prst="ellipse">
              <a:avLst/>
            </a:prstGeom>
            <a:solidFill>
              <a:srgbClr val="FFFFFF"/>
            </a:solidFill>
            <a:ln w="38100">
              <a:solidFill>
                <a:schemeClr val="tx1"/>
              </a:solidFill>
              <a:miter lim="800000"/>
              <a:headEnd/>
              <a:tailEnd/>
            </a:ln>
          </p:spPr>
          <p:txBody>
            <a:bodyPr lIns="0" tIns="0" rIns="0" bIns="0"/>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altLang="en-US" sz="1200">
                <a:solidFill>
                  <a:srgbClr val="FFFFFF"/>
                </a:solidFill>
                <a:ea typeface="ヒラギノ角ゴ ProN W3" pitchFamily="96" charset="-128"/>
                <a:sym typeface="Arial" pitchFamily="34" charset="0"/>
              </a:endParaRPr>
            </a:p>
          </p:txBody>
        </p:sp>
        <p:sp>
          <p:nvSpPr>
            <p:cNvPr id="14376" name="AutoShape 39"/>
            <p:cNvSpPr>
              <a:spLocks/>
            </p:cNvSpPr>
            <p:nvPr/>
          </p:nvSpPr>
          <p:spPr bwMode="auto">
            <a:xfrm>
              <a:off x="38" y="95"/>
              <a:ext cx="256" cy="132"/>
            </a:xfrm>
            <a:prstGeom prst="triangle">
              <a:avLst>
                <a:gd name="adj" fmla="val 50000"/>
              </a:avLst>
            </a:prstGeom>
            <a:solidFill>
              <a:srgbClr val="000000"/>
            </a:solidFill>
            <a:ln w="25400">
              <a:solidFill>
                <a:schemeClr val="tx1"/>
              </a:solidFill>
              <a:miter lim="800000"/>
              <a:headEnd/>
              <a:tailEnd/>
            </a:ln>
          </p:spPr>
          <p:txBody>
            <a:bodyPr lIns="0" tIns="0" rIns="0" bIns="0"/>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altLang="en-US" sz="1200">
                <a:solidFill>
                  <a:srgbClr val="FFFFFF"/>
                </a:solidFill>
                <a:ea typeface="ヒラギノ角ゴ ProN W3" pitchFamily="96" charset="-128"/>
                <a:sym typeface="Arial" pitchFamily="34" charset="0"/>
              </a:endParaRPr>
            </a:p>
          </p:txBody>
        </p:sp>
        <p:sp>
          <p:nvSpPr>
            <p:cNvPr id="14377" name="Line 40"/>
            <p:cNvSpPr>
              <a:spLocks noChangeShapeType="1"/>
            </p:cNvSpPr>
            <p:nvPr/>
          </p:nvSpPr>
          <p:spPr bwMode="auto">
            <a:xfrm flipH="1">
              <a:off x="167" y="4"/>
              <a:ext cx="2" cy="308"/>
            </a:xfrm>
            <a:prstGeom prst="line">
              <a:avLst/>
            </a:prstGeom>
            <a:noFill/>
            <a:ln w="38100">
              <a:solidFill>
                <a:schemeClr val="tx1"/>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GB"/>
            </a:p>
          </p:txBody>
        </p:sp>
        <p:sp>
          <p:nvSpPr>
            <p:cNvPr id="14378" name="Line 41"/>
            <p:cNvSpPr>
              <a:spLocks noChangeShapeType="1"/>
            </p:cNvSpPr>
            <p:nvPr/>
          </p:nvSpPr>
          <p:spPr bwMode="auto">
            <a:xfrm>
              <a:off x="60" y="95"/>
              <a:ext cx="208" cy="1"/>
            </a:xfrm>
            <a:prstGeom prst="line">
              <a:avLst/>
            </a:prstGeom>
            <a:noFill/>
            <a:ln w="38100">
              <a:solidFill>
                <a:schemeClr val="tx1"/>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GB"/>
            </a:p>
          </p:txBody>
        </p:sp>
      </p:grpSp>
      <p:sp>
        <p:nvSpPr>
          <p:cNvPr id="14379" name="Freeform 42"/>
          <p:cNvSpPr>
            <a:spLocks/>
          </p:cNvSpPr>
          <p:nvPr/>
        </p:nvSpPr>
        <p:spPr bwMode="auto">
          <a:xfrm>
            <a:off x="5267614" y="4352682"/>
            <a:ext cx="1846709" cy="1284288"/>
          </a:xfrm>
          <a:custGeom>
            <a:avLst/>
            <a:gdLst>
              <a:gd name="T0" fmla="*/ 1408 w 21600"/>
              <a:gd name="T1" fmla="*/ 0 h 21600"/>
              <a:gd name="T2" fmla="*/ 1402 w 21600"/>
              <a:gd name="T3" fmla="*/ 929 h 21600"/>
              <a:gd name="T4" fmla="*/ 0 w 21600"/>
              <a:gd name="T5" fmla="*/ 929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0"/>
                </a:moveTo>
                <a:lnTo>
                  <a:pt x="21504" y="21600"/>
                </a:lnTo>
                <a:lnTo>
                  <a:pt x="0" y="21600"/>
                </a:lnTo>
              </a:path>
            </a:pathLst>
          </a:custGeom>
          <a:noFill/>
          <a:ln w="38100" cap="flat">
            <a:solidFill>
              <a:schemeClr val="tx1"/>
            </a:solidFill>
            <a:prstDash val="sysDot"/>
            <a:miter lim="800000"/>
            <a:headEnd type="none" w="med" len="med"/>
            <a:tailEnd type="triangl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nvGrpSpPr>
          <p:cNvPr id="14380" name="Group 43"/>
          <p:cNvGrpSpPr>
            <a:grpSpLocks/>
          </p:cNvGrpSpPr>
          <p:nvPr/>
        </p:nvGrpSpPr>
        <p:grpSpPr bwMode="auto">
          <a:xfrm rot="5400000">
            <a:off x="6833014" y="4796649"/>
            <a:ext cx="1092200" cy="364604"/>
            <a:chOff x="0" y="0"/>
            <a:chExt cx="688" cy="224"/>
          </a:xfrm>
        </p:grpSpPr>
        <p:sp>
          <p:nvSpPr>
            <p:cNvPr id="14381" name="Freeform 44"/>
            <p:cNvSpPr>
              <a:spLocks/>
            </p:cNvSpPr>
            <p:nvPr/>
          </p:nvSpPr>
          <p:spPr bwMode="auto">
            <a:xfrm>
              <a:off x="0" y="1"/>
              <a:ext cx="143" cy="223"/>
            </a:xfrm>
            <a:custGeom>
              <a:avLst/>
              <a:gdLst>
                <a:gd name="T0" fmla="*/ 143 w 21600"/>
                <a:gd name="T1" fmla="*/ 222 h 20785"/>
                <a:gd name="T2" fmla="*/ 116 w 21600"/>
                <a:gd name="T3" fmla="*/ 200 h 20785"/>
                <a:gd name="T4" fmla="*/ 74 w 21600"/>
                <a:gd name="T5" fmla="*/ 0 h 20785"/>
                <a:gd name="T6" fmla="*/ 33 w 21600"/>
                <a:gd name="T7" fmla="*/ 200 h 20785"/>
                <a:gd name="T8" fmla="*/ 0 w 21600"/>
                <a:gd name="T9" fmla="*/ 222 h 207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0785">
                  <a:moveTo>
                    <a:pt x="21600" y="20688"/>
                  </a:moveTo>
                  <a:cubicBezTo>
                    <a:pt x="21600" y="20688"/>
                    <a:pt x="20481" y="20720"/>
                    <a:pt x="17503" y="18606"/>
                  </a:cubicBezTo>
                  <a:cubicBezTo>
                    <a:pt x="13224" y="15567"/>
                    <a:pt x="14498" y="0"/>
                    <a:pt x="11172" y="0"/>
                  </a:cubicBezTo>
                  <a:cubicBezTo>
                    <a:pt x="7821" y="0"/>
                    <a:pt x="8193" y="15929"/>
                    <a:pt x="4930" y="18663"/>
                  </a:cubicBezTo>
                  <a:cubicBezTo>
                    <a:pt x="1425" y="21600"/>
                    <a:pt x="0" y="20688"/>
                    <a:pt x="0" y="20688"/>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4382" name="Freeform 45"/>
            <p:cNvSpPr>
              <a:spLocks/>
            </p:cNvSpPr>
            <p:nvPr/>
          </p:nvSpPr>
          <p:spPr bwMode="auto">
            <a:xfrm>
              <a:off x="181" y="0"/>
              <a:ext cx="143" cy="222"/>
            </a:xfrm>
            <a:custGeom>
              <a:avLst/>
              <a:gdLst>
                <a:gd name="T0" fmla="*/ 143 w 21600"/>
                <a:gd name="T1" fmla="*/ 221 h 20785"/>
                <a:gd name="T2" fmla="*/ 116 w 21600"/>
                <a:gd name="T3" fmla="*/ 199 h 20785"/>
                <a:gd name="T4" fmla="*/ 74 w 21600"/>
                <a:gd name="T5" fmla="*/ 0 h 20785"/>
                <a:gd name="T6" fmla="*/ 33 w 21600"/>
                <a:gd name="T7" fmla="*/ 199 h 20785"/>
                <a:gd name="T8" fmla="*/ 0 w 21600"/>
                <a:gd name="T9" fmla="*/ 221 h 207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0785">
                  <a:moveTo>
                    <a:pt x="21600" y="20688"/>
                  </a:moveTo>
                  <a:cubicBezTo>
                    <a:pt x="21600" y="20688"/>
                    <a:pt x="20481" y="20720"/>
                    <a:pt x="17503" y="18606"/>
                  </a:cubicBezTo>
                  <a:cubicBezTo>
                    <a:pt x="13224" y="15567"/>
                    <a:pt x="14498" y="0"/>
                    <a:pt x="11172" y="0"/>
                  </a:cubicBezTo>
                  <a:cubicBezTo>
                    <a:pt x="7821" y="0"/>
                    <a:pt x="8193" y="15929"/>
                    <a:pt x="4930" y="18663"/>
                  </a:cubicBezTo>
                  <a:cubicBezTo>
                    <a:pt x="1425" y="21600"/>
                    <a:pt x="0" y="20688"/>
                    <a:pt x="0" y="20688"/>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4383" name="Freeform 46"/>
            <p:cNvSpPr>
              <a:spLocks/>
            </p:cNvSpPr>
            <p:nvPr/>
          </p:nvSpPr>
          <p:spPr bwMode="auto">
            <a:xfrm>
              <a:off x="362" y="0"/>
              <a:ext cx="144" cy="222"/>
            </a:xfrm>
            <a:custGeom>
              <a:avLst/>
              <a:gdLst>
                <a:gd name="T0" fmla="*/ 144 w 21600"/>
                <a:gd name="T1" fmla="*/ 221 h 20785"/>
                <a:gd name="T2" fmla="*/ 117 w 21600"/>
                <a:gd name="T3" fmla="*/ 199 h 20785"/>
                <a:gd name="T4" fmla="*/ 74 w 21600"/>
                <a:gd name="T5" fmla="*/ 0 h 20785"/>
                <a:gd name="T6" fmla="*/ 33 w 21600"/>
                <a:gd name="T7" fmla="*/ 199 h 20785"/>
                <a:gd name="T8" fmla="*/ 0 w 21600"/>
                <a:gd name="T9" fmla="*/ 221 h 207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0785">
                  <a:moveTo>
                    <a:pt x="21600" y="20688"/>
                  </a:moveTo>
                  <a:cubicBezTo>
                    <a:pt x="21600" y="20688"/>
                    <a:pt x="20481" y="20720"/>
                    <a:pt x="17503" y="18606"/>
                  </a:cubicBezTo>
                  <a:cubicBezTo>
                    <a:pt x="13224" y="15567"/>
                    <a:pt x="14498" y="0"/>
                    <a:pt x="11172" y="0"/>
                  </a:cubicBezTo>
                  <a:cubicBezTo>
                    <a:pt x="7821" y="0"/>
                    <a:pt x="8193" y="15929"/>
                    <a:pt x="4930" y="18663"/>
                  </a:cubicBezTo>
                  <a:cubicBezTo>
                    <a:pt x="1425" y="21600"/>
                    <a:pt x="0" y="20688"/>
                    <a:pt x="0" y="20688"/>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4384" name="Freeform 47"/>
            <p:cNvSpPr>
              <a:spLocks/>
            </p:cNvSpPr>
            <p:nvPr/>
          </p:nvSpPr>
          <p:spPr bwMode="auto">
            <a:xfrm>
              <a:off x="544" y="0"/>
              <a:ext cx="144" cy="222"/>
            </a:xfrm>
            <a:custGeom>
              <a:avLst/>
              <a:gdLst>
                <a:gd name="T0" fmla="*/ 144 w 21600"/>
                <a:gd name="T1" fmla="*/ 221 h 20785"/>
                <a:gd name="T2" fmla="*/ 117 w 21600"/>
                <a:gd name="T3" fmla="*/ 199 h 20785"/>
                <a:gd name="T4" fmla="*/ 74 w 21600"/>
                <a:gd name="T5" fmla="*/ 0 h 20785"/>
                <a:gd name="T6" fmla="*/ 33 w 21600"/>
                <a:gd name="T7" fmla="*/ 199 h 20785"/>
                <a:gd name="T8" fmla="*/ 0 w 21600"/>
                <a:gd name="T9" fmla="*/ 221 h 207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0785">
                  <a:moveTo>
                    <a:pt x="21600" y="20688"/>
                  </a:moveTo>
                  <a:cubicBezTo>
                    <a:pt x="21600" y="20688"/>
                    <a:pt x="20481" y="20720"/>
                    <a:pt x="17503" y="18606"/>
                  </a:cubicBezTo>
                  <a:cubicBezTo>
                    <a:pt x="13224" y="15567"/>
                    <a:pt x="14498" y="0"/>
                    <a:pt x="11172" y="0"/>
                  </a:cubicBezTo>
                  <a:cubicBezTo>
                    <a:pt x="7821" y="0"/>
                    <a:pt x="8193" y="15929"/>
                    <a:pt x="4930" y="18663"/>
                  </a:cubicBezTo>
                  <a:cubicBezTo>
                    <a:pt x="1425" y="21600"/>
                    <a:pt x="0" y="20688"/>
                    <a:pt x="0" y="20688"/>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grpSp>
        <p:nvGrpSpPr>
          <p:cNvPr id="14392" name="Group 55"/>
          <p:cNvGrpSpPr>
            <a:grpSpLocks/>
          </p:cNvGrpSpPr>
          <p:nvPr/>
        </p:nvGrpSpPr>
        <p:grpSpPr bwMode="auto">
          <a:xfrm>
            <a:off x="4823718" y="3775524"/>
            <a:ext cx="1941205" cy="670975"/>
            <a:chOff x="0" y="0"/>
            <a:chExt cx="1599" cy="576"/>
          </a:xfrm>
        </p:grpSpPr>
        <p:grpSp>
          <p:nvGrpSpPr>
            <p:cNvPr id="14393" name="Group 56"/>
            <p:cNvGrpSpPr>
              <a:grpSpLocks/>
            </p:cNvGrpSpPr>
            <p:nvPr/>
          </p:nvGrpSpPr>
          <p:grpSpPr bwMode="auto">
            <a:xfrm>
              <a:off x="271" y="0"/>
              <a:ext cx="1328" cy="576"/>
              <a:chOff x="0" y="0"/>
              <a:chExt cx="1328" cy="576"/>
            </a:xfrm>
          </p:grpSpPr>
          <p:grpSp>
            <p:nvGrpSpPr>
              <p:cNvPr id="14394" name="Group 57"/>
              <p:cNvGrpSpPr>
                <a:grpSpLocks/>
              </p:cNvGrpSpPr>
              <p:nvPr/>
            </p:nvGrpSpPr>
            <p:grpSpPr bwMode="auto">
              <a:xfrm>
                <a:off x="0" y="0"/>
                <a:ext cx="1049" cy="576"/>
                <a:chOff x="0" y="0"/>
                <a:chExt cx="1049" cy="576"/>
              </a:xfrm>
            </p:grpSpPr>
            <p:sp>
              <p:nvSpPr>
                <p:cNvPr id="14395" name="Freeform 58"/>
                <p:cNvSpPr>
                  <a:spLocks/>
                </p:cNvSpPr>
                <p:nvPr/>
              </p:nvSpPr>
              <p:spPr bwMode="auto">
                <a:xfrm rot="10800000" flipH="1">
                  <a:off x="84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4396" name="Freeform 59"/>
                <p:cNvSpPr>
                  <a:spLocks/>
                </p:cNvSpPr>
                <p:nvPr/>
              </p:nvSpPr>
              <p:spPr bwMode="auto">
                <a:xfrm>
                  <a:off x="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4397" name="Freeform 60"/>
                <p:cNvSpPr>
                  <a:spLocks/>
                </p:cNvSpPr>
                <p:nvPr/>
              </p:nvSpPr>
              <p:spPr bwMode="auto">
                <a:xfrm rot="10800000" flipH="1">
                  <a:off x="278" y="4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4398" name="Freeform 61"/>
                <p:cNvSpPr>
                  <a:spLocks/>
                </p:cNvSpPr>
                <p:nvPr/>
              </p:nvSpPr>
              <p:spPr bwMode="auto">
                <a:xfrm>
                  <a:off x="56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14399" name="Freeform 62"/>
              <p:cNvSpPr>
                <a:spLocks/>
              </p:cNvSpPr>
              <p:nvPr/>
            </p:nvSpPr>
            <p:spPr bwMode="auto">
              <a:xfrm>
                <a:off x="1118" y="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14400" name="Freeform 63"/>
            <p:cNvSpPr>
              <a:spLocks/>
            </p:cNvSpPr>
            <p:nvPr/>
          </p:nvSpPr>
          <p:spPr bwMode="auto">
            <a:xfrm rot="10800000" flipH="1">
              <a:off x="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grpSp>
        <p:nvGrpSpPr>
          <p:cNvPr id="127" name="Group 34"/>
          <p:cNvGrpSpPr>
            <a:grpSpLocks/>
          </p:cNvGrpSpPr>
          <p:nvPr/>
        </p:nvGrpSpPr>
        <p:grpSpPr bwMode="auto">
          <a:xfrm>
            <a:off x="3071781" y="5310099"/>
            <a:ext cx="2024491" cy="697861"/>
            <a:chOff x="0" y="0"/>
            <a:chExt cx="1471" cy="359"/>
          </a:xfrm>
        </p:grpSpPr>
        <p:grpSp>
          <p:nvGrpSpPr>
            <p:cNvPr id="128" name="Group 35"/>
            <p:cNvGrpSpPr>
              <a:grpSpLocks/>
            </p:cNvGrpSpPr>
            <p:nvPr/>
          </p:nvGrpSpPr>
          <p:grpSpPr bwMode="auto">
            <a:xfrm>
              <a:off x="735" y="5"/>
              <a:ext cx="369" cy="354"/>
              <a:chOff x="0" y="0"/>
              <a:chExt cx="369" cy="354"/>
            </a:xfrm>
          </p:grpSpPr>
          <p:sp>
            <p:nvSpPr>
              <p:cNvPr id="148" name="Freeform 36"/>
              <p:cNvSpPr>
                <a:spLocks/>
              </p:cNvSpPr>
              <p:nvPr/>
            </p:nvSpPr>
            <p:spPr bwMode="auto">
              <a:xfrm rot="10800000" flipH="1">
                <a:off x="0" y="168"/>
                <a:ext cx="185" cy="186"/>
              </a:xfrm>
              <a:custGeom>
                <a:avLst/>
                <a:gdLst>
                  <a:gd name="T0" fmla="*/ 185 w 21600"/>
                  <a:gd name="T1" fmla="*/ 420 h 9571"/>
                  <a:gd name="T2" fmla="*/ 0 w 21600"/>
                  <a:gd name="T3" fmla="*/ 420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sp>
            <p:nvSpPr>
              <p:cNvPr id="150" name="Freeform 37"/>
              <p:cNvSpPr>
                <a:spLocks/>
              </p:cNvSpPr>
              <p:nvPr/>
            </p:nvSpPr>
            <p:spPr bwMode="auto">
              <a:xfrm>
                <a:off x="184" y="0"/>
                <a:ext cx="185" cy="185"/>
              </a:xfrm>
              <a:custGeom>
                <a:avLst/>
                <a:gdLst>
                  <a:gd name="T0" fmla="*/ 185 w 21600"/>
                  <a:gd name="T1" fmla="*/ 418 h 9571"/>
                  <a:gd name="T2" fmla="*/ 0 w 21600"/>
                  <a:gd name="T3" fmla="*/ 418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grpSp>
        <p:grpSp>
          <p:nvGrpSpPr>
            <p:cNvPr id="129" name="Group 38"/>
            <p:cNvGrpSpPr>
              <a:grpSpLocks/>
            </p:cNvGrpSpPr>
            <p:nvPr/>
          </p:nvGrpSpPr>
          <p:grpSpPr bwMode="auto">
            <a:xfrm>
              <a:off x="1102" y="0"/>
              <a:ext cx="369" cy="354"/>
              <a:chOff x="0" y="0"/>
              <a:chExt cx="369" cy="354"/>
            </a:xfrm>
          </p:grpSpPr>
          <p:sp>
            <p:nvSpPr>
              <p:cNvPr id="145" name="Freeform 39"/>
              <p:cNvSpPr>
                <a:spLocks/>
              </p:cNvSpPr>
              <p:nvPr/>
            </p:nvSpPr>
            <p:spPr bwMode="auto">
              <a:xfrm rot="10800000" flipH="1">
                <a:off x="0" y="168"/>
                <a:ext cx="185" cy="186"/>
              </a:xfrm>
              <a:custGeom>
                <a:avLst/>
                <a:gdLst>
                  <a:gd name="T0" fmla="*/ 185 w 21600"/>
                  <a:gd name="T1" fmla="*/ 420 h 9571"/>
                  <a:gd name="T2" fmla="*/ 0 w 21600"/>
                  <a:gd name="T3" fmla="*/ 420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sp>
            <p:nvSpPr>
              <p:cNvPr id="147" name="Freeform 40"/>
              <p:cNvSpPr>
                <a:spLocks/>
              </p:cNvSpPr>
              <p:nvPr/>
            </p:nvSpPr>
            <p:spPr bwMode="auto">
              <a:xfrm>
                <a:off x="184" y="0"/>
                <a:ext cx="185" cy="185"/>
              </a:xfrm>
              <a:custGeom>
                <a:avLst/>
                <a:gdLst>
                  <a:gd name="T0" fmla="*/ 185 w 21600"/>
                  <a:gd name="T1" fmla="*/ 418 h 9571"/>
                  <a:gd name="T2" fmla="*/ 0 w 21600"/>
                  <a:gd name="T3" fmla="*/ 418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grpSp>
        <p:grpSp>
          <p:nvGrpSpPr>
            <p:cNvPr id="131" name="Group 41"/>
            <p:cNvGrpSpPr>
              <a:grpSpLocks/>
            </p:cNvGrpSpPr>
            <p:nvPr/>
          </p:nvGrpSpPr>
          <p:grpSpPr bwMode="auto">
            <a:xfrm>
              <a:off x="0" y="0"/>
              <a:ext cx="369" cy="354"/>
              <a:chOff x="0" y="0"/>
              <a:chExt cx="369" cy="354"/>
            </a:xfrm>
          </p:grpSpPr>
          <p:sp>
            <p:nvSpPr>
              <p:cNvPr id="140" name="Freeform 42"/>
              <p:cNvSpPr>
                <a:spLocks/>
              </p:cNvSpPr>
              <p:nvPr/>
            </p:nvSpPr>
            <p:spPr bwMode="auto">
              <a:xfrm rot="10800000" flipH="1">
                <a:off x="0" y="168"/>
                <a:ext cx="185" cy="186"/>
              </a:xfrm>
              <a:custGeom>
                <a:avLst/>
                <a:gdLst>
                  <a:gd name="T0" fmla="*/ 185 w 21600"/>
                  <a:gd name="T1" fmla="*/ 420 h 9571"/>
                  <a:gd name="T2" fmla="*/ 0 w 21600"/>
                  <a:gd name="T3" fmla="*/ 420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sp>
            <p:nvSpPr>
              <p:cNvPr id="143" name="Freeform 43"/>
              <p:cNvSpPr>
                <a:spLocks/>
              </p:cNvSpPr>
              <p:nvPr/>
            </p:nvSpPr>
            <p:spPr bwMode="auto">
              <a:xfrm>
                <a:off x="184" y="0"/>
                <a:ext cx="185" cy="185"/>
              </a:xfrm>
              <a:custGeom>
                <a:avLst/>
                <a:gdLst>
                  <a:gd name="T0" fmla="*/ 185 w 21600"/>
                  <a:gd name="T1" fmla="*/ 418 h 9571"/>
                  <a:gd name="T2" fmla="*/ 0 w 21600"/>
                  <a:gd name="T3" fmla="*/ 418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grpSp>
        <p:grpSp>
          <p:nvGrpSpPr>
            <p:cNvPr id="132" name="Group 44"/>
            <p:cNvGrpSpPr>
              <a:grpSpLocks/>
            </p:cNvGrpSpPr>
            <p:nvPr/>
          </p:nvGrpSpPr>
          <p:grpSpPr bwMode="auto">
            <a:xfrm>
              <a:off x="364" y="0"/>
              <a:ext cx="369" cy="354"/>
              <a:chOff x="0" y="0"/>
              <a:chExt cx="369" cy="354"/>
            </a:xfrm>
          </p:grpSpPr>
          <p:sp>
            <p:nvSpPr>
              <p:cNvPr id="133" name="Freeform 45"/>
              <p:cNvSpPr>
                <a:spLocks/>
              </p:cNvSpPr>
              <p:nvPr/>
            </p:nvSpPr>
            <p:spPr bwMode="auto">
              <a:xfrm rot="10800000" flipH="1">
                <a:off x="0" y="168"/>
                <a:ext cx="185" cy="186"/>
              </a:xfrm>
              <a:custGeom>
                <a:avLst/>
                <a:gdLst>
                  <a:gd name="T0" fmla="*/ 185 w 21600"/>
                  <a:gd name="T1" fmla="*/ 420 h 9571"/>
                  <a:gd name="T2" fmla="*/ 0 w 21600"/>
                  <a:gd name="T3" fmla="*/ 420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sp>
            <p:nvSpPr>
              <p:cNvPr id="134" name="Freeform 46"/>
              <p:cNvSpPr>
                <a:spLocks/>
              </p:cNvSpPr>
              <p:nvPr/>
            </p:nvSpPr>
            <p:spPr bwMode="auto">
              <a:xfrm>
                <a:off x="184" y="0"/>
                <a:ext cx="185" cy="185"/>
              </a:xfrm>
              <a:custGeom>
                <a:avLst/>
                <a:gdLst>
                  <a:gd name="T0" fmla="*/ 185 w 21600"/>
                  <a:gd name="T1" fmla="*/ 418 h 9571"/>
                  <a:gd name="T2" fmla="*/ 0 w 21600"/>
                  <a:gd name="T3" fmla="*/ 418 h 9571"/>
                  <a:gd name="T4" fmla="*/ 0 60000 65536"/>
                  <a:gd name="T5" fmla="*/ 0 60000 65536"/>
                </a:gdLst>
                <a:ahLst/>
                <a:cxnLst>
                  <a:cxn ang="T4">
                    <a:pos x="T0" y="T1"/>
                  </a:cxn>
                  <a:cxn ang="T5">
                    <a:pos x="T2" y="T3"/>
                  </a:cxn>
                </a:cxnLst>
                <a:rect l="0" t="0" r="r" b="b"/>
                <a:pathLst>
                  <a:path w="21600" h="9571">
                    <a:moveTo>
                      <a:pt x="21600" y="9571"/>
                    </a:moveTo>
                    <a:cubicBezTo>
                      <a:pt x="21600" y="9571"/>
                      <a:pt x="11435" y="-12029"/>
                      <a:pt x="0" y="9571"/>
                    </a:cubicBez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grpSp>
      </p:grpSp>
      <p:grpSp>
        <p:nvGrpSpPr>
          <p:cNvPr id="151" name="Group 75"/>
          <p:cNvGrpSpPr>
            <a:grpSpLocks/>
          </p:cNvGrpSpPr>
          <p:nvPr/>
        </p:nvGrpSpPr>
        <p:grpSpPr bwMode="auto">
          <a:xfrm>
            <a:off x="5948336" y="5414316"/>
            <a:ext cx="520700" cy="444500"/>
            <a:chOff x="0" y="0"/>
            <a:chExt cx="328" cy="280"/>
          </a:xfrm>
        </p:grpSpPr>
        <p:sp>
          <p:nvSpPr>
            <p:cNvPr id="152" name="Rectangle 76"/>
            <p:cNvSpPr>
              <a:spLocks/>
            </p:cNvSpPr>
            <p:nvPr/>
          </p:nvSpPr>
          <p:spPr bwMode="auto">
            <a:xfrm>
              <a:off x="0" y="0"/>
              <a:ext cx="328" cy="280"/>
            </a:xfrm>
            <a:prstGeom prst="rect">
              <a:avLst/>
            </a:prstGeom>
            <a:solidFill>
              <a:srgbClr val="FFFFFF"/>
            </a:solidFill>
            <a:ln w="25400">
              <a:solidFill>
                <a:schemeClr val="tx1"/>
              </a:solidFill>
              <a:miter lim="800000"/>
              <a:headEnd/>
              <a:tailEnd/>
            </a:ln>
          </p:spPr>
          <p:txBody>
            <a:bodyPr lIns="0" tIns="0" rIns="0" bIns="0"/>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altLang="en-US" sz="1200">
                <a:solidFill>
                  <a:srgbClr val="FFFFFF"/>
                </a:solidFill>
                <a:ea typeface="ヒラギノ角ゴ ProN W3" pitchFamily="96" charset="-128"/>
                <a:sym typeface="Arial" pitchFamily="34" charset="0"/>
              </a:endParaRPr>
            </a:p>
          </p:txBody>
        </p:sp>
        <p:sp>
          <p:nvSpPr>
            <p:cNvPr id="153" name="Freeform 77"/>
            <p:cNvSpPr>
              <a:spLocks/>
            </p:cNvSpPr>
            <p:nvPr/>
          </p:nvSpPr>
          <p:spPr bwMode="auto">
            <a:xfrm>
              <a:off x="48" y="68"/>
              <a:ext cx="205" cy="160"/>
            </a:xfrm>
            <a:custGeom>
              <a:avLst/>
              <a:gdLst>
                <a:gd name="T0" fmla="*/ 205 w 21600"/>
                <a:gd name="T1" fmla="*/ 160 h 21600"/>
                <a:gd name="T2" fmla="*/ 175 w 21600"/>
                <a:gd name="T3" fmla="*/ 0 h 21600"/>
                <a:gd name="T4" fmla="*/ 36 w 21600"/>
                <a:gd name="T5" fmla="*/ 0 h 21600"/>
                <a:gd name="T6" fmla="*/ 0 w 21600"/>
                <a:gd name="T7" fmla="*/ 1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lnTo>
                    <a:pt x="18463" y="0"/>
                  </a:lnTo>
                  <a:lnTo>
                    <a:pt x="3824" y="0"/>
                  </a:lnTo>
                  <a:lnTo>
                    <a:pt x="0" y="21600"/>
                  </a:ln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GB"/>
            </a:p>
          </p:txBody>
        </p:sp>
      </p:grpSp>
      <p:sp>
        <p:nvSpPr>
          <p:cNvPr id="156" name="Rectangle 155">
            <a:extLst>
              <a:ext uri="{FF2B5EF4-FFF2-40B4-BE49-F238E27FC236}">
                <a16:creationId xmlns:a16="http://schemas.microsoft.com/office/drawing/2014/main" id="{8D9B092D-FEF1-0349-A281-1FBA97A859EF}"/>
              </a:ext>
            </a:extLst>
          </p:cNvPr>
          <p:cNvSpPr/>
          <p:nvPr/>
        </p:nvSpPr>
        <p:spPr>
          <a:xfrm>
            <a:off x="4952389" y="6214128"/>
            <a:ext cx="4073616" cy="584775"/>
          </a:xfrm>
          <a:prstGeom prst="rect">
            <a:avLst/>
          </a:prstGeom>
        </p:spPr>
        <p:txBody>
          <a:bodyPr wrap="none">
            <a:spAutoFit/>
          </a:bodyPr>
          <a:lstStyle/>
          <a:p>
            <a:pPr algn="r"/>
            <a:r>
              <a:rPr lang="en-GB" sz="1600" i="1" dirty="0"/>
              <a:t>Fortier et al Nat. Photonics (2011)</a:t>
            </a:r>
          </a:p>
          <a:p>
            <a:pPr algn="r"/>
            <a:r>
              <a:rPr lang="en-GB" sz="1600" i="1" dirty="0"/>
              <a:t>Fortier et al Laser and Photonic Reviews (2016)</a:t>
            </a:r>
          </a:p>
        </p:txBody>
      </p:sp>
      <p:sp>
        <p:nvSpPr>
          <p:cNvPr id="159" name="Rectangle 25">
            <a:extLst>
              <a:ext uri="{FF2B5EF4-FFF2-40B4-BE49-F238E27FC236}">
                <a16:creationId xmlns:a16="http://schemas.microsoft.com/office/drawing/2014/main" id="{D237667F-6180-0642-9FD6-B4A159E2DDC1}"/>
              </a:ext>
            </a:extLst>
          </p:cNvPr>
          <p:cNvSpPr>
            <a:spLocks/>
          </p:cNvSpPr>
          <p:nvPr/>
        </p:nvSpPr>
        <p:spPr bwMode="auto">
          <a:xfrm>
            <a:off x="0" y="-758"/>
            <a:ext cx="9156700" cy="649609"/>
          </a:xfrm>
          <a:prstGeom prst="rect">
            <a:avLst/>
          </a:prstGeom>
          <a:solidFill>
            <a:srgbClr val="000000"/>
          </a:solidFill>
          <a:ln>
            <a:noFill/>
          </a:ln>
          <a:extLst>
            <a:ext uri="{91240B29-F687-4f45-9708-019B960494DF}">
              <a14:hiddenLine xmlns:a14="http://schemas.microsoft.com/office/drawing/2010/main" xmlns="" w="9525">
                <a:solidFill>
                  <a:schemeClr val="tx1"/>
                </a:solidFill>
                <a:round/>
                <a:headEnd/>
                <a:tailEnd/>
              </a14:hiddenLine>
            </a:ext>
          </a:extLst>
        </p:spPr>
        <p:txBody>
          <a:bodyPr lIns="0" tIns="0" rIns="0" bIns="0"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altLang="en-US" sz="3200" dirty="0">
                <a:solidFill>
                  <a:srgbClr val="FFFFFF"/>
                </a:solidFill>
                <a:latin typeface="Calibri" panose="020F0502020204030204" pitchFamily="34" charset="0"/>
                <a:cs typeface="Calibri" panose="020F0502020204030204" pitchFamily="34" charset="0"/>
                <a:sym typeface="Arial" pitchFamily="34" charset="0"/>
              </a:rPr>
              <a:t>Low noise microwaves via optical division</a:t>
            </a:r>
          </a:p>
        </p:txBody>
      </p:sp>
      <p:sp>
        <p:nvSpPr>
          <p:cNvPr id="160" name="Rectangle 26">
            <a:extLst>
              <a:ext uri="{FF2B5EF4-FFF2-40B4-BE49-F238E27FC236}">
                <a16:creationId xmlns:a16="http://schemas.microsoft.com/office/drawing/2014/main" id="{DEA89DAE-A5CF-DF4B-A705-0D3EA102B026}"/>
              </a:ext>
            </a:extLst>
          </p:cNvPr>
          <p:cNvSpPr>
            <a:spLocks/>
          </p:cNvSpPr>
          <p:nvPr/>
        </p:nvSpPr>
        <p:spPr bwMode="auto">
          <a:xfrm>
            <a:off x="0" y="142376"/>
            <a:ext cx="9156700" cy="3963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40639" bIns="0" anchor="ctr"/>
          <a:lstStyle>
            <a:lvl1pPr marL="39688">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endParaRPr lang="en-US" altLang="en-US" sz="3200" dirty="0">
              <a:solidFill>
                <a:srgbClr val="FFFFFF"/>
              </a:solidFill>
              <a:latin typeface="Calibri" panose="020F0502020204030204" pitchFamily="34" charset="0"/>
              <a:cs typeface="Calibri" panose="020F0502020204030204" pitchFamily="34" charset="0"/>
              <a:sym typeface="Arial" pitchFamily="34" charset="0"/>
            </a:endParaRPr>
          </a:p>
        </p:txBody>
      </p:sp>
      <p:sp>
        <p:nvSpPr>
          <p:cNvPr id="2" name="TextBox 1"/>
          <p:cNvSpPr txBox="1"/>
          <p:nvPr/>
        </p:nvSpPr>
        <p:spPr>
          <a:xfrm>
            <a:off x="6030357" y="4898766"/>
            <a:ext cx="377026" cy="523220"/>
          </a:xfrm>
          <a:prstGeom prst="rect">
            <a:avLst/>
          </a:prstGeom>
          <a:noFill/>
        </p:spPr>
        <p:txBody>
          <a:bodyPr wrap="none" rtlCol="0">
            <a:spAutoFit/>
          </a:bodyPr>
          <a:lstStyle/>
          <a:p>
            <a:r>
              <a:rPr lang="en-US" sz="2800" dirty="0" err="1"/>
              <a:t>f</a:t>
            </a:r>
            <a:r>
              <a:rPr lang="en-US" sz="2800" baseline="-25000" dirty="0" err="1"/>
              <a:t>r</a:t>
            </a:r>
            <a:endParaRPr lang="en-US" sz="2800" baseline="-25000" dirty="0"/>
          </a:p>
        </p:txBody>
      </p:sp>
      <p:sp>
        <p:nvSpPr>
          <p:cNvPr id="6" name="Freeform 5">
            <a:extLst>
              <a:ext uri="{FF2B5EF4-FFF2-40B4-BE49-F238E27FC236}">
                <a16:creationId xmlns:a16="http://schemas.microsoft.com/office/drawing/2014/main" id="{40E013EB-37C7-74BE-B517-185CC04A7537}"/>
              </a:ext>
            </a:extLst>
          </p:cNvPr>
          <p:cNvSpPr>
            <a:spLocks/>
          </p:cNvSpPr>
          <p:nvPr/>
        </p:nvSpPr>
        <p:spPr bwMode="auto">
          <a:xfrm>
            <a:off x="2202488" y="2426239"/>
            <a:ext cx="3488468" cy="1003922"/>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noFill/>
            <a:round/>
            <a:headEnd type="none" w="med" len="med"/>
            <a:tailEnd type="none" w="med" len="med"/>
          </a:ln>
        </p:spPr>
        <p:txBody>
          <a:bodyPr lIns="0" tIns="0" rIns="0" bIns="0"/>
          <a:lstStyle/>
          <a:p>
            <a:endParaRPr lang="en-US"/>
          </a:p>
        </p:txBody>
      </p:sp>
      <p:sp>
        <p:nvSpPr>
          <p:cNvPr id="7" name="Line 3">
            <a:extLst>
              <a:ext uri="{FF2B5EF4-FFF2-40B4-BE49-F238E27FC236}">
                <a16:creationId xmlns:a16="http://schemas.microsoft.com/office/drawing/2014/main" id="{9F4781A2-AAEA-6CC4-4D55-E007C7CB40EC}"/>
              </a:ext>
            </a:extLst>
          </p:cNvPr>
          <p:cNvSpPr>
            <a:spLocks noChangeShapeType="1"/>
          </p:cNvSpPr>
          <p:nvPr/>
        </p:nvSpPr>
        <p:spPr bwMode="auto">
          <a:xfrm flipH="1">
            <a:off x="5699201" y="242705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 name="Line 4">
            <a:extLst>
              <a:ext uri="{FF2B5EF4-FFF2-40B4-BE49-F238E27FC236}">
                <a16:creationId xmlns:a16="http://schemas.microsoft.com/office/drawing/2014/main" id="{68703F24-27BB-9C2B-4DF8-176946FF3BC7}"/>
              </a:ext>
            </a:extLst>
          </p:cNvPr>
          <p:cNvSpPr>
            <a:spLocks noChangeShapeType="1"/>
          </p:cNvSpPr>
          <p:nvPr/>
        </p:nvSpPr>
        <p:spPr bwMode="auto">
          <a:xfrm flipH="1">
            <a:off x="5456575" y="2427059"/>
            <a:ext cx="0"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 name="Line 6">
            <a:extLst>
              <a:ext uri="{FF2B5EF4-FFF2-40B4-BE49-F238E27FC236}">
                <a16:creationId xmlns:a16="http://schemas.microsoft.com/office/drawing/2014/main" id="{CA4BB786-6722-F1D3-AEC1-9B0BE819C610}"/>
              </a:ext>
            </a:extLst>
          </p:cNvPr>
          <p:cNvSpPr>
            <a:spLocks noChangeShapeType="1"/>
          </p:cNvSpPr>
          <p:nvPr/>
        </p:nvSpPr>
        <p:spPr bwMode="auto">
          <a:xfrm flipH="1">
            <a:off x="4972216" y="242705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1" name="Line 7">
            <a:extLst>
              <a:ext uri="{FF2B5EF4-FFF2-40B4-BE49-F238E27FC236}">
                <a16:creationId xmlns:a16="http://schemas.microsoft.com/office/drawing/2014/main" id="{D886EC10-6C03-25E3-1FDD-5C4FF20CC96C}"/>
              </a:ext>
            </a:extLst>
          </p:cNvPr>
          <p:cNvSpPr>
            <a:spLocks noChangeShapeType="1"/>
          </p:cNvSpPr>
          <p:nvPr/>
        </p:nvSpPr>
        <p:spPr bwMode="auto">
          <a:xfrm flipH="1">
            <a:off x="4729591" y="242705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 name="Line 8">
            <a:extLst>
              <a:ext uri="{FF2B5EF4-FFF2-40B4-BE49-F238E27FC236}">
                <a16:creationId xmlns:a16="http://schemas.microsoft.com/office/drawing/2014/main" id="{0D2DCBCA-3414-7903-2C4F-EFF948A024F4}"/>
              </a:ext>
            </a:extLst>
          </p:cNvPr>
          <p:cNvSpPr>
            <a:spLocks noChangeShapeType="1"/>
          </p:cNvSpPr>
          <p:nvPr/>
        </p:nvSpPr>
        <p:spPr bwMode="auto">
          <a:xfrm flipH="1">
            <a:off x="4487858" y="242705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 name="Line 9">
            <a:extLst>
              <a:ext uri="{FF2B5EF4-FFF2-40B4-BE49-F238E27FC236}">
                <a16:creationId xmlns:a16="http://schemas.microsoft.com/office/drawing/2014/main" id="{72CB6912-E602-08EC-1BD7-CAA1D73F22C9}"/>
              </a:ext>
            </a:extLst>
          </p:cNvPr>
          <p:cNvSpPr>
            <a:spLocks noChangeShapeType="1"/>
          </p:cNvSpPr>
          <p:nvPr/>
        </p:nvSpPr>
        <p:spPr bwMode="auto">
          <a:xfrm flipH="1">
            <a:off x="4245233" y="242705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4" name="Line 10">
            <a:extLst>
              <a:ext uri="{FF2B5EF4-FFF2-40B4-BE49-F238E27FC236}">
                <a16:creationId xmlns:a16="http://schemas.microsoft.com/office/drawing/2014/main" id="{AC5F5DBC-3485-E6AA-9E7B-146549F53A7F}"/>
              </a:ext>
            </a:extLst>
          </p:cNvPr>
          <p:cNvSpPr>
            <a:spLocks noChangeShapeType="1"/>
          </p:cNvSpPr>
          <p:nvPr/>
        </p:nvSpPr>
        <p:spPr bwMode="auto">
          <a:xfrm flipH="1">
            <a:off x="4002607"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5" name="Line 11">
            <a:extLst>
              <a:ext uri="{FF2B5EF4-FFF2-40B4-BE49-F238E27FC236}">
                <a16:creationId xmlns:a16="http://schemas.microsoft.com/office/drawing/2014/main" id="{309A90AC-7E15-AA13-CDDF-DD675F892A56}"/>
              </a:ext>
            </a:extLst>
          </p:cNvPr>
          <p:cNvSpPr>
            <a:spLocks noChangeShapeType="1"/>
          </p:cNvSpPr>
          <p:nvPr/>
        </p:nvSpPr>
        <p:spPr bwMode="auto">
          <a:xfrm flipH="1">
            <a:off x="3761766"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6" name="Line 12">
            <a:extLst>
              <a:ext uri="{FF2B5EF4-FFF2-40B4-BE49-F238E27FC236}">
                <a16:creationId xmlns:a16="http://schemas.microsoft.com/office/drawing/2014/main" id="{154DBF3D-DB48-14F4-BF30-AAF6B574AA8A}"/>
              </a:ext>
            </a:extLst>
          </p:cNvPr>
          <p:cNvSpPr>
            <a:spLocks noChangeShapeType="1"/>
          </p:cNvSpPr>
          <p:nvPr/>
        </p:nvSpPr>
        <p:spPr bwMode="auto">
          <a:xfrm flipH="1">
            <a:off x="3519141"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 name="Line 13">
            <a:extLst>
              <a:ext uri="{FF2B5EF4-FFF2-40B4-BE49-F238E27FC236}">
                <a16:creationId xmlns:a16="http://schemas.microsoft.com/office/drawing/2014/main" id="{B7CAF96A-014D-5088-6990-C6E0F7555CC4}"/>
              </a:ext>
            </a:extLst>
          </p:cNvPr>
          <p:cNvSpPr>
            <a:spLocks noChangeShapeType="1"/>
          </p:cNvSpPr>
          <p:nvPr/>
        </p:nvSpPr>
        <p:spPr bwMode="auto">
          <a:xfrm flipH="1">
            <a:off x="3277408"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 name="Line 14">
            <a:extLst>
              <a:ext uri="{FF2B5EF4-FFF2-40B4-BE49-F238E27FC236}">
                <a16:creationId xmlns:a16="http://schemas.microsoft.com/office/drawing/2014/main" id="{19FE2694-CC49-F6EE-0796-755FC652E672}"/>
              </a:ext>
            </a:extLst>
          </p:cNvPr>
          <p:cNvSpPr>
            <a:spLocks noChangeShapeType="1"/>
          </p:cNvSpPr>
          <p:nvPr/>
        </p:nvSpPr>
        <p:spPr bwMode="auto">
          <a:xfrm flipH="1">
            <a:off x="3034783"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 name="Line 15">
            <a:extLst>
              <a:ext uri="{FF2B5EF4-FFF2-40B4-BE49-F238E27FC236}">
                <a16:creationId xmlns:a16="http://schemas.microsoft.com/office/drawing/2014/main" id="{359C5E1A-7DED-EF3B-E8B9-AF677304B1D6}"/>
              </a:ext>
            </a:extLst>
          </p:cNvPr>
          <p:cNvSpPr>
            <a:spLocks noChangeShapeType="1"/>
          </p:cNvSpPr>
          <p:nvPr/>
        </p:nvSpPr>
        <p:spPr bwMode="auto">
          <a:xfrm flipH="1">
            <a:off x="2793049"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 name="Line 16">
            <a:extLst>
              <a:ext uri="{FF2B5EF4-FFF2-40B4-BE49-F238E27FC236}">
                <a16:creationId xmlns:a16="http://schemas.microsoft.com/office/drawing/2014/main" id="{64AE23F6-DD7B-4BCA-57B2-C9B603D53FA1}"/>
              </a:ext>
            </a:extLst>
          </p:cNvPr>
          <p:cNvSpPr>
            <a:spLocks noChangeShapeType="1"/>
          </p:cNvSpPr>
          <p:nvPr/>
        </p:nvSpPr>
        <p:spPr bwMode="auto">
          <a:xfrm flipH="1">
            <a:off x="2551316"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1" name="Line 17">
            <a:extLst>
              <a:ext uri="{FF2B5EF4-FFF2-40B4-BE49-F238E27FC236}">
                <a16:creationId xmlns:a16="http://schemas.microsoft.com/office/drawing/2014/main" id="{40A6FCD2-A3BD-B9B7-B11C-7E8A0B1A63AD}"/>
              </a:ext>
            </a:extLst>
          </p:cNvPr>
          <p:cNvSpPr>
            <a:spLocks noChangeShapeType="1"/>
          </p:cNvSpPr>
          <p:nvPr/>
        </p:nvSpPr>
        <p:spPr bwMode="auto">
          <a:xfrm flipH="1">
            <a:off x="2307798" y="242339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2" name="Line 5">
            <a:extLst>
              <a:ext uri="{FF2B5EF4-FFF2-40B4-BE49-F238E27FC236}">
                <a16:creationId xmlns:a16="http://schemas.microsoft.com/office/drawing/2014/main" id="{07BC75FA-DB6B-BEF6-F983-5C5C20F0A5E5}"/>
              </a:ext>
            </a:extLst>
          </p:cNvPr>
          <p:cNvSpPr>
            <a:spLocks noChangeShapeType="1"/>
          </p:cNvSpPr>
          <p:nvPr/>
        </p:nvSpPr>
        <p:spPr bwMode="auto">
          <a:xfrm flipH="1">
            <a:off x="5211727" y="2427059"/>
            <a:ext cx="12034" cy="101623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cxnSp>
        <p:nvCxnSpPr>
          <p:cNvPr id="23" name="Straight Arrow Connector 22">
            <a:extLst>
              <a:ext uri="{FF2B5EF4-FFF2-40B4-BE49-F238E27FC236}">
                <a16:creationId xmlns:a16="http://schemas.microsoft.com/office/drawing/2014/main" id="{9E63DB93-1C48-1DC2-789A-92F584DE2D0C}"/>
              </a:ext>
            </a:extLst>
          </p:cNvPr>
          <p:cNvCxnSpPr/>
          <p:nvPr/>
        </p:nvCxnSpPr>
        <p:spPr>
          <a:xfrm>
            <a:off x="2879043" y="2385237"/>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63CCAD18-5A59-0711-FEC3-D4E623B32987}"/>
              </a:ext>
            </a:extLst>
          </p:cNvPr>
          <p:cNvCxnSpPr/>
          <p:nvPr/>
        </p:nvCxnSpPr>
        <p:spPr>
          <a:xfrm flipH="1">
            <a:off x="3334809" y="2376260"/>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7" name="Picture 26">
            <a:extLst>
              <a:ext uri="{FF2B5EF4-FFF2-40B4-BE49-F238E27FC236}">
                <a16:creationId xmlns:a16="http://schemas.microsoft.com/office/drawing/2014/main" id="{36CEA3AB-270A-F6E2-ED63-D81937F2B6BE}"/>
              </a:ext>
            </a:extLst>
          </p:cNvPr>
          <p:cNvPicPr>
            <a:picLocks noChangeAspect="1"/>
          </p:cNvPicPr>
          <p:nvPr/>
        </p:nvPicPr>
        <p:blipFill rotWithShape="1">
          <a:blip r:embed="rId3"/>
          <a:srcRect l="19279" t="20253" r="20519" b="20584"/>
          <a:stretch/>
        </p:blipFill>
        <p:spPr>
          <a:xfrm>
            <a:off x="2716412" y="1970451"/>
            <a:ext cx="265392" cy="365141"/>
          </a:xfrm>
          <a:prstGeom prst="rect">
            <a:avLst/>
          </a:prstGeom>
        </p:spPr>
      </p:pic>
      <p:sp>
        <p:nvSpPr>
          <p:cNvPr id="28" name="Freeform 27">
            <a:extLst>
              <a:ext uri="{FF2B5EF4-FFF2-40B4-BE49-F238E27FC236}">
                <a16:creationId xmlns:a16="http://schemas.microsoft.com/office/drawing/2014/main" id="{43B8ADA8-AB4B-134D-8DD9-C94C5F355372}"/>
              </a:ext>
            </a:extLst>
          </p:cNvPr>
          <p:cNvSpPr/>
          <p:nvPr/>
        </p:nvSpPr>
        <p:spPr>
          <a:xfrm rot="11674859">
            <a:off x="3011727" y="2106502"/>
            <a:ext cx="228624" cy="194310"/>
          </a:xfrm>
          <a:custGeom>
            <a:avLst/>
            <a:gdLst>
              <a:gd name="connsiteX0" fmla="*/ 0 w 228624"/>
              <a:gd name="connsiteY0" fmla="*/ 0 h 194310"/>
              <a:gd name="connsiteX1" fmla="*/ 228600 w 228624"/>
              <a:gd name="connsiteY1" fmla="*/ 102870 h 194310"/>
              <a:gd name="connsiteX2" fmla="*/ 11430 w 228624"/>
              <a:gd name="connsiteY2" fmla="*/ 194310 h 194310"/>
            </a:gdLst>
            <a:ahLst/>
            <a:cxnLst>
              <a:cxn ang="0">
                <a:pos x="connsiteX0" y="connsiteY0"/>
              </a:cxn>
              <a:cxn ang="0">
                <a:pos x="connsiteX1" y="connsiteY1"/>
              </a:cxn>
              <a:cxn ang="0">
                <a:pos x="connsiteX2" y="connsiteY2"/>
              </a:cxn>
            </a:cxnLst>
            <a:rect l="l" t="t" r="r" b="b"/>
            <a:pathLst>
              <a:path w="228624" h="194310">
                <a:moveTo>
                  <a:pt x="0" y="0"/>
                </a:moveTo>
                <a:cubicBezTo>
                  <a:pt x="113347" y="35242"/>
                  <a:pt x="226695" y="70485"/>
                  <a:pt x="228600" y="102870"/>
                </a:cubicBezTo>
                <a:cubicBezTo>
                  <a:pt x="230505" y="135255"/>
                  <a:pt x="120967" y="164782"/>
                  <a:pt x="11430" y="194310"/>
                </a:cubicBezTo>
              </a:path>
            </a:pathLst>
          </a:custGeom>
          <a:noFill/>
          <a:ln>
            <a:headEnd type="triangl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DA8499AC-B0CA-D30F-A709-0CE69AE3FE7B}"/>
              </a:ext>
            </a:extLst>
          </p:cNvPr>
          <p:cNvCxnSpPr/>
          <p:nvPr/>
        </p:nvCxnSpPr>
        <p:spPr>
          <a:xfrm flipV="1">
            <a:off x="3163712" y="2344445"/>
            <a:ext cx="0" cy="105629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4336" name="Group 14335">
            <a:extLst>
              <a:ext uri="{FF2B5EF4-FFF2-40B4-BE49-F238E27FC236}">
                <a16:creationId xmlns:a16="http://schemas.microsoft.com/office/drawing/2014/main" id="{90106C11-1F62-8FDD-BA75-4F089A70B111}"/>
              </a:ext>
            </a:extLst>
          </p:cNvPr>
          <p:cNvGrpSpPr/>
          <p:nvPr/>
        </p:nvGrpSpPr>
        <p:grpSpPr>
          <a:xfrm>
            <a:off x="392538" y="1422673"/>
            <a:ext cx="926449" cy="263725"/>
            <a:chOff x="781883" y="417793"/>
            <a:chExt cx="926449" cy="263725"/>
          </a:xfrm>
        </p:grpSpPr>
        <p:sp>
          <p:nvSpPr>
            <p:cNvPr id="14337" name="Oval 14336">
              <a:extLst>
                <a:ext uri="{FF2B5EF4-FFF2-40B4-BE49-F238E27FC236}">
                  <a16:creationId xmlns:a16="http://schemas.microsoft.com/office/drawing/2014/main" id="{BA229AC6-0CAE-14B5-55E4-FFE4F93FF449}"/>
                </a:ext>
              </a:extLst>
            </p:cNvPr>
            <p:cNvSpPr/>
            <p:nvPr/>
          </p:nvSpPr>
          <p:spPr>
            <a:xfrm>
              <a:off x="1446053" y="417793"/>
              <a:ext cx="260269" cy="261715"/>
            </a:xfrm>
            <a:prstGeom prst="ellipse">
              <a:avLst/>
            </a:prstGeom>
            <a:solidFill>
              <a:schemeClr val="bg1">
                <a:lumMod val="65000"/>
              </a:schemeClr>
            </a:solidFill>
            <a:ln>
              <a:solidFill>
                <a:schemeClr val="bg1">
                  <a:lumMod val="50000"/>
                </a:schemeClr>
              </a:solidFill>
            </a:ln>
            <a:effectLst/>
            <a:scene3d>
              <a:camera prst="isometricOffAxis2Right">
                <a:rot lat="60000" lon="17820000" rev="0"/>
              </a:camera>
              <a:lightRig rig="threePt" dir="t"/>
            </a:scene3d>
            <a:sp3d extrusionH="889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38" name="Freeform 14337">
              <a:extLst>
                <a:ext uri="{FF2B5EF4-FFF2-40B4-BE49-F238E27FC236}">
                  <a16:creationId xmlns:a16="http://schemas.microsoft.com/office/drawing/2014/main" id="{38C653C3-55BE-F6DD-6BD6-2FF25113286C}"/>
                </a:ext>
              </a:extLst>
            </p:cNvPr>
            <p:cNvSpPr/>
            <p:nvPr/>
          </p:nvSpPr>
          <p:spPr>
            <a:xfrm>
              <a:off x="876211" y="444543"/>
              <a:ext cx="27263" cy="182970"/>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63" h="182970">
                  <a:moveTo>
                    <a:pt x="27263" y="0"/>
                  </a:moveTo>
                  <a:cubicBezTo>
                    <a:pt x="6185" y="28701"/>
                    <a:pt x="3047" y="66372"/>
                    <a:pt x="356" y="96867"/>
                  </a:cubicBezTo>
                  <a:cubicBezTo>
                    <a:pt x="-2335" y="127362"/>
                    <a:pt x="11119" y="182970"/>
                    <a:pt x="11119" y="182970"/>
                  </a:cubicBezTo>
                  <a:lnTo>
                    <a:pt x="11119" y="182970"/>
                  </a:lnTo>
                  <a:lnTo>
                    <a:pt x="11119" y="18297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339" name="Freeform 14338">
              <a:extLst>
                <a:ext uri="{FF2B5EF4-FFF2-40B4-BE49-F238E27FC236}">
                  <a16:creationId xmlns:a16="http://schemas.microsoft.com/office/drawing/2014/main" id="{65C99455-E69C-A390-3214-D7B8FFEA797E}"/>
                </a:ext>
              </a:extLst>
            </p:cNvPr>
            <p:cNvSpPr>
              <a:spLocks noChangeAspect="1"/>
            </p:cNvSpPr>
            <p:nvPr/>
          </p:nvSpPr>
          <p:spPr>
            <a:xfrm>
              <a:off x="810971" y="455952"/>
              <a:ext cx="147224" cy="149131"/>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46634"/>
                <a:gd name="connsiteY0" fmla="*/ 0 h 156490"/>
                <a:gd name="connsiteX1" fmla="*/ 25772 w 46634"/>
                <a:gd name="connsiteY1" fmla="*/ 88543 h 156490"/>
                <a:gd name="connsiteX2" fmla="*/ 46634 w 46634"/>
                <a:gd name="connsiteY2" fmla="*/ 156490 h 156490"/>
                <a:gd name="connsiteX3" fmla="*/ 46634 w 46634"/>
                <a:gd name="connsiteY3" fmla="*/ 156490 h 156490"/>
                <a:gd name="connsiteX4" fmla="*/ 46634 w 46634"/>
                <a:gd name="connsiteY4" fmla="*/ 156490 h 156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34" h="156490">
                  <a:moveTo>
                    <a:pt x="0" y="0"/>
                  </a:moveTo>
                  <a:cubicBezTo>
                    <a:pt x="7694" y="44826"/>
                    <a:pt x="18000" y="62461"/>
                    <a:pt x="25772" y="88543"/>
                  </a:cubicBezTo>
                  <a:cubicBezTo>
                    <a:pt x="33544" y="114625"/>
                    <a:pt x="43157" y="145166"/>
                    <a:pt x="46634" y="156490"/>
                  </a:cubicBezTo>
                  <a:lnTo>
                    <a:pt x="46634" y="156490"/>
                  </a:lnTo>
                  <a:lnTo>
                    <a:pt x="46634" y="15649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340" name="Freeform 14339">
              <a:extLst>
                <a:ext uri="{FF2B5EF4-FFF2-40B4-BE49-F238E27FC236}">
                  <a16:creationId xmlns:a16="http://schemas.microsoft.com/office/drawing/2014/main" id="{8FBF05D2-8B69-9E6F-4400-221575E56F68}"/>
                </a:ext>
              </a:extLst>
            </p:cNvPr>
            <p:cNvSpPr/>
            <p:nvPr/>
          </p:nvSpPr>
          <p:spPr>
            <a:xfrm rot="16200000">
              <a:off x="816666" y="454052"/>
              <a:ext cx="134271" cy="162196"/>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52592"/>
                <a:gd name="connsiteY0" fmla="*/ 0 h 160245"/>
                <a:gd name="connsiteX1" fmla="*/ 31730 w 52592"/>
                <a:gd name="connsiteY1" fmla="*/ 92298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Lst>
              <a:ahLst/>
              <a:cxnLst>
                <a:cxn ang="0">
                  <a:pos x="connsiteX0" y="connsiteY0"/>
                </a:cxn>
                <a:cxn ang="0">
                  <a:pos x="connsiteX1" y="connsiteY1"/>
                </a:cxn>
                <a:cxn ang="0">
                  <a:pos x="connsiteX2" y="connsiteY2"/>
                </a:cxn>
                <a:cxn ang="0">
                  <a:pos x="connsiteX3" y="connsiteY3"/>
                </a:cxn>
              </a:cxnLst>
              <a:rect l="l" t="t" r="r" b="b"/>
              <a:pathLst>
                <a:path w="52592" h="160245">
                  <a:moveTo>
                    <a:pt x="0" y="0"/>
                  </a:moveTo>
                  <a:cubicBezTo>
                    <a:pt x="13651" y="22287"/>
                    <a:pt x="19986" y="46809"/>
                    <a:pt x="28751" y="73516"/>
                  </a:cubicBezTo>
                  <a:cubicBezTo>
                    <a:pt x="37516" y="100223"/>
                    <a:pt x="42662" y="115739"/>
                    <a:pt x="52592" y="160245"/>
                  </a:cubicBezTo>
                  <a:lnTo>
                    <a:pt x="52592" y="160245"/>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341" name="Oval 14340">
              <a:extLst>
                <a:ext uri="{FF2B5EF4-FFF2-40B4-BE49-F238E27FC236}">
                  <a16:creationId xmlns:a16="http://schemas.microsoft.com/office/drawing/2014/main" id="{F75A2018-E8FE-B3BE-1CEA-BB8BC93470AA}"/>
                </a:ext>
              </a:extLst>
            </p:cNvPr>
            <p:cNvSpPr/>
            <p:nvPr/>
          </p:nvSpPr>
          <p:spPr>
            <a:xfrm>
              <a:off x="1448063" y="419803"/>
              <a:ext cx="260269" cy="261715"/>
            </a:xfrm>
            <a:prstGeom prst="ellipse">
              <a:avLst/>
            </a:prstGeom>
            <a:solidFill>
              <a:schemeClr val="bg1">
                <a:lumMod val="75000"/>
              </a:schemeClr>
            </a:solidFill>
            <a:ln>
              <a:solidFill>
                <a:schemeClr val="tx1">
                  <a:lumMod val="85000"/>
                  <a:lumOff val="15000"/>
                </a:schemeClr>
              </a:solidFill>
            </a:ln>
            <a:effectLst/>
            <a:scene3d>
              <a:camera prst="isometricOffAxis2Right">
                <a:rot lat="60000" lon="17820000" rev="0"/>
              </a:camera>
              <a:lightRig rig="threePt" dir="t"/>
            </a:scene3d>
            <a:sp3d extrusionH="127000">
              <a:bevelT w="50800" h="317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342" name="Straight Connector 14341">
              <a:extLst>
                <a:ext uri="{FF2B5EF4-FFF2-40B4-BE49-F238E27FC236}">
                  <a16:creationId xmlns:a16="http://schemas.microsoft.com/office/drawing/2014/main" id="{73F30C5A-57FE-9248-1D94-D7533A46127F}"/>
                </a:ext>
              </a:extLst>
            </p:cNvPr>
            <p:cNvCxnSpPr/>
            <p:nvPr/>
          </p:nvCxnSpPr>
          <p:spPr>
            <a:xfrm>
              <a:off x="781883" y="524334"/>
              <a:ext cx="664170" cy="15173"/>
            </a:xfrm>
            <a:prstGeom prst="line">
              <a:avLst/>
            </a:pr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cxnSp>
      </p:grpSp>
      <p:sp>
        <p:nvSpPr>
          <p:cNvPr id="14343" name="Oval 14342">
            <a:extLst>
              <a:ext uri="{FF2B5EF4-FFF2-40B4-BE49-F238E27FC236}">
                <a16:creationId xmlns:a16="http://schemas.microsoft.com/office/drawing/2014/main" id="{52B6A71F-A2A4-95B0-AB78-B14639AA753B}"/>
              </a:ext>
            </a:extLst>
          </p:cNvPr>
          <p:cNvSpPr/>
          <p:nvPr/>
        </p:nvSpPr>
        <p:spPr>
          <a:xfrm>
            <a:off x="1165026" y="1511515"/>
            <a:ext cx="45719" cy="94111"/>
          </a:xfrm>
          <a:prstGeom prst="ellipse">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344" name="Group 14343">
            <a:extLst>
              <a:ext uri="{FF2B5EF4-FFF2-40B4-BE49-F238E27FC236}">
                <a16:creationId xmlns:a16="http://schemas.microsoft.com/office/drawing/2014/main" id="{8AFBEDD7-997E-D42D-A1B2-97D60A065774}"/>
              </a:ext>
            </a:extLst>
          </p:cNvPr>
          <p:cNvGrpSpPr/>
          <p:nvPr/>
        </p:nvGrpSpPr>
        <p:grpSpPr>
          <a:xfrm>
            <a:off x="1178268" y="1505086"/>
            <a:ext cx="457200" cy="128016"/>
            <a:chOff x="1423018" y="659727"/>
            <a:chExt cx="930860" cy="125072"/>
          </a:xfrm>
        </p:grpSpPr>
        <p:sp>
          <p:nvSpPr>
            <p:cNvPr id="14345" name="Rectangle 14344">
              <a:extLst>
                <a:ext uri="{FF2B5EF4-FFF2-40B4-BE49-F238E27FC236}">
                  <a16:creationId xmlns:a16="http://schemas.microsoft.com/office/drawing/2014/main" id="{A2ED617B-5882-1DD8-3BC9-5F5DF8177123}"/>
                </a:ext>
              </a:extLst>
            </p:cNvPr>
            <p:cNvSpPr/>
            <p:nvPr/>
          </p:nvSpPr>
          <p:spPr>
            <a:xfrm rot="60000">
              <a:off x="1423879" y="685075"/>
              <a:ext cx="923701"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46" name="Rectangle 14345">
              <a:extLst>
                <a:ext uri="{FF2B5EF4-FFF2-40B4-BE49-F238E27FC236}">
                  <a16:creationId xmlns:a16="http://schemas.microsoft.com/office/drawing/2014/main" id="{5DAA1CA6-69E4-3EEB-C44D-4F2F72B6C101}"/>
                </a:ext>
              </a:extLst>
            </p:cNvPr>
            <p:cNvSpPr/>
            <p:nvPr/>
          </p:nvSpPr>
          <p:spPr>
            <a:xfrm rot="60000">
              <a:off x="1423018" y="659727"/>
              <a:ext cx="923701"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347" name="Straight Connector 14346">
              <a:extLst>
                <a:ext uri="{FF2B5EF4-FFF2-40B4-BE49-F238E27FC236}">
                  <a16:creationId xmlns:a16="http://schemas.microsoft.com/office/drawing/2014/main" id="{1432F8BE-C18A-6222-60C5-4195B67C46A0}"/>
                </a:ext>
              </a:extLst>
            </p:cNvPr>
            <p:cNvCxnSpPr/>
            <p:nvPr/>
          </p:nvCxnSpPr>
          <p:spPr>
            <a:xfrm>
              <a:off x="1424039" y="708171"/>
              <a:ext cx="923701"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348" name="Straight Connector 14347">
              <a:extLst>
                <a:ext uri="{FF2B5EF4-FFF2-40B4-BE49-F238E27FC236}">
                  <a16:creationId xmlns:a16="http://schemas.microsoft.com/office/drawing/2014/main" id="{7633892D-0A58-62F9-27BA-F14F04A204D0}"/>
                </a:ext>
              </a:extLst>
            </p:cNvPr>
            <p:cNvCxnSpPr/>
            <p:nvPr/>
          </p:nvCxnSpPr>
          <p:spPr>
            <a:xfrm>
              <a:off x="1430177" y="705563"/>
              <a:ext cx="923701"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14389" name="Group 14388">
            <a:extLst>
              <a:ext uri="{FF2B5EF4-FFF2-40B4-BE49-F238E27FC236}">
                <a16:creationId xmlns:a16="http://schemas.microsoft.com/office/drawing/2014/main" id="{22C61FEE-FF83-92B0-C6B5-B37A3DCDC30E}"/>
              </a:ext>
            </a:extLst>
          </p:cNvPr>
          <p:cNvGrpSpPr/>
          <p:nvPr/>
        </p:nvGrpSpPr>
        <p:grpSpPr>
          <a:xfrm>
            <a:off x="1710572" y="1156650"/>
            <a:ext cx="1005840" cy="819048"/>
            <a:chOff x="1649918" y="1121850"/>
            <a:chExt cx="1179983" cy="912457"/>
          </a:xfrm>
        </p:grpSpPr>
        <p:sp>
          <p:nvSpPr>
            <p:cNvPr id="14350" name="Oval 14349">
              <a:extLst>
                <a:ext uri="{FF2B5EF4-FFF2-40B4-BE49-F238E27FC236}">
                  <a16:creationId xmlns:a16="http://schemas.microsoft.com/office/drawing/2014/main" id="{D8108584-17A8-AC5E-BBA4-0B926D188380}"/>
                </a:ext>
              </a:extLst>
            </p:cNvPr>
            <p:cNvSpPr>
              <a:spLocks noChangeAspect="1"/>
            </p:cNvSpPr>
            <p:nvPr/>
          </p:nvSpPr>
          <p:spPr>
            <a:xfrm>
              <a:off x="2420846" y="1343286"/>
              <a:ext cx="409055" cy="467075"/>
            </a:xfrm>
            <a:prstGeom prst="ellipse">
              <a:avLst/>
            </a:prstGeom>
            <a:solidFill>
              <a:srgbClr val="BCC0FF">
                <a:alpha val="61000"/>
              </a:srgbClr>
            </a:solidFill>
            <a:ln>
              <a:solidFill>
                <a:srgbClr val="5670A7">
                  <a:alpha val="82000"/>
                </a:srgbClr>
              </a:solidFill>
            </a:ln>
            <a:effectLst/>
            <a:scene3d>
              <a:camera prst="isometricOffAxis2Right">
                <a:rot lat="60000" lon="17820000" rev="0"/>
              </a:camera>
              <a:lightRig rig="threePt" dir="t"/>
            </a:scene3d>
            <a:sp3d extrusionH="127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388" name="Group 14387">
              <a:extLst>
                <a:ext uri="{FF2B5EF4-FFF2-40B4-BE49-F238E27FC236}">
                  <a16:creationId xmlns:a16="http://schemas.microsoft.com/office/drawing/2014/main" id="{D61C2DE5-0012-9BDE-C575-0AE460377643}"/>
                </a:ext>
              </a:extLst>
            </p:cNvPr>
            <p:cNvGrpSpPr>
              <a:grpSpLocks noChangeAspect="1"/>
            </p:cNvGrpSpPr>
            <p:nvPr/>
          </p:nvGrpSpPr>
          <p:grpSpPr>
            <a:xfrm>
              <a:off x="1649918" y="1121850"/>
              <a:ext cx="1170432" cy="912457"/>
              <a:chOff x="1649918" y="1121850"/>
              <a:chExt cx="1174331" cy="915497"/>
            </a:xfrm>
          </p:grpSpPr>
          <p:sp>
            <p:nvSpPr>
              <p:cNvPr id="61" name="Oval 60">
                <a:extLst>
                  <a:ext uri="{FF2B5EF4-FFF2-40B4-BE49-F238E27FC236}">
                    <a16:creationId xmlns:a16="http://schemas.microsoft.com/office/drawing/2014/main" id="{C1187496-297B-1109-405F-BB9BD2D871B0}"/>
                  </a:ext>
                </a:extLst>
              </p:cNvPr>
              <p:cNvSpPr>
                <a:spLocks noChangeAspect="1"/>
              </p:cNvSpPr>
              <p:nvPr/>
            </p:nvSpPr>
            <p:spPr>
              <a:xfrm>
                <a:off x="1738689" y="1351544"/>
                <a:ext cx="409055" cy="467075"/>
              </a:xfrm>
              <a:prstGeom prst="ellipse">
                <a:avLst/>
              </a:prstGeom>
              <a:solidFill>
                <a:srgbClr val="7682A6">
                  <a:alpha val="54000"/>
                </a:srgbClr>
              </a:solidFill>
              <a:ln>
                <a:solidFill>
                  <a:srgbClr val="6880C9">
                    <a:alpha val="93000"/>
                  </a:srgbClr>
                </a:solidFill>
              </a:ln>
              <a:effectLst/>
              <a:scene3d>
                <a:camera prst="isometricOffAxis2Right">
                  <a:rot lat="60000" lon="17820000" rev="0"/>
                </a:camera>
                <a:lightRig rig="threePt" dir="t"/>
              </a:scene3d>
              <a:sp3d extrusionH="127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A47B1FBD-72B6-F5FE-E999-21F73C82D8EA}"/>
                  </a:ext>
                </a:extLst>
              </p:cNvPr>
              <p:cNvSpPr>
                <a:spLocks noChangeAspect="1"/>
              </p:cNvSpPr>
              <p:nvPr/>
            </p:nvSpPr>
            <p:spPr>
              <a:xfrm>
                <a:off x="1649918" y="1354132"/>
                <a:ext cx="409055" cy="467075"/>
              </a:xfrm>
              <a:prstGeom prst="ellipse">
                <a:avLst/>
              </a:prstGeom>
              <a:solidFill>
                <a:srgbClr val="7682A6">
                  <a:alpha val="54000"/>
                </a:srgbClr>
              </a:solidFill>
              <a:ln>
                <a:solidFill>
                  <a:srgbClr val="5670A7">
                    <a:alpha val="67000"/>
                  </a:srgbClr>
                </a:solidFill>
              </a:ln>
              <a:effectLst/>
              <a:scene3d>
                <a:camera prst="isometricOffAxis2Right">
                  <a:rot lat="60000" lon="17820000" rev="0"/>
                </a:camera>
                <a:lightRig rig="threePt" dir="t"/>
              </a:scene3d>
              <a:sp3d extrusionH="127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E38FE686-DB34-5D3D-3C96-2A78FE717093}"/>
                  </a:ext>
                </a:extLst>
              </p:cNvPr>
              <p:cNvSpPr>
                <a:spLocks noChangeAspect="1"/>
              </p:cNvSpPr>
              <p:nvPr/>
            </p:nvSpPr>
            <p:spPr>
              <a:xfrm>
                <a:off x="2511091" y="1456183"/>
                <a:ext cx="216858" cy="247614"/>
              </a:xfrm>
              <a:prstGeom prst="ellipse">
                <a:avLst/>
              </a:prstGeom>
              <a:solidFill>
                <a:srgbClr val="17375E">
                  <a:alpha val="61000"/>
                </a:srgbClr>
              </a:solidFill>
              <a:ln>
                <a:solidFill>
                  <a:srgbClr val="5670A7"/>
                </a:solidFill>
              </a:ln>
              <a:effectLst/>
              <a:scene3d>
                <a:camera prst="isometricOffAxis2Right">
                  <a:rot lat="60000" lon="17820000" rev="0"/>
                </a:camera>
                <a:lightRig rig="threePt" dir="t"/>
              </a:scene3d>
              <a:sp3d extrusionH="9588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49" name="Oval 14348">
                <a:extLst>
                  <a:ext uri="{FF2B5EF4-FFF2-40B4-BE49-F238E27FC236}">
                    <a16:creationId xmlns:a16="http://schemas.microsoft.com/office/drawing/2014/main" id="{FF8A8620-19FF-6EE5-B0D0-3C8A47DECD65}"/>
                  </a:ext>
                </a:extLst>
              </p:cNvPr>
              <p:cNvSpPr>
                <a:spLocks noChangeAspect="1"/>
              </p:cNvSpPr>
              <p:nvPr/>
            </p:nvSpPr>
            <p:spPr>
              <a:xfrm>
                <a:off x="2022490" y="1121850"/>
                <a:ext cx="801759" cy="915497"/>
              </a:xfrm>
              <a:prstGeom prst="ellipse">
                <a:avLst/>
              </a:prstGeom>
              <a:solidFill>
                <a:srgbClr val="7682A6">
                  <a:alpha val="54000"/>
                </a:srgbClr>
              </a:solidFill>
              <a:ln>
                <a:solidFill>
                  <a:srgbClr val="5670A7">
                    <a:alpha val="90000"/>
                  </a:srgbClr>
                </a:solidFill>
              </a:ln>
              <a:effectLst/>
              <a:scene3d>
                <a:camera prst="isometricOffAxis2Right">
                  <a:rot lat="60000" lon="17820000" rev="0"/>
                </a:camera>
                <a:lightRig rig="threePt" dir="t"/>
              </a:scene3d>
              <a:sp3d extrusionH="508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51" name="Oval 14350">
                <a:extLst>
                  <a:ext uri="{FF2B5EF4-FFF2-40B4-BE49-F238E27FC236}">
                    <a16:creationId xmlns:a16="http://schemas.microsoft.com/office/drawing/2014/main" id="{3C670632-04B6-70AF-8409-52F2AAB5D444}"/>
                  </a:ext>
                </a:extLst>
              </p:cNvPr>
              <p:cNvSpPr>
                <a:spLocks noChangeAspect="1"/>
              </p:cNvSpPr>
              <p:nvPr/>
            </p:nvSpPr>
            <p:spPr>
              <a:xfrm>
                <a:off x="2303637" y="1342449"/>
                <a:ext cx="409055" cy="467075"/>
              </a:xfrm>
              <a:prstGeom prst="ellipse">
                <a:avLst/>
              </a:prstGeom>
              <a:solidFill>
                <a:srgbClr val="7682A6">
                  <a:alpha val="54000"/>
                </a:srgbClr>
              </a:solidFill>
              <a:ln>
                <a:solidFill>
                  <a:srgbClr val="6880C9">
                    <a:alpha val="93000"/>
                  </a:srgbClr>
                </a:solidFill>
              </a:ln>
              <a:effectLst/>
              <a:scene3d>
                <a:camera prst="isometricOffAxis2Right">
                  <a:rot lat="60000" lon="17820000" rev="0"/>
                </a:camera>
                <a:lightRig rig="threePt" dir="t"/>
              </a:scene3d>
              <a:sp3d extrusionH="127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52" name="Oval 14351">
                <a:extLst>
                  <a:ext uri="{FF2B5EF4-FFF2-40B4-BE49-F238E27FC236}">
                    <a16:creationId xmlns:a16="http://schemas.microsoft.com/office/drawing/2014/main" id="{84D96F56-6ED1-64D5-CC6A-524DD8DD3F41}"/>
                  </a:ext>
                </a:extLst>
              </p:cNvPr>
              <p:cNvSpPr>
                <a:spLocks/>
              </p:cNvSpPr>
              <p:nvPr/>
            </p:nvSpPr>
            <p:spPr>
              <a:xfrm>
                <a:off x="2578976" y="1444901"/>
                <a:ext cx="97413" cy="254132"/>
              </a:xfrm>
              <a:prstGeom prst="ellipse">
                <a:avLst/>
              </a:prstGeom>
              <a:solidFill>
                <a:schemeClr val="tx2">
                  <a:lumMod val="75000"/>
                  <a:alpha val="54000"/>
                </a:schemeClr>
              </a:solidFill>
              <a:ln>
                <a:solidFill>
                  <a:srgbClr val="5670A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53" name="Rectangle 14352">
                <a:extLst>
                  <a:ext uri="{FF2B5EF4-FFF2-40B4-BE49-F238E27FC236}">
                    <a16:creationId xmlns:a16="http://schemas.microsoft.com/office/drawing/2014/main" id="{8F62F368-8B71-AB01-DB83-D821EF8D60EE}"/>
                  </a:ext>
                </a:extLst>
              </p:cNvPr>
              <p:cNvSpPr/>
              <p:nvPr/>
            </p:nvSpPr>
            <p:spPr>
              <a:xfrm>
                <a:off x="2586629" y="1538242"/>
                <a:ext cx="91235" cy="48782"/>
              </a:xfrm>
              <a:prstGeom prst="rect">
                <a:avLst/>
              </a:prstGeom>
              <a:solidFill>
                <a:schemeClr val="tx2">
                  <a:lumMod val="75000"/>
                  <a:alpha val="54000"/>
                </a:schemeClr>
              </a:solidFill>
              <a:ln>
                <a:solidFill>
                  <a:srgbClr val="5670A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4354" name="Group 14353">
            <a:extLst>
              <a:ext uri="{FF2B5EF4-FFF2-40B4-BE49-F238E27FC236}">
                <a16:creationId xmlns:a16="http://schemas.microsoft.com/office/drawing/2014/main" id="{BD4B2A26-2105-97F4-EBBC-A0AF7A929EA2}"/>
              </a:ext>
            </a:extLst>
          </p:cNvPr>
          <p:cNvGrpSpPr/>
          <p:nvPr/>
        </p:nvGrpSpPr>
        <p:grpSpPr>
          <a:xfrm>
            <a:off x="2579991" y="1514681"/>
            <a:ext cx="731520" cy="125072"/>
            <a:chOff x="1423018" y="659727"/>
            <a:chExt cx="930860" cy="125072"/>
          </a:xfrm>
        </p:grpSpPr>
        <p:sp>
          <p:nvSpPr>
            <p:cNvPr id="14355" name="Rectangle 14354">
              <a:extLst>
                <a:ext uri="{FF2B5EF4-FFF2-40B4-BE49-F238E27FC236}">
                  <a16:creationId xmlns:a16="http://schemas.microsoft.com/office/drawing/2014/main" id="{EBA0617C-7183-D48E-DAAD-1B6626BDA989}"/>
                </a:ext>
              </a:extLst>
            </p:cNvPr>
            <p:cNvSpPr/>
            <p:nvPr/>
          </p:nvSpPr>
          <p:spPr>
            <a:xfrm rot="60000">
              <a:off x="1423879" y="685075"/>
              <a:ext cx="923701"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56" name="Rectangle 14355">
              <a:extLst>
                <a:ext uri="{FF2B5EF4-FFF2-40B4-BE49-F238E27FC236}">
                  <a16:creationId xmlns:a16="http://schemas.microsoft.com/office/drawing/2014/main" id="{ED19B967-4259-B804-DD9B-51B7B927FF99}"/>
                </a:ext>
              </a:extLst>
            </p:cNvPr>
            <p:cNvSpPr/>
            <p:nvPr/>
          </p:nvSpPr>
          <p:spPr>
            <a:xfrm rot="60000">
              <a:off x="1423018" y="659727"/>
              <a:ext cx="923701"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357" name="Straight Connector 14356">
              <a:extLst>
                <a:ext uri="{FF2B5EF4-FFF2-40B4-BE49-F238E27FC236}">
                  <a16:creationId xmlns:a16="http://schemas.microsoft.com/office/drawing/2014/main" id="{9B2C0AEC-653E-74D6-4381-6BA96DED68AE}"/>
                </a:ext>
              </a:extLst>
            </p:cNvPr>
            <p:cNvCxnSpPr/>
            <p:nvPr/>
          </p:nvCxnSpPr>
          <p:spPr>
            <a:xfrm>
              <a:off x="1424039" y="708171"/>
              <a:ext cx="923701"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358" name="Straight Connector 14357">
              <a:extLst>
                <a:ext uri="{FF2B5EF4-FFF2-40B4-BE49-F238E27FC236}">
                  <a16:creationId xmlns:a16="http://schemas.microsoft.com/office/drawing/2014/main" id="{7A3FF49C-8B34-B059-CD66-16B39AC4A4F1}"/>
                </a:ext>
              </a:extLst>
            </p:cNvPr>
            <p:cNvCxnSpPr/>
            <p:nvPr/>
          </p:nvCxnSpPr>
          <p:spPr>
            <a:xfrm>
              <a:off x="1430177" y="705563"/>
              <a:ext cx="923701"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sp>
        <p:nvSpPr>
          <p:cNvPr id="14359" name="TextBox 14358">
            <a:extLst>
              <a:ext uri="{FF2B5EF4-FFF2-40B4-BE49-F238E27FC236}">
                <a16:creationId xmlns:a16="http://schemas.microsoft.com/office/drawing/2014/main" id="{7751B7C9-5CE6-E184-AA45-89C5F98CC8DD}"/>
              </a:ext>
            </a:extLst>
          </p:cNvPr>
          <p:cNvSpPr txBox="1"/>
          <p:nvPr/>
        </p:nvSpPr>
        <p:spPr>
          <a:xfrm>
            <a:off x="273218" y="1062754"/>
            <a:ext cx="1015021" cy="369332"/>
          </a:xfrm>
          <a:prstGeom prst="rect">
            <a:avLst/>
          </a:prstGeom>
          <a:noFill/>
        </p:spPr>
        <p:txBody>
          <a:bodyPr wrap="none" rtlCol="0">
            <a:spAutoFit/>
          </a:bodyPr>
          <a:lstStyle/>
          <a:p>
            <a:r>
              <a:rPr lang="en-US"/>
              <a:t>CW laser</a:t>
            </a:r>
          </a:p>
        </p:txBody>
      </p:sp>
      <p:sp>
        <p:nvSpPr>
          <p:cNvPr id="14360" name="TextBox 14359">
            <a:extLst>
              <a:ext uri="{FF2B5EF4-FFF2-40B4-BE49-F238E27FC236}">
                <a16:creationId xmlns:a16="http://schemas.microsoft.com/office/drawing/2014/main" id="{C4FC13A3-6C8A-0D7D-FB38-2A69F0E55CA6}"/>
              </a:ext>
            </a:extLst>
          </p:cNvPr>
          <p:cNvSpPr txBox="1"/>
          <p:nvPr/>
        </p:nvSpPr>
        <p:spPr>
          <a:xfrm>
            <a:off x="1527481" y="756207"/>
            <a:ext cx="1441100" cy="369332"/>
          </a:xfrm>
          <a:prstGeom prst="rect">
            <a:avLst/>
          </a:prstGeom>
          <a:noFill/>
        </p:spPr>
        <p:txBody>
          <a:bodyPr wrap="none" rtlCol="0">
            <a:spAutoFit/>
          </a:bodyPr>
          <a:lstStyle/>
          <a:p>
            <a:r>
              <a:rPr lang="en-US" dirty="0"/>
              <a:t>Optical cavity</a:t>
            </a:r>
          </a:p>
        </p:txBody>
      </p:sp>
      <p:grpSp>
        <p:nvGrpSpPr>
          <p:cNvPr id="14361" name="Group 14360">
            <a:extLst>
              <a:ext uri="{FF2B5EF4-FFF2-40B4-BE49-F238E27FC236}">
                <a16:creationId xmlns:a16="http://schemas.microsoft.com/office/drawing/2014/main" id="{C3D25438-C4A7-FE94-3DD4-695F4ABCA731}"/>
              </a:ext>
            </a:extLst>
          </p:cNvPr>
          <p:cNvGrpSpPr/>
          <p:nvPr/>
        </p:nvGrpSpPr>
        <p:grpSpPr>
          <a:xfrm rot="5400000">
            <a:off x="2327551" y="2423564"/>
            <a:ext cx="1920240" cy="125156"/>
            <a:chOff x="1423018" y="659727"/>
            <a:chExt cx="930860" cy="125072"/>
          </a:xfrm>
        </p:grpSpPr>
        <p:sp>
          <p:nvSpPr>
            <p:cNvPr id="14362" name="Rectangle 14361">
              <a:extLst>
                <a:ext uri="{FF2B5EF4-FFF2-40B4-BE49-F238E27FC236}">
                  <a16:creationId xmlns:a16="http://schemas.microsoft.com/office/drawing/2014/main" id="{553F8A0E-134D-C922-ABBA-3034E304E1A5}"/>
                </a:ext>
              </a:extLst>
            </p:cNvPr>
            <p:cNvSpPr/>
            <p:nvPr/>
          </p:nvSpPr>
          <p:spPr>
            <a:xfrm rot="60000">
              <a:off x="1423879" y="685075"/>
              <a:ext cx="923701"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63" name="Rectangle 14362">
              <a:extLst>
                <a:ext uri="{FF2B5EF4-FFF2-40B4-BE49-F238E27FC236}">
                  <a16:creationId xmlns:a16="http://schemas.microsoft.com/office/drawing/2014/main" id="{8A4683B2-316D-E959-50A5-25BFA4DCA8BD}"/>
                </a:ext>
              </a:extLst>
            </p:cNvPr>
            <p:cNvSpPr/>
            <p:nvPr/>
          </p:nvSpPr>
          <p:spPr>
            <a:xfrm rot="60000">
              <a:off x="1423018" y="659727"/>
              <a:ext cx="923701"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364" name="Straight Connector 14363">
              <a:extLst>
                <a:ext uri="{FF2B5EF4-FFF2-40B4-BE49-F238E27FC236}">
                  <a16:creationId xmlns:a16="http://schemas.microsoft.com/office/drawing/2014/main" id="{B5B4892C-2296-458E-35B5-19F580195E50}"/>
                </a:ext>
              </a:extLst>
            </p:cNvPr>
            <p:cNvCxnSpPr/>
            <p:nvPr/>
          </p:nvCxnSpPr>
          <p:spPr>
            <a:xfrm>
              <a:off x="1424039" y="708171"/>
              <a:ext cx="923701"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365" name="Straight Connector 14364">
              <a:extLst>
                <a:ext uri="{FF2B5EF4-FFF2-40B4-BE49-F238E27FC236}">
                  <a16:creationId xmlns:a16="http://schemas.microsoft.com/office/drawing/2014/main" id="{B0CD5E65-CE3F-85B0-F0D1-007BAE46596C}"/>
                </a:ext>
              </a:extLst>
            </p:cNvPr>
            <p:cNvCxnSpPr/>
            <p:nvPr/>
          </p:nvCxnSpPr>
          <p:spPr>
            <a:xfrm>
              <a:off x="1430177" y="705563"/>
              <a:ext cx="923701"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cxnSp>
        <p:nvCxnSpPr>
          <p:cNvPr id="14366" name="Straight Connector 14365">
            <a:extLst>
              <a:ext uri="{FF2B5EF4-FFF2-40B4-BE49-F238E27FC236}">
                <a16:creationId xmlns:a16="http://schemas.microsoft.com/office/drawing/2014/main" id="{75BA31A8-98D1-D85F-0912-29AD571B968B}"/>
              </a:ext>
            </a:extLst>
          </p:cNvPr>
          <p:cNvCxnSpPr/>
          <p:nvPr/>
        </p:nvCxnSpPr>
        <p:spPr>
          <a:xfrm>
            <a:off x="3175750" y="1397766"/>
            <a:ext cx="289302" cy="306312"/>
          </a:xfrm>
          <a:prstGeom prst="line">
            <a:avLst/>
          </a:prstGeom>
          <a:ln w="57150"/>
        </p:spPr>
        <p:style>
          <a:lnRef idx="2">
            <a:schemeClr val="accent1"/>
          </a:lnRef>
          <a:fillRef idx="0">
            <a:schemeClr val="accent1"/>
          </a:fillRef>
          <a:effectRef idx="1">
            <a:schemeClr val="accent1"/>
          </a:effectRef>
          <a:fontRef idx="minor">
            <a:schemeClr val="tx1"/>
          </a:fontRef>
        </p:style>
      </p:cxnSp>
      <p:grpSp>
        <p:nvGrpSpPr>
          <p:cNvPr id="14385" name="Group 14384">
            <a:extLst>
              <a:ext uri="{FF2B5EF4-FFF2-40B4-BE49-F238E27FC236}">
                <a16:creationId xmlns:a16="http://schemas.microsoft.com/office/drawing/2014/main" id="{6C50BC73-90F2-8CC3-FE4F-2E711F19C45B}"/>
              </a:ext>
            </a:extLst>
          </p:cNvPr>
          <p:cNvGrpSpPr/>
          <p:nvPr/>
        </p:nvGrpSpPr>
        <p:grpSpPr>
          <a:xfrm>
            <a:off x="6205417" y="816159"/>
            <a:ext cx="2730155" cy="2668523"/>
            <a:chOff x="6213339" y="913943"/>
            <a:chExt cx="2730155" cy="2668523"/>
          </a:xfrm>
        </p:grpSpPr>
        <p:sp>
          <p:nvSpPr>
            <p:cNvPr id="14368" name="Rectangle 14367">
              <a:extLst>
                <a:ext uri="{FF2B5EF4-FFF2-40B4-BE49-F238E27FC236}">
                  <a16:creationId xmlns:a16="http://schemas.microsoft.com/office/drawing/2014/main" id="{10B619EF-73B4-1EFD-5D4E-7447580C03FC}"/>
                </a:ext>
              </a:extLst>
            </p:cNvPr>
            <p:cNvSpPr/>
            <p:nvPr/>
          </p:nvSpPr>
          <p:spPr>
            <a:xfrm>
              <a:off x="6213339" y="913943"/>
              <a:ext cx="2730155" cy="2668523"/>
            </a:xfrm>
            <a:prstGeom prst="rect">
              <a:avLst/>
            </a:prstGeom>
            <a:solidFill>
              <a:srgbClr val="FFEB5D"/>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a:p>
          </p:txBody>
        </p:sp>
        <p:sp>
          <p:nvSpPr>
            <p:cNvPr id="14369" name="TextBox 14368">
              <a:extLst>
                <a:ext uri="{FF2B5EF4-FFF2-40B4-BE49-F238E27FC236}">
                  <a16:creationId xmlns:a16="http://schemas.microsoft.com/office/drawing/2014/main" id="{E1D90E91-2AB2-035D-2497-9B9CCC30D304}"/>
                </a:ext>
              </a:extLst>
            </p:cNvPr>
            <p:cNvSpPr txBox="1"/>
            <p:nvPr/>
          </p:nvSpPr>
          <p:spPr>
            <a:xfrm>
              <a:off x="6528556" y="914008"/>
              <a:ext cx="2040174" cy="707886"/>
            </a:xfrm>
            <a:prstGeom prst="rect">
              <a:avLst/>
            </a:prstGeom>
            <a:noFill/>
          </p:spPr>
          <p:txBody>
            <a:bodyPr wrap="none" rtlCol="0">
              <a:spAutoFit/>
            </a:bodyPr>
            <a:lstStyle/>
            <a:p>
              <a:pPr algn="ctr"/>
              <a:r>
                <a:rPr lang="en-US" sz="2000" b="1" dirty="0"/>
                <a:t>Length reference </a:t>
              </a:r>
            </a:p>
            <a:p>
              <a:pPr algn="ctr"/>
              <a:r>
                <a:rPr lang="en-US" sz="2000" dirty="0">
                  <a:latin typeface="Symbol" charset="2"/>
                  <a:ea typeface="Symbol" charset="2"/>
                  <a:cs typeface="Symbol" charset="2"/>
                </a:rPr>
                <a:t>D</a:t>
              </a:r>
              <a:r>
                <a:rPr lang="en-US" sz="2000" dirty="0">
                  <a:latin typeface="Arial Hebrew" charset="-79"/>
                  <a:ea typeface="Arial Hebrew" charset="-79"/>
                  <a:cs typeface="Arial Hebrew" charset="-79"/>
                </a:rPr>
                <a:t>L/L</a:t>
              </a:r>
              <a:r>
                <a:rPr lang="en-US" sz="2000" dirty="0"/>
                <a:t> = 10</a:t>
              </a:r>
              <a:r>
                <a:rPr lang="en-US" sz="2000" baseline="30000" dirty="0"/>
                <a:t>-15</a:t>
              </a:r>
              <a:endParaRPr lang="en-US" sz="2000" dirty="0"/>
            </a:p>
          </p:txBody>
        </p:sp>
        <p:sp>
          <p:nvSpPr>
            <p:cNvPr id="14370" name="TextBox 14369">
              <a:extLst>
                <a:ext uri="{FF2B5EF4-FFF2-40B4-BE49-F238E27FC236}">
                  <a16:creationId xmlns:a16="http://schemas.microsoft.com/office/drawing/2014/main" id="{550D996E-F01B-8B50-ABCF-FFA6BDC52AE7}"/>
                </a:ext>
              </a:extLst>
            </p:cNvPr>
            <p:cNvSpPr txBox="1"/>
            <p:nvPr/>
          </p:nvSpPr>
          <p:spPr>
            <a:xfrm>
              <a:off x="6336317" y="1886891"/>
              <a:ext cx="2547493" cy="707886"/>
            </a:xfrm>
            <a:prstGeom prst="rect">
              <a:avLst/>
            </a:prstGeom>
            <a:noFill/>
          </p:spPr>
          <p:txBody>
            <a:bodyPr wrap="none" rtlCol="0">
              <a:spAutoFit/>
            </a:bodyPr>
            <a:lstStyle/>
            <a:p>
              <a:pPr algn="ctr"/>
              <a:r>
                <a:rPr lang="en-US" sz="2000" b="1" dirty="0"/>
                <a:t>Frequency  reference </a:t>
              </a:r>
            </a:p>
            <a:p>
              <a:pPr algn="ctr"/>
              <a:r>
                <a:rPr lang="en-US" sz="2000" dirty="0" err="1">
                  <a:latin typeface="Symbol" charset="2"/>
                  <a:ea typeface="Symbol" charset="2"/>
                  <a:cs typeface="Symbol" charset="2"/>
                </a:rPr>
                <a:t>D</a:t>
              </a:r>
              <a:r>
                <a:rPr lang="en-US" sz="2000" dirty="0" err="1">
                  <a:latin typeface="Arial Hebrew" charset="-79"/>
                  <a:ea typeface="Arial Hebrew" charset="-79"/>
                  <a:cs typeface="Arial Hebrew" charset="-79"/>
                </a:rPr>
                <a:t>f</a:t>
              </a:r>
              <a:r>
                <a:rPr lang="en-US" sz="2000" dirty="0">
                  <a:latin typeface="Arial Hebrew" charset="-79"/>
                  <a:ea typeface="Arial Hebrew" charset="-79"/>
                  <a:cs typeface="Arial Hebrew" charset="-79"/>
                </a:rPr>
                <a:t>/f</a:t>
              </a:r>
              <a:r>
                <a:rPr lang="en-US" sz="2000" dirty="0"/>
                <a:t> = 10</a:t>
              </a:r>
              <a:r>
                <a:rPr lang="en-US" sz="2000" baseline="30000" dirty="0"/>
                <a:t>-15</a:t>
              </a:r>
              <a:endParaRPr lang="en-US" sz="2000" dirty="0"/>
            </a:p>
          </p:txBody>
        </p:sp>
        <p:sp>
          <p:nvSpPr>
            <p:cNvPr id="14371" name="TextBox 14370">
              <a:extLst>
                <a:ext uri="{FF2B5EF4-FFF2-40B4-BE49-F238E27FC236}">
                  <a16:creationId xmlns:a16="http://schemas.microsoft.com/office/drawing/2014/main" id="{B1F5FC15-BFD9-BD22-3293-2B68643731E0}"/>
                </a:ext>
              </a:extLst>
            </p:cNvPr>
            <p:cNvSpPr txBox="1"/>
            <p:nvPr/>
          </p:nvSpPr>
          <p:spPr>
            <a:xfrm>
              <a:off x="6732065" y="2831979"/>
              <a:ext cx="1809791" cy="707886"/>
            </a:xfrm>
            <a:prstGeom prst="rect">
              <a:avLst/>
            </a:prstGeom>
            <a:noFill/>
          </p:spPr>
          <p:txBody>
            <a:bodyPr wrap="none" rtlCol="0">
              <a:spAutoFit/>
            </a:bodyPr>
            <a:lstStyle/>
            <a:p>
              <a:pPr algn="ctr"/>
              <a:r>
                <a:rPr lang="en-US" sz="2000" b="1" dirty="0"/>
                <a:t>Timing stability</a:t>
              </a:r>
            </a:p>
            <a:p>
              <a:pPr algn="ctr"/>
              <a:r>
                <a:rPr lang="en-US" sz="2000" dirty="0">
                  <a:latin typeface="Symbol" charset="2"/>
                  <a:ea typeface="Symbol" charset="2"/>
                  <a:cs typeface="Symbol" charset="2"/>
                </a:rPr>
                <a:t>D</a:t>
              </a:r>
              <a:r>
                <a:rPr lang="en-US" sz="2000" dirty="0">
                  <a:latin typeface="Arial Hebrew" charset="-79"/>
                  <a:ea typeface="Arial Hebrew" charset="-79"/>
                  <a:cs typeface="Arial Hebrew" charset="-79"/>
                </a:rPr>
                <a:t>t/t</a:t>
              </a:r>
              <a:r>
                <a:rPr lang="en-US" sz="2000" dirty="0"/>
                <a:t> = 10</a:t>
              </a:r>
              <a:r>
                <a:rPr lang="en-US" sz="2000" baseline="30000" dirty="0"/>
                <a:t>-15</a:t>
              </a:r>
              <a:endParaRPr lang="en-US" sz="2000" dirty="0"/>
            </a:p>
          </p:txBody>
        </p:sp>
        <p:sp>
          <p:nvSpPr>
            <p:cNvPr id="14372" name="Striped Right Arrow 14371">
              <a:extLst>
                <a:ext uri="{FF2B5EF4-FFF2-40B4-BE49-F238E27FC236}">
                  <a16:creationId xmlns:a16="http://schemas.microsoft.com/office/drawing/2014/main" id="{C3B63225-BE7D-179B-7460-FE59880499E6}"/>
                </a:ext>
              </a:extLst>
            </p:cNvPr>
            <p:cNvSpPr/>
            <p:nvPr/>
          </p:nvSpPr>
          <p:spPr>
            <a:xfrm rot="5400000">
              <a:off x="7430528" y="1578963"/>
              <a:ext cx="295119" cy="399617"/>
            </a:xfrm>
            <a:prstGeom prst="stripedRightArrow">
              <a:avLst/>
            </a:prstGeom>
            <a:solidFill>
              <a:schemeClr val="accent1">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373" name="Striped Right Arrow 14372">
              <a:extLst>
                <a:ext uri="{FF2B5EF4-FFF2-40B4-BE49-F238E27FC236}">
                  <a16:creationId xmlns:a16="http://schemas.microsoft.com/office/drawing/2014/main" id="{2EA6E45C-A2CB-328C-D6B6-F53ABEA9B42C}"/>
                </a:ext>
              </a:extLst>
            </p:cNvPr>
            <p:cNvSpPr/>
            <p:nvPr/>
          </p:nvSpPr>
          <p:spPr>
            <a:xfrm rot="5400000">
              <a:off x="7430527" y="2536451"/>
              <a:ext cx="295119" cy="399617"/>
            </a:xfrm>
            <a:prstGeom prst="stripedRightArrow">
              <a:avLst/>
            </a:prstGeom>
            <a:solidFill>
              <a:schemeClr val="accent1">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nvGrpSpPr>
          <p:cNvPr id="67" name="Group 66">
            <a:extLst>
              <a:ext uri="{FF2B5EF4-FFF2-40B4-BE49-F238E27FC236}">
                <a16:creationId xmlns:a16="http://schemas.microsoft.com/office/drawing/2014/main" id="{5447CF6D-C6D2-4AFD-1650-C4406CD4D82D}"/>
              </a:ext>
            </a:extLst>
          </p:cNvPr>
          <p:cNvGrpSpPr/>
          <p:nvPr/>
        </p:nvGrpSpPr>
        <p:grpSpPr>
          <a:xfrm>
            <a:off x="239483" y="4812562"/>
            <a:ext cx="2860527" cy="1307529"/>
            <a:chOff x="239483" y="4812562"/>
            <a:chExt cx="2860527" cy="1307529"/>
          </a:xfrm>
        </p:grpSpPr>
        <mc:AlternateContent xmlns:mc="http://schemas.openxmlformats.org/markup-compatibility/2006" xmlns:a14="http://schemas.microsoft.com/office/drawing/2010/main">
          <mc:Choice Requires="a14">
            <p:sp>
              <p:nvSpPr>
                <p:cNvPr id="149" name="TextBox 148">
                  <a:extLst>
                    <a:ext uri="{FF2B5EF4-FFF2-40B4-BE49-F238E27FC236}">
                      <a16:creationId xmlns:a16="http://schemas.microsoft.com/office/drawing/2014/main" id="{39A98634-F6A9-B948-BBEE-01D79FE47EB4}"/>
                    </a:ext>
                  </a:extLst>
                </p:cNvPr>
                <p:cNvSpPr txBox="1"/>
                <p:nvPr/>
              </p:nvSpPr>
              <p:spPr>
                <a:xfrm>
                  <a:off x="906707" y="5658426"/>
                  <a:ext cx="1639873" cy="461665"/>
                </a:xfrm>
                <a:prstGeom prst="rect">
                  <a:avLst/>
                </a:prstGeom>
                <a:noFill/>
              </p:spPr>
              <p:txBody>
                <a:bodyPr wrap="none" rtlCol="0">
                  <a:spAutoFit/>
                </a:bodyPr>
                <a:lstStyle/>
                <a:p>
                  <a14:m>
                    <m:oMath xmlns:m="http://schemas.openxmlformats.org/officeDocument/2006/math">
                      <m:r>
                        <a:rPr lang="en-US" sz="2400" i="1" smtClean="0">
                          <a:solidFill>
                            <a:schemeClr val="tx1"/>
                          </a:solidFill>
                          <a:latin typeface="Cambria Math" panose="02040503050406030204" pitchFamily="18" charset="0"/>
                          <a:ea typeface="Cambria Math" panose="02040503050406030204" pitchFamily="18" charset="0"/>
                        </a:rPr>
                        <m:t>𝛿</m:t>
                      </m:r>
                    </m:oMath>
                  </a14:m>
                  <a:r>
                    <a:rPr lang="en-US" sz="2400" dirty="0" err="1"/>
                    <a:t>fr</a:t>
                  </a:r>
                  <a:r>
                    <a:rPr lang="en-US" sz="2400" dirty="0"/>
                    <a:t> ~ </a:t>
                  </a:r>
                  <a14:m>
                    <m:oMath xmlns:m="http://schemas.openxmlformats.org/officeDocument/2006/math">
                      <m:r>
                        <a:rPr lang="en-US" sz="2400" b="0" i="1" smtClean="0">
                          <a:latin typeface="Cambria Math" panose="02040503050406030204" pitchFamily="18" charset="0"/>
                        </a:rPr>
                        <m:t>1 </m:t>
                      </m:r>
                      <m:r>
                        <a:rPr lang="en-US" sz="2400" b="0" i="1" smtClean="0">
                          <a:latin typeface="Cambria Math" panose="02040503050406030204" pitchFamily="18" charset="0"/>
                          <a:ea typeface="Cambria Math" panose="02040503050406030204" pitchFamily="18" charset="0"/>
                        </a:rPr>
                        <m:t>𝜇</m:t>
                      </m:r>
                      <m:r>
                        <a:rPr lang="en-US" sz="2400" b="0" i="1" smtClean="0">
                          <a:latin typeface="Cambria Math" panose="02040503050406030204" pitchFamily="18" charset="0"/>
                        </a:rPr>
                        <m:t>𝐻𝑧</m:t>
                      </m:r>
                    </m:oMath>
                  </a14:m>
                  <a:endParaRPr lang="en-US" sz="2400" dirty="0"/>
                </a:p>
              </p:txBody>
            </p:sp>
          </mc:Choice>
          <mc:Fallback xmlns="">
            <p:sp>
              <p:nvSpPr>
                <p:cNvPr id="149" name="TextBox 148">
                  <a:extLst>
                    <a:ext uri="{FF2B5EF4-FFF2-40B4-BE49-F238E27FC236}">
                      <a16:creationId xmlns:a16="http://schemas.microsoft.com/office/drawing/2014/main" id="{39A98634-F6A9-B948-BBEE-01D79FE47EB4}"/>
                    </a:ext>
                  </a:extLst>
                </p:cNvPr>
                <p:cNvSpPr txBox="1">
                  <a:spLocks noRot="1" noChangeAspect="1" noMove="1" noResize="1" noEditPoints="1" noAdjustHandles="1" noChangeArrowheads="1" noChangeShapeType="1" noTextEdit="1"/>
                </p:cNvSpPr>
                <p:nvPr/>
              </p:nvSpPr>
              <p:spPr>
                <a:xfrm>
                  <a:off x="906707" y="5658426"/>
                  <a:ext cx="1639873" cy="461665"/>
                </a:xfrm>
                <a:prstGeom prst="rect">
                  <a:avLst/>
                </a:prstGeom>
                <a:blipFill>
                  <a:blip r:embed="rId4"/>
                  <a:stretch>
                    <a:fillRect l="-769" t="-8108" b="-29730"/>
                  </a:stretch>
                </a:blipFill>
              </p:spPr>
              <p:txBody>
                <a:bodyPr/>
                <a:lstStyle/>
                <a:p>
                  <a:r>
                    <a:rPr lang="en-US">
                      <a:noFill/>
                    </a:rPr>
                    <a:t> </a:t>
                  </a:r>
                </a:p>
              </p:txBody>
            </p:sp>
          </mc:Fallback>
        </mc:AlternateContent>
        <p:sp>
          <p:nvSpPr>
            <p:cNvPr id="14390" name="TextBox 14389">
              <a:extLst>
                <a:ext uri="{FF2B5EF4-FFF2-40B4-BE49-F238E27FC236}">
                  <a16:creationId xmlns:a16="http://schemas.microsoft.com/office/drawing/2014/main" id="{2673EE40-E22C-65F0-B344-A128BB1F8BD6}"/>
                </a:ext>
              </a:extLst>
            </p:cNvPr>
            <p:cNvSpPr txBox="1"/>
            <p:nvPr/>
          </p:nvSpPr>
          <p:spPr>
            <a:xfrm>
              <a:off x="239483" y="4812562"/>
              <a:ext cx="2860527" cy="461665"/>
            </a:xfrm>
            <a:prstGeom prst="rect">
              <a:avLst/>
            </a:prstGeom>
            <a:noFill/>
          </p:spPr>
          <p:txBody>
            <a:bodyPr wrap="none" rtlCol="0">
              <a:spAutoFit/>
            </a:bodyPr>
            <a:lstStyle/>
            <a:p>
              <a:r>
                <a:rPr lang="en-US" sz="2400" i="1" dirty="0" err="1"/>
                <a:t>S</a:t>
              </a:r>
              <a:r>
                <a:rPr lang="en-US" sz="2400" i="1" baseline="-25000" dirty="0" err="1">
                  <a:latin typeface="Symbol" pitchFamily="2" charset="2"/>
                </a:rPr>
                <a:t>m</a:t>
              </a:r>
              <a:r>
                <a:rPr lang="en-US" sz="2400" i="1" baseline="-25000" dirty="0"/>
                <a:t>-wave</a:t>
              </a:r>
              <a:r>
                <a:rPr lang="en-US" sz="2400" i="1" dirty="0"/>
                <a:t>(f) = </a:t>
              </a:r>
              <a:r>
                <a:rPr lang="en-US" sz="2400" i="1" dirty="0" err="1"/>
                <a:t>S</a:t>
              </a:r>
              <a:r>
                <a:rPr lang="en-US" sz="2400" i="1" baseline="-25000" dirty="0" err="1">
                  <a:latin typeface="Symbol" pitchFamily="2" charset="2"/>
                </a:rPr>
                <a:t>f_</a:t>
              </a:r>
              <a:r>
                <a:rPr lang="en-US" sz="2400" i="1" baseline="-25000" dirty="0" err="1"/>
                <a:t>opt</a:t>
              </a:r>
              <a:r>
                <a:rPr lang="en-US" sz="2400" i="1" dirty="0"/>
                <a:t>(f)/N</a:t>
              </a:r>
              <a:r>
                <a:rPr lang="en-US" sz="2400" i="1" baseline="30000" dirty="0"/>
                <a:t>2</a:t>
              </a:r>
            </a:p>
          </p:txBody>
        </p:sp>
        <p:sp>
          <p:nvSpPr>
            <p:cNvPr id="14391" name="Down Arrow 14390">
              <a:extLst>
                <a:ext uri="{FF2B5EF4-FFF2-40B4-BE49-F238E27FC236}">
                  <a16:creationId xmlns:a16="http://schemas.microsoft.com/office/drawing/2014/main" id="{F010611E-5167-3929-2C6A-6EC31799D66A}"/>
                </a:ext>
              </a:extLst>
            </p:cNvPr>
            <p:cNvSpPr/>
            <p:nvPr/>
          </p:nvSpPr>
          <p:spPr>
            <a:xfrm>
              <a:off x="1542610" y="5356864"/>
              <a:ext cx="254610" cy="2917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3E07A272-040E-C533-C8B7-B2815FA812F7}"/>
              </a:ext>
            </a:extLst>
          </p:cNvPr>
          <p:cNvSpPr txBox="1"/>
          <p:nvPr/>
        </p:nvSpPr>
        <p:spPr>
          <a:xfrm>
            <a:off x="198322" y="6161338"/>
            <a:ext cx="2927717" cy="646331"/>
          </a:xfrm>
          <a:prstGeom prst="rect">
            <a:avLst/>
          </a:prstGeom>
          <a:noFill/>
        </p:spPr>
        <p:txBody>
          <a:bodyPr wrap="square" rtlCol="0">
            <a:spAutoFit/>
          </a:bodyPr>
          <a:lstStyle/>
          <a:p>
            <a:pPr algn="ctr"/>
            <a:r>
              <a:rPr lang="en-US" dirty="0">
                <a:solidFill>
                  <a:srgbClr val="C00000"/>
                </a:solidFill>
              </a:rPr>
              <a:t>1000 x narrower linewidth than a H-maser  </a:t>
            </a:r>
          </a:p>
        </p:txBody>
      </p:sp>
    </p:spTree>
    <p:extLst>
      <p:ext uri="{BB962C8B-B14F-4D97-AF65-F5344CB8AC3E}">
        <p14:creationId xmlns:p14="http://schemas.microsoft.com/office/powerpoint/2010/main" val="3170744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p:cNvSpPr>
            <a:spLocks/>
          </p:cNvSpPr>
          <p:nvPr/>
        </p:nvSpPr>
        <p:spPr bwMode="auto">
          <a:xfrm>
            <a:off x="187160" y="2375549"/>
            <a:ext cx="3488468" cy="1003922"/>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noFill/>
            <a:round/>
            <a:headEnd type="none" w="med" len="med"/>
            <a:tailEnd type="none" w="med" len="med"/>
          </a:ln>
        </p:spPr>
        <p:txBody>
          <a:bodyPr lIns="0" tIns="0" rIns="0" bIns="0"/>
          <a:lstStyle/>
          <a:p>
            <a:endParaRPr lang="en-US"/>
          </a:p>
        </p:txBody>
      </p:sp>
      <p:sp>
        <p:nvSpPr>
          <p:cNvPr id="122" name="Line 3"/>
          <p:cNvSpPr>
            <a:spLocks noChangeShapeType="1"/>
          </p:cNvSpPr>
          <p:nvPr/>
        </p:nvSpPr>
        <p:spPr bwMode="auto">
          <a:xfrm flipH="1">
            <a:off x="3683873" y="237636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 name="Line 4"/>
          <p:cNvSpPr>
            <a:spLocks noChangeShapeType="1"/>
          </p:cNvSpPr>
          <p:nvPr/>
        </p:nvSpPr>
        <p:spPr bwMode="auto">
          <a:xfrm flipH="1">
            <a:off x="3441247" y="2376369"/>
            <a:ext cx="0"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5" name="Line 6"/>
          <p:cNvSpPr>
            <a:spLocks noChangeShapeType="1"/>
          </p:cNvSpPr>
          <p:nvPr/>
        </p:nvSpPr>
        <p:spPr bwMode="auto">
          <a:xfrm flipH="1">
            <a:off x="2956888" y="237636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6" name="Line 7"/>
          <p:cNvSpPr>
            <a:spLocks noChangeShapeType="1"/>
          </p:cNvSpPr>
          <p:nvPr/>
        </p:nvSpPr>
        <p:spPr bwMode="auto">
          <a:xfrm flipH="1">
            <a:off x="2714263" y="237636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7" name="Line 8"/>
          <p:cNvSpPr>
            <a:spLocks noChangeShapeType="1"/>
          </p:cNvSpPr>
          <p:nvPr/>
        </p:nvSpPr>
        <p:spPr bwMode="auto">
          <a:xfrm flipH="1">
            <a:off x="2472530" y="237636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8" name="Line 9"/>
          <p:cNvSpPr>
            <a:spLocks noChangeShapeType="1"/>
          </p:cNvSpPr>
          <p:nvPr/>
        </p:nvSpPr>
        <p:spPr bwMode="auto">
          <a:xfrm flipH="1">
            <a:off x="2229905" y="2376369"/>
            <a:ext cx="7136" cy="101766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9" name="Line 10"/>
          <p:cNvSpPr>
            <a:spLocks noChangeShapeType="1"/>
          </p:cNvSpPr>
          <p:nvPr/>
        </p:nvSpPr>
        <p:spPr bwMode="auto">
          <a:xfrm flipH="1">
            <a:off x="1987279"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0" name="Line 11"/>
          <p:cNvSpPr>
            <a:spLocks noChangeShapeType="1"/>
          </p:cNvSpPr>
          <p:nvPr/>
        </p:nvSpPr>
        <p:spPr bwMode="auto">
          <a:xfrm flipH="1">
            <a:off x="1746438"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1" name="Line 12"/>
          <p:cNvSpPr>
            <a:spLocks noChangeShapeType="1"/>
          </p:cNvSpPr>
          <p:nvPr/>
        </p:nvSpPr>
        <p:spPr bwMode="auto">
          <a:xfrm flipH="1">
            <a:off x="1503813"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2" name="Line 13"/>
          <p:cNvSpPr>
            <a:spLocks noChangeShapeType="1"/>
          </p:cNvSpPr>
          <p:nvPr/>
        </p:nvSpPr>
        <p:spPr bwMode="auto">
          <a:xfrm flipH="1">
            <a:off x="1262080"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3" name="Line 14"/>
          <p:cNvSpPr>
            <a:spLocks noChangeShapeType="1"/>
          </p:cNvSpPr>
          <p:nvPr/>
        </p:nvSpPr>
        <p:spPr bwMode="auto">
          <a:xfrm flipH="1">
            <a:off x="1019455"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4" name="Line 15"/>
          <p:cNvSpPr>
            <a:spLocks noChangeShapeType="1"/>
          </p:cNvSpPr>
          <p:nvPr/>
        </p:nvSpPr>
        <p:spPr bwMode="auto">
          <a:xfrm flipH="1">
            <a:off x="777721"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5" name="Line 16"/>
          <p:cNvSpPr>
            <a:spLocks noChangeShapeType="1"/>
          </p:cNvSpPr>
          <p:nvPr/>
        </p:nvSpPr>
        <p:spPr bwMode="auto">
          <a:xfrm flipH="1">
            <a:off x="535988"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6" name="Line 17"/>
          <p:cNvSpPr>
            <a:spLocks noChangeShapeType="1"/>
          </p:cNvSpPr>
          <p:nvPr/>
        </p:nvSpPr>
        <p:spPr bwMode="auto">
          <a:xfrm flipH="1">
            <a:off x="292470" y="2372705"/>
            <a:ext cx="7136" cy="101583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4" name="Line 5"/>
          <p:cNvSpPr>
            <a:spLocks noChangeShapeType="1"/>
          </p:cNvSpPr>
          <p:nvPr/>
        </p:nvSpPr>
        <p:spPr bwMode="auto">
          <a:xfrm flipH="1">
            <a:off x="3196399" y="2376369"/>
            <a:ext cx="12034" cy="1016232"/>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6" name="Group 5"/>
          <p:cNvGrpSpPr/>
          <p:nvPr/>
        </p:nvGrpSpPr>
        <p:grpSpPr>
          <a:xfrm>
            <a:off x="2835827" y="1332513"/>
            <a:ext cx="754317" cy="2048780"/>
            <a:chOff x="7840211" y="2923159"/>
            <a:chExt cx="754317" cy="2048780"/>
          </a:xfrm>
        </p:grpSpPr>
        <p:cxnSp>
          <p:nvCxnSpPr>
            <p:cNvPr id="83" name="Straight Connector 82"/>
            <p:cNvCxnSpPr>
              <a:cxnSpLocks/>
              <a:stCxn id="85" idx="2"/>
            </p:cNvCxnSpPr>
            <p:nvPr/>
          </p:nvCxnSpPr>
          <p:spPr>
            <a:xfrm>
              <a:off x="8217370" y="3740431"/>
              <a:ext cx="0" cy="1231508"/>
            </a:xfrm>
            <a:prstGeom prst="line">
              <a:avLst/>
            </a:prstGeom>
            <a:ln w="38100">
              <a:solidFill>
                <a:srgbClr val="5864F5"/>
              </a:solidFill>
            </a:ln>
          </p:spPr>
          <p:style>
            <a:lnRef idx="1">
              <a:schemeClr val="accent1"/>
            </a:lnRef>
            <a:fillRef idx="0">
              <a:schemeClr val="accent1"/>
            </a:fillRef>
            <a:effectRef idx="0">
              <a:schemeClr val="accent1"/>
            </a:effectRef>
            <a:fontRef idx="minor">
              <a:schemeClr val="tx1"/>
            </a:fontRef>
          </p:style>
        </p:cxnSp>
        <p:pic>
          <p:nvPicPr>
            <p:cNvPr id="85" name="Picture 84">
              <a:extLst>
                <a:ext uri="{FF2B5EF4-FFF2-40B4-BE49-F238E27FC236}">
                  <a16:creationId xmlns:a16="http://schemas.microsoft.com/office/drawing/2014/main" id="{A9831A33-318F-4697-B8E1-354E2DF72B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40211" y="2923159"/>
              <a:ext cx="754317" cy="817272"/>
            </a:xfrm>
            <a:prstGeom prst="rect">
              <a:avLst/>
            </a:prstGeom>
            <a:solidFill>
              <a:schemeClr val="bg1"/>
            </a:solidFill>
          </p:spPr>
        </p:pic>
      </p:grpSp>
      <p:cxnSp>
        <p:nvCxnSpPr>
          <p:cNvPr id="8" name="Straight Arrow Connector 7"/>
          <p:cNvCxnSpPr/>
          <p:nvPr/>
        </p:nvCxnSpPr>
        <p:spPr>
          <a:xfrm>
            <a:off x="2838902" y="2450938"/>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p:nvPr/>
        </p:nvCxnSpPr>
        <p:spPr>
          <a:xfrm flipH="1">
            <a:off x="3213728" y="2455056"/>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477698" y="2244581"/>
            <a:ext cx="466794" cy="461665"/>
          </a:xfrm>
          <a:prstGeom prst="rect">
            <a:avLst/>
          </a:prstGeom>
          <a:solidFill>
            <a:schemeClr val="accent4"/>
          </a:solidFill>
        </p:spPr>
        <p:txBody>
          <a:bodyPr wrap="none" rtlCol="0">
            <a:spAutoFit/>
          </a:bodyPr>
          <a:lstStyle/>
          <a:p>
            <a:r>
              <a:rPr lang="en-US" sz="2400" dirty="0" err="1">
                <a:latin typeface="Symbol" charset="2"/>
                <a:ea typeface="Symbol" charset="2"/>
                <a:cs typeface="Symbol" charset="2"/>
              </a:rPr>
              <a:t>D</a:t>
            </a:r>
            <a:r>
              <a:rPr lang="en-US" sz="2400" dirty="0" err="1"/>
              <a:t>f</a:t>
            </a:r>
            <a:endParaRPr lang="en-US" sz="2400" dirty="0"/>
          </a:p>
        </p:txBody>
      </p:sp>
      <p:sp>
        <p:nvSpPr>
          <p:cNvPr id="19" name="TextBox 18">
            <a:extLst>
              <a:ext uri="{FF2B5EF4-FFF2-40B4-BE49-F238E27FC236}">
                <a16:creationId xmlns:a16="http://schemas.microsoft.com/office/drawing/2014/main" id="{B0EE2A90-E294-F36D-6B2B-9D3A3E82FE70}"/>
              </a:ext>
            </a:extLst>
          </p:cNvPr>
          <p:cNvSpPr txBox="1"/>
          <p:nvPr/>
        </p:nvSpPr>
        <p:spPr>
          <a:xfrm>
            <a:off x="854610" y="5123720"/>
            <a:ext cx="4354334" cy="584775"/>
          </a:xfrm>
          <a:prstGeom prst="rect">
            <a:avLst/>
          </a:prstGeom>
          <a:solidFill>
            <a:schemeClr val="accent4">
              <a:lumMod val="20000"/>
              <a:lumOff val="80000"/>
            </a:schemeClr>
          </a:solidFill>
        </p:spPr>
        <p:txBody>
          <a:bodyPr wrap="none" rtlCol="0">
            <a:spAutoFit/>
          </a:bodyPr>
          <a:lstStyle/>
          <a:p>
            <a:r>
              <a:rPr lang="en-US" sz="3200" dirty="0" err="1">
                <a:solidFill>
                  <a:schemeClr val="accent6">
                    <a:lumMod val="75000"/>
                  </a:schemeClr>
                </a:solidFill>
                <a:latin typeface="Symbol" pitchFamily="2" charset="2"/>
              </a:rPr>
              <a:t>n</a:t>
            </a:r>
            <a:r>
              <a:rPr lang="en-US" sz="3200" baseline="-25000" dirty="0" err="1">
                <a:solidFill>
                  <a:schemeClr val="accent6">
                    <a:lumMod val="75000"/>
                  </a:schemeClr>
                </a:solidFill>
                <a:latin typeface="Calibri" panose="020F0502020204030204" pitchFamily="34" charset="0"/>
                <a:cs typeface="Calibri" panose="020F0502020204030204" pitchFamily="34" charset="0"/>
              </a:rPr>
              <a:t>Yb</a:t>
            </a:r>
            <a:r>
              <a:rPr lang="en-US" sz="3200" dirty="0">
                <a:solidFill>
                  <a:schemeClr val="accent6">
                    <a:lumMod val="75000"/>
                  </a:schemeClr>
                </a:solidFill>
              </a:rPr>
              <a:t> (</a:t>
            </a:r>
            <a:r>
              <a:rPr lang="en-US" sz="2800" dirty="0">
                <a:solidFill>
                  <a:schemeClr val="accent6">
                    <a:lumMod val="75000"/>
                  </a:schemeClr>
                </a:solidFill>
              </a:rPr>
              <a:t>local time</a:t>
            </a:r>
            <a:r>
              <a:rPr lang="en-US" sz="3200" dirty="0">
                <a:solidFill>
                  <a:schemeClr val="accent6">
                    <a:lumMod val="75000"/>
                  </a:schemeClr>
                </a:solidFill>
              </a:rPr>
              <a:t>)</a:t>
            </a:r>
            <a:r>
              <a:rPr lang="en-US" sz="3200" dirty="0"/>
              <a:t>= </a:t>
            </a:r>
            <a:r>
              <a:rPr lang="en-US" sz="3200" dirty="0">
                <a:solidFill>
                  <a:schemeClr val="accent1"/>
                </a:solidFill>
              </a:rPr>
              <a:t>N</a:t>
            </a:r>
            <a:r>
              <a:rPr lang="en-US" sz="3200" dirty="0"/>
              <a:t> x </a:t>
            </a:r>
            <a:r>
              <a:rPr lang="en-US" sz="3200" dirty="0" err="1">
                <a:solidFill>
                  <a:srgbClr val="C00000"/>
                </a:solidFill>
              </a:rPr>
              <a:t>f</a:t>
            </a:r>
            <a:r>
              <a:rPr lang="en-US" sz="3200" baseline="-25000" dirty="0" err="1">
                <a:solidFill>
                  <a:srgbClr val="C00000"/>
                </a:solidFill>
              </a:rPr>
              <a:t>r</a:t>
            </a:r>
            <a:r>
              <a:rPr lang="en-US" sz="3200" dirty="0"/>
              <a:t> +</a:t>
            </a:r>
            <a:r>
              <a:rPr lang="en-US" sz="3200" dirty="0" err="1">
                <a:solidFill>
                  <a:srgbClr val="7030A0"/>
                </a:solidFill>
                <a:latin typeface="Symbol" pitchFamily="2" charset="2"/>
              </a:rPr>
              <a:t>D</a:t>
            </a:r>
            <a:r>
              <a:rPr lang="en-US" sz="3200" dirty="0" err="1">
                <a:solidFill>
                  <a:srgbClr val="7030A0"/>
                </a:solidFill>
              </a:rPr>
              <a:t>f</a:t>
            </a:r>
            <a:endParaRPr lang="en-US" sz="3200" dirty="0">
              <a:solidFill>
                <a:srgbClr val="7030A0"/>
              </a:solidFill>
            </a:endParaRPr>
          </a:p>
        </p:txBody>
      </p:sp>
      <p:pic>
        <p:nvPicPr>
          <p:cNvPr id="2" name="Picture 2" descr="Agilent/ HP 53131A Universal Counter">
            <a:extLst>
              <a:ext uri="{FF2B5EF4-FFF2-40B4-BE49-F238E27FC236}">
                <a16:creationId xmlns:a16="http://schemas.microsoft.com/office/drawing/2014/main" id="{9F8F1676-001A-D205-F979-3BCD792A79D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249114" y="2137766"/>
            <a:ext cx="1164763" cy="6494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Agilent/ HP 53131A Universal Counter">
            <a:extLst>
              <a:ext uri="{FF2B5EF4-FFF2-40B4-BE49-F238E27FC236}">
                <a16:creationId xmlns:a16="http://schemas.microsoft.com/office/drawing/2014/main" id="{FEEB5BCA-A7F2-BA79-22B7-DC3C8C35929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15081"/>
          <a:stretch/>
        </p:blipFill>
        <p:spPr bwMode="auto">
          <a:xfrm>
            <a:off x="5323051" y="3519161"/>
            <a:ext cx="1245662" cy="589787"/>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ABE235FD-04DC-E648-5629-68661B23EBD7}"/>
              </a:ext>
            </a:extLst>
          </p:cNvPr>
          <p:cNvSpPr/>
          <p:nvPr/>
        </p:nvSpPr>
        <p:spPr>
          <a:xfrm>
            <a:off x="6161177" y="1238115"/>
            <a:ext cx="184508" cy="1859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442E2113-66C7-D29F-6036-A2E099604AFE}"/>
              </a:ext>
            </a:extLst>
          </p:cNvPr>
          <p:cNvSpPr/>
          <p:nvPr/>
        </p:nvSpPr>
        <p:spPr>
          <a:xfrm>
            <a:off x="6568712" y="5407703"/>
            <a:ext cx="184508" cy="1859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8C3B02F-6CDD-9816-85A6-4DA102A416A4}"/>
              </a:ext>
            </a:extLst>
          </p:cNvPr>
          <p:cNvSpPr txBox="1"/>
          <p:nvPr/>
        </p:nvSpPr>
        <p:spPr>
          <a:xfrm>
            <a:off x="0" y="-10081"/>
            <a:ext cx="9144000" cy="649224"/>
          </a:xfrm>
          <a:prstGeom prst="rect">
            <a:avLst/>
          </a:prstGeom>
          <a:solidFill>
            <a:schemeClr val="tx1"/>
          </a:solidFill>
        </p:spPr>
        <p:txBody>
          <a:bodyPr wrap="square" rtlCol="0" anchor="ctr">
            <a:spAutoFit/>
          </a:bodyPr>
          <a:lstStyle/>
          <a:p>
            <a:pPr algn="ctr"/>
            <a:r>
              <a:rPr lang="en-US" sz="3200" dirty="0">
                <a:solidFill>
                  <a:schemeClr val="bg1"/>
                </a:solidFill>
              </a:rPr>
              <a:t>Microwave timescale calibration</a:t>
            </a:r>
          </a:p>
        </p:txBody>
      </p:sp>
      <p:cxnSp>
        <p:nvCxnSpPr>
          <p:cNvPr id="4" name="Straight Arrow Connector 3">
            <a:extLst>
              <a:ext uri="{FF2B5EF4-FFF2-40B4-BE49-F238E27FC236}">
                <a16:creationId xmlns:a16="http://schemas.microsoft.com/office/drawing/2014/main" id="{42824D30-C248-FFDC-FA8D-A5CD07B00C14}"/>
              </a:ext>
            </a:extLst>
          </p:cNvPr>
          <p:cNvCxnSpPr>
            <a:cxnSpLocks/>
            <a:stCxn id="10" idx="3"/>
            <a:endCxn id="2" idx="1"/>
          </p:cNvCxnSpPr>
          <p:nvPr/>
        </p:nvCxnSpPr>
        <p:spPr>
          <a:xfrm flipV="1">
            <a:off x="3944492" y="2462478"/>
            <a:ext cx="304622" cy="12936"/>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A50480D-DDAB-30B8-E1E4-6F309208846B}"/>
              </a:ext>
            </a:extLst>
          </p:cNvPr>
          <p:cNvCxnSpPr>
            <a:cxnSpLocks/>
            <a:stCxn id="49" idx="3"/>
            <a:endCxn id="5" idx="1"/>
          </p:cNvCxnSpPr>
          <p:nvPr/>
        </p:nvCxnSpPr>
        <p:spPr>
          <a:xfrm flipV="1">
            <a:off x="2446393" y="3814055"/>
            <a:ext cx="2876658" cy="6852"/>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733E099C-7FCF-794D-9F23-4A383EDB3B19}"/>
              </a:ext>
            </a:extLst>
          </p:cNvPr>
          <p:cNvSpPr txBox="1"/>
          <p:nvPr/>
        </p:nvSpPr>
        <p:spPr>
          <a:xfrm>
            <a:off x="1043439" y="788172"/>
            <a:ext cx="4503156" cy="461665"/>
          </a:xfrm>
          <a:prstGeom prst="rect">
            <a:avLst/>
          </a:prstGeom>
          <a:noFill/>
        </p:spPr>
        <p:txBody>
          <a:bodyPr wrap="none" rtlCol="0">
            <a:spAutoFit/>
          </a:bodyPr>
          <a:lstStyle/>
          <a:p>
            <a:r>
              <a:rPr lang="en-US" sz="2400" dirty="0" err="1">
                <a:solidFill>
                  <a:srgbClr val="C00000"/>
                </a:solidFill>
                <a:latin typeface="Symbol" charset="2"/>
                <a:cs typeface="Symbol" charset="2"/>
              </a:rPr>
              <a:t>n</a:t>
            </a:r>
            <a:r>
              <a:rPr lang="en-US" sz="2400" baseline="-25000" dirty="0" err="1">
                <a:solidFill>
                  <a:srgbClr val="C00000"/>
                </a:solidFill>
              </a:rPr>
              <a:t>Yb</a:t>
            </a:r>
            <a:r>
              <a:rPr lang="en-US" sz="2400" dirty="0">
                <a:solidFill>
                  <a:srgbClr val="C00000"/>
                </a:solidFill>
              </a:rPr>
              <a:t>(SI) = 518,295,836,590,863.6 Hz</a:t>
            </a:r>
          </a:p>
        </p:txBody>
      </p:sp>
      <p:sp>
        <p:nvSpPr>
          <p:cNvPr id="42" name="TextBox 41">
            <a:extLst>
              <a:ext uri="{FF2B5EF4-FFF2-40B4-BE49-F238E27FC236}">
                <a16:creationId xmlns:a16="http://schemas.microsoft.com/office/drawing/2014/main" id="{385BC2F6-F37C-D0C1-DA70-0C64CCECB456}"/>
              </a:ext>
            </a:extLst>
          </p:cNvPr>
          <p:cNvSpPr txBox="1"/>
          <p:nvPr/>
        </p:nvSpPr>
        <p:spPr>
          <a:xfrm>
            <a:off x="6328642" y="837851"/>
            <a:ext cx="2098523" cy="369332"/>
          </a:xfrm>
          <a:prstGeom prst="rect">
            <a:avLst/>
          </a:prstGeom>
          <a:noFill/>
        </p:spPr>
        <p:txBody>
          <a:bodyPr wrap="none" rtlCol="0">
            <a:spAutoFit/>
          </a:bodyPr>
          <a:lstStyle/>
          <a:p>
            <a:r>
              <a:rPr lang="en-US" dirty="0"/>
              <a:t>A constant of nature</a:t>
            </a:r>
          </a:p>
        </p:txBody>
      </p:sp>
      <p:cxnSp>
        <p:nvCxnSpPr>
          <p:cNvPr id="46" name="Straight Arrow Connector 45">
            <a:extLst>
              <a:ext uri="{FF2B5EF4-FFF2-40B4-BE49-F238E27FC236}">
                <a16:creationId xmlns:a16="http://schemas.microsoft.com/office/drawing/2014/main" id="{B6801524-FC7D-95D2-6E98-09F6ED2BA28A}"/>
              </a:ext>
            </a:extLst>
          </p:cNvPr>
          <p:cNvCxnSpPr>
            <a:cxnSpLocks/>
            <a:stCxn id="42" idx="1"/>
          </p:cNvCxnSpPr>
          <p:nvPr/>
        </p:nvCxnSpPr>
        <p:spPr>
          <a:xfrm flipH="1" flipV="1">
            <a:off x="5546595" y="1019005"/>
            <a:ext cx="782047" cy="3512"/>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1F9B0D6-2771-FB46-388F-2A9D1EDEFA31}"/>
              </a:ext>
            </a:extLst>
          </p:cNvPr>
          <p:cNvCxnSpPr/>
          <p:nvPr/>
        </p:nvCxnSpPr>
        <p:spPr>
          <a:xfrm>
            <a:off x="1916820" y="349029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D90EDF72-F1B1-80EA-8DD3-D5BB555046E1}"/>
              </a:ext>
            </a:extLst>
          </p:cNvPr>
          <p:cNvCxnSpPr/>
          <p:nvPr/>
        </p:nvCxnSpPr>
        <p:spPr>
          <a:xfrm flipH="1">
            <a:off x="2291646" y="349440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739A501E-260D-0B3E-28C5-D45BAB3C1CEF}"/>
              </a:ext>
            </a:extLst>
          </p:cNvPr>
          <p:cNvSpPr txBox="1"/>
          <p:nvPr/>
        </p:nvSpPr>
        <p:spPr>
          <a:xfrm>
            <a:off x="2069367" y="3559297"/>
            <a:ext cx="377026" cy="523220"/>
          </a:xfrm>
          <a:prstGeom prst="rect">
            <a:avLst/>
          </a:prstGeom>
          <a:solidFill>
            <a:schemeClr val="accent4"/>
          </a:solidFill>
        </p:spPr>
        <p:txBody>
          <a:bodyPr wrap="none" rtlCol="0">
            <a:spAutoFit/>
          </a:bodyPr>
          <a:lstStyle/>
          <a:p>
            <a:r>
              <a:rPr lang="en-US" sz="2800" dirty="0" err="1"/>
              <a:t>f</a:t>
            </a:r>
            <a:r>
              <a:rPr lang="en-US" sz="2800" baseline="-25000" dirty="0" err="1"/>
              <a:t>r</a:t>
            </a:r>
            <a:endParaRPr lang="en-US" sz="2800" baseline="-25000" dirty="0"/>
          </a:p>
        </p:txBody>
      </p:sp>
      <p:pic>
        <p:nvPicPr>
          <p:cNvPr id="55" name="Picture 54">
            <a:extLst>
              <a:ext uri="{FF2B5EF4-FFF2-40B4-BE49-F238E27FC236}">
                <a16:creationId xmlns:a16="http://schemas.microsoft.com/office/drawing/2014/main" id="{8EC8F30E-0B3D-80BD-67A8-821BC77E809C}"/>
              </a:ext>
            </a:extLst>
          </p:cNvPr>
          <p:cNvPicPr>
            <a:picLocks noChangeAspect="1"/>
          </p:cNvPicPr>
          <p:nvPr/>
        </p:nvPicPr>
        <p:blipFill rotWithShape="1">
          <a:blip r:embed="rId4"/>
          <a:srcRect l="28111" r="29735"/>
          <a:stretch/>
        </p:blipFill>
        <p:spPr>
          <a:xfrm>
            <a:off x="7168835" y="1731691"/>
            <a:ext cx="1621211" cy="2444925"/>
          </a:xfrm>
          <a:prstGeom prst="rect">
            <a:avLst/>
          </a:prstGeom>
        </p:spPr>
      </p:pic>
      <p:cxnSp>
        <p:nvCxnSpPr>
          <p:cNvPr id="56" name="Straight Arrow Connector 55">
            <a:extLst>
              <a:ext uri="{FF2B5EF4-FFF2-40B4-BE49-F238E27FC236}">
                <a16:creationId xmlns:a16="http://schemas.microsoft.com/office/drawing/2014/main" id="{284DB2CD-2EE0-833B-1B3C-5DC75144ABDE}"/>
              </a:ext>
            </a:extLst>
          </p:cNvPr>
          <p:cNvCxnSpPr>
            <a:cxnSpLocks/>
            <a:stCxn id="55" idx="1"/>
            <a:endCxn id="2" idx="0"/>
          </p:cNvCxnSpPr>
          <p:nvPr/>
        </p:nvCxnSpPr>
        <p:spPr>
          <a:xfrm rot="10800000">
            <a:off x="4831497" y="2137766"/>
            <a:ext cx="2337339" cy="816388"/>
          </a:xfrm>
          <a:prstGeom prst="bentConnector4">
            <a:avLst>
              <a:gd name="adj1" fmla="val 52213"/>
              <a:gd name="adj2" fmla="val 12800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55">
            <a:extLst>
              <a:ext uri="{FF2B5EF4-FFF2-40B4-BE49-F238E27FC236}">
                <a16:creationId xmlns:a16="http://schemas.microsoft.com/office/drawing/2014/main" id="{F24527CD-474C-0B47-D4E0-C0979113841B}"/>
              </a:ext>
            </a:extLst>
          </p:cNvPr>
          <p:cNvCxnSpPr>
            <a:cxnSpLocks/>
            <a:stCxn id="55" idx="1"/>
            <a:endCxn id="5" idx="0"/>
          </p:cNvCxnSpPr>
          <p:nvPr/>
        </p:nvCxnSpPr>
        <p:spPr>
          <a:xfrm rot="10800000" flipV="1">
            <a:off x="5945883" y="2954153"/>
            <a:ext cx="1222953" cy="565007"/>
          </a:xfrm>
          <a:prstGeom prst="bentConnector2">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1FF9D64A-9001-DB6E-14F0-207BAFD63EE0}"/>
              </a:ext>
            </a:extLst>
          </p:cNvPr>
          <p:cNvSpPr txBox="1"/>
          <p:nvPr/>
        </p:nvSpPr>
        <p:spPr>
          <a:xfrm>
            <a:off x="6846249" y="4183283"/>
            <a:ext cx="2173610" cy="1477328"/>
          </a:xfrm>
          <a:prstGeom prst="rect">
            <a:avLst/>
          </a:prstGeom>
          <a:noFill/>
        </p:spPr>
        <p:txBody>
          <a:bodyPr wrap="square" rtlCol="0">
            <a:spAutoFit/>
          </a:bodyPr>
          <a:lstStyle/>
          <a:p>
            <a:pPr algn="ctr"/>
            <a:r>
              <a:rPr lang="en-US" dirty="0"/>
              <a:t>H-maser (</a:t>
            </a:r>
            <a:r>
              <a:rPr lang="en-US" b="1" dirty="0">
                <a:solidFill>
                  <a:schemeClr val="accent6">
                    <a:lumMod val="75000"/>
                  </a:schemeClr>
                </a:solidFill>
              </a:rPr>
              <a:t>local time</a:t>
            </a:r>
            <a:r>
              <a:rPr lang="en-US" dirty="0"/>
              <a:t>), tells the counter what it thinks 1-s is for gating the counters.</a:t>
            </a:r>
          </a:p>
        </p:txBody>
      </p:sp>
      <p:sp>
        <p:nvSpPr>
          <p:cNvPr id="84" name="TextBox 83">
            <a:extLst>
              <a:ext uri="{FF2B5EF4-FFF2-40B4-BE49-F238E27FC236}">
                <a16:creationId xmlns:a16="http://schemas.microsoft.com/office/drawing/2014/main" id="{73137836-F5D9-F078-A1E4-C95A1E1FBB57}"/>
              </a:ext>
            </a:extLst>
          </p:cNvPr>
          <p:cNvSpPr txBox="1"/>
          <p:nvPr/>
        </p:nvSpPr>
        <p:spPr>
          <a:xfrm>
            <a:off x="901096" y="4662836"/>
            <a:ext cx="4249881" cy="461665"/>
          </a:xfrm>
          <a:prstGeom prst="rect">
            <a:avLst/>
          </a:prstGeom>
          <a:noFill/>
        </p:spPr>
        <p:txBody>
          <a:bodyPr wrap="none" rtlCol="0">
            <a:spAutoFit/>
          </a:bodyPr>
          <a:lstStyle/>
          <a:p>
            <a:r>
              <a:rPr lang="en-US" sz="2400" dirty="0"/>
              <a:t>From the counters, we calculate:</a:t>
            </a:r>
          </a:p>
        </p:txBody>
      </p:sp>
      <p:sp>
        <p:nvSpPr>
          <p:cNvPr id="86" name="TextBox 85">
            <a:extLst>
              <a:ext uri="{FF2B5EF4-FFF2-40B4-BE49-F238E27FC236}">
                <a16:creationId xmlns:a16="http://schemas.microsoft.com/office/drawing/2014/main" id="{F5FE12E1-BCC7-4CA7-9A0F-D56DCAC8E0C5}"/>
              </a:ext>
            </a:extLst>
          </p:cNvPr>
          <p:cNvSpPr txBox="1"/>
          <p:nvPr/>
        </p:nvSpPr>
        <p:spPr>
          <a:xfrm>
            <a:off x="0" y="6038355"/>
            <a:ext cx="9144001" cy="830997"/>
          </a:xfrm>
          <a:prstGeom prst="rect">
            <a:avLst/>
          </a:prstGeom>
          <a:solidFill>
            <a:schemeClr val="accent1">
              <a:lumMod val="20000"/>
              <a:lumOff val="80000"/>
            </a:schemeClr>
          </a:solidFill>
        </p:spPr>
        <p:txBody>
          <a:bodyPr wrap="square" rtlCol="0">
            <a:spAutoFit/>
          </a:bodyPr>
          <a:lstStyle/>
          <a:p>
            <a:pPr algn="ctr"/>
            <a:r>
              <a:rPr lang="en-US" sz="2400" dirty="0"/>
              <a:t>“Local time” is calibrated to Yb atomic time by assessing the difference:</a:t>
            </a:r>
          </a:p>
          <a:p>
            <a:pPr algn="ctr"/>
            <a:r>
              <a:rPr lang="en-US" sz="2400" dirty="0" err="1">
                <a:solidFill>
                  <a:schemeClr val="accent6">
                    <a:lumMod val="75000"/>
                  </a:schemeClr>
                </a:solidFill>
                <a:latin typeface="Symbol" pitchFamily="2" charset="2"/>
              </a:rPr>
              <a:t>n</a:t>
            </a:r>
            <a:r>
              <a:rPr lang="en-US" sz="2400" baseline="-25000" dirty="0" err="1">
                <a:solidFill>
                  <a:schemeClr val="accent6">
                    <a:lumMod val="75000"/>
                  </a:schemeClr>
                </a:solidFill>
                <a:latin typeface="Calibri" panose="020F0502020204030204" pitchFamily="34" charset="0"/>
                <a:cs typeface="Calibri" panose="020F0502020204030204" pitchFamily="34" charset="0"/>
              </a:rPr>
              <a:t>Yb</a:t>
            </a:r>
            <a:r>
              <a:rPr lang="en-US" sz="2400" dirty="0">
                <a:solidFill>
                  <a:schemeClr val="accent6">
                    <a:lumMod val="75000"/>
                  </a:schemeClr>
                </a:solidFill>
              </a:rPr>
              <a:t> (</a:t>
            </a:r>
            <a:r>
              <a:rPr lang="en-US" sz="2000" dirty="0">
                <a:solidFill>
                  <a:schemeClr val="accent6">
                    <a:lumMod val="75000"/>
                  </a:schemeClr>
                </a:solidFill>
              </a:rPr>
              <a:t>local time</a:t>
            </a:r>
            <a:r>
              <a:rPr lang="en-US" sz="2400" dirty="0">
                <a:solidFill>
                  <a:schemeClr val="accent6">
                    <a:lumMod val="75000"/>
                  </a:schemeClr>
                </a:solidFill>
              </a:rPr>
              <a:t>) </a:t>
            </a:r>
            <a:r>
              <a:rPr lang="en-US" sz="2400" dirty="0"/>
              <a:t>- </a:t>
            </a:r>
            <a:r>
              <a:rPr lang="en-US" sz="2400" dirty="0" err="1">
                <a:solidFill>
                  <a:srgbClr val="C00000"/>
                </a:solidFill>
                <a:latin typeface="Symbol" charset="2"/>
                <a:cs typeface="Symbol" charset="2"/>
              </a:rPr>
              <a:t>n</a:t>
            </a:r>
            <a:r>
              <a:rPr lang="en-US" sz="2400" baseline="-25000" dirty="0" err="1">
                <a:solidFill>
                  <a:srgbClr val="C00000"/>
                </a:solidFill>
              </a:rPr>
              <a:t>Yb</a:t>
            </a:r>
            <a:r>
              <a:rPr lang="en-US" sz="2400" dirty="0">
                <a:solidFill>
                  <a:srgbClr val="C00000"/>
                </a:solidFill>
              </a:rPr>
              <a:t>(SI) </a:t>
            </a:r>
            <a:endParaRPr lang="en-US" sz="2400" dirty="0"/>
          </a:p>
        </p:txBody>
      </p:sp>
      <p:sp>
        <p:nvSpPr>
          <p:cNvPr id="150" name="TextBox 149">
            <a:extLst>
              <a:ext uri="{FF2B5EF4-FFF2-40B4-BE49-F238E27FC236}">
                <a16:creationId xmlns:a16="http://schemas.microsoft.com/office/drawing/2014/main" id="{2450D19F-09CE-3CD1-2E62-F2B77F6E0F51}"/>
              </a:ext>
            </a:extLst>
          </p:cNvPr>
          <p:cNvSpPr txBox="1"/>
          <p:nvPr/>
        </p:nvSpPr>
        <p:spPr>
          <a:xfrm>
            <a:off x="6051191" y="2557192"/>
            <a:ext cx="1140056" cy="369332"/>
          </a:xfrm>
          <a:prstGeom prst="rect">
            <a:avLst/>
          </a:prstGeom>
          <a:noFill/>
        </p:spPr>
        <p:txBody>
          <a:bodyPr wrap="none" rtlCol="0">
            <a:spAutoFit/>
          </a:bodyPr>
          <a:lstStyle/>
          <a:p>
            <a:r>
              <a:rPr lang="en-US" dirty="0"/>
              <a:t>Time base</a:t>
            </a:r>
          </a:p>
        </p:txBody>
      </p:sp>
      <p:pic>
        <p:nvPicPr>
          <p:cNvPr id="151" name="Picture 150">
            <a:extLst>
              <a:ext uri="{FF2B5EF4-FFF2-40B4-BE49-F238E27FC236}">
                <a16:creationId xmlns:a16="http://schemas.microsoft.com/office/drawing/2014/main" id="{F987FD14-0941-9613-A733-D103AFA83A1F}"/>
              </a:ext>
            </a:extLst>
          </p:cNvPr>
          <p:cNvPicPr>
            <a:picLocks noChangeAspect="1"/>
          </p:cNvPicPr>
          <p:nvPr/>
        </p:nvPicPr>
        <p:blipFill rotWithShape="1">
          <a:blip r:embed="rId5"/>
          <a:srcRect l="19279" t="20253" r="20519" b="20584"/>
          <a:stretch/>
        </p:blipFill>
        <p:spPr>
          <a:xfrm>
            <a:off x="3492134" y="2727185"/>
            <a:ext cx="265392" cy="365141"/>
          </a:xfrm>
          <a:prstGeom prst="rect">
            <a:avLst/>
          </a:prstGeom>
        </p:spPr>
      </p:pic>
      <p:sp>
        <p:nvSpPr>
          <p:cNvPr id="153" name="Freeform 152">
            <a:extLst>
              <a:ext uri="{FF2B5EF4-FFF2-40B4-BE49-F238E27FC236}">
                <a16:creationId xmlns:a16="http://schemas.microsoft.com/office/drawing/2014/main" id="{1D1BA4C1-60EC-458E-D8A9-1179152558B4}"/>
              </a:ext>
            </a:extLst>
          </p:cNvPr>
          <p:cNvSpPr/>
          <p:nvPr/>
        </p:nvSpPr>
        <p:spPr>
          <a:xfrm rot="20783022">
            <a:off x="3257806" y="2849506"/>
            <a:ext cx="228624" cy="194310"/>
          </a:xfrm>
          <a:custGeom>
            <a:avLst/>
            <a:gdLst>
              <a:gd name="connsiteX0" fmla="*/ 0 w 228624"/>
              <a:gd name="connsiteY0" fmla="*/ 0 h 194310"/>
              <a:gd name="connsiteX1" fmla="*/ 228600 w 228624"/>
              <a:gd name="connsiteY1" fmla="*/ 102870 h 194310"/>
              <a:gd name="connsiteX2" fmla="*/ 11430 w 228624"/>
              <a:gd name="connsiteY2" fmla="*/ 194310 h 194310"/>
            </a:gdLst>
            <a:ahLst/>
            <a:cxnLst>
              <a:cxn ang="0">
                <a:pos x="connsiteX0" y="connsiteY0"/>
              </a:cxn>
              <a:cxn ang="0">
                <a:pos x="connsiteX1" y="connsiteY1"/>
              </a:cxn>
              <a:cxn ang="0">
                <a:pos x="connsiteX2" y="connsiteY2"/>
              </a:cxn>
            </a:cxnLst>
            <a:rect l="l" t="t" r="r" b="b"/>
            <a:pathLst>
              <a:path w="228624" h="194310">
                <a:moveTo>
                  <a:pt x="0" y="0"/>
                </a:moveTo>
                <a:cubicBezTo>
                  <a:pt x="113347" y="35242"/>
                  <a:pt x="226695" y="70485"/>
                  <a:pt x="228600" y="102870"/>
                </a:cubicBezTo>
                <a:cubicBezTo>
                  <a:pt x="230505" y="135255"/>
                  <a:pt x="120967" y="164782"/>
                  <a:pt x="11430" y="194310"/>
                </a:cubicBezTo>
              </a:path>
            </a:pathLst>
          </a:custGeom>
          <a:noFill/>
          <a:ln>
            <a:headEnd type="triangl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293B454A-2869-6ECD-0167-1BD83C4A0693}"/>
              </a:ext>
            </a:extLst>
          </p:cNvPr>
          <p:cNvCxnSpPr/>
          <p:nvPr/>
        </p:nvCxnSpPr>
        <p:spPr>
          <a:xfrm flipV="1">
            <a:off x="3078727" y="2326985"/>
            <a:ext cx="0" cy="105629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48E43B60-2E5D-6BD8-8972-3D210B392407}"/>
              </a:ext>
            </a:extLst>
          </p:cNvPr>
          <p:cNvCxnSpPr/>
          <p:nvPr/>
        </p:nvCxnSpPr>
        <p:spPr>
          <a:xfrm flipV="1">
            <a:off x="2111524" y="2298620"/>
            <a:ext cx="0" cy="105629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FCDA8143-F54C-46E3-2E74-638749031D0E}"/>
              </a:ext>
            </a:extLst>
          </p:cNvPr>
          <p:cNvCxnSpPr/>
          <p:nvPr/>
        </p:nvCxnSpPr>
        <p:spPr>
          <a:xfrm flipV="1">
            <a:off x="2343934" y="2302430"/>
            <a:ext cx="0" cy="105629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FCC4236-5484-77B8-9805-01A24B4429E4}"/>
              </a:ext>
            </a:extLst>
          </p:cNvPr>
          <p:cNvSpPr txBox="1"/>
          <p:nvPr/>
        </p:nvSpPr>
        <p:spPr>
          <a:xfrm>
            <a:off x="3162055" y="3860161"/>
            <a:ext cx="1321196" cy="369332"/>
          </a:xfrm>
          <a:prstGeom prst="rect">
            <a:avLst/>
          </a:prstGeom>
          <a:noFill/>
        </p:spPr>
        <p:txBody>
          <a:bodyPr wrap="none" rtlCol="0">
            <a:spAutoFit/>
          </a:bodyPr>
          <a:lstStyle/>
          <a:p>
            <a:r>
              <a:rPr lang="en-US" dirty="0" err="1">
                <a:latin typeface="Symbol" pitchFamily="2" charset="2"/>
              </a:rPr>
              <a:t>D</a:t>
            </a:r>
            <a:r>
              <a:rPr lang="en-US" dirty="0" err="1"/>
              <a:t>f</a:t>
            </a:r>
            <a:r>
              <a:rPr lang="en-US" baseline="-25000" dirty="0" err="1"/>
              <a:t>r</a:t>
            </a:r>
            <a:r>
              <a:rPr lang="en-US" dirty="0"/>
              <a:t>/</a:t>
            </a:r>
            <a:r>
              <a:rPr lang="en-US" dirty="0" err="1"/>
              <a:t>f</a:t>
            </a:r>
            <a:r>
              <a:rPr lang="en-US" baseline="-25000" dirty="0" err="1"/>
              <a:t>r</a:t>
            </a:r>
            <a:r>
              <a:rPr lang="en-US" dirty="0"/>
              <a:t> &lt; 10</a:t>
            </a:r>
            <a:r>
              <a:rPr lang="en-US" baseline="30000" dirty="0"/>
              <a:t>-15</a:t>
            </a:r>
          </a:p>
        </p:txBody>
      </p:sp>
    </p:spTree>
    <p:extLst>
      <p:ext uri="{BB962C8B-B14F-4D97-AF65-F5344CB8AC3E}">
        <p14:creationId xmlns:p14="http://schemas.microsoft.com/office/powerpoint/2010/main" val="31069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9EA27DA-CA03-76DE-05BA-3F33A1DEC838}"/>
              </a:ext>
            </a:extLst>
          </p:cNvPr>
          <p:cNvGrpSpPr/>
          <p:nvPr/>
        </p:nvGrpSpPr>
        <p:grpSpPr>
          <a:xfrm>
            <a:off x="2734342" y="3679637"/>
            <a:ext cx="2480675" cy="1030615"/>
            <a:chOff x="2837813" y="5533771"/>
            <a:chExt cx="1855352" cy="640717"/>
          </a:xfrm>
        </p:grpSpPr>
        <p:pic>
          <p:nvPicPr>
            <p:cNvPr id="5" name="Picture 4" descr="Image result for HP5071a">
              <a:extLst>
                <a:ext uri="{FF2B5EF4-FFF2-40B4-BE49-F238E27FC236}">
                  <a16:creationId xmlns:a16="http://schemas.microsoft.com/office/drawing/2014/main" id="{D06850D8-09B4-792E-9467-1BAC7042830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01779" y="5566185"/>
              <a:ext cx="991386" cy="6083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hydrogen maser">
              <a:extLst>
                <a:ext uri="{FF2B5EF4-FFF2-40B4-BE49-F238E27FC236}">
                  <a16:creationId xmlns:a16="http://schemas.microsoft.com/office/drawing/2014/main" id="{92A2EB76-72A6-F1C1-1AC0-D2C39B25394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837813" y="5547001"/>
              <a:ext cx="368434" cy="5280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hydrogen maser">
              <a:extLst>
                <a:ext uri="{FF2B5EF4-FFF2-40B4-BE49-F238E27FC236}">
                  <a16:creationId xmlns:a16="http://schemas.microsoft.com/office/drawing/2014/main" id="{6FED91B2-C955-509A-E077-63185CE9B02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281517" y="5533771"/>
              <a:ext cx="368434" cy="528088"/>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09BF0865-ADDC-2533-5C1B-9EAD5DC90C81}"/>
              </a:ext>
            </a:extLst>
          </p:cNvPr>
          <p:cNvSpPr txBox="1"/>
          <p:nvPr/>
        </p:nvSpPr>
        <p:spPr>
          <a:xfrm>
            <a:off x="1727943" y="779201"/>
            <a:ext cx="3412409" cy="461665"/>
          </a:xfrm>
          <a:prstGeom prst="rect">
            <a:avLst/>
          </a:prstGeom>
          <a:noFill/>
        </p:spPr>
        <p:txBody>
          <a:bodyPr wrap="none" rtlCol="0">
            <a:spAutoFit/>
          </a:bodyPr>
          <a:lstStyle/>
          <a:p>
            <a:r>
              <a:rPr lang="en-US" sz="2400" b="1" dirty="0"/>
              <a:t>The microwave timescale</a:t>
            </a:r>
          </a:p>
        </p:txBody>
      </p:sp>
      <p:sp>
        <p:nvSpPr>
          <p:cNvPr id="10" name="Down Arrow 9">
            <a:extLst>
              <a:ext uri="{FF2B5EF4-FFF2-40B4-BE49-F238E27FC236}">
                <a16:creationId xmlns:a16="http://schemas.microsoft.com/office/drawing/2014/main" id="{79942B77-CD94-F82D-BFE4-707383150110}"/>
              </a:ext>
            </a:extLst>
          </p:cNvPr>
          <p:cNvSpPr/>
          <p:nvPr/>
        </p:nvSpPr>
        <p:spPr>
          <a:xfrm>
            <a:off x="3233349" y="2409450"/>
            <a:ext cx="419569" cy="1049089"/>
          </a:xfrm>
          <a:prstGeom prst="down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FEF83005-05BE-A106-FAB0-6702C274C93C}"/>
              </a:ext>
            </a:extLst>
          </p:cNvPr>
          <p:cNvGrpSpPr/>
          <p:nvPr/>
        </p:nvGrpSpPr>
        <p:grpSpPr>
          <a:xfrm>
            <a:off x="1400537" y="4796739"/>
            <a:ext cx="4247909" cy="1849902"/>
            <a:chOff x="1400537" y="4796739"/>
            <a:chExt cx="4247909" cy="1849902"/>
          </a:xfrm>
        </p:grpSpPr>
        <p:sp>
          <p:nvSpPr>
            <p:cNvPr id="9" name="TextBox 8">
              <a:extLst>
                <a:ext uri="{FF2B5EF4-FFF2-40B4-BE49-F238E27FC236}">
                  <a16:creationId xmlns:a16="http://schemas.microsoft.com/office/drawing/2014/main" id="{45819C90-416D-5E4C-AB8F-CD45C94907CC}"/>
                </a:ext>
              </a:extLst>
            </p:cNvPr>
            <p:cNvSpPr txBox="1"/>
            <p:nvPr/>
          </p:nvSpPr>
          <p:spPr>
            <a:xfrm>
              <a:off x="1400537" y="5446312"/>
              <a:ext cx="4247909" cy="1200329"/>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lgn="ctr">
                <a:buFont typeface="+mj-lt"/>
                <a:buAutoNum type="arabicPeriod" startAt="3"/>
              </a:pPr>
              <a:r>
                <a:rPr lang="en-US" dirty="0">
                  <a:latin typeface="Calibri" panose="020F0502020204030204" pitchFamily="34" charset="0"/>
                  <a:cs typeface="Calibri" panose="020F0502020204030204" pitchFamily="34" charset="0"/>
                </a:rPr>
                <a:t>The steered u-wave ensemble  signal is used by the NMI to provide stable local signals for synchronization of oscillators in mobile devices, GPS, etc.</a:t>
              </a:r>
            </a:p>
          </p:txBody>
        </p:sp>
        <p:sp>
          <p:nvSpPr>
            <p:cNvPr id="11" name="Down Arrow 10">
              <a:extLst>
                <a:ext uri="{FF2B5EF4-FFF2-40B4-BE49-F238E27FC236}">
                  <a16:creationId xmlns:a16="http://schemas.microsoft.com/office/drawing/2014/main" id="{B09C577D-9451-AD9D-71F9-A6826E2AFD3F}"/>
                </a:ext>
              </a:extLst>
            </p:cNvPr>
            <p:cNvSpPr/>
            <p:nvPr/>
          </p:nvSpPr>
          <p:spPr>
            <a:xfrm>
              <a:off x="3259089" y="4796739"/>
              <a:ext cx="419569" cy="521330"/>
            </a:xfrm>
            <a:prstGeom prst="down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2" name="Picture 11">
            <a:extLst>
              <a:ext uri="{FF2B5EF4-FFF2-40B4-BE49-F238E27FC236}">
                <a16:creationId xmlns:a16="http://schemas.microsoft.com/office/drawing/2014/main" id="{B0C0460D-F7C5-309C-0BC3-2DB94CDE0842}"/>
              </a:ext>
            </a:extLst>
          </p:cNvPr>
          <p:cNvPicPr>
            <a:picLocks noChangeAspect="1"/>
          </p:cNvPicPr>
          <p:nvPr/>
        </p:nvPicPr>
        <p:blipFill>
          <a:blip r:embed="rId4"/>
          <a:stretch>
            <a:fillRect/>
          </a:stretch>
        </p:blipFill>
        <p:spPr>
          <a:xfrm>
            <a:off x="2939919" y="1273686"/>
            <a:ext cx="995878" cy="1078992"/>
          </a:xfrm>
          <a:prstGeom prst="rect">
            <a:avLst/>
          </a:prstGeom>
        </p:spPr>
      </p:pic>
      <p:sp>
        <p:nvSpPr>
          <p:cNvPr id="13" name="TextBox 12">
            <a:extLst>
              <a:ext uri="{FF2B5EF4-FFF2-40B4-BE49-F238E27FC236}">
                <a16:creationId xmlns:a16="http://schemas.microsoft.com/office/drawing/2014/main" id="{809D5A66-E173-7664-22D6-232A921592D6}"/>
              </a:ext>
            </a:extLst>
          </p:cNvPr>
          <p:cNvSpPr txBox="1"/>
          <p:nvPr/>
        </p:nvSpPr>
        <p:spPr>
          <a:xfrm>
            <a:off x="4816826" y="1496366"/>
            <a:ext cx="4062783" cy="175432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buFont typeface="+mj-lt"/>
              <a:buAutoNum type="arabicPeriod"/>
            </a:pPr>
            <a:r>
              <a:rPr lang="en-US" baseline="30000" dirty="0"/>
              <a:t>133</a:t>
            </a:r>
            <a:r>
              <a:rPr lang="en-US" dirty="0"/>
              <a:t>Cs </a:t>
            </a:r>
            <a:r>
              <a:rPr lang="en-US" b="1" dirty="0"/>
              <a:t>corrects the frequency drift </a:t>
            </a:r>
            <a:r>
              <a:rPr lang="en-US" dirty="0"/>
              <a:t>of a weighted ensemble of microwave oscillators (usually H-masers and commercial atomic clocks) that act as a continuously running flywheel for local time.</a:t>
            </a:r>
          </a:p>
        </p:txBody>
      </p:sp>
      <p:sp>
        <p:nvSpPr>
          <p:cNvPr id="14" name="TextBox 13">
            <a:extLst>
              <a:ext uri="{FF2B5EF4-FFF2-40B4-BE49-F238E27FC236}">
                <a16:creationId xmlns:a16="http://schemas.microsoft.com/office/drawing/2014/main" id="{5B4138D0-B11C-C7FB-0494-F57397B28CC7}"/>
              </a:ext>
            </a:extLst>
          </p:cNvPr>
          <p:cNvSpPr txBox="1"/>
          <p:nvPr/>
        </p:nvSpPr>
        <p:spPr>
          <a:xfrm>
            <a:off x="381269" y="3596410"/>
            <a:ext cx="2123846" cy="1200329"/>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buFont typeface="+mj-lt"/>
              <a:buAutoNum type="arabicPeriod" startAt="2"/>
            </a:pPr>
            <a:r>
              <a:rPr lang="en-US" dirty="0"/>
              <a:t>The microwave flywheel creates continuous timing “ticks”</a:t>
            </a:r>
          </a:p>
        </p:txBody>
      </p:sp>
      <p:sp>
        <p:nvSpPr>
          <p:cNvPr id="16" name="TextBox 15">
            <a:extLst>
              <a:ext uri="{FF2B5EF4-FFF2-40B4-BE49-F238E27FC236}">
                <a16:creationId xmlns:a16="http://schemas.microsoft.com/office/drawing/2014/main" id="{68C0823D-03F5-4DDB-60A9-826590089A4D}"/>
              </a:ext>
            </a:extLst>
          </p:cNvPr>
          <p:cNvSpPr txBox="1"/>
          <p:nvPr/>
        </p:nvSpPr>
        <p:spPr>
          <a:xfrm>
            <a:off x="2208003" y="1582452"/>
            <a:ext cx="720069" cy="400110"/>
          </a:xfrm>
          <a:prstGeom prst="rect">
            <a:avLst/>
          </a:prstGeom>
          <a:noFill/>
        </p:spPr>
        <p:txBody>
          <a:bodyPr wrap="none" rtlCol="0">
            <a:spAutoFit/>
          </a:bodyPr>
          <a:lstStyle/>
          <a:p>
            <a:r>
              <a:rPr lang="en-US" sz="2000" baseline="30000" dirty="0"/>
              <a:t>133 </a:t>
            </a:r>
            <a:r>
              <a:rPr lang="en-US" sz="2000" dirty="0"/>
              <a:t>Cs</a:t>
            </a:r>
          </a:p>
        </p:txBody>
      </p:sp>
      <p:sp>
        <p:nvSpPr>
          <p:cNvPr id="17" name="TextBox 16">
            <a:extLst>
              <a:ext uri="{FF2B5EF4-FFF2-40B4-BE49-F238E27FC236}">
                <a16:creationId xmlns:a16="http://schemas.microsoft.com/office/drawing/2014/main" id="{3B5FCEB5-21A7-9085-D48A-9F3B1CEF7A52}"/>
              </a:ext>
            </a:extLst>
          </p:cNvPr>
          <p:cNvSpPr txBox="1"/>
          <p:nvPr/>
        </p:nvSpPr>
        <p:spPr>
          <a:xfrm>
            <a:off x="2438705" y="2649705"/>
            <a:ext cx="1975156" cy="369332"/>
          </a:xfrm>
          <a:prstGeom prst="rect">
            <a:avLst/>
          </a:prstGeom>
          <a:solidFill>
            <a:schemeClr val="bg1"/>
          </a:solidFill>
        </p:spPr>
        <p:txBody>
          <a:bodyPr wrap="none" rtlCol="0">
            <a:spAutoFit/>
          </a:bodyPr>
          <a:lstStyle/>
          <a:p>
            <a:r>
              <a:rPr lang="en-US" dirty="0">
                <a:solidFill>
                  <a:schemeClr val="accent1">
                    <a:lumMod val="75000"/>
                  </a:schemeClr>
                </a:solidFill>
              </a:rPr>
              <a:t>Frequency steering</a:t>
            </a:r>
          </a:p>
        </p:txBody>
      </p:sp>
      <p:sp>
        <p:nvSpPr>
          <p:cNvPr id="18" name="TextBox 17">
            <a:extLst>
              <a:ext uri="{FF2B5EF4-FFF2-40B4-BE49-F238E27FC236}">
                <a16:creationId xmlns:a16="http://schemas.microsoft.com/office/drawing/2014/main" id="{60C8FF3F-6B02-B031-A19B-C17EE2C42861}"/>
              </a:ext>
            </a:extLst>
          </p:cNvPr>
          <p:cNvSpPr txBox="1"/>
          <p:nvPr/>
        </p:nvSpPr>
        <p:spPr>
          <a:xfrm>
            <a:off x="5492153" y="3528878"/>
            <a:ext cx="3387455" cy="1631216"/>
          </a:xfrm>
          <a:prstGeom prst="rect">
            <a:avLst/>
          </a:prstGeom>
          <a:noFill/>
          <a:effectLst/>
        </p:spPr>
        <p:txBody>
          <a:bodyPr wrap="square" rtlCol="0">
            <a:spAutoFit/>
          </a:bodyPr>
          <a:lstStyle/>
          <a:p>
            <a:pPr algn="ctr"/>
            <a:r>
              <a:rPr lang="en-US" sz="2000" dirty="0">
                <a:solidFill>
                  <a:srgbClr val="C00000"/>
                </a:solidFill>
              </a:rPr>
              <a:t>The local Cs clock, however, can only provide frequency steering of the maser ensemble…. </a:t>
            </a:r>
            <a:r>
              <a:rPr lang="en-US" sz="2000" b="1" baseline="30000" dirty="0">
                <a:solidFill>
                  <a:srgbClr val="C00000"/>
                </a:solidFill>
              </a:rPr>
              <a:t>133</a:t>
            </a:r>
            <a:r>
              <a:rPr lang="en-US" sz="2000" b="1" dirty="0">
                <a:solidFill>
                  <a:srgbClr val="C00000"/>
                </a:solidFill>
              </a:rPr>
              <a:t>Cs cannot tell if the ensemble is “on time”</a:t>
            </a:r>
            <a:endParaRPr lang="en-US" sz="2000" dirty="0">
              <a:solidFill>
                <a:srgbClr val="C00000"/>
              </a:solidFill>
            </a:endParaRPr>
          </a:p>
        </p:txBody>
      </p:sp>
      <p:sp>
        <p:nvSpPr>
          <p:cNvPr id="20" name="Title 1">
            <a:extLst>
              <a:ext uri="{FF2B5EF4-FFF2-40B4-BE49-F238E27FC236}">
                <a16:creationId xmlns:a16="http://schemas.microsoft.com/office/drawing/2014/main" id="{D48981EB-7353-079B-2551-AA2082D47887}"/>
              </a:ext>
            </a:extLst>
          </p:cNvPr>
          <p:cNvSpPr txBox="1">
            <a:spLocks/>
          </p:cNvSpPr>
          <p:nvPr/>
        </p:nvSpPr>
        <p:spPr>
          <a:xfrm>
            <a:off x="-1" y="1"/>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How atomic clocks define time</a:t>
            </a:r>
          </a:p>
        </p:txBody>
      </p:sp>
    </p:spTree>
    <p:extLst>
      <p:ext uri="{BB962C8B-B14F-4D97-AF65-F5344CB8AC3E}">
        <p14:creationId xmlns:p14="http://schemas.microsoft.com/office/powerpoint/2010/main" val="2515059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45"/>
            <a:ext cx="9144000" cy="649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t>2-way time transfer: Clock synchronization/comparison </a:t>
            </a:r>
          </a:p>
        </p:txBody>
      </p:sp>
      <p:grpSp>
        <p:nvGrpSpPr>
          <p:cNvPr id="119" name="Group 118">
            <a:extLst>
              <a:ext uri="{FF2B5EF4-FFF2-40B4-BE49-F238E27FC236}">
                <a16:creationId xmlns:a16="http://schemas.microsoft.com/office/drawing/2014/main" id="{C7F7CE86-41A7-7A42-9782-173E8D9C89B6}"/>
              </a:ext>
            </a:extLst>
          </p:cNvPr>
          <p:cNvGrpSpPr/>
          <p:nvPr/>
        </p:nvGrpSpPr>
        <p:grpSpPr>
          <a:xfrm>
            <a:off x="1307413" y="1512447"/>
            <a:ext cx="7598409" cy="3715100"/>
            <a:chOff x="1192933" y="1820577"/>
            <a:chExt cx="7598409" cy="3715100"/>
          </a:xfrm>
        </p:grpSpPr>
        <p:grpSp>
          <p:nvGrpSpPr>
            <p:cNvPr id="8" name="Group 7">
              <a:extLst>
                <a:ext uri="{FF2B5EF4-FFF2-40B4-BE49-F238E27FC236}">
                  <a16:creationId xmlns:a16="http://schemas.microsoft.com/office/drawing/2014/main" id="{903CD3C5-1B50-4847-897C-413CF77122A8}"/>
                </a:ext>
              </a:extLst>
            </p:cNvPr>
            <p:cNvGrpSpPr>
              <a:grpSpLocks noChangeAspect="1"/>
            </p:cNvGrpSpPr>
            <p:nvPr/>
          </p:nvGrpSpPr>
          <p:grpSpPr>
            <a:xfrm rot="18449616">
              <a:off x="3188071" y="4349059"/>
              <a:ext cx="301570" cy="381744"/>
              <a:chOff x="5613093" y="1538321"/>
              <a:chExt cx="306641" cy="171791"/>
            </a:xfrm>
          </p:grpSpPr>
          <p:sp>
            <p:nvSpPr>
              <p:cNvPr id="64" name="Isosceles Triangle 84">
                <a:extLst>
                  <a:ext uri="{FF2B5EF4-FFF2-40B4-BE49-F238E27FC236}">
                    <a16:creationId xmlns:a16="http://schemas.microsoft.com/office/drawing/2014/main" id="{1AFFC880-DBB4-C14C-AAFD-A24219C31EBB}"/>
                  </a:ext>
                </a:extLst>
              </p:cNvPr>
              <p:cNvSpPr/>
              <p:nvPr/>
            </p:nvSpPr>
            <p:spPr>
              <a:xfrm rot="16200000">
                <a:off x="5571383" y="1594910"/>
                <a:ext cx="142034" cy="58614"/>
              </a:xfrm>
              <a:prstGeom prst="triangle">
                <a:avLst/>
              </a:prstGeom>
              <a:solidFill>
                <a:srgbClr val="5F5F5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65" name="Can 25">
                <a:extLst>
                  <a:ext uri="{FF2B5EF4-FFF2-40B4-BE49-F238E27FC236}">
                    <a16:creationId xmlns:a16="http://schemas.microsoft.com/office/drawing/2014/main" id="{C9B0B85A-D6BB-EE41-B2F5-071C6F36953A}"/>
                  </a:ext>
                </a:extLst>
              </p:cNvPr>
              <p:cNvSpPr/>
              <p:nvPr/>
            </p:nvSpPr>
            <p:spPr>
              <a:xfrm rot="5209009">
                <a:off x="5696157" y="1498362"/>
                <a:ext cx="171791" cy="251710"/>
              </a:xfrm>
              <a:prstGeom prst="can">
                <a:avLst>
                  <a:gd name="adj" fmla="val 31931"/>
                </a:avLst>
              </a:prstGeom>
              <a:solidFill>
                <a:srgbClr val="5F5F5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66" name="Oval 65">
                <a:extLst>
                  <a:ext uri="{FF2B5EF4-FFF2-40B4-BE49-F238E27FC236}">
                    <a16:creationId xmlns:a16="http://schemas.microsoft.com/office/drawing/2014/main" id="{774BAABA-0DF3-B94F-9CE4-A56EB2A07379}"/>
                  </a:ext>
                </a:extLst>
              </p:cNvPr>
              <p:cNvSpPr/>
              <p:nvPr/>
            </p:nvSpPr>
            <p:spPr>
              <a:xfrm>
                <a:off x="5874015" y="1554283"/>
                <a:ext cx="45719" cy="139869"/>
              </a:xfrm>
              <a:prstGeom prst="ellipse">
                <a:avLst/>
              </a:prstGeom>
              <a:solidFill>
                <a:srgbClr val="00B0F0"/>
              </a:solidFill>
              <a:ln>
                <a:solidFill>
                  <a:srgbClr val="A3D8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8E68065D-2FB6-7C40-AF77-4C17138DBD69}"/>
                </a:ext>
              </a:extLst>
            </p:cNvPr>
            <p:cNvGrpSpPr/>
            <p:nvPr/>
          </p:nvGrpSpPr>
          <p:grpSpPr>
            <a:xfrm>
              <a:off x="6738153" y="4652653"/>
              <a:ext cx="2053189" cy="883024"/>
              <a:chOff x="6593976" y="1598160"/>
              <a:chExt cx="1516769" cy="607158"/>
            </a:xfrm>
          </p:grpSpPr>
          <p:sp>
            <p:nvSpPr>
              <p:cNvPr id="43" name="Rectangle: Rounded Corners 53">
                <a:extLst>
                  <a:ext uri="{FF2B5EF4-FFF2-40B4-BE49-F238E27FC236}">
                    <a16:creationId xmlns:a16="http://schemas.microsoft.com/office/drawing/2014/main" id="{6B1B3E5B-86EF-354B-BE3E-83C256B1CC76}"/>
                  </a:ext>
                </a:extLst>
              </p:cNvPr>
              <p:cNvSpPr/>
              <p:nvPr/>
            </p:nvSpPr>
            <p:spPr>
              <a:xfrm>
                <a:off x="6593976" y="1598160"/>
                <a:ext cx="1516769" cy="607158"/>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nvGrpSpPr>
              <p:cNvPr id="44" name="Group 43">
                <a:extLst>
                  <a:ext uri="{FF2B5EF4-FFF2-40B4-BE49-F238E27FC236}">
                    <a16:creationId xmlns:a16="http://schemas.microsoft.com/office/drawing/2014/main" id="{73BC25D4-DF19-A94F-9A88-A2C38FD6246C}"/>
                  </a:ext>
                </a:extLst>
              </p:cNvPr>
              <p:cNvGrpSpPr/>
              <p:nvPr/>
            </p:nvGrpSpPr>
            <p:grpSpPr>
              <a:xfrm>
                <a:off x="6737864" y="1718542"/>
                <a:ext cx="366171" cy="388660"/>
                <a:chOff x="3446953" y="4428924"/>
                <a:chExt cx="626299" cy="406188"/>
              </a:xfrm>
            </p:grpSpPr>
            <p:sp>
              <p:nvSpPr>
                <p:cNvPr id="52" name="Rectangle 18">
                  <a:extLst>
                    <a:ext uri="{FF2B5EF4-FFF2-40B4-BE49-F238E27FC236}">
                      <a16:creationId xmlns:a16="http://schemas.microsoft.com/office/drawing/2014/main" id="{785EE610-CB2E-774E-A6EF-5C19119AFAB6}"/>
                    </a:ext>
                  </a:extLst>
                </p:cNvPr>
                <p:cNvSpPr>
                  <a:spLocks noChangeArrowheads="1"/>
                </p:cNvSpPr>
                <p:nvPr/>
              </p:nvSpPr>
              <p:spPr bwMode="auto">
                <a:xfrm flipH="1">
                  <a:off x="3446953" y="4428924"/>
                  <a:ext cx="623888" cy="406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53" name="Group 52">
                  <a:extLst>
                    <a:ext uri="{FF2B5EF4-FFF2-40B4-BE49-F238E27FC236}">
                      <a16:creationId xmlns:a16="http://schemas.microsoft.com/office/drawing/2014/main" id="{B4208FD5-C347-B244-A0FE-E5CFB39664CD}"/>
                    </a:ext>
                  </a:extLst>
                </p:cNvPr>
                <p:cNvGrpSpPr/>
                <p:nvPr/>
              </p:nvGrpSpPr>
              <p:grpSpPr>
                <a:xfrm>
                  <a:off x="3460487" y="4480063"/>
                  <a:ext cx="612765" cy="269965"/>
                  <a:chOff x="3931538" y="5193910"/>
                  <a:chExt cx="2895982" cy="1363644"/>
                </a:xfrm>
              </p:grpSpPr>
              <p:sp>
                <p:nvSpPr>
                  <p:cNvPr id="54" name="Line 177">
                    <a:extLst>
                      <a:ext uri="{FF2B5EF4-FFF2-40B4-BE49-F238E27FC236}">
                        <a16:creationId xmlns:a16="http://schemas.microsoft.com/office/drawing/2014/main" id="{AC0439F9-2850-8F4F-A646-8D93070D24EB}"/>
                      </a:ext>
                    </a:extLst>
                  </p:cNvPr>
                  <p:cNvSpPr>
                    <a:spLocks noChangeShapeType="1"/>
                  </p:cNvSpPr>
                  <p:nvPr/>
                </p:nvSpPr>
                <p:spPr bwMode="auto">
                  <a:xfrm flipH="1" flipV="1">
                    <a:off x="6629509" y="6227782"/>
                    <a:ext cx="0" cy="320857"/>
                  </a:xfrm>
                  <a:prstGeom prst="line">
                    <a:avLst/>
                  </a:prstGeom>
                  <a:noFill/>
                  <a:ln w="19050" cap="flat">
                    <a:solidFill>
                      <a:srgbClr val="90185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5" name="Line 179">
                    <a:extLst>
                      <a:ext uri="{FF2B5EF4-FFF2-40B4-BE49-F238E27FC236}">
                        <a16:creationId xmlns:a16="http://schemas.microsoft.com/office/drawing/2014/main" id="{D6C7E19E-2E54-684E-AFE5-2D9321B7E331}"/>
                      </a:ext>
                    </a:extLst>
                  </p:cNvPr>
                  <p:cNvSpPr>
                    <a:spLocks noChangeShapeType="1"/>
                  </p:cNvSpPr>
                  <p:nvPr/>
                </p:nvSpPr>
                <p:spPr bwMode="auto">
                  <a:xfrm flipH="1" flipV="1">
                    <a:off x="6323491" y="5906928"/>
                    <a:ext cx="0" cy="641716"/>
                  </a:xfrm>
                  <a:prstGeom prst="line">
                    <a:avLst/>
                  </a:prstGeom>
                  <a:noFill/>
                  <a:ln w="19050" cap="flat">
                    <a:solidFill>
                      <a:srgbClr val="5B24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6" name="Line 181">
                    <a:extLst>
                      <a:ext uri="{FF2B5EF4-FFF2-40B4-BE49-F238E27FC236}">
                        <a16:creationId xmlns:a16="http://schemas.microsoft.com/office/drawing/2014/main" id="{E61FE372-C993-E64D-A001-EA4E5C828343}"/>
                      </a:ext>
                    </a:extLst>
                  </p:cNvPr>
                  <p:cNvSpPr>
                    <a:spLocks noChangeShapeType="1"/>
                  </p:cNvSpPr>
                  <p:nvPr/>
                </p:nvSpPr>
                <p:spPr bwMode="auto">
                  <a:xfrm flipH="1" flipV="1">
                    <a:off x="6008471" y="5621720"/>
                    <a:ext cx="0" cy="926920"/>
                  </a:xfrm>
                  <a:prstGeom prst="line">
                    <a:avLst/>
                  </a:prstGeom>
                  <a:noFill/>
                  <a:ln w="19050" cap="flat">
                    <a:solidFill>
                      <a:srgbClr val="2330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7" name="Line 183">
                    <a:extLst>
                      <a:ext uri="{FF2B5EF4-FFF2-40B4-BE49-F238E27FC236}">
                        <a16:creationId xmlns:a16="http://schemas.microsoft.com/office/drawing/2014/main" id="{DFACCA45-0C37-5742-A6E8-64EB5D07ECC6}"/>
                      </a:ext>
                    </a:extLst>
                  </p:cNvPr>
                  <p:cNvSpPr>
                    <a:spLocks noChangeShapeType="1"/>
                  </p:cNvSpPr>
                  <p:nvPr/>
                </p:nvSpPr>
                <p:spPr bwMode="auto">
                  <a:xfrm flipH="1" flipV="1">
                    <a:off x="5693453" y="5318688"/>
                    <a:ext cx="0" cy="1229953"/>
                  </a:xfrm>
                  <a:prstGeom prst="line">
                    <a:avLst/>
                  </a:prstGeom>
                  <a:noFill/>
                  <a:ln w="19050" cap="flat">
                    <a:solidFill>
                      <a:srgbClr val="2299C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8" name="Line 185">
                    <a:extLst>
                      <a:ext uri="{FF2B5EF4-FFF2-40B4-BE49-F238E27FC236}">
                        <a16:creationId xmlns:a16="http://schemas.microsoft.com/office/drawing/2014/main" id="{060D5ED5-9907-B542-A82A-E930D7DE113D}"/>
                      </a:ext>
                    </a:extLst>
                  </p:cNvPr>
                  <p:cNvSpPr>
                    <a:spLocks noChangeShapeType="1"/>
                  </p:cNvSpPr>
                  <p:nvPr/>
                </p:nvSpPr>
                <p:spPr bwMode="auto">
                  <a:xfrm flipH="1" flipV="1">
                    <a:off x="5387437" y="5193910"/>
                    <a:ext cx="0" cy="1363644"/>
                  </a:xfrm>
                  <a:prstGeom prst="line">
                    <a:avLst/>
                  </a:prstGeom>
                  <a:noFill/>
                  <a:ln w="19050" cap="flat">
                    <a:solidFill>
                      <a:srgbClr val="25A36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9" name="Line 187">
                    <a:extLst>
                      <a:ext uri="{FF2B5EF4-FFF2-40B4-BE49-F238E27FC236}">
                        <a16:creationId xmlns:a16="http://schemas.microsoft.com/office/drawing/2014/main" id="{D51978DA-FE12-C64F-A1F7-CB39ADE2B5F7}"/>
                      </a:ext>
                    </a:extLst>
                  </p:cNvPr>
                  <p:cNvSpPr>
                    <a:spLocks noChangeShapeType="1"/>
                  </p:cNvSpPr>
                  <p:nvPr/>
                </p:nvSpPr>
                <p:spPr bwMode="auto">
                  <a:xfrm flipH="1" flipV="1">
                    <a:off x="5072417" y="5318688"/>
                    <a:ext cx="0" cy="1229953"/>
                  </a:xfrm>
                  <a:prstGeom prst="line">
                    <a:avLst/>
                  </a:prstGeom>
                  <a:noFill/>
                  <a:ln w="19050" cap="flat">
                    <a:solidFill>
                      <a:srgbClr val="0A873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0" name="Line 189">
                    <a:extLst>
                      <a:ext uri="{FF2B5EF4-FFF2-40B4-BE49-F238E27FC236}">
                        <a16:creationId xmlns:a16="http://schemas.microsoft.com/office/drawing/2014/main" id="{C45498D5-EA32-3841-892A-43BF0857D1D4}"/>
                      </a:ext>
                    </a:extLst>
                  </p:cNvPr>
                  <p:cNvSpPr>
                    <a:spLocks noChangeShapeType="1"/>
                  </p:cNvSpPr>
                  <p:nvPr/>
                </p:nvSpPr>
                <p:spPr bwMode="auto">
                  <a:xfrm flipH="1" flipV="1">
                    <a:off x="4748398" y="5621720"/>
                    <a:ext cx="0" cy="926920"/>
                  </a:xfrm>
                  <a:prstGeom prst="line">
                    <a:avLst/>
                  </a:prstGeom>
                  <a:noFill/>
                  <a:ln w="19050" cap="flat">
                    <a:solidFill>
                      <a:srgbClr val="BDC71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1" name="Line 176">
                    <a:extLst>
                      <a:ext uri="{FF2B5EF4-FFF2-40B4-BE49-F238E27FC236}">
                        <a16:creationId xmlns:a16="http://schemas.microsoft.com/office/drawing/2014/main" id="{F8A7E2E4-1C2E-434C-AC4E-302387F2B815}"/>
                      </a:ext>
                    </a:extLst>
                  </p:cNvPr>
                  <p:cNvSpPr>
                    <a:spLocks noChangeShapeType="1"/>
                  </p:cNvSpPr>
                  <p:nvPr/>
                </p:nvSpPr>
                <p:spPr bwMode="auto">
                  <a:xfrm flipH="1" flipV="1">
                    <a:off x="3931538" y="6547529"/>
                    <a:ext cx="2895982"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2" name="Line 179">
                    <a:extLst>
                      <a:ext uri="{FF2B5EF4-FFF2-40B4-BE49-F238E27FC236}">
                        <a16:creationId xmlns:a16="http://schemas.microsoft.com/office/drawing/2014/main" id="{FF9BFB98-78D3-C342-B86E-761C744B3D91}"/>
                      </a:ext>
                    </a:extLst>
                  </p:cNvPr>
                  <p:cNvSpPr>
                    <a:spLocks noChangeShapeType="1"/>
                  </p:cNvSpPr>
                  <p:nvPr/>
                </p:nvSpPr>
                <p:spPr bwMode="auto">
                  <a:xfrm flipH="1" flipV="1">
                    <a:off x="4425890" y="5905813"/>
                    <a:ext cx="0" cy="641716"/>
                  </a:xfrm>
                  <a:prstGeom prst="line">
                    <a:avLst/>
                  </a:prstGeom>
                  <a:noFill/>
                  <a:ln w="19050" cap="flat">
                    <a:solidFill>
                      <a:srgbClr val="FF9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3" name="Line 177">
                    <a:extLst>
                      <a:ext uri="{FF2B5EF4-FFF2-40B4-BE49-F238E27FC236}">
                        <a16:creationId xmlns:a16="http://schemas.microsoft.com/office/drawing/2014/main" id="{4FDDD8AB-E4CF-664C-A04F-2D81DE7D3E6D}"/>
                      </a:ext>
                    </a:extLst>
                  </p:cNvPr>
                  <p:cNvSpPr>
                    <a:spLocks noChangeShapeType="1"/>
                  </p:cNvSpPr>
                  <p:nvPr/>
                </p:nvSpPr>
                <p:spPr bwMode="auto">
                  <a:xfrm flipH="1" flipV="1">
                    <a:off x="4124021" y="6227782"/>
                    <a:ext cx="0" cy="320857"/>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sp>
            <p:nvSpPr>
              <p:cNvPr id="45" name="Rectangle 44">
                <a:extLst>
                  <a:ext uri="{FF2B5EF4-FFF2-40B4-BE49-F238E27FC236}">
                    <a16:creationId xmlns:a16="http://schemas.microsoft.com/office/drawing/2014/main" id="{0A33790B-EB08-7F4D-8A6F-48815A7D8CE4}"/>
                  </a:ext>
                </a:extLst>
              </p:cNvPr>
              <p:cNvSpPr/>
              <p:nvPr/>
            </p:nvSpPr>
            <p:spPr>
              <a:xfrm flipH="1">
                <a:off x="7629004" y="1707606"/>
                <a:ext cx="293532" cy="108310"/>
              </a:xfrm>
              <a:prstGeom prst="rect">
                <a:avLst/>
              </a:prstGeom>
              <a:solidFill>
                <a:srgbClr val="4D4D4D"/>
              </a:solidFill>
              <a:ln w="12700" cap="flat" cmpd="sng" algn="ctr">
                <a:solidFill>
                  <a:schemeClr val="tx1">
                    <a:lumMod val="85000"/>
                    <a:lumOff val="15000"/>
                  </a:schemeClr>
                </a:solidFill>
                <a:prstDash val="solid"/>
                <a:miter lim="800000"/>
              </a:ln>
              <a:effectLst/>
              <a:scene3d>
                <a:camera prst="orthographicFront">
                  <a:rot lat="18300931" lon="18516683" rev="3644378"/>
                </a:camera>
                <a:lightRig rig="threePt" dir="t"/>
              </a:scene3d>
              <a:sp3d extrusionH="57150"/>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nvGrpSpPr>
              <p:cNvPr id="46" name="Group 45">
                <a:extLst>
                  <a:ext uri="{FF2B5EF4-FFF2-40B4-BE49-F238E27FC236}">
                    <a16:creationId xmlns:a16="http://schemas.microsoft.com/office/drawing/2014/main" id="{14F6BA8B-A99B-1241-8433-A170C38FEBC2}"/>
                  </a:ext>
                </a:extLst>
              </p:cNvPr>
              <p:cNvGrpSpPr/>
              <p:nvPr/>
            </p:nvGrpSpPr>
            <p:grpSpPr>
              <a:xfrm rot="10957748">
                <a:off x="7581095" y="1924077"/>
                <a:ext cx="353020" cy="162133"/>
                <a:chOff x="4888404" y="1169768"/>
                <a:chExt cx="353020" cy="162133"/>
              </a:xfrm>
            </p:grpSpPr>
            <p:sp>
              <p:nvSpPr>
                <p:cNvPr id="49" name="Oval 48">
                  <a:extLst>
                    <a:ext uri="{FF2B5EF4-FFF2-40B4-BE49-F238E27FC236}">
                      <a16:creationId xmlns:a16="http://schemas.microsoft.com/office/drawing/2014/main" id="{FECE8438-64AE-314A-9644-C41234D19CC7}"/>
                    </a:ext>
                  </a:extLst>
                </p:cNvPr>
                <p:cNvSpPr/>
                <p:nvPr/>
              </p:nvSpPr>
              <p:spPr>
                <a:xfrm rot="19983973">
                  <a:off x="4888404" y="1205661"/>
                  <a:ext cx="160414" cy="126240"/>
                </a:xfrm>
                <a:prstGeom prst="ellipse">
                  <a:avLst/>
                </a:prstGeom>
                <a:gradFill rotWithShape="1">
                  <a:gsLst>
                    <a:gs pos="0">
                      <a:srgbClr val="5B9BD5">
                        <a:satMod val="103000"/>
                        <a:lumMod val="102000"/>
                        <a:tint val="94000"/>
                      </a:srgbClr>
                    </a:gs>
                    <a:gs pos="85000">
                      <a:srgbClr val="B8D3EC"/>
                    </a:gs>
                    <a:gs pos="33000">
                      <a:srgbClr val="5B9BD5">
                        <a:lumMod val="20000"/>
                        <a:lumOff val="80000"/>
                      </a:srgbClr>
                    </a:gs>
                    <a:gs pos="22000">
                      <a:srgbClr val="6AA3D5"/>
                    </a:gs>
                    <a:gs pos="66500">
                      <a:srgbClr val="91BBE0"/>
                    </a:gs>
                    <a:gs pos="100000">
                      <a:srgbClr val="5B9BD5">
                        <a:lumMod val="99000"/>
                        <a:satMod val="120000"/>
                        <a:shade val="78000"/>
                      </a:srgbClr>
                    </a:gs>
                  </a:gsLst>
                  <a:lin ang="5400000" scaled="0"/>
                </a:gradFill>
                <a:ln w="6350" cap="flat" cmpd="sng" algn="ctr">
                  <a:solidFill>
                    <a:srgbClr val="E7E6E6">
                      <a:lumMod val="50000"/>
                    </a:srgbClr>
                  </a:solidFill>
                  <a:prstDash val="solid"/>
                  <a:miter lim="800000"/>
                </a:ln>
                <a:effectLst/>
                <a:scene3d>
                  <a:camera prst="orthographicFront">
                    <a:rot lat="0" lon="18660000" rev="20700000"/>
                  </a:camera>
                  <a:lightRig rig="threePt" dir="t"/>
                </a:scene3d>
                <a:sp3d extrusionH="38100" contourW="6350" prstMaterial="metal">
                  <a:contourClr>
                    <a:sysClr val="window" lastClr="FFFFFF"/>
                  </a:contourClr>
                </a:sp3d>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0" name="Oval 49">
                  <a:extLst>
                    <a:ext uri="{FF2B5EF4-FFF2-40B4-BE49-F238E27FC236}">
                      <a16:creationId xmlns:a16="http://schemas.microsoft.com/office/drawing/2014/main" id="{9C0D2AA6-3258-544B-8440-0871D5CDCE04}"/>
                    </a:ext>
                  </a:extLst>
                </p:cNvPr>
                <p:cNvSpPr/>
                <p:nvPr/>
              </p:nvSpPr>
              <p:spPr>
                <a:xfrm rot="19983973">
                  <a:off x="5108556" y="1171598"/>
                  <a:ext cx="123645" cy="102221"/>
                </a:xfrm>
                <a:prstGeom prst="ellipse">
                  <a:avLst/>
                </a:prstGeom>
                <a:noFill/>
                <a:ln w="66675" cap="flat" cmpd="sng" algn="ctr">
                  <a:gradFill>
                    <a:gsLst>
                      <a:gs pos="43000">
                        <a:srgbClr val="44546A"/>
                      </a:gs>
                      <a:gs pos="0">
                        <a:srgbClr val="264396"/>
                      </a:gs>
                      <a:gs pos="17000">
                        <a:srgbClr val="5B9BD5">
                          <a:tint val="23500"/>
                          <a:satMod val="160000"/>
                        </a:srgbClr>
                      </a:gs>
                    </a:gsLst>
                    <a:lin ang="5400000" scaled="0"/>
                  </a:gradFill>
                  <a:prstDash val="solid"/>
                  <a:miter lim="800000"/>
                </a:ln>
                <a:effectLst/>
                <a:scene3d>
                  <a:camera prst="orthographicFront">
                    <a:rot lat="0" lon="18660000" rev="20700000"/>
                  </a:camera>
                  <a:lightRig rig="threePt" dir="t"/>
                </a:scene3d>
                <a:sp3d extrusionH="317500" prstMaterial="clear"/>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1" name="Oval 50">
                  <a:extLst>
                    <a:ext uri="{FF2B5EF4-FFF2-40B4-BE49-F238E27FC236}">
                      <a16:creationId xmlns:a16="http://schemas.microsoft.com/office/drawing/2014/main" id="{E357676B-DB08-7447-86C5-9A546DB989B0}"/>
                    </a:ext>
                  </a:extLst>
                </p:cNvPr>
                <p:cNvSpPr/>
                <p:nvPr/>
              </p:nvSpPr>
              <p:spPr>
                <a:xfrm rot="19983973">
                  <a:off x="5123990" y="1169768"/>
                  <a:ext cx="117434" cy="97087"/>
                </a:xfrm>
                <a:prstGeom prst="ellipse">
                  <a:avLst/>
                </a:prstGeom>
                <a:gradFill rotWithShape="1">
                  <a:gsLst>
                    <a:gs pos="0">
                      <a:srgbClr val="5B9BD5">
                        <a:satMod val="103000"/>
                        <a:lumMod val="102000"/>
                        <a:tint val="94000"/>
                      </a:srgbClr>
                    </a:gs>
                    <a:gs pos="85000">
                      <a:srgbClr val="B8D3EC"/>
                    </a:gs>
                    <a:gs pos="33000">
                      <a:srgbClr val="5B9BD5">
                        <a:lumMod val="20000"/>
                        <a:lumOff val="80000"/>
                      </a:srgbClr>
                    </a:gs>
                    <a:gs pos="22000">
                      <a:srgbClr val="6AA3D5"/>
                    </a:gs>
                    <a:gs pos="66500">
                      <a:srgbClr val="91BBE0"/>
                    </a:gs>
                    <a:gs pos="100000">
                      <a:srgbClr val="5B9BD5">
                        <a:lumMod val="99000"/>
                        <a:satMod val="120000"/>
                        <a:shade val="78000"/>
                      </a:srgbClr>
                    </a:gs>
                  </a:gsLst>
                  <a:lin ang="5400000" scaled="0"/>
                </a:gradFill>
                <a:ln w="6350" cap="flat" cmpd="sng" algn="ctr">
                  <a:solidFill>
                    <a:srgbClr val="E7E6E6">
                      <a:lumMod val="50000"/>
                    </a:srgbClr>
                  </a:solidFill>
                  <a:prstDash val="solid"/>
                  <a:miter lim="800000"/>
                </a:ln>
                <a:effectLst/>
                <a:scene3d>
                  <a:camera prst="orthographicFront">
                    <a:rot lat="0" lon="18660000" rev="20700000"/>
                  </a:camera>
                  <a:lightRig rig="threePt" dir="t"/>
                </a:scene3d>
                <a:sp3d extrusionH="38100" contourW="6350" prstMaterial="metal">
                  <a:contourClr>
                    <a:sysClr val="window" lastClr="FFFFFF"/>
                  </a:contourClr>
                </a:sp3d>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sp>
            <p:nvSpPr>
              <p:cNvPr id="47" name="Arc 46">
                <a:extLst>
                  <a:ext uri="{FF2B5EF4-FFF2-40B4-BE49-F238E27FC236}">
                    <a16:creationId xmlns:a16="http://schemas.microsoft.com/office/drawing/2014/main" id="{5F50A5EC-8F35-0146-A440-EAF7C98FC974}"/>
                  </a:ext>
                </a:extLst>
              </p:cNvPr>
              <p:cNvSpPr/>
              <p:nvPr/>
            </p:nvSpPr>
            <p:spPr>
              <a:xfrm flipH="1">
                <a:off x="7511336" y="1818264"/>
                <a:ext cx="226962" cy="210330"/>
              </a:xfrm>
              <a:prstGeom prst="arc">
                <a:avLst>
                  <a:gd name="adj1" fmla="val 15993131"/>
                  <a:gd name="adj2" fmla="val 5571015"/>
                </a:avLst>
              </a:prstGeom>
              <a:ln w="190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8" name="Freeform 63">
                <a:extLst>
                  <a:ext uri="{FF2B5EF4-FFF2-40B4-BE49-F238E27FC236}">
                    <a16:creationId xmlns:a16="http://schemas.microsoft.com/office/drawing/2014/main" id="{DEA48424-7E29-8C41-8C67-EAFAD8CA6F1C}"/>
                  </a:ext>
                </a:extLst>
              </p:cNvPr>
              <p:cNvSpPr/>
              <p:nvPr/>
            </p:nvSpPr>
            <p:spPr>
              <a:xfrm rot="11043243">
                <a:off x="7011697" y="1782589"/>
                <a:ext cx="645005" cy="109712"/>
              </a:xfrm>
              <a:custGeom>
                <a:avLst/>
                <a:gdLst>
                  <a:gd name="connsiteX0" fmla="*/ 0 w 2728063"/>
                  <a:gd name="connsiteY0" fmla="*/ 894521 h 973011"/>
                  <a:gd name="connsiteX1" fmla="*/ 2435087 w 2728063"/>
                  <a:gd name="connsiteY1" fmla="*/ 884582 h 973011"/>
                  <a:gd name="connsiteX2" fmla="*/ 2594114 w 2728063"/>
                  <a:gd name="connsiteY2" fmla="*/ 0 h 973011"/>
                  <a:gd name="connsiteX0" fmla="*/ 0 w 4096571"/>
                  <a:gd name="connsiteY0" fmla="*/ 803905 h 882395"/>
                  <a:gd name="connsiteX1" fmla="*/ 2435087 w 4096571"/>
                  <a:gd name="connsiteY1" fmla="*/ 793966 h 882395"/>
                  <a:gd name="connsiteX2" fmla="*/ 4086942 w 4096571"/>
                  <a:gd name="connsiteY2" fmla="*/ 0 h 882395"/>
                  <a:gd name="connsiteX0" fmla="*/ 0 w 4086942"/>
                  <a:gd name="connsiteY0" fmla="*/ 803905 h 882395"/>
                  <a:gd name="connsiteX1" fmla="*/ 2435087 w 4086942"/>
                  <a:gd name="connsiteY1" fmla="*/ 793966 h 882395"/>
                  <a:gd name="connsiteX2" fmla="*/ 4086942 w 4086942"/>
                  <a:gd name="connsiteY2" fmla="*/ 0 h 882395"/>
                  <a:gd name="connsiteX0" fmla="*/ 0 w 4086942"/>
                  <a:gd name="connsiteY0" fmla="*/ 803905 h 822596"/>
                  <a:gd name="connsiteX1" fmla="*/ 1722600 w 4086942"/>
                  <a:gd name="connsiteY1" fmla="*/ 588020 h 822596"/>
                  <a:gd name="connsiteX2" fmla="*/ 4086942 w 4086942"/>
                  <a:gd name="connsiteY2" fmla="*/ 0 h 822596"/>
                  <a:gd name="connsiteX0" fmla="*/ 0 w 4222652"/>
                  <a:gd name="connsiteY0" fmla="*/ 705051 h 738798"/>
                  <a:gd name="connsiteX1" fmla="*/ 1858310 w 4222652"/>
                  <a:gd name="connsiteY1" fmla="*/ 588020 h 738798"/>
                  <a:gd name="connsiteX2" fmla="*/ 4222652 w 4222652"/>
                  <a:gd name="connsiteY2" fmla="*/ 0 h 738798"/>
                  <a:gd name="connsiteX0" fmla="*/ 0 w 4222652"/>
                  <a:gd name="connsiteY0" fmla="*/ 705051 h 705051"/>
                  <a:gd name="connsiteX1" fmla="*/ 1858310 w 4222652"/>
                  <a:gd name="connsiteY1" fmla="*/ 588020 h 705051"/>
                  <a:gd name="connsiteX2" fmla="*/ 4222652 w 4222652"/>
                  <a:gd name="connsiteY2" fmla="*/ 0 h 705051"/>
                  <a:gd name="connsiteX0" fmla="*/ 0 w 4222652"/>
                  <a:gd name="connsiteY0" fmla="*/ 705051 h 705051"/>
                  <a:gd name="connsiteX1" fmla="*/ 1926167 w 4222652"/>
                  <a:gd name="connsiteY1" fmla="*/ 447977 h 705051"/>
                  <a:gd name="connsiteX2" fmla="*/ 4222652 w 4222652"/>
                  <a:gd name="connsiteY2" fmla="*/ 0 h 705051"/>
                  <a:gd name="connsiteX0" fmla="*/ 2 w 7654526"/>
                  <a:gd name="connsiteY0" fmla="*/ 2021860 h 2021854"/>
                  <a:gd name="connsiteX1" fmla="*/ 5358041 w 7654526"/>
                  <a:gd name="connsiteY1" fmla="*/ 447977 h 2021854"/>
                  <a:gd name="connsiteX2" fmla="*/ 7654526 w 7654526"/>
                  <a:gd name="connsiteY2" fmla="*/ 0 h 2021854"/>
                  <a:gd name="connsiteX0" fmla="*/ -2 w 5767610"/>
                  <a:gd name="connsiteY0" fmla="*/ 697110 h 697109"/>
                  <a:gd name="connsiteX1" fmla="*/ 3471125 w 5767610"/>
                  <a:gd name="connsiteY1" fmla="*/ 447977 h 697109"/>
                  <a:gd name="connsiteX2" fmla="*/ 5767610 w 5767610"/>
                  <a:gd name="connsiteY2" fmla="*/ 0 h 697109"/>
                  <a:gd name="connsiteX0" fmla="*/ -3 w 7129702"/>
                  <a:gd name="connsiteY0" fmla="*/ 945437 h 945440"/>
                  <a:gd name="connsiteX1" fmla="*/ 4833217 w 7129702"/>
                  <a:gd name="connsiteY1" fmla="*/ 447977 h 945440"/>
                  <a:gd name="connsiteX2" fmla="*/ 7129702 w 7129702"/>
                  <a:gd name="connsiteY2" fmla="*/ 0 h 945440"/>
                  <a:gd name="connsiteX0" fmla="*/ -3 w 7129702"/>
                  <a:gd name="connsiteY0" fmla="*/ 1341551 h 1341554"/>
                  <a:gd name="connsiteX1" fmla="*/ 4833217 w 7129702"/>
                  <a:gd name="connsiteY1" fmla="*/ 844091 h 1341554"/>
                  <a:gd name="connsiteX2" fmla="*/ 7129702 w 7129702"/>
                  <a:gd name="connsiteY2" fmla="*/ 396114 h 1341554"/>
                  <a:gd name="connsiteX0" fmla="*/ 1 w 4438249"/>
                  <a:gd name="connsiteY0" fmla="*/ 1360672 h 1360677"/>
                  <a:gd name="connsiteX1" fmla="*/ 2141764 w 4438249"/>
                  <a:gd name="connsiteY1" fmla="*/ 801713 h 1360677"/>
                  <a:gd name="connsiteX2" fmla="*/ 4438249 w 4438249"/>
                  <a:gd name="connsiteY2" fmla="*/ 353736 h 1360677"/>
                  <a:gd name="connsiteX0" fmla="*/ 0 w 7202745"/>
                  <a:gd name="connsiteY0" fmla="*/ 1239235 h 1239233"/>
                  <a:gd name="connsiteX1" fmla="*/ 4906260 w 7202745"/>
                  <a:gd name="connsiteY1" fmla="*/ 1102986 h 1239233"/>
                  <a:gd name="connsiteX2" fmla="*/ 7202745 w 7202745"/>
                  <a:gd name="connsiteY2" fmla="*/ 655009 h 1239233"/>
                  <a:gd name="connsiteX0" fmla="*/ 0 w 7202745"/>
                  <a:gd name="connsiteY0" fmla="*/ 1150762 h 1150760"/>
                  <a:gd name="connsiteX1" fmla="*/ 2128646 w 7202745"/>
                  <a:gd name="connsiteY1" fmla="*/ 407 h 1150760"/>
                  <a:gd name="connsiteX2" fmla="*/ 4906260 w 7202745"/>
                  <a:gd name="connsiteY2" fmla="*/ 1014513 h 1150760"/>
                  <a:gd name="connsiteX3" fmla="*/ 7202745 w 7202745"/>
                  <a:gd name="connsiteY3" fmla="*/ 566536 h 1150760"/>
                  <a:gd name="connsiteX0" fmla="*/ 0 w 7202745"/>
                  <a:gd name="connsiteY0" fmla="*/ 1151363 h 1151361"/>
                  <a:gd name="connsiteX1" fmla="*/ 2128646 w 7202745"/>
                  <a:gd name="connsiteY1" fmla="*/ 1008 h 1151361"/>
                  <a:gd name="connsiteX2" fmla="*/ 5109734 w 7202745"/>
                  <a:gd name="connsiteY2" fmla="*/ 437445 h 1151361"/>
                  <a:gd name="connsiteX3" fmla="*/ 7202745 w 7202745"/>
                  <a:gd name="connsiteY3" fmla="*/ 567137 h 1151361"/>
                  <a:gd name="connsiteX0" fmla="*/ 0 w 7202745"/>
                  <a:gd name="connsiteY0" fmla="*/ 2011090 h 2011088"/>
                  <a:gd name="connsiteX1" fmla="*/ 2128646 w 7202745"/>
                  <a:gd name="connsiteY1" fmla="*/ 860735 h 2011088"/>
                  <a:gd name="connsiteX2" fmla="*/ 4252309 w 7202745"/>
                  <a:gd name="connsiteY2" fmla="*/ 9374 h 2011088"/>
                  <a:gd name="connsiteX3" fmla="*/ 7202745 w 7202745"/>
                  <a:gd name="connsiteY3" fmla="*/ 1426864 h 2011088"/>
                  <a:gd name="connsiteX0" fmla="*/ 0 w 7202745"/>
                  <a:gd name="connsiteY0" fmla="*/ 2019757 h 2019755"/>
                  <a:gd name="connsiteX1" fmla="*/ 1872730 w 7202745"/>
                  <a:gd name="connsiteY1" fmla="*/ 251904 h 2019755"/>
                  <a:gd name="connsiteX2" fmla="*/ 4252309 w 7202745"/>
                  <a:gd name="connsiteY2" fmla="*/ 18041 h 2019755"/>
                  <a:gd name="connsiteX3" fmla="*/ 7202745 w 7202745"/>
                  <a:gd name="connsiteY3" fmla="*/ 1435531 h 2019755"/>
                  <a:gd name="connsiteX0" fmla="*/ 0 w 7365875"/>
                  <a:gd name="connsiteY0" fmla="*/ 3516776 h 3516771"/>
                  <a:gd name="connsiteX1" fmla="*/ 2035860 w 7365875"/>
                  <a:gd name="connsiteY1" fmla="*/ 251904 h 3516771"/>
                  <a:gd name="connsiteX2" fmla="*/ 4415439 w 7365875"/>
                  <a:gd name="connsiteY2" fmla="*/ 18041 h 3516771"/>
                  <a:gd name="connsiteX3" fmla="*/ 7365875 w 7365875"/>
                  <a:gd name="connsiteY3" fmla="*/ 1435531 h 3516771"/>
                  <a:gd name="connsiteX0" fmla="*/ 0 w 7365875"/>
                  <a:gd name="connsiteY0" fmla="*/ 3508130 h 4754035"/>
                  <a:gd name="connsiteX1" fmla="*/ 2869576 w 7365875"/>
                  <a:gd name="connsiteY1" fmla="*/ 4753779 h 4754035"/>
                  <a:gd name="connsiteX2" fmla="*/ 4415439 w 7365875"/>
                  <a:gd name="connsiteY2" fmla="*/ 9395 h 4754035"/>
                  <a:gd name="connsiteX3" fmla="*/ 7365875 w 7365875"/>
                  <a:gd name="connsiteY3" fmla="*/ 1426885 h 4754035"/>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71767"/>
                  <a:gd name="connsiteX1" fmla="*/ 2869576 w 7365875"/>
                  <a:gd name="connsiteY1" fmla="*/ 3326890 h 3371767"/>
                  <a:gd name="connsiteX2" fmla="*/ 7365875 w 7365875"/>
                  <a:gd name="connsiteY2" fmla="*/ -4 h 3371767"/>
                  <a:gd name="connsiteX0" fmla="*/ 0 w 7365875"/>
                  <a:gd name="connsiteY0" fmla="*/ 2081241 h 3229519"/>
                  <a:gd name="connsiteX1" fmla="*/ 4327017 w 7365875"/>
                  <a:gd name="connsiteY1" fmla="*/ 3181129 h 3229519"/>
                  <a:gd name="connsiteX2" fmla="*/ 7365875 w 7365875"/>
                  <a:gd name="connsiteY2" fmla="*/ -4 h 3229519"/>
                  <a:gd name="connsiteX0" fmla="*/ 0 w 7365875"/>
                  <a:gd name="connsiteY0" fmla="*/ 2081241 h 2081236"/>
                  <a:gd name="connsiteX1" fmla="*/ 4339335 w 7365875"/>
                  <a:gd name="connsiteY1" fmla="*/ 1266312 h 2081236"/>
                  <a:gd name="connsiteX2" fmla="*/ 7365875 w 7365875"/>
                  <a:gd name="connsiteY2" fmla="*/ -4 h 2081236"/>
                  <a:gd name="connsiteX0" fmla="*/ -1 w 7210484"/>
                  <a:gd name="connsiteY0" fmla="*/ 3959260 h 3959269"/>
                  <a:gd name="connsiteX1" fmla="*/ 4183944 w 7210484"/>
                  <a:gd name="connsiteY1" fmla="*/ 1266312 h 3959269"/>
                  <a:gd name="connsiteX2" fmla="*/ 7210484 w 7210484"/>
                  <a:gd name="connsiteY2" fmla="*/ -4 h 3959269"/>
                  <a:gd name="connsiteX0" fmla="*/ 0 w 7114526"/>
                  <a:gd name="connsiteY0" fmla="*/ 3242958 h 3242952"/>
                  <a:gd name="connsiteX1" fmla="*/ 4087986 w 7114526"/>
                  <a:gd name="connsiteY1" fmla="*/ 1266312 h 3242952"/>
                  <a:gd name="connsiteX2" fmla="*/ 7114526 w 7114526"/>
                  <a:gd name="connsiteY2" fmla="*/ -4 h 3242952"/>
                  <a:gd name="connsiteX0" fmla="*/ -1 w 6727169"/>
                  <a:gd name="connsiteY0" fmla="*/ 2984224 h 2984219"/>
                  <a:gd name="connsiteX1" fmla="*/ 3700629 w 6727169"/>
                  <a:gd name="connsiteY1" fmla="*/ 1266312 h 2984219"/>
                  <a:gd name="connsiteX2" fmla="*/ 6727169 w 6727169"/>
                  <a:gd name="connsiteY2" fmla="*/ -4 h 2984219"/>
                  <a:gd name="connsiteX0" fmla="*/ 0 w 6048403"/>
                  <a:gd name="connsiteY0" fmla="*/ 3183020 h 3183012"/>
                  <a:gd name="connsiteX1" fmla="*/ 3021863 w 6048403"/>
                  <a:gd name="connsiteY1" fmla="*/ 1266312 h 3183012"/>
                  <a:gd name="connsiteX2" fmla="*/ 6048403 w 6048403"/>
                  <a:gd name="connsiteY2" fmla="*/ -4 h 3183012"/>
                </a:gdLst>
                <a:ahLst/>
                <a:cxnLst>
                  <a:cxn ang="0">
                    <a:pos x="connsiteX0" y="connsiteY0"/>
                  </a:cxn>
                  <a:cxn ang="0">
                    <a:pos x="connsiteX1" y="connsiteY1"/>
                  </a:cxn>
                  <a:cxn ang="0">
                    <a:pos x="connsiteX2" y="connsiteY2"/>
                  </a:cxn>
                </a:cxnLst>
                <a:rect l="l" t="t" r="r" b="b"/>
                <a:pathLst>
                  <a:path w="6048403" h="3183012">
                    <a:moveTo>
                      <a:pt x="0" y="3183020"/>
                    </a:moveTo>
                    <a:cubicBezTo>
                      <a:pt x="354774" y="2991293"/>
                      <a:pt x="1794217" y="1613186"/>
                      <a:pt x="3021863" y="1266312"/>
                    </a:cubicBezTo>
                    <a:cubicBezTo>
                      <a:pt x="4249509" y="919438"/>
                      <a:pt x="5111674" y="693099"/>
                      <a:pt x="6048403" y="-4"/>
                    </a:cubicBezTo>
                  </a:path>
                </a:pathLst>
              </a:custGeom>
              <a:noFill/>
              <a:ln w="19050">
                <a:solidFill>
                  <a:schemeClr val="accent4">
                    <a:lumMod val="5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10" name="Group 9">
              <a:extLst>
                <a:ext uri="{FF2B5EF4-FFF2-40B4-BE49-F238E27FC236}">
                  <a16:creationId xmlns:a16="http://schemas.microsoft.com/office/drawing/2014/main" id="{A23F1D8A-5401-4147-8A5C-43C2AE54D39A}"/>
                </a:ext>
              </a:extLst>
            </p:cNvPr>
            <p:cNvGrpSpPr>
              <a:grpSpLocks noChangeAspect="1"/>
            </p:cNvGrpSpPr>
            <p:nvPr/>
          </p:nvGrpSpPr>
          <p:grpSpPr>
            <a:xfrm rot="3309985" flipH="1">
              <a:off x="6409038" y="4449151"/>
              <a:ext cx="301570" cy="381741"/>
              <a:chOff x="5613093" y="1538321"/>
              <a:chExt cx="306641" cy="171791"/>
            </a:xfrm>
          </p:grpSpPr>
          <p:sp>
            <p:nvSpPr>
              <p:cNvPr id="40" name="Isosceles Triangle 50">
                <a:extLst>
                  <a:ext uri="{FF2B5EF4-FFF2-40B4-BE49-F238E27FC236}">
                    <a16:creationId xmlns:a16="http://schemas.microsoft.com/office/drawing/2014/main" id="{1A579BBF-5D44-2843-A872-18DD75BBDCE8}"/>
                  </a:ext>
                </a:extLst>
              </p:cNvPr>
              <p:cNvSpPr/>
              <p:nvPr/>
            </p:nvSpPr>
            <p:spPr>
              <a:xfrm rot="16200000">
                <a:off x="5571383" y="1594910"/>
                <a:ext cx="142034" cy="58614"/>
              </a:xfrm>
              <a:prstGeom prst="triangle">
                <a:avLst/>
              </a:prstGeom>
              <a:solidFill>
                <a:srgbClr val="5F5F5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41" name="Can 25">
                <a:extLst>
                  <a:ext uri="{FF2B5EF4-FFF2-40B4-BE49-F238E27FC236}">
                    <a16:creationId xmlns:a16="http://schemas.microsoft.com/office/drawing/2014/main" id="{D5CF90F1-C140-524C-9994-2FDCAF288985}"/>
                  </a:ext>
                </a:extLst>
              </p:cNvPr>
              <p:cNvSpPr/>
              <p:nvPr/>
            </p:nvSpPr>
            <p:spPr>
              <a:xfrm rot="5400000">
                <a:off x="5696157" y="1498362"/>
                <a:ext cx="171791" cy="251710"/>
              </a:xfrm>
              <a:prstGeom prst="can">
                <a:avLst>
                  <a:gd name="adj" fmla="val 31931"/>
                </a:avLst>
              </a:prstGeom>
              <a:solidFill>
                <a:srgbClr val="5F5F5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42" name="Oval 41">
                <a:extLst>
                  <a:ext uri="{FF2B5EF4-FFF2-40B4-BE49-F238E27FC236}">
                    <a16:creationId xmlns:a16="http://schemas.microsoft.com/office/drawing/2014/main" id="{2F4AFD01-AA39-D045-A719-8390E65CF1DE}"/>
                  </a:ext>
                </a:extLst>
              </p:cNvPr>
              <p:cNvSpPr/>
              <p:nvPr/>
            </p:nvSpPr>
            <p:spPr>
              <a:xfrm>
                <a:off x="5874015" y="1554283"/>
                <a:ext cx="45719" cy="139869"/>
              </a:xfrm>
              <a:prstGeom prst="ellipse">
                <a:avLst/>
              </a:prstGeom>
              <a:solidFill>
                <a:srgbClr val="00B0F0"/>
              </a:solidFill>
              <a:ln>
                <a:solidFill>
                  <a:srgbClr val="A3D8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D4D825AD-237B-D14E-A0C5-AC16253AB2F9}"/>
                </a:ext>
              </a:extLst>
            </p:cNvPr>
            <p:cNvGrpSpPr/>
            <p:nvPr/>
          </p:nvGrpSpPr>
          <p:grpSpPr>
            <a:xfrm>
              <a:off x="1192933" y="4533685"/>
              <a:ext cx="1927762" cy="959207"/>
              <a:chOff x="6961907" y="399008"/>
              <a:chExt cx="1424111" cy="659541"/>
            </a:xfrm>
          </p:grpSpPr>
          <p:sp>
            <p:nvSpPr>
              <p:cNvPr id="19" name="Rectangle: Rounded Corners 29">
                <a:extLst>
                  <a:ext uri="{FF2B5EF4-FFF2-40B4-BE49-F238E27FC236}">
                    <a16:creationId xmlns:a16="http://schemas.microsoft.com/office/drawing/2014/main" id="{CEBF8A02-904D-7344-9703-4C23520276FB}"/>
                  </a:ext>
                </a:extLst>
              </p:cNvPr>
              <p:cNvSpPr/>
              <p:nvPr/>
            </p:nvSpPr>
            <p:spPr>
              <a:xfrm flipH="1">
                <a:off x="6961907" y="399008"/>
                <a:ext cx="1424111" cy="659541"/>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5A954508-3648-9046-BF6F-F6507D0AB974}"/>
                  </a:ext>
                </a:extLst>
              </p:cNvPr>
              <p:cNvGrpSpPr/>
              <p:nvPr/>
            </p:nvGrpSpPr>
            <p:grpSpPr>
              <a:xfrm flipH="1">
                <a:off x="7884754" y="522372"/>
                <a:ext cx="366171" cy="388659"/>
                <a:chOff x="3446953" y="4428924"/>
                <a:chExt cx="626299" cy="406188"/>
              </a:xfrm>
            </p:grpSpPr>
            <p:sp>
              <p:nvSpPr>
                <p:cNvPr id="28" name="Rectangle 18">
                  <a:extLst>
                    <a:ext uri="{FF2B5EF4-FFF2-40B4-BE49-F238E27FC236}">
                      <a16:creationId xmlns:a16="http://schemas.microsoft.com/office/drawing/2014/main" id="{BD031679-BCA3-C646-B452-D910C4D295A3}"/>
                    </a:ext>
                  </a:extLst>
                </p:cNvPr>
                <p:cNvSpPr>
                  <a:spLocks noChangeArrowheads="1"/>
                </p:cNvSpPr>
                <p:nvPr/>
              </p:nvSpPr>
              <p:spPr bwMode="auto">
                <a:xfrm flipH="1">
                  <a:off x="3446953" y="4428924"/>
                  <a:ext cx="623888" cy="406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29" name="Group 28">
                  <a:extLst>
                    <a:ext uri="{FF2B5EF4-FFF2-40B4-BE49-F238E27FC236}">
                      <a16:creationId xmlns:a16="http://schemas.microsoft.com/office/drawing/2014/main" id="{D44030A7-4A62-0941-9911-7ABBD032D37A}"/>
                    </a:ext>
                  </a:extLst>
                </p:cNvPr>
                <p:cNvGrpSpPr/>
                <p:nvPr/>
              </p:nvGrpSpPr>
              <p:grpSpPr>
                <a:xfrm>
                  <a:off x="3460487" y="4480063"/>
                  <a:ext cx="612765" cy="269965"/>
                  <a:chOff x="3931538" y="5193910"/>
                  <a:chExt cx="2895982" cy="1363644"/>
                </a:xfrm>
              </p:grpSpPr>
              <p:sp>
                <p:nvSpPr>
                  <p:cNvPr id="30" name="Line 177">
                    <a:extLst>
                      <a:ext uri="{FF2B5EF4-FFF2-40B4-BE49-F238E27FC236}">
                        <a16:creationId xmlns:a16="http://schemas.microsoft.com/office/drawing/2014/main" id="{1C1CA26F-5421-F443-980A-3265962B8BAF}"/>
                      </a:ext>
                    </a:extLst>
                  </p:cNvPr>
                  <p:cNvSpPr>
                    <a:spLocks noChangeShapeType="1"/>
                  </p:cNvSpPr>
                  <p:nvPr/>
                </p:nvSpPr>
                <p:spPr bwMode="auto">
                  <a:xfrm flipH="1" flipV="1">
                    <a:off x="6629509" y="6227782"/>
                    <a:ext cx="0" cy="320857"/>
                  </a:xfrm>
                  <a:prstGeom prst="line">
                    <a:avLst/>
                  </a:prstGeom>
                  <a:noFill/>
                  <a:ln w="19050" cap="flat">
                    <a:solidFill>
                      <a:srgbClr val="90185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1" name="Line 179">
                    <a:extLst>
                      <a:ext uri="{FF2B5EF4-FFF2-40B4-BE49-F238E27FC236}">
                        <a16:creationId xmlns:a16="http://schemas.microsoft.com/office/drawing/2014/main" id="{466C9756-050D-A444-A2EF-AE2ABE2F9287}"/>
                      </a:ext>
                    </a:extLst>
                  </p:cNvPr>
                  <p:cNvSpPr>
                    <a:spLocks noChangeShapeType="1"/>
                  </p:cNvSpPr>
                  <p:nvPr/>
                </p:nvSpPr>
                <p:spPr bwMode="auto">
                  <a:xfrm flipH="1" flipV="1">
                    <a:off x="6323491" y="5906928"/>
                    <a:ext cx="0" cy="641716"/>
                  </a:xfrm>
                  <a:prstGeom prst="line">
                    <a:avLst/>
                  </a:prstGeom>
                  <a:noFill/>
                  <a:ln w="19050" cap="flat">
                    <a:solidFill>
                      <a:srgbClr val="5B24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2" name="Line 181">
                    <a:extLst>
                      <a:ext uri="{FF2B5EF4-FFF2-40B4-BE49-F238E27FC236}">
                        <a16:creationId xmlns:a16="http://schemas.microsoft.com/office/drawing/2014/main" id="{79534BF2-3900-0248-8E1F-F088C1C337F4}"/>
                      </a:ext>
                    </a:extLst>
                  </p:cNvPr>
                  <p:cNvSpPr>
                    <a:spLocks noChangeShapeType="1"/>
                  </p:cNvSpPr>
                  <p:nvPr/>
                </p:nvSpPr>
                <p:spPr bwMode="auto">
                  <a:xfrm flipH="1" flipV="1">
                    <a:off x="6008471" y="5621720"/>
                    <a:ext cx="0" cy="926920"/>
                  </a:xfrm>
                  <a:prstGeom prst="line">
                    <a:avLst/>
                  </a:prstGeom>
                  <a:noFill/>
                  <a:ln w="19050" cap="flat">
                    <a:solidFill>
                      <a:srgbClr val="2330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3" name="Line 183">
                    <a:extLst>
                      <a:ext uri="{FF2B5EF4-FFF2-40B4-BE49-F238E27FC236}">
                        <a16:creationId xmlns:a16="http://schemas.microsoft.com/office/drawing/2014/main" id="{C2342113-13E4-A649-BBC7-73B31EF3C5E9}"/>
                      </a:ext>
                    </a:extLst>
                  </p:cNvPr>
                  <p:cNvSpPr>
                    <a:spLocks noChangeShapeType="1"/>
                  </p:cNvSpPr>
                  <p:nvPr/>
                </p:nvSpPr>
                <p:spPr bwMode="auto">
                  <a:xfrm flipH="1" flipV="1">
                    <a:off x="5693453" y="5318688"/>
                    <a:ext cx="0" cy="1229953"/>
                  </a:xfrm>
                  <a:prstGeom prst="line">
                    <a:avLst/>
                  </a:prstGeom>
                  <a:noFill/>
                  <a:ln w="19050" cap="flat">
                    <a:solidFill>
                      <a:srgbClr val="2299C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4" name="Line 185">
                    <a:extLst>
                      <a:ext uri="{FF2B5EF4-FFF2-40B4-BE49-F238E27FC236}">
                        <a16:creationId xmlns:a16="http://schemas.microsoft.com/office/drawing/2014/main" id="{5272D421-3FE2-F74A-9853-653B620414AF}"/>
                      </a:ext>
                    </a:extLst>
                  </p:cNvPr>
                  <p:cNvSpPr>
                    <a:spLocks noChangeShapeType="1"/>
                  </p:cNvSpPr>
                  <p:nvPr/>
                </p:nvSpPr>
                <p:spPr bwMode="auto">
                  <a:xfrm flipH="1" flipV="1">
                    <a:off x="5387437" y="5193910"/>
                    <a:ext cx="0" cy="1363644"/>
                  </a:xfrm>
                  <a:prstGeom prst="line">
                    <a:avLst/>
                  </a:prstGeom>
                  <a:noFill/>
                  <a:ln w="19050" cap="flat">
                    <a:solidFill>
                      <a:srgbClr val="25A36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5" name="Line 187">
                    <a:extLst>
                      <a:ext uri="{FF2B5EF4-FFF2-40B4-BE49-F238E27FC236}">
                        <a16:creationId xmlns:a16="http://schemas.microsoft.com/office/drawing/2014/main" id="{538800BE-26A6-3943-B5ED-17F1C48C23CB}"/>
                      </a:ext>
                    </a:extLst>
                  </p:cNvPr>
                  <p:cNvSpPr>
                    <a:spLocks noChangeShapeType="1"/>
                  </p:cNvSpPr>
                  <p:nvPr/>
                </p:nvSpPr>
                <p:spPr bwMode="auto">
                  <a:xfrm flipH="1" flipV="1">
                    <a:off x="5072417" y="5318688"/>
                    <a:ext cx="0" cy="1229953"/>
                  </a:xfrm>
                  <a:prstGeom prst="line">
                    <a:avLst/>
                  </a:prstGeom>
                  <a:noFill/>
                  <a:ln w="19050" cap="flat">
                    <a:solidFill>
                      <a:srgbClr val="0A873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6" name="Line 189">
                    <a:extLst>
                      <a:ext uri="{FF2B5EF4-FFF2-40B4-BE49-F238E27FC236}">
                        <a16:creationId xmlns:a16="http://schemas.microsoft.com/office/drawing/2014/main" id="{ECFABC8C-683F-A04D-93FA-2446D19ABAE2}"/>
                      </a:ext>
                    </a:extLst>
                  </p:cNvPr>
                  <p:cNvSpPr>
                    <a:spLocks noChangeShapeType="1"/>
                  </p:cNvSpPr>
                  <p:nvPr/>
                </p:nvSpPr>
                <p:spPr bwMode="auto">
                  <a:xfrm flipH="1" flipV="1">
                    <a:off x="4748398" y="5621720"/>
                    <a:ext cx="0" cy="926920"/>
                  </a:xfrm>
                  <a:prstGeom prst="line">
                    <a:avLst/>
                  </a:prstGeom>
                  <a:noFill/>
                  <a:ln w="19050" cap="flat">
                    <a:solidFill>
                      <a:srgbClr val="BDC71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7" name="Line 176">
                    <a:extLst>
                      <a:ext uri="{FF2B5EF4-FFF2-40B4-BE49-F238E27FC236}">
                        <a16:creationId xmlns:a16="http://schemas.microsoft.com/office/drawing/2014/main" id="{3C32C92E-4867-3442-A72E-DB4A8684054D}"/>
                      </a:ext>
                    </a:extLst>
                  </p:cNvPr>
                  <p:cNvSpPr>
                    <a:spLocks noChangeShapeType="1"/>
                  </p:cNvSpPr>
                  <p:nvPr/>
                </p:nvSpPr>
                <p:spPr bwMode="auto">
                  <a:xfrm flipH="1" flipV="1">
                    <a:off x="3931538" y="6547529"/>
                    <a:ext cx="2895982"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8" name="Line 179">
                    <a:extLst>
                      <a:ext uri="{FF2B5EF4-FFF2-40B4-BE49-F238E27FC236}">
                        <a16:creationId xmlns:a16="http://schemas.microsoft.com/office/drawing/2014/main" id="{BF9C594E-F218-7D41-9C5C-D27CABDF12C6}"/>
                      </a:ext>
                    </a:extLst>
                  </p:cNvPr>
                  <p:cNvSpPr>
                    <a:spLocks noChangeShapeType="1"/>
                  </p:cNvSpPr>
                  <p:nvPr/>
                </p:nvSpPr>
                <p:spPr bwMode="auto">
                  <a:xfrm flipH="1" flipV="1">
                    <a:off x="4425890" y="5905813"/>
                    <a:ext cx="0" cy="641716"/>
                  </a:xfrm>
                  <a:prstGeom prst="line">
                    <a:avLst/>
                  </a:prstGeom>
                  <a:noFill/>
                  <a:ln w="19050" cap="flat">
                    <a:solidFill>
                      <a:srgbClr val="FF9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9" name="Line 177">
                    <a:extLst>
                      <a:ext uri="{FF2B5EF4-FFF2-40B4-BE49-F238E27FC236}">
                        <a16:creationId xmlns:a16="http://schemas.microsoft.com/office/drawing/2014/main" id="{05154C11-4FB4-BE4B-B817-7F0936FDDE74}"/>
                      </a:ext>
                    </a:extLst>
                  </p:cNvPr>
                  <p:cNvSpPr>
                    <a:spLocks noChangeShapeType="1"/>
                  </p:cNvSpPr>
                  <p:nvPr/>
                </p:nvSpPr>
                <p:spPr bwMode="auto">
                  <a:xfrm flipH="1" flipV="1">
                    <a:off x="4124021" y="6227782"/>
                    <a:ext cx="0" cy="320857"/>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grpSp>
            <p:nvGrpSpPr>
              <p:cNvPr id="21" name="Group 20">
                <a:extLst>
                  <a:ext uri="{FF2B5EF4-FFF2-40B4-BE49-F238E27FC236}">
                    <a16:creationId xmlns:a16="http://schemas.microsoft.com/office/drawing/2014/main" id="{20227136-9ACD-F042-9357-B4D0353188B9}"/>
                  </a:ext>
                </a:extLst>
              </p:cNvPr>
              <p:cNvGrpSpPr/>
              <p:nvPr/>
            </p:nvGrpSpPr>
            <p:grpSpPr>
              <a:xfrm rot="879439">
                <a:off x="7039769" y="777591"/>
                <a:ext cx="353020" cy="162133"/>
                <a:chOff x="4888404" y="1169768"/>
                <a:chExt cx="353020" cy="162133"/>
              </a:xfrm>
            </p:grpSpPr>
            <p:sp>
              <p:nvSpPr>
                <p:cNvPr id="25" name="Oval 24">
                  <a:extLst>
                    <a:ext uri="{FF2B5EF4-FFF2-40B4-BE49-F238E27FC236}">
                      <a16:creationId xmlns:a16="http://schemas.microsoft.com/office/drawing/2014/main" id="{0D4501B4-14F1-FD40-AEF7-3B2FB441E2CF}"/>
                    </a:ext>
                  </a:extLst>
                </p:cNvPr>
                <p:cNvSpPr/>
                <p:nvPr/>
              </p:nvSpPr>
              <p:spPr>
                <a:xfrm rot="19983973">
                  <a:off x="4888404" y="1205661"/>
                  <a:ext cx="160414" cy="126240"/>
                </a:xfrm>
                <a:prstGeom prst="ellipse">
                  <a:avLst/>
                </a:prstGeom>
                <a:gradFill rotWithShape="1">
                  <a:gsLst>
                    <a:gs pos="0">
                      <a:srgbClr val="5B9BD5">
                        <a:satMod val="103000"/>
                        <a:lumMod val="102000"/>
                        <a:tint val="94000"/>
                      </a:srgbClr>
                    </a:gs>
                    <a:gs pos="85000">
                      <a:srgbClr val="B8D3EC"/>
                    </a:gs>
                    <a:gs pos="33000">
                      <a:srgbClr val="5B9BD5">
                        <a:lumMod val="20000"/>
                        <a:lumOff val="80000"/>
                      </a:srgbClr>
                    </a:gs>
                    <a:gs pos="22000">
                      <a:srgbClr val="6AA3D5"/>
                    </a:gs>
                    <a:gs pos="66500">
                      <a:srgbClr val="91BBE0"/>
                    </a:gs>
                    <a:gs pos="100000">
                      <a:srgbClr val="5B9BD5">
                        <a:lumMod val="99000"/>
                        <a:satMod val="120000"/>
                        <a:shade val="78000"/>
                      </a:srgbClr>
                    </a:gs>
                  </a:gsLst>
                  <a:lin ang="5400000" scaled="0"/>
                </a:gradFill>
                <a:ln w="6350" cap="flat" cmpd="sng" algn="ctr">
                  <a:solidFill>
                    <a:srgbClr val="E7E6E6">
                      <a:lumMod val="50000"/>
                    </a:srgbClr>
                  </a:solidFill>
                  <a:prstDash val="solid"/>
                  <a:miter lim="800000"/>
                </a:ln>
                <a:effectLst/>
                <a:scene3d>
                  <a:camera prst="orthographicFront">
                    <a:rot lat="0" lon="18660000" rev="20700000"/>
                  </a:camera>
                  <a:lightRig rig="threePt" dir="t"/>
                </a:scene3d>
                <a:sp3d extrusionH="38100" contourW="6350" prstMaterial="metal">
                  <a:contourClr>
                    <a:sysClr val="window" lastClr="FFFFFF"/>
                  </a:contourClr>
                </a:sp3d>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6" name="Oval 25">
                  <a:extLst>
                    <a:ext uri="{FF2B5EF4-FFF2-40B4-BE49-F238E27FC236}">
                      <a16:creationId xmlns:a16="http://schemas.microsoft.com/office/drawing/2014/main" id="{3221BE8C-809C-574E-936D-DB5BBD2E9332}"/>
                    </a:ext>
                  </a:extLst>
                </p:cNvPr>
                <p:cNvSpPr/>
                <p:nvPr/>
              </p:nvSpPr>
              <p:spPr>
                <a:xfrm rot="19983973">
                  <a:off x="5108556" y="1171598"/>
                  <a:ext cx="123645" cy="102221"/>
                </a:xfrm>
                <a:prstGeom prst="ellipse">
                  <a:avLst/>
                </a:prstGeom>
                <a:noFill/>
                <a:ln w="66675" cap="flat" cmpd="sng" algn="ctr">
                  <a:gradFill>
                    <a:gsLst>
                      <a:gs pos="43000">
                        <a:srgbClr val="44546A"/>
                      </a:gs>
                      <a:gs pos="0">
                        <a:srgbClr val="264396"/>
                      </a:gs>
                      <a:gs pos="17000">
                        <a:srgbClr val="5B9BD5">
                          <a:tint val="23500"/>
                          <a:satMod val="160000"/>
                        </a:srgbClr>
                      </a:gs>
                    </a:gsLst>
                    <a:lin ang="5400000" scaled="0"/>
                  </a:gradFill>
                  <a:prstDash val="solid"/>
                  <a:miter lim="800000"/>
                </a:ln>
                <a:effectLst/>
                <a:scene3d>
                  <a:camera prst="orthographicFront">
                    <a:rot lat="0" lon="18660000" rev="20700000"/>
                  </a:camera>
                  <a:lightRig rig="threePt" dir="t"/>
                </a:scene3d>
                <a:sp3d extrusionH="317500" prstMaterial="clear"/>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7" name="Oval 26">
                  <a:extLst>
                    <a:ext uri="{FF2B5EF4-FFF2-40B4-BE49-F238E27FC236}">
                      <a16:creationId xmlns:a16="http://schemas.microsoft.com/office/drawing/2014/main" id="{B758EEE3-080D-C340-9A2C-1C1D7903D87E}"/>
                    </a:ext>
                  </a:extLst>
                </p:cNvPr>
                <p:cNvSpPr/>
                <p:nvPr/>
              </p:nvSpPr>
              <p:spPr>
                <a:xfrm rot="19983973">
                  <a:off x="5123990" y="1169768"/>
                  <a:ext cx="117434" cy="97087"/>
                </a:xfrm>
                <a:prstGeom prst="ellipse">
                  <a:avLst/>
                </a:prstGeom>
                <a:gradFill rotWithShape="1">
                  <a:gsLst>
                    <a:gs pos="0">
                      <a:srgbClr val="5B9BD5">
                        <a:satMod val="103000"/>
                        <a:lumMod val="102000"/>
                        <a:tint val="94000"/>
                      </a:srgbClr>
                    </a:gs>
                    <a:gs pos="85000">
                      <a:srgbClr val="B8D3EC"/>
                    </a:gs>
                    <a:gs pos="33000">
                      <a:srgbClr val="5B9BD5">
                        <a:lumMod val="20000"/>
                        <a:lumOff val="80000"/>
                      </a:srgbClr>
                    </a:gs>
                    <a:gs pos="22000">
                      <a:srgbClr val="6AA3D5"/>
                    </a:gs>
                    <a:gs pos="66500">
                      <a:srgbClr val="91BBE0"/>
                    </a:gs>
                    <a:gs pos="100000">
                      <a:srgbClr val="5B9BD5">
                        <a:lumMod val="99000"/>
                        <a:satMod val="120000"/>
                        <a:shade val="78000"/>
                      </a:srgbClr>
                    </a:gs>
                  </a:gsLst>
                  <a:lin ang="5400000" scaled="0"/>
                </a:gradFill>
                <a:ln w="6350" cap="flat" cmpd="sng" algn="ctr">
                  <a:solidFill>
                    <a:srgbClr val="E7E6E6">
                      <a:lumMod val="50000"/>
                    </a:srgbClr>
                  </a:solidFill>
                  <a:prstDash val="solid"/>
                  <a:miter lim="800000"/>
                </a:ln>
                <a:effectLst/>
                <a:scene3d>
                  <a:camera prst="orthographicFront">
                    <a:rot lat="0" lon="18660000" rev="20700000"/>
                  </a:camera>
                  <a:lightRig rig="threePt" dir="t"/>
                </a:scene3d>
                <a:sp3d extrusionH="38100" contourW="6350" prstMaterial="metal">
                  <a:contourClr>
                    <a:sysClr val="window" lastClr="FFFFFF"/>
                  </a:contourClr>
                </a:sp3d>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sp>
            <p:nvSpPr>
              <p:cNvPr id="22" name="Freeform 63">
                <a:extLst>
                  <a:ext uri="{FF2B5EF4-FFF2-40B4-BE49-F238E27FC236}">
                    <a16:creationId xmlns:a16="http://schemas.microsoft.com/office/drawing/2014/main" id="{AC302C3E-C7E0-E14A-B54D-45FE9F87C1F4}"/>
                  </a:ext>
                </a:extLst>
              </p:cNvPr>
              <p:cNvSpPr/>
              <p:nvPr/>
            </p:nvSpPr>
            <p:spPr>
              <a:xfrm rot="10556757" flipH="1">
                <a:off x="7207357" y="610920"/>
                <a:ext cx="768930" cy="136468"/>
              </a:xfrm>
              <a:custGeom>
                <a:avLst/>
                <a:gdLst>
                  <a:gd name="connsiteX0" fmla="*/ 0 w 2728063"/>
                  <a:gd name="connsiteY0" fmla="*/ 894521 h 973011"/>
                  <a:gd name="connsiteX1" fmla="*/ 2435087 w 2728063"/>
                  <a:gd name="connsiteY1" fmla="*/ 884582 h 973011"/>
                  <a:gd name="connsiteX2" fmla="*/ 2594114 w 2728063"/>
                  <a:gd name="connsiteY2" fmla="*/ 0 h 973011"/>
                  <a:gd name="connsiteX0" fmla="*/ 0 w 4096571"/>
                  <a:gd name="connsiteY0" fmla="*/ 803905 h 882395"/>
                  <a:gd name="connsiteX1" fmla="*/ 2435087 w 4096571"/>
                  <a:gd name="connsiteY1" fmla="*/ 793966 h 882395"/>
                  <a:gd name="connsiteX2" fmla="*/ 4086942 w 4096571"/>
                  <a:gd name="connsiteY2" fmla="*/ 0 h 882395"/>
                  <a:gd name="connsiteX0" fmla="*/ 0 w 4086942"/>
                  <a:gd name="connsiteY0" fmla="*/ 803905 h 882395"/>
                  <a:gd name="connsiteX1" fmla="*/ 2435087 w 4086942"/>
                  <a:gd name="connsiteY1" fmla="*/ 793966 h 882395"/>
                  <a:gd name="connsiteX2" fmla="*/ 4086942 w 4086942"/>
                  <a:gd name="connsiteY2" fmla="*/ 0 h 882395"/>
                  <a:gd name="connsiteX0" fmla="*/ 0 w 4086942"/>
                  <a:gd name="connsiteY0" fmla="*/ 803905 h 822596"/>
                  <a:gd name="connsiteX1" fmla="*/ 1722600 w 4086942"/>
                  <a:gd name="connsiteY1" fmla="*/ 588020 h 822596"/>
                  <a:gd name="connsiteX2" fmla="*/ 4086942 w 4086942"/>
                  <a:gd name="connsiteY2" fmla="*/ 0 h 822596"/>
                  <a:gd name="connsiteX0" fmla="*/ 0 w 4222652"/>
                  <a:gd name="connsiteY0" fmla="*/ 705051 h 738798"/>
                  <a:gd name="connsiteX1" fmla="*/ 1858310 w 4222652"/>
                  <a:gd name="connsiteY1" fmla="*/ 588020 h 738798"/>
                  <a:gd name="connsiteX2" fmla="*/ 4222652 w 4222652"/>
                  <a:gd name="connsiteY2" fmla="*/ 0 h 738798"/>
                  <a:gd name="connsiteX0" fmla="*/ 0 w 4222652"/>
                  <a:gd name="connsiteY0" fmla="*/ 705051 h 705051"/>
                  <a:gd name="connsiteX1" fmla="*/ 1858310 w 4222652"/>
                  <a:gd name="connsiteY1" fmla="*/ 588020 h 705051"/>
                  <a:gd name="connsiteX2" fmla="*/ 4222652 w 4222652"/>
                  <a:gd name="connsiteY2" fmla="*/ 0 h 705051"/>
                  <a:gd name="connsiteX0" fmla="*/ 0 w 4222652"/>
                  <a:gd name="connsiteY0" fmla="*/ 705051 h 705051"/>
                  <a:gd name="connsiteX1" fmla="*/ 1926167 w 4222652"/>
                  <a:gd name="connsiteY1" fmla="*/ 447977 h 705051"/>
                  <a:gd name="connsiteX2" fmla="*/ 4222652 w 4222652"/>
                  <a:gd name="connsiteY2" fmla="*/ 0 h 705051"/>
                  <a:gd name="connsiteX0" fmla="*/ 2 w 7654526"/>
                  <a:gd name="connsiteY0" fmla="*/ 2021860 h 2021854"/>
                  <a:gd name="connsiteX1" fmla="*/ 5358041 w 7654526"/>
                  <a:gd name="connsiteY1" fmla="*/ 447977 h 2021854"/>
                  <a:gd name="connsiteX2" fmla="*/ 7654526 w 7654526"/>
                  <a:gd name="connsiteY2" fmla="*/ 0 h 2021854"/>
                  <a:gd name="connsiteX0" fmla="*/ -2 w 5767610"/>
                  <a:gd name="connsiteY0" fmla="*/ 697110 h 697109"/>
                  <a:gd name="connsiteX1" fmla="*/ 3471125 w 5767610"/>
                  <a:gd name="connsiteY1" fmla="*/ 447977 h 697109"/>
                  <a:gd name="connsiteX2" fmla="*/ 5767610 w 5767610"/>
                  <a:gd name="connsiteY2" fmla="*/ 0 h 697109"/>
                  <a:gd name="connsiteX0" fmla="*/ -3 w 7129702"/>
                  <a:gd name="connsiteY0" fmla="*/ 945437 h 945440"/>
                  <a:gd name="connsiteX1" fmla="*/ 4833217 w 7129702"/>
                  <a:gd name="connsiteY1" fmla="*/ 447977 h 945440"/>
                  <a:gd name="connsiteX2" fmla="*/ 7129702 w 7129702"/>
                  <a:gd name="connsiteY2" fmla="*/ 0 h 945440"/>
                  <a:gd name="connsiteX0" fmla="*/ -3 w 7129702"/>
                  <a:gd name="connsiteY0" fmla="*/ 1341551 h 1341554"/>
                  <a:gd name="connsiteX1" fmla="*/ 4833217 w 7129702"/>
                  <a:gd name="connsiteY1" fmla="*/ 844091 h 1341554"/>
                  <a:gd name="connsiteX2" fmla="*/ 7129702 w 7129702"/>
                  <a:gd name="connsiteY2" fmla="*/ 396114 h 1341554"/>
                  <a:gd name="connsiteX0" fmla="*/ 1 w 4438249"/>
                  <a:gd name="connsiteY0" fmla="*/ 1360672 h 1360677"/>
                  <a:gd name="connsiteX1" fmla="*/ 2141764 w 4438249"/>
                  <a:gd name="connsiteY1" fmla="*/ 801713 h 1360677"/>
                  <a:gd name="connsiteX2" fmla="*/ 4438249 w 4438249"/>
                  <a:gd name="connsiteY2" fmla="*/ 353736 h 1360677"/>
                  <a:gd name="connsiteX0" fmla="*/ 0 w 7202745"/>
                  <a:gd name="connsiteY0" fmla="*/ 1239235 h 1239233"/>
                  <a:gd name="connsiteX1" fmla="*/ 4906260 w 7202745"/>
                  <a:gd name="connsiteY1" fmla="*/ 1102986 h 1239233"/>
                  <a:gd name="connsiteX2" fmla="*/ 7202745 w 7202745"/>
                  <a:gd name="connsiteY2" fmla="*/ 655009 h 1239233"/>
                  <a:gd name="connsiteX0" fmla="*/ 0 w 7202745"/>
                  <a:gd name="connsiteY0" fmla="*/ 1150762 h 1150760"/>
                  <a:gd name="connsiteX1" fmla="*/ 2128646 w 7202745"/>
                  <a:gd name="connsiteY1" fmla="*/ 407 h 1150760"/>
                  <a:gd name="connsiteX2" fmla="*/ 4906260 w 7202745"/>
                  <a:gd name="connsiteY2" fmla="*/ 1014513 h 1150760"/>
                  <a:gd name="connsiteX3" fmla="*/ 7202745 w 7202745"/>
                  <a:gd name="connsiteY3" fmla="*/ 566536 h 1150760"/>
                  <a:gd name="connsiteX0" fmla="*/ 0 w 7202745"/>
                  <a:gd name="connsiteY0" fmla="*/ 1151363 h 1151361"/>
                  <a:gd name="connsiteX1" fmla="*/ 2128646 w 7202745"/>
                  <a:gd name="connsiteY1" fmla="*/ 1008 h 1151361"/>
                  <a:gd name="connsiteX2" fmla="*/ 5109734 w 7202745"/>
                  <a:gd name="connsiteY2" fmla="*/ 437445 h 1151361"/>
                  <a:gd name="connsiteX3" fmla="*/ 7202745 w 7202745"/>
                  <a:gd name="connsiteY3" fmla="*/ 567137 h 1151361"/>
                  <a:gd name="connsiteX0" fmla="*/ 0 w 7202745"/>
                  <a:gd name="connsiteY0" fmla="*/ 2011090 h 2011088"/>
                  <a:gd name="connsiteX1" fmla="*/ 2128646 w 7202745"/>
                  <a:gd name="connsiteY1" fmla="*/ 860735 h 2011088"/>
                  <a:gd name="connsiteX2" fmla="*/ 4252309 w 7202745"/>
                  <a:gd name="connsiteY2" fmla="*/ 9374 h 2011088"/>
                  <a:gd name="connsiteX3" fmla="*/ 7202745 w 7202745"/>
                  <a:gd name="connsiteY3" fmla="*/ 1426864 h 2011088"/>
                  <a:gd name="connsiteX0" fmla="*/ 0 w 7202745"/>
                  <a:gd name="connsiteY0" fmla="*/ 2019757 h 2019755"/>
                  <a:gd name="connsiteX1" fmla="*/ 1872730 w 7202745"/>
                  <a:gd name="connsiteY1" fmla="*/ 251904 h 2019755"/>
                  <a:gd name="connsiteX2" fmla="*/ 4252309 w 7202745"/>
                  <a:gd name="connsiteY2" fmla="*/ 18041 h 2019755"/>
                  <a:gd name="connsiteX3" fmla="*/ 7202745 w 7202745"/>
                  <a:gd name="connsiteY3" fmla="*/ 1435531 h 2019755"/>
                  <a:gd name="connsiteX0" fmla="*/ 0 w 7365875"/>
                  <a:gd name="connsiteY0" fmla="*/ 3516776 h 3516771"/>
                  <a:gd name="connsiteX1" fmla="*/ 2035860 w 7365875"/>
                  <a:gd name="connsiteY1" fmla="*/ 251904 h 3516771"/>
                  <a:gd name="connsiteX2" fmla="*/ 4415439 w 7365875"/>
                  <a:gd name="connsiteY2" fmla="*/ 18041 h 3516771"/>
                  <a:gd name="connsiteX3" fmla="*/ 7365875 w 7365875"/>
                  <a:gd name="connsiteY3" fmla="*/ 1435531 h 3516771"/>
                  <a:gd name="connsiteX0" fmla="*/ 0 w 7365875"/>
                  <a:gd name="connsiteY0" fmla="*/ 3508130 h 4754035"/>
                  <a:gd name="connsiteX1" fmla="*/ 2869576 w 7365875"/>
                  <a:gd name="connsiteY1" fmla="*/ 4753779 h 4754035"/>
                  <a:gd name="connsiteX2" fmla="*/ 4415439 w 7365875"/>
                  <a:gd name="connsiteY2" fmla="*/ 9395 h 4754035"/>
                  <a:gd name="connsiteX3" fmla="*/ 7365875 w 7365875"/>
                  <a:gd name="connsiteY3" fmla="*/ 1426885 h 4754035"/>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71767"/>
                  <a:gd name="connsiteX1" fmla="*/ 2869576 w 7365875"/>
                  <a:gd name="connsiteY1" fmla="*/ 3326890 h 3371767"/>
                  <a:gd name="connsiteX2" fmla="*/ 7365875 w 7365875"/>
                  <a:gd name="connsiteY2" fmla="*/ -4 h 3371767"/>
                  <a:gd name="connsiteX0" fmla="*/ 0 w 7365875"/>
                  <a:gd name="connsiteY0" fmla="*/ 2081241 h 3229519"/>
                  <a:gd name="connsiteX1" fmla="*/ 4327017 w 7365875"/>
                  <a:gd name="connsiteY1" fmla="*/ 3181129 h 3229519"/>
                  <a:gd name="connsiteX2" fmla="*/ 7365875 w 7365875"/>
                  <a:gd name="connsiteY2" fmla="*/ -4 h 3229519"/>
                  <a:gd name="connsiteX0" fmla="*/ 0 w 7365875"/>
                  <a:gd name="connsiteY0" fmla="*/ 2081241 h 2081236"/>
                  <a:gd name="connsiteX1" fmla="*/ 4339335 w 7365875"/>
                  <a:gd name="connsiteY1" fmla="*/ 1266312 h 2081236"/>
                  <a:gd name="connsiteX2" fmla="*/ 7365875 w 7365875"/>
                  <a:gd name="connsiteY2" fmla="*/ -4 h 2081236"/>
                  <a:gd name="connsiteX0" fmla="*/ -1 w 7210484"/>
                  <a:gd name="connsiteY0" fmla="*/ 3959260 h 3959269"/>
                  <a:gd name="connsiteX1" fmla="*/ 4183944 w 7210484"/>
                  <a:gd name="connsiteY1" fmla="*/ 1266312 h 3959269"/>
                  <a:gd name="connsiteX2" fmla="*/ 7210484 w 7210484"/>
                  <a:gd name="connsiteY2" fmla="*/ -4 h 3959269"/>
                </a:gdLst>
                <a:ahLst/>
                <a:cxnLst>
                  <a:cxn ang="0">
                    <a:pos x="connsiteX0" y="connsiteY0"/>
                  </a:cxn>
                  <a:cxn ang="0">
                    <a:pos x="connsiteX1" y="connsiteY1"/>
                  </a:cxn>
                  <a:cxn ang="0">
                    <a:pos x="connsiteX2" y="connsiteY2"/>
                  </a:cxn>
                </a:cxnLst>
                <a:rect l="l" t="t" r="r" b="b"/>
                <a:pathLst>
                  <a:path w="7210484" h="3959269">
                    <a:moveTo>
                      <a:pt x="-1" y="3959260"/>
                    </a:moveTo>
                    <a:cubicBezTo>
                      <a:pt x="354773" y="3767533"/>
                      <a:pt x="2956298" y="1613186"/>
                      <a:pt x="4183944" y="1266312"/>
                    </a:cubicBezTo>
                    <a:cubicBezTo>
                      <a:pt x="5411590" y="919438"/>
                      <a:pt x="6273755" y="693099"/>
                      <a:pt x="7210484" y="-4"/>
                    </a:cubicBezTo>
                  </a:path>
                </a:pathLst>
              </a:custGeom>
              <a:noFill/>
              <a:ln w="19050">
                <a:solidFill>
                  <a:schemeClr val="accent4">
                    <a:lumMod val="5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 name="Arc 22">
                <a:extLst>
                  <a:ext uri="{FF2B5EF4-FFF2-40B4-BE49-F238E27FC236}">
                    <a16:creationId xmlns:a16="http://schemas.microsoft.com/office/drawing/2014/main" id="{E64D048D-1ED3-CE42-AE84-2114A410DDAE}"/>
                  </a:ext>
                </a:extLst>
              </p:cNvPr>
              <p:cNvSpPr/>
              <p:nvPr/>
            </p:nvSpPr>
            <p:spPr>
              <a:xfrm>
                <a:off x="7231202" y="640943"/>
                <a:ext cx="226962" cy="210330"/>
              </a:xfrm>
              <a:prstGeom prst="arc">
                <a:avLst>
                  <a:gd name="adj1" fmla="val 16200000"/>
                  <a:gd name="adj2" fmla="val 5571015"/>
                </a:avLst>
              </a:prstGeom>
              <a:ln w="190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F3B323E2-E159-1047-B455-88122D03A782}"/>
                  </a:ext>
                </a:extLst>
              </p:cNvPr>
              <p:cNvSpPr/>
              <p:nvPr/>
            </p:nvSpPr>
            <p:spPr>
              <a:xfrm>
                <a:off x="7122139" y="547210"/>
                <a:ext cx="293532" cy="108310"/>
              </a:xfrm>
              <a:prstGeom prst="rect">
                <a:avLst/>
              </a:prstGeom>
              <a:solidFill>
                <a:srgbClr val="4D4D4D"/>
              </a:solidFill>
              <a:ln w="12700" cap="flat" cmpd="sng" algn="ctr">
                <a:solidFill>
                  <a:schemeClr val="tx1">
                    <a:lumMod val="85000"/>
                    <a:lumOff val="15000"/>
                  </a:schemeClr>
                </a:solidFill>
                <a:prstDash val="solid"/>
                <a:miter lim="800000"/>
              </a:ln>
              <a:effectLst/>
              <a:scene3d>
                <a:camera prst="orthographicFront">
                  <a:rot lat="18875353" lon="3786791" rev="17642172"/>
                </a:camera>
                <a:lightRig rig="threePt" dir="t"/>
              </a:scene3d>
              <a:sp3d extrusionH="57150"/>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sp>
          <p:nvSpPr>
            <p:cNvPr id="13" name="Freeform 63">
              <a:extLst>
                <a:ext uri="{FF2B5EF4-FFF2-40B4-BE49-F238E27FC236}">
                  <a16:creationId xmlns:a16="http://schemas.microsoft.com/office/drawing/2014/main" id="{76E7729A-0D18-8E45-8A83-49C9EF1C9130}"/>
                </a:ext>
              </a:extLst>
            </p:cNvPr>
            <p:cNvSpPr/>
            <p:nvPr/>
          </p:nvSpPr>
          <p:spPr>
            <a:xfrm rot="10556757" flipH="1" flipV="1">
              <a:off x="2925707" y="4699086"/>
              <a:ext cx="286895" cy="275099"/>
            </a:xfrm>
            <a:custGeom>
              <a:avLst/>
              <a:gdLst>
                <a:gd name="connsiteX0" fmla="*/ 0 w 2728063"/>
                <a:gd name="connsiteY0" fmla="*/ 894521 h 973011"/>
                <a:gd name="connsiteX1" fmla="*/ 2435087 w 2728063"/>
                <a:gd name="connsiteY1" fmla="*/ 884582 h 973011"/>
                <a:gd name="connsiteX2" fmla="*/ 2594114 w 2728063"/>
                <a:gd name="connsiteY2" fmla="*/ 0 h 973011"/>
                <a:gd name="connsiteX0" fmla="*/ 0 w 4096571"/>
                <a:gd name="connsiteY0" fmla="*/ 803905 h 882395"/>
                <a:gd name="connsiteX1" fmla="*/ 2435087 w 4096571"/>
                <a:gd name="connsiteY1" fmla="*/ 793966 h 882395"/>
                <a:gd name="connsiteX2" fmla="*/ 4086942 w 4096571"/>
                <a:gd name="connsiteY2" fmla="*/ 0 h 882395"/>
                <a:gd name="connsiteX0" fmla="*/ 0 w 4086942"/>
                <a:gd name="connsiteY0" fmla="*/ 803905 h 882395"/>
                <a:gd name="connsiteX1" fmla="*/ 2435087 w 4086942"/>
                <a:gd name="connsiteY1" fmla="*/ 793966 h 882395"/>
                <a:gd name="connsiteX2" fmla="*/ 4086942 w 4086942"/>
                <a:gd name="connsiteY2" fmla="*/ 0 h 882395"/>
                <a:gd name="connsiteX0" fmla="*/ 0 w 4086942"/>
                <a:gd name="connsiteY0" fmla="*/ 803905 h 822596"/>
                <a:gd name="connsiteX1" fmla="*/ 1722600 w 4086942"/>
                <a:gd name="connsiteY1" fmla="*/ 588020 h 822596"/>
                <a:gd name="connsiteX2" fmla="*/ 4086942 w 4086942"/>
                <a:gd name="connsiteY2" fmla="*/ 0 h 822596"/>
                <a:gd name="connsiteX0" fmla="*/ 0 w 4222652"/>
                <a:gd name="connsiteY0" fmla="*/ 705051 h 738798"/>
                <a:gd name="connsiteX1" fmla="*/ 1858310 w 4222652"/>
                <a:gd name="connsiteY1" fmla="*/ 588020 h 738798"/>
                <a:gd name="connsiteX2" fmla="*/ 4222652 w 4222652"/>
                <a:gd name="connsiteY2" fmla="*/ 0 h 738798"/>
                <a:gd name="connsiteX0" fmla="*/ 0 w 4222652"/>
                <a:gd name="connsiteY0" fmla="*/ 705051 h 705051"/>
                <a:gd name="connsiteX1" fmla="*/ 1858310 w 4222652"/>
                <a:gd name="connsiteY1" fmla="*/ 588020 h 705051"/>
                <a:gd name="connsiteX2" fmla="*/ 4222652 w 4222652"/>
                <a:gd name="connsiteY2" fmla="*/ 0 h 705051"/>
                <a:gd name="connsiteX0" fmla="*/ 0 w 4222652"/>
                <a:gd name="connsiteY0" fmla="*/ 705051 h 705051"/>
                <a:gd name="connsiteX1" fmla="*/ 1926167 w 4222652"/>
                <a:gd name="connsiteY1" fmla="*/ 447977 h 705051"/>
                <a:gd name="connsiteX2" fmla="*/ 4222652 w 4222652"/>
                <a:gd name="connsiteY2" fmla="*/ 0 h 705051"/>
                <a:gd name="connsiteX0" fmla="*/ 2 w 7654526"/>
                <a:gd name="connsiteY0" fmla="*/ 2021860 h 2021854"/>
                <a:gd name="connsiteX1" fmla="*/ 5358041 w 7654526"/>
                <a:gd name="connsiteY1" fmla="*/ 447977 h 2021854"/>
                <a:gd name="connsiteX2" fmla="*/ 7654526 w 7654526"/>
                <a:gd name="connsiteY2" fmla="*/ 0 h 2021854"/>
                <a:gd name="connsiteX0" fmla="*/ -2 w 5767610"/>
                <a:gd name="connsiteY0" fmla="*/ 697110 h 697109"/>
                <a:gd name="connsiteX1" fmla="*/ 3471125 w 5767610"/>
                <a:gd name="connsiteY1" fmla="*/ 447977 h 697109"/>
                <a:gd name="connsiteX2" fmla="*/ 5767610 w 5767610"/>
                <a:gd name="connsiteY2" fmla="*/ 0 h 697109"/>
                <a:gd name="connsiteX0" fmla="*/ -3 w 7129702"/>
                <a:gd name="connsiteY0" fmla="*/ 945437 h 945440"/>
                <a:gd name="connsiteX1" fmla="*/ 4833217 w 7129702"/>
                <a:gd name="connsiteY1" fmla="*/ 447977 h 945440"/>
                <a:gd name="connsiteX2" fmla="*/ 7129702 w 7129702"/>
                <a:gd name="connsiteY2" fmla="*/ 0 h 945440"/>
                <a:gd name="connsiteX0" fmla="*/ -3 w 7129702"/>
                <a:gd name="connsiteY0" fmla="*/ 1341551 h 1341554"/>
                <a:gd name="connsiteX1" fmla="*/ 4833217 w 7129702"/>
                <a:gd name="connsiteY1" fmla="*/ 844091 h 1341554"/>
                <a:gd name="connsiteX2" fmla="*/ 7129702 w 7129702"/>
                <a:gd name="connsiteY2" fmla="*/ 396114 h 1341554"/>
                <a:gd name="connsiteX0" fmla="*/ 1 w 4438249"/>
                <a:gd name="connsiteY0" fmla="*/ 1360672 h 1360677"/>
                <a:gd name="connsiteX1" fmla="*/ 2141764 w 4438249"/>
                <a:gd name="connsiteY1" fmla="*/ 801713 h 1360677"/>
                <a:gd name="connsiteX2" fmla="*/ 4438249 w 4438249"/>
                <a:gd name="connsiteY2" fmla="*/ 353736 h 1360677"/>
                <a:gd name="connsiteX0" fmla="*/ 0 w 7202745"/>
                <a:gd name="connsiteY0" fmla="*/ 1239235 h 1239233"/>
                <a:gd name="connsiteX1" fmla="*/ 4906260 w 7202745"/>
                <a:gd name="connsiteY1" fmla="*/ 1102986 h 1239233"/>
                <a:gd name="connsiteX2" fmla="*/ 7202745 w 7202745"/>
                <a:gd name="connsiteY2" fmla="*/ 655009 h 1239233"/>
                <a:gd name="connsiteX0" fmla="*/ 0 w 7202745"/>
                <a:gd name="connsiteY0" fmla="*/ 1150762 h 1150760"/>
                <a:gd name="connsiteX1" fmla="*/ 2128646 w 7202745"/>
                <a:gd name="connsiteY1" fmla="*/ 407 h 1150760"/>
                <a:gd name="connsiteX2" fmla="*/ 4906260 w 7202745"/>
                <a:gd name="connsiteY2" fmla="*/ 1014513 h 1150760"/>
                <a:gd name="connsiteX3" fmla="*/ 7202745 w 7202745"/>
                <a:gd name="connsiteY3" fmla="*/ 566536 h 1150760"/>
                <a:gd name="connsiteX0" fmla="*/ 0 w 7202745"/>
                <a:gd name="connsiteY0" fmla="*/ 1151363 h 1151361"/>
                <a:gd name="connsiteX1" fmla="*/ 2128646 w 7202745"/>
                <a:gd name="connsiteY1" fmla="*/ 1008 h 1151361"/>
                <a:gd name="connsiteX2" fmla="*/ 5109734 w 7202745"/>
                <a:gd name="connsiteY2" fmla="*/ 437445 h 1151361"/>
                <a:gd name="connsiteX3" fmla="*/ 7202745 w 7202745"/>
                <a:gd name="connsiteY3" fmla="*/ 567137 h 1151361"/>
                <a:gd name="connsiteX0" fmla="*/ 0 w 7202745"/>
                <a:gd name="connsiteY0" fmla="*/ 2011090 h 2011088"/>
                <a:gd name="connsiteX1" fmla="*/ 2128646 w 7202745"/>
                <a:gd name="connsiteY1" fmla="*/ 860735 h 2011088"/>
                <a:gd name="connsiteX2" fmla="*/ 4252309 w 7202745"/>
                <a:gd name="connsiteY2" fmla="*/ 9374 h 2011088"/>
                <a:gd name="connsiteX3" fmla="*/ 7202745 w 7202745"/>
                <a:gd name="connsiteY3" fmla="*/ 1426864 h 2011088"/>
                <a:gd name="connsiteX0" fmla="*/ 0 w 7202745"/>
                <a:gd name="connsiteY0" fmla="*/ 2019757 h 2019755"/>
                <a:gd name="connsiteX1" fmla="*/ 1872730 w 7202745"/>
                <a:gd name="connsiteY1" fmla="*/ 251904 h 2019755"/>
                <a:gd name="connsiteX2" fmla="*/ 4252309 w 7202745"/>
                <a:gd name="connsiteY2" fmla="*/ 18041 h 2019755"/>
                <a:gd name="connsiteX3" fmla="*/ 7202745 w 7202745"/>
                <a:gd name="connsiteY3" fmla="*/ 1435531 h 2019755"/>
                <a:gd name="connsiteX0" fmla="*/ 0 w 7365875"/>
                <a:gd name="connsiteY0" fmla="*/ 3516776 h 3516771"/>
                <a:gd name="connsiteX1" fmla="*/ 2035860 w 7365875"/>
                <a:gd name="connsiteY1" fmla="*/ 251904 h 3516771"/>
                <a:gd name="connsiteX2" fmla="*/ 4415439 w 7365875"/>
                <a:gd name="connsiteY2" fmla="*/ 18041 h 3516771"/>
                <a:gd name="connsiteX3" fmla="*/ 7365875 w 7365875"/>
                <a:gd name="connsiteY3" fmla="*/ 1435531 h 3516771"/>
                <a:gd name="connsiteX0" fmla="*/ 0 w 7365875"/>
                <a:gd name="connsiteY0" fmla="*/ 3508130 h 4754035"/>
                <a:gd name="connsiteX1" fmla="*/ 2869576 w 7365875"/>
                <a:gd name="connsiteY1" fmla="*/ 4753779 h 4754035"/>
                <a:gd name="connsiteX2" fmla="*/ 4415439 w 7365875"/>
                <a:gd name="connsiteY2" fmla="*/ 9395 h 4754035"/>
                <a:gd name="connsiteX3" fmla="*/ 7365875 w 7365875"/>
                <a:gd name="connsiteY3" fmla="*/ 1426885 h 4754035"/>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71767"/>
                <a:gd name="connsiteX1" fmla="*/ 2869576 w 7365875"/>
                <a:gd name="connsiteY1" fmla="*/ 3326890 h 3371767"/>
                <a:gd name="connsiteX2" fmla="*/ 7365875 w 7365875"/>
                <a:gd name="connsiteY2" fmla="*/ -4 h 3371767"/>
                <a:gd name="connsiteX0" fmla="*/ 0 w 7365875"/>
                <a:gd name="connsiteY0" fmla="*/ 2081241 h 3229519"/>
                <a:gd name="connsiteX1" fmla="*/ 4327017 w 7365875"/>
                <a:gd name="connsiteY1" fmla="*/ 3181129 h 3229519"/>
                <a:gd name="connsiteX2" fmla="*/ 7365875 w 7365875"/>
                <a:gd name="connsiteY2" fmla="*/ -4 h 3229519"/>
                <a:gd name="connsiteX0" fmla="*/ 0 w 7365875"/>
                <a:gd name="connsiteY0" fmla="*/ 2081241 h 2081236"/>
                <a:gd name="connsiteX1" fmla="*/ 4339335 w 7365875"/>
                <a:gd name="connsiteY1" fmla="*/ 1266312 h 2081236"/>
                <a:gd name="connsiteX2" fmla="*/ 7365875 w 7365875"/>
                <a:gd name="connsiteY2" fmla="*/ -4 h 2081236"/>
                <a:gd name="connsiteX0" fmla="*/ -1 w 7210484"/>
                <a:gd name="connsiteY0" fmla="*/ 3959260 h 3959269"/>
                <a:gd name="connsiteX1" fmla="*/ 4183944 w 7210484"/>
                <a:gd name="connsiteY1" fmla="*/ 1266312 h 3959269"/>
                <a:gd name="connsiteX2" fmla="*/ 7210484 w 7210484"/>
                <a:gd name="connsiteY2" fmla="*/ -4 h 3959269"/>
              </a:gdLst>
              <a:ahLst/>
              <a:cxnLst>
                <a:cxn ang="0">
                  <a:pos x="connsiteX0" y="connsiteY0"/>
                </a:cxn>
                <a:cxn ang="0">
                  <a:pos x="connsiteX1" y="connsiteY1"/>
                </a:cxn>
                <a:cxn ang="0">
                  <a:pos x="connsiteX2" y="connsiteY2"/>
                </a:cxn>
              </a:cxnLst>
              <a:rect l="l" t="t" r="r" b="b"/>
              <a:pathLst>
                <a:path w="7210484" h="3959269">
                  <a:moveTo>
                    <a:pt x="-1" y="3959260"/>
                  </a:moveTo>
                  <a:cubicBezTo>
                    <a:pt x="354773" y="3767533"/>
                    <a:pt x="2956298" y="1613186"/>
                    <a:pt x="4183944" y="1266312"/>
                  </a:cubicBezTo>
                  <a:cubicBezTo>
                    <a:pt x="5411590" y="919438"/>
                    <a:pt x="6273755" y="693099"/>
                    <a:pt x="7210484" y="-4"/>
                  </a:cubicBezTo>
                </a:path>
              </a:pathLst>
            </a:custGeom>
            <a:noFill/>
            <a:ln w="19050">
              <a:solidFill>
                <a:schemeClr val="accent4">
                  <a:lumMod val="5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 name="Freeform 63">
              <a:extLst>
                <a:ext uri="{FF2B5EF4-FFF2-40B4-BE49-F238E27FC236}">
                  <a16:creationId xmlns:a16="http://schemas.microsoft.com/office/drawing/2014/main" id="{E2C41C86-D0C5-244B-8CE3-22CB4F526839}"/>
                </a:ext>
              </a:extLst>
            </p:cNvPr>
            <p:cNvSpPr/>
            <p:nvPr/>
          </p:nvSpPr>
          <p:spPr>
            <a:xfrm rot="11043243" flipV="1">
              <a:off x="6673812" y="4723702"/>
              <a:ext cx="290091" cy="332339"/>
            </a:xfrm>
            <a:custGeom>
              <a:avLst/>
              <a:gdLst>
                <a:gd name="connsiteX0" fmla="*/ 0 w 2728063"/>
                <a:gd name="connsiteY0" fmla="*/ 894521 h 973011"/>
                <a:gd name="connsiteX1" fmla="*/ 2435087 w 2728063"/>
                <a:gd name="connsiteY1" fmla="*/ 884582 h 973011"/>
                <a:gd name="connsiteX2" fmla="*/ 2594114 w 2728063"/>
                <a:gd name="connsiteY2" fmla="*/ 0 h 973011"/>
                <a:gd name="connsiteX0" fmla="*/ 0 w 4096571"/>
                <a:gd name="connsiteY0" fmla="*/ 803905 h 882395"/>
                <a:gd name="connsiteX1" fmla="*/ 2435087 w 4096571"/>
                <a:gd name="connsiteY1" fmla="*/ 793966 h 882395"/>
                <a:gd name="connsiteX2" fmla="*/ 4086942 w 4096571"/>
                <a:gd name="connsiteY2" fmla="*/ 0 h 882395"/>
                <a:gd name="connsiteX0" fmla="*/ 0 w 4086942"/>
                <a:gd name="connsiteY0" fmla="*/ 803905 h 882395"/>
                <a:gd name="connsiteX1" fmla="*/ 2435087 w 4086942"/>
                <a:gd name="connsiteY1" fmla="*/ 793966 h 882395"/>
                <a:gd name="connsiteX2" fmla="*/ 4086942 w 4086942"/>
                <a:gd name="connsiteY2" fmla="*/ 0 h 882395"/>
                <a:gd name="connsiteX0" fmla="*/ 0 w 4086942"/>
                <a:gd name="connsiteY0" fmla="*/ 803905 h 822596"/>
                <a:gd name="connsiteX1" fmla="*/ 1722600 w 4086942"/>
                <a:gd name="connsiteY1" fmla="*/ 588020 h 822596"/>
                <a:gd name="connsiteX2" fmla="*/ 4086942 w 4086942"/>
                <a:gd name="connsiteY2" fmla="*/ 0 h 822596"/>
                <a:gd name="connsiteX0" fmla="*/ 0 w 4222652"/>
                <a:gd name="connsiteY0" fmla="*/ 705051 h 738798"/>
                <a:gd name="connsiteX1" fmla="*/ 1858310 w 4222652"/>
                <a:gd name="connsiteY1" fmla="*/ 588020 h 738798"/>
                <a:gd name="connsiteX2" fmla="*/ 4222652 w 4222652"/>
                <a:gd name="connsiteY2" fmla="*/ 0 h 738798"/>
                <a:gd name="connsiteX0" fmla="*/ 0 w 4222652"/>
                <a:gd name="connsiteY0" fmla="*/ 705051 h 705051"/>
                <a:gd name="connsiteX1" fmla="*/ 1858310 w 4222652"/>
                <a:gd name="connsiteY1" fmla="*/ 588020 h 705051"/>
                <a:gd name="connsiteX2" fmla="*/ 4222652 w 4222652"/>
                <a:gd name="connsiteY2" fmla="*/ 0 h 705051"/>
                <a:gd name="connsiteX0" fmla="*/ 0 w 4222652"/>
                <a:gd name="connsiteY0" fmla="*/ 705051 h 705051"/>
                <a:gd name="connsiteX1" fmla="*/ 1926167 w 4222652"/>
                <a:gd name="connsiteY1" fmla="*/ 447977 h 705051"/>
                <a:gd name="connsiteX2" fmla="*/ 4222652 w 4222652"/>
                <a:gd name="connsiteY2" fmla="*/ 0 h 705051"/>
                <a:gd name="connsiteX0" fmla="*/ 2 w 7654526"/>
                <a:gd name="connsiteY0" fmla="*/ 2021860 h 2021854"/>
                <a:gd name="connsiteX1" fmla="*/ 5358041 w 7654526"/>
                <a:gd name="connsiteY1" fmla="*/ 447977 h 2021854"/>
                <a:gd name="connsiteX2" fmla="*/ 7654526 w 7654526"/>
                <a:gd name="connsiteY2" fmla="*/ 0 h 2021854"/>
                <a:gd name="connsiteX0" fmla="*/ -2 w 5767610"/>
                <a:gd name="connsiteY0" fmla="*/ 697110 h 697109"/>
                <a:gd name="connsiteX1" fmla="*/ 3471125 w 5767610"/>
                <a:gd name="connsiteY1" fmla="*/ 447977 h 697109"/>
                <a:gd name="connsiteX2" fmla="*/ 5767610 w 5767610"/>
                <a:gd name="connsiteY2" fmla="*/ 0 h 697109"/>
                <a:gd name="connsiteX0" fmla="*/ -3 w 7129702"/>
                <a:gd name="connsiteY0" fmla="*/ 945437 h 945440"/>
                <a:gd name="connsiteX1" fmla="*/ 4833217 w 7129702"/>
                <a:gd name="connsiteY1" fmla="*/ 447977 h 945440"/>
                <a:gd name="connsiteX2" fmla="*/ 7129702 w 7129702"/>
                <a:gd name="connsiteY2" fmla="*/ 0 h 945440"/>
                <a:gd name="connsiteX0" fmla="*/ -3 w 7129702"/>
                <a:gd name="connsiteY0" fmla="*/ 1341551 h 1341554"/>
                <a:gd name="connsiteX1" fmla="*/ 4833217 w 7129702"/>
                <a:gd name="connsiteY1" fmla="*/ 844091 h 1341554"/>
                <a:gd name="connsiteX2" fmla="*/ 7129702 w 7129702"/>
                <a:gd name="connsiteY2" fmla="*/ 396114 h 1341554"/>
                <a:gd name="connsiteX0" fmla="*/ 1 w 4438249"/>
                <a:gd name="connsiteY0" fmla="*/ 1360672 h 1360677"/>
                <a:gd name="connsiteX1" fmla="*/ 2141764 w 4438249"/>
                <a:gd name="connsiteY1" fmla="*/ 801713 h 1360677"/>
                <a:gd name="connsiteX2" fmla="*/ 4438249 w 4438249"/>
                <a:gd name="connsiteY2" fmla="*/ 353736 h 1360677"/>
                <a:gd name="connsiteX0" fmla="*/ 0 w 7202745"/>
                <a:gd name="connsiteY0" fmla="*/ 1239235 h 1239233"/>
                <a:gd name="connsiteX1" fmla="*/ 4906260 w 7202745"/>
                <a:gd name="connsiteY1" fmla="*/ 1102986 h 1239233"/>
                <a:gd name="connsiteX2" fmla="*/ 7202745 w 7202745"/>
                <a:gd name="connsiteY2" fmla="*/ 655009 h 1239233"/>
                <a:gd name="connsiteX0" fmla="*/ 0 w 7202745"/>
                <a:gd name="connsiteY0" fmla="*/ 1150762 h 1150760"/>
                <a:gd name="connsiteX1" fmla="*/ 2128646 w 7202745"/>
                <a:gd name="connsiteY1" fmla="*/ 407 h 1150760"/>
                <a:gd name="connsiteX2" fmla="*/ 4906260 w 7202745"/>
                <a:gd name="connsiteY2" fmla="*/ 1014513 h 1150760"/>
                <a:gd name="connsiteX3" fmla="*/ 7202745 w 7202745"/>
                <a:gd name="connsiteY3" fmla="*/ 566536 h 1150760"/>
                <a:gd name="connsiteX0" fmla="*/ 0 w 7202745"/>
                <a:gd name="connsiteY0" fmla="*/ 1151363 h 1151361"/>
                <a:gd name="connsiteX1" fmla="*/ 2128646 w 7202745"/>
                <a:gd name="connsiteY1" fmla="*/ 1008 h 1151361"/>
                <a:gd name="connsiteX2" fmla="*/ 5109734 w 7202745"/>
                <a:gd name="connsiteY2" fmla="*/ 437445 h 1151361"/>
                <a:gd name="connsiteX3" fmla="*/ 7202745 w 7202745"/>
                <a:gd name="connsiteY3" fmla="*/ 567137 h 1151361"/>
                <a:gd name="connsiteX0" fmla="*/ 0 w 7202745"/>
                <a:gd name="connsiteY0" fmla="*/ 2011090 h 2011088"/>
                <a:gd name="connsiteX1" fmla="*/ 2128646 w 7202745"/>
                <a:gd name="connsiteY1" fmla="*/ 860735 h 2011088"/>
                <a:gd name="connsiteX2" fmla="*/ 4252309 w 7202745"/>
                <a:gd name="connsiteY2" fmla="*/ 9374 h 2011088"/>
                <a:gd name="connsiteX3" fmla="*/ 7202745 w 7202745"/>
                <a:gd name="connsiteY3" fmla="*/ 1426864 h 2011088"/>
                <a:gd name="connsiteX0" fmla="*/ 0 w 7202745"/>
                <a:gd name="connsiteY0" fmla="*/ 2019757 h 2019755"/>
                <a:gd name="connsiteX1" fmla="*/ 1872730 w 7202745"/>
                <a:gd name="connsiteY1" fmla="*/ 251904 h 2019755"/>
                <a:gd name="connsiteX2" fmla="*/ 4252309 w 7202745"/>
                <a:gd name="connsiteY2" fmla="*/ 18041 h 2019755"/>
                <a:gd name="connsiteX3" fmla="*/ 7202745 w 7202745"/>
                <a:gd name="connsiteY3" fmla="*/ 1435531 h 2019755"/>
                <a:gd name="connsiteX0" fmla="*/ 0 w 7365875"/>
                <a:gd name="connsiteY0" fmla="*/ 3516776 h 3516771"/>
                <a:gd name="connsiteX1" fmla="*/ 2035860 w 7365875"/>
                <a:gd name="connsiteY1" fmla="*/ 251904 h 3516771"/>
                <a:gd name="connsiteX2" fmla="*/ 4415439 w 7365875"/>
                <a:gd name="connsiteY2" fmla="*/ 18041 h 3516771"/>
                <a:gd name="connsiteX3" fmla="*/ 7365875 w 7365875"/>
                <a:gd name="connsiteY3" fmla="*/ 1435531 h 3516771"/>
                <a:gd name="connsiteX0" fmla="*/ 0 w 7365875"/>
                <a:gd name="connsiteY0" fmla="*/ 3508130 h 4754035"/>
                <a:gd name="connsiteX1" fmla="*/ 2869576 w 7365875"/>
                <a:gd name="connsiteY1" fmla="*/ 4753779 h 4754035"/>
                <a:gd name="connsiteX2" fmla="*/ 4415439 w 7365875"/>
                <a:gd name="connsiteY2" fmla="*/ 9395 h 4754035"/>
                <a:gd name="connsiteX3" fmla="*/ 7365875 w 7365875"/>
                <a:gd name="connsiteY3" fmla="*/ 1426885 h 4754035"/>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51777"/>
                <a:gd name="connsiteX1" fmla="*/ 2869576 w 7365875"/>
                <a:gd name="connsiteY1" fmla="*/ 3326890 h 3351777"/>
                <a:gd name="connsiteX2" fmla="*/ 4861799 w 7365875"/>
                <a:gd name="connsiteY2" fmla="*/ 3351790 h 3351777"/>
                <a:gd name="connsiteX3" fmla="*/ 7365875 w 7365875"/>
                <a:gd name="connsiteY3" fmla="*/ -4 h 3351777"/>
                <a:gd name="connsiteX0" fmla="*/ 0 w 7365875"/>
                <a:gd name="connsiteY0" fmla="*/ 2081241 h 3371767"/>
                <a:gd name="connsiteX1" fmla="*/ 2869576 w 7365875"/>
                <a:gd name="connsiteY1" fmla="*/ 3326890 h 3371767"/>
                <a:gd name="connsiteX2" fmla="*/ 7365875 w 7365875"/>
                <a:gd name="connsiteY2" fmla="*/ -4 h 3371767"/>
                <a:gd name="connsiteX0" fmla="*/ 0 w 7365875"/>
                <a:gd name="connsiteY0" fmla="*/ 2081241 h 3229519"/>
                <a:gd name="connsiteX1" fmla="*/ 4327017 w 7365875"/>
                <a:gd name="connsiteY1" fmla="*/ 3181129 h 3229519"/>
                <a:gd name="connsiteX2" fmla="*/ 7365875 w 7365875"/>
                <a:gd name="connsiteY2" fmla="*/ -4 h 3229519"/>
                <a:gd name="connsiteX0" fmla="*/ 0 w 7365875"/>
                <a:gd name="connsiteY0" fmla="*/ 2081241 h 2081236"/>
                <a:gd name="connsiteX1" fmla="*/ 4339335 w 7365875"/>
                <a:gd name="connsiteY1" fmla="*/ 1266312 h 2081236"/>
                <a:gd name="connsiteX2" fmla="*/ 7365875 w 7365875"/>
                <a:gd name="connsiteY2" fmla="*/ -4 h 2081236"/>
                <a:gd name="connsiteX0" fmla="*/ -1 w 7210484"/>
                <a:gd name="connsiteY0" fmla="*/ 3959260 h 3959269"/>
                <a:gd name="connsiteX1" fmla="*/ 4183944 w 7210484"/>
                <a:gd name="connsiteY1" fmla="*/ 1266312 h 3959269"/>
                <a:gd name="connsiteX2" fmla="*/ 7210484 w 7210484"/>
                <a:gd name="connsiteY2" fmla="*/ -4 h 3959269"/>
                <a:gd name="connsiteX0" fmla="*/ 0 w 7114526"/>
                <a:gd name="connsiteY0" fmla="*/ 3242958 h 3242952"/>
                <a:gd name="connsiteX1" fmla="*/ 4087986 w 7114526"/>
                <a:gd name="connsiteY1" fmla="*/ 1266312 h 3242952"/>
                <a:gd name="connsiteX2" fmla="*/ 7114526 w 7114526"/>
                <a:gd name="connsiteY2" fmla="*/ -4 h 3242952"/>
                <a:gd name="connsiteX0" fmla="*/ -1 w 6727169"/>
                <a:gd name="connsiteY0" fmla="*/ 2984224 h 2984219"/>
                <a:gd name="connsiteX1" fmla="*/ 3700629 w 6727169"/>
                <a:gd name="connsiteY1" fmla="*/ 1266312 h 2984219"/>
                <a:gd name="connsiteX2" fmla="*/ 6727169 w 6727169"/>
                <a:gd name="connsiteY2" fmla="*/ -4 h 2984219"/>
                <a:gd name="connsiteX0" fmla="*/ 0 w 6048403"/>
                <a:gd name="connsiteY0" fmla="*/ 3183020 h 3183012"/>
                <a:gd name="connsiteX1" fmla="*/ 3021863 w 6048403"/>
                <a:gd name="connsiteY1" fmla="*/ 1266312 h 3183012"/>
                <a:gd name="connsiteX2" fmla="*/ 6048403 w 6048403"/>
                <a:gd name="connsiteY2" fmla="*/ -4 h 3183012"/>
              </a:gdLst>
              <a:ahLst/>
              <a:cxnLst>
                <a:cxn ang="0">
                  <a:pos x="connsiteX0" y="connsiteY0"/>
                </a:cxn>
                <a:cxn ang="0">
                  <a:pos x="connsiteX1" y="connsiteY1"/>
                </a:cxn>
                <a:cxn ang="0">
                  <a:pos x="connsiteX2" y="connsiteY2"/>
                </a:cxn>
              </a:cxnLst>
              <a:rect l="l" t="t" r="r" b="b"/>
              <a:pathLst>
                <a:path w="6048403" h="3183012">
                  <a:moveTo>
                    <a:pt x="0" y="3183020"/>
                  </a:moveTo>
                  <a:cubicBezTo>
                    <a:pt x="354774" y="2991293"/>
                    <a:pt x="1794217" y="1613186"/>
                    <a:pt x="3021863" y="1266312"/>
                  </a:cubicBezTo>
                  <a:cubicBezTo>
                    <a:pt x="4249509" y="919438"/>
                    <a:pt x="5111674" y="693099"/>
                    <a:pt x="6048403" y="-4"/>
                  </a:cubicBezTo>
                </a:path>
              </a:pathLst>
            </a:custGeom>
            <a:noFill/>
            <a:ln w="19050">
              <a:solidFill>
                <a:schemeClr val="accent4">
                  <a:lumMod val="5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80" name="Rectangle 79">
              <a:extLst>
                <a:ext uri="{FF2B5EF4-FFF2-40B4-BE49-F238E27FC236}">
                  <a16:creationId xmlns:a16="http://schemas.microsoft.com/office/drawing/2014/main" id="{47307EF8-4442-FF48-A06F-D461DD335E15}"/>
                </a:ext>
              </a:extLst>
            </p:cNvPr>
            <p:cNvSpPr/>
            <p:nvPr/>
          </p:nvSpPr>
          <p:spPr>
            <a:xfrm>
              <a:off x="4773913" y="1857982"/>
              <a:ext cx="675425" cy="114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55">
              <a:extLst>
                <a:ext uri="{FF2B5EF4-FFF2-40B4-BE49-F238E27FC236}">
                  <a16:creationId xmlns:a16="http://schemas.microsoft.com/office/drawing/2014/main" id="{36FD9999-A093-6243-A3FB-072FADB49F47}"/>
                </a:ext>
              </a:extLst>
            </p:cNvPr>
            <p:cNvGrpSpPr>
              <a:grpSpLocks/>
            </p:cNvGrpSpPr>
            <p:nvPr/>
          </p:nvGrpSpPr>
          <p:grpSpPr bwMode="auto">
            <a:xfrm rot="3667838">
              <a:off x="4418307" y="3129549"/>
              <a:ext cx="2736811" cy="364333"/>
              <a:chOff x="0" y="0"/>
              <a:chExt cx="1599" cy="576"/>
            </a:xfrm>
          </p:grpSpPr>
          <p:grpSp>
            <p:nvGrpSpPr>
              <p:cNvPr id="82" name="Group 56">
                <a:extLst>
                  <a:ext uri="{FF2B5EF4-FFF2-40B4-BE49-F238E27FC236}">
                    <a16:creationId xmlns:a16="http://schemas.microsoft.com/office/drawing/2014/main" id="{33C3C60F-5AFB-8F49-857D-16F1CEB28A4D}"/>
                  </a:ext>
                </a:extLst>
              </p:cNvPr>
              <p:cNvGrpSpPr>
                <a:grpSpLocks/>
              </p:cNvGrpSpPr>
              <p:nvPr/>
            </p:nvGrpSpPr>
            <p:grpSpPr bwMode="auto">
              <a:xfrm>
                <a:off x="271" y="0"/>
                <a:ext cx="1328" cy="576"/>
                <a:chOff x="0" y="0"/>
                <a:chExt cx="1328" cy="576"/>
              </a:xfrm>
            </p:grpSpPr>
            <p:grpSp>
              <p:nvGrpSpPr>
                <p:cNvPr id="84" name="Group 57">
                  <a:extLst>
                    <a:ext uri="{FF2B5EF4-FFF2-40B4-BE49-F238E27FC236}">
                      <a16:creationId xmlns:a16="http://schemas.microsoft.com/office/drawing/2014/main" id="{10A1E976-BE92-944C-8790-2ABC3BB95C87}"/>
                    </a:ext>
                  </a:extLst>
                </p:cNvPr>
                <p:cNvGrpSpPr>
                  <a:grpSpLocks/>
                </p:cNvGrpSpPr>
                <p:nvPr/>
              </p:nvGrpSpPr>
              <p:grpSpPr bwMode="auto">
                <a:xfrm>
                  <a:off x="0" y="0"/>
                  <a:ext cx="1049" cy="576"/>
                  <a:chOff x="0" y="0"/>
                  <a:chExt cx="1049" cy="576"/>
                </a:xfrm>
              </p:grpSpPr>
              <p:sp>
                <p:nvSpPr>
                  <p:cNvPr id="86" name="Freeform 58">
                    <a:extLst>
                      <a:ext uri="{FF2B5EF4-FFF2-40B4-BE49-F238E27FC236}">
                        <a16:creationId xmlns:a16="http://schemas.microsoft.com/office/drawing/2014/main" id="{8DA283C3-2482-1F4C-92F4-EA73257C2CAD}"/>
                      </a:ext>
                    </a:extLst>
                  </p:cNvPr>
                  <p:cNvSpPr>
                    <a:spLocks/>
                  </p:cNvSpPr>
                  <p:nvPr/>
                </p:nvSpPr>
                <p:spPr bwMode="auto">
                  <a:xfrm rot="10800000" flipH="1">
                    <a:off x="84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87" name="Freeform 59">
                    <a:extLst>
                      <a:ext uri="{FF2B5EF4-FFF2-40B4-BE49-F238E27FC236}">
                        <a16:creationId xmlns:a16="http://schemas.microsoft.com/office/drawing/2014/main" id="{8FA9F89B-6E5C-CB4C-A906-D61824418070}"/>
                      </a:ext>
                    </a:extLst>
                  </p:cNvPr>
                  <p:cNvSpPr>
                    <a:spLocks/>
                  </p:cNvSpPr>
                  <p:nvPr/>
                </p:nvSpPr>
                <p:spPr bwMode="auto">
                  <a:xfrm>
                    <a:off x="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88" name="Freeform 60">
                    <a:extLst>
                      <a:ext uri="{FF2B5EF4-FFF2-40B4-BE49-F238E27FC236}">
                        <a16:creationId xmlns:a16="http://schemas.microsoft.com/office/drawing/2014/main" id="{A0E9D87C-C0FC-EE4B-A2CC-6E46309DBEA6}"/>
                      </a:ext>
                    </a:extLst>
                  </p:cNvPr>
                  <p:cNvSpPr>
                    <a:spLocks/>
                  </p:cNvSpPr>
                  <p:nvPr/>
                </p:nvSpPr>
                <p:spPr bwMode="auto">
                  <a:xfrm rot="10800000" flipH="1">
                    <a:off x="278" y="4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89" name="Freeform 61">
                    <a:extLst>
                      <a:ext uri="{FF2B5EF4-FFF2-40B4-BE49-F238E27FC236}">
                        <a16:creationId xmlns:a16="http://schemas.microsoft.com/office/drawing/2014/main" id="{5EE201E2-6235-CE42-8914-5FBEA8827229}"/>
                      </a:ext>
                    </a:extLst>
                  </p:cNvPr>
                  <p:cNvSpPr>
                    <a:spLocks/>
                  </p:cNvSpPr>
                  <p:nvPr/>
                </p:nvSpPr>
                <p:spPr bwMode="auto">
                  <a:xfrm>
                    <a:off x="56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85" name="Freeform 62">
                  <a:extLst>
                    <a:ext uri="{FF2B5EF4-FFF2-40B4-BE49-F238E27FC236}">
                      <a16:creationId xmlns:a16="http://schemas.microsoft.com/office/drawing/2014/main" id="{EDC50D02-5333-E747-AB08-5A2D1EECA69F}"/>
                    </a:ext>
                  </a:extLst>
                </p:cNvPr>
                <p:cNvSpPr>
                  <a:spLocks/>
                </p:cNvSpPr>
                <p:nvPr/>
              </p:nvSpPr>
              <p:spPr bwMode="auto">
                <a:xfrm>
                  <a:off x="1118" y="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83" name="Freeform 63">
                <a:extLst>
                  <a:ext uri="{FF2B5EF4-FFF2-40B4-BE49-F238E27FC236}">
                    <a16:creationId xmlns:a16="http://schemas.microsoft.com/office/drawing/2014/main" id="{1046F164-0B41-1548-8455-C0742136F680}"/>
                  </a:ext>
                </a:extLst>
              </p:cNvPr>
              <p:cNvSpPr>
                <a:spLocks/>
              </p:cNvSpPr>
              <p:nvPr/>
            </p:nvSpPr>
            <p:spPr bwMode="auto">
              <a:xfrm rot="10800000" flipH="1">
                <a:off x="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cxnSp>
          <p:nvCxnSpPr>
            <p:cNvPr id="91" name="Straight Arrow Connector 90">
              <a:extLst>
                <a:ext uri="{FF2B5EF4-FFF2-40B4-BE49-F238E27FC236}">
                  <a16:creationId xmlns:a16="http://schemas.microsoft.com/office/drawing/2014/main" id="{E2418C3B-DC57-9347-B54B-9D42813A4634}"/>
                </a:ext>
              </a:extLst>
            </p:cNvPr>
            <p:cNvCxnSpPr/>
            <p:nvPr/>
          </p:nvCxnSpPr>
          <p:spPr>
            <a:xfrm flipV="1">
              <a:off x="3541799" y="2795716"/>
              <a:ext cx="610113" cy="77006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E5D51D49-7FFA-8249-A400-BE87C4C95495}"/>
                </a:ext>
              </a:extLst>
            </p:cNvPr>
            <p:cNvCxnSpPr>
              <a:cxnSpLocks/>
            </p:cNvCxnSpPr>
            <p:nvPr/>
          </p:nvCxnSpPr>
          <p:spPr>
            <a:xfrm>
              <a:off x="5912785" y="2866576"/>
              <a:ext cx="471046" cy="802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96" name="Group 55">
              <a:extLst>
                <a:ext uri="{FF2B5EF4-FFF2-40B4-BE49-F238E27FC236}">
                  <a16:creationId xmlns:a16="http://schemas.microsoft.com/office/drawing/2014/main" id="{1FF65BE3-82A0-464E-A09E-8BE05E5F6488}"/>
                </a:ext>
              </a:extLst>
            </p:cNvPr>
            <p:cNvGrpSpPr>
              <a:grpSpLocks/>
            </p:cNvGrpSpPr>
            <p:nvPr/>
          </p:nvGrpSpPr>
          <p:grpSpPr bwMode="auto">
            <a:xfrm rot="3607347">
              <a:off x="4392906" y="3048413"/>
              <a:ext cx="2736811" cy="364333"/>
              <a:chOff x="0" y="0"/>
              <a:chExt cx="1599" cy="576"/>
            </a:xfrm>
          </p:grpSpPr>
          <p:grpSp>
            <p:nvGrpSpPr>
              <p:cNvPr id="97" name="Group 56">
                <a:extLst>
                  <a:ext uri="{FF2B5EF4-FFF2-40B4-BE49-F238E27FC236}">
                    <a16:creationId xmlns:a16="http://schemas.microsoft.com/office/drawing/2014/main" id="{075FE101-EC0A-274F-BEA7-0AA4FB929E95}"/>
                  </a:ext>
                </a:extLst>
              </p:cNvPr>
              <p:cNvGrpSpPr>
                <a:grpSpLocks/>
              </p:cNvGrpSpPr>
              <p:nvPr/>
            </p:nvGrpSpPr>
            <p:grpSpPr bwMode="auto">
              <a:xfrm>
                <a:off x="271" y="0"/>
                <a:ext cx="1328" cy="576"/>
                <a:chOff x="0" y="0"/>
                <a:chExt cx="1328" cy="576"/>
              </a:xfrm>
            </p:grpSpPr>
            <p:grpSp>
              <p:nvGrpSpPr>
                <p:cNvPr id="99" name="Group 57">
                  <a:extLst>
                    <a:ext uri="{FF2B5EF4-FFF2-40B4-BE49-F238E27FC236}">
                      <a16:creationId xmlns:a16="http://schemas.microsoft.com/office/drawing/2014/main" id="{B2EF56EC-8CF2-9940-9C61-2295079926EC}"/>
                    </a:ext>
                  </a:extLst>
                </p:cNvPr>
                <p:cNvGrpSpPr>
                  <a:grpSpLocks/>
                </p:cNvGrpSpPr>
                <p:nvPr/>
              </p:nvGrpSpPr>
              <p:grpSpPr bwMode="auto">
                <a:xfrm>
                  <a:off x="0" y="0"/>
                  <a:ext cx="1049" cy="576"/>
                  <a:chOff x="0" y="0"/>
                  <a:chExt cx="1049" cy="576"/>
                </a:xfrm>
              </p:grpSpPr>
              <p:sp>
                <p:nvSpPr>
                  <p:cNvPr id="101" name="Freeform 58">
                    <a:extLst>
                      <a:ext uri="{FF2B5EF4-FFF2-40B4-BE49-F238E27FC236}">
                        <a16:creationId xmlns:a16="http://schemas.microsoft.com/office/drawing/2014/main" id="{57810851-0A81-A341-954C-C8DBD7A0789D}"/>
                      </a:ext>
                    </a:extLst>
                  </p:cNvPr>
                  <p:cNvSpPr>
                    <a:spLocks/>
                  </p:cNvSpPr>
                  <p:nvPr/>
                </p:nvSpPr>
                <p:spPr bwMode="auto">
                  <a:xfrm rot="10800000" flipH="1">
                    <a:off x="84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02" name="Freeform 59">
                    <a:extLst>
                      <a:ext uri="{FF2B5EF4-FFF2-40B4-BE49-F238E27FC236}">
                        <a16:creationId xmlns:a16="http://schemas.microsoft.com/office/drawing/2014/main" id="{33B41449-CCA8-994C-944B-63FD713284A4}"/>
                      </a:ext>
                    </a:extLst>
                  </p:cNvPr>
                  <p:cNvSpPr>
                    <a:spLocks/>
                  </p:cNvSpPr>
                  <p:nvPr/>
                </p:nvSpPr>
                <p:spPr bwMode="auto">
                  <a:xfrm>
                    <a:off x="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03" name="Freeform 60">
                    <a:extLst>
                      <a:ext uri="{FF2B5EF4-FFF2-40B4-BE49-F238E27FC236}">
                        <a16:creationId xmlns:a16="http://schemas.microsoft.com/office/drawing/2014/main" id="{5C369CC2-6376-7948-A33E-6C8405A637BD}"/>
                      </a:ext>
                    </a:extLst>
                  </p:cNvPr>
                  <p:cNvSpPr>
                    <a:spLocks/>
                  </p:cNvSpPr>
                  <p:nvPr/>
                </p:nvSpPr>
                <p:spPr bwMode="auto">
                  <a:xfrm rot="10800000" flipH="1">
                    <a:off x="278" y="4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04" name="Freeform 61">
                    <a:extLst>
                      <a:ext uri="{FF2B5EF4-FFF2-40B4-BE49-F238E27FC236}">
                        <a16:creationId xmlns:a16="http://schemas.microsoft.com/office/drawing/2014/main" id="{CC84CFF5-770D-ED46-8DEA-909E667FDBF2}"/>
                      </a:ext>
                    </a:extLst>
                  </p:cNvPr>
                  <p:cNvSpPr>
                    <a:spLocks/>
                  </p:cNvSpPr>
                  <p:nvPr/>
                </p:nvSpPr>
                <p:spPr bwMode="auto">
                  <a:xfrm>
                    <a:off x="56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100" name="Freeform 62">
                  <a:extLst>
                    <a:ext uri="{FF2B5EF4-FFF2-40B4-BE49-F238E27FC236}">
                      <a16:creationId xmlns:a16="http://schemas.microsoft.com/office/drawing/2014/main" id="{8C8991AE-AFB5-7340-B6D2-0A8A5995277B}"/>
                    </a:ext>
                  </a:extLst>
                </p:cNvPr>
                <p:cNvSpPr>
                  <a:spLocks/>
                </p:cNvSpPr>
                <p:nvPr/>
              </p:nvSpPr>
              <p:spPr bwMode="auto">
                <a:xfrm>
                  <a:off x="1118" y="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98" name="Freeform 63">
                <a:extLst>
                  <a:ext uri="{FF2B5EF4-FFF2-40B4-BE49-F238E27FC236}">
                    <a16:creationId xmlns:a16="http://schemas.microsoft.com/office/drawing/2014/main" id="{93B7651C-733E-1D46-95DC-D33E86D2F505}"/>
                  </a:ext>
                </a:extLst>
              </p:cNvPr>
              <p:cNvSpPr>
                <a:spLocks/>
              </p:cNvSpPr>
              <p:nvPr/>
            </p:nvSpPr>
            <p:spPr bwMode="auto">
              <a:xfrm rot="10800000" flipH="1">
                <a:off x="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grpSp>
          <p:nvGrpSpPr>
            <p:cNvPr id="105" name="Group 55">
              <a:extLst>
                <a:ext uri="{FF2B5EF4-FFF2-40B4-BE49-F238E27FC236}">
                  <a16:creationId xmlns:a16="http://schemas.microsoft.com/office/drawing/2014/main" id="{42EE1AD5-3501-BA4F-BB31-E92907FB72E4}"/>
                </a:ext>
              </a:extLst>
            </p:cNvPr>
            <p:cNvGrpSpPr>
              <a:grpSpLocks/>
            </p:cNvGrpSpPr>
            <p:nvPr/>
          </p:nvGrpSpPr>
          <p:grpSpPr bwMode="auto">
            <a:xfrm rot="18364478">
              <a:off x="2959486" y="3006816"/>
              <a:ext cx="2736811" cy="364333"/>
              <a:chOff x="0" y="0"/>
              <a:chExt cx="1599" cy="576"/>
            </a:xfrm>
          </p:grpSpPr>
          <p:grpSp>
            <p:nvGrpSpPr>
              <p:cNvPr id="106" name="Group 56">
                <a:extLst>
                  <a:ext uri="{FF2B5EF4-FFF2-40B4-BE49-F238E27FC236}">
                    <a16:creationId xmlns:a16="http://schemas.microsoft.com/office/drawing/2014/main" id="{294968D8-4860-7543-B727-F292717E75F4}"/>
                  </a:ext>
                </a:extLst>
              </p:cNvPr>
              <p:cNvGrpSpPr>
                <a:grpSpLocks/>
              </p:cNvGrpSpPr>
              <p:nvPr/>
            </p:nvGrpSpPr>
            <p:grpSpPr bwMode="auto">
              <a:xfrm>
                <a:off x="271" y="0"/>
                <a:ext cx="1328" cy="576"/>
                <a:chOff x="0" y="0"/>
                <a:chExt cx="1328" cy="576"/>
              </a:xfrm>
            </p:grpSpPr>
            <p:grpSp>
              <p:nvGrpSpPr>
                <p:cNvPr id="108" name="Group 57">
                  <a:extLst>
                    <a:ext uri="{FF2B5EF4-FFF2-40B4-BE49-F238E27FC236}">
                      <a16:creationId xmlns:a16="http://schemas.microsoft.com/office/drawing/2014/main" id="{F3A5FBE9-164A-1043-8AE2-6DE97D4EA807}"/>
                    </a:ext>
                  </a:extLst>
                </p:cNvPr>
                <p:cNvGrpSpPr>
                  <a:grpSpLocks/>
                </p:cNvGrpSpPr>
                <p:nvPr/>
              </p:nvGrpSpPr>
              <p:grpSpPr bwMode="auto">
                <a:xfrm>
                  <a:off x="0" y="0"/>
                  <a:ext cx="1049" cy="576"/>
                  <a:chOff x="0" y="0"/>
                  <a:chExt cx="1049" cy="576"/>
                </a:xfrm>
              </p:grpSpPr>
              <p:sp>
                <p:nvSpPr>
                  <p:cNvPr id="110" name="Freeform 58">
                    <a:extLst>
                      <a:ext uri="{FF2B5EF4-FFF2-40B4-BE49-F238E27FC236}">
                        <a16:creationId xmlns:a16="http://schemas.microsoft.com/office/drawing/2014/main" id="{C2F198E4-D5D0-C740-BB1D-984886ADFA14}"/>
                      </a:ext>
                    </a:extLst>
                  </p:cNvPr>
                  <p:cNvSpPr>
                    <a:spLocks/>
                  </p:cNvSpPr>
                  <p:nvPr/>
                </p:nvSpPr>
                <p:spPr bwMode="auto">
                  <a:xfrm rot="10800000" flipH="1">
                    <a:off x="84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11" name="Freeform 59">
                    <a:extLst>
                      <a:ext uri="{FF2B5EF4-FFF2-40B4-BE49-F238E27FC236}">
                        <a16:creationId xmlns:a16="http://schemas.microsoft.com/office/drawing/2014/main" id="{79E805A7-E1EF-C242-98C2-A7FFBCE173C3}"/>
                      </a:ext>
                    </a:extLst>
                  </p:cNvPr>
                  <p:cNvSpPr>
                    <a:spLocks/>
                  </p:cNvSpPr>
                  <p:nvPr/>
                </p:nvSpPr>
                <p:spPr bwMode="auto">
                  <a:xfrm>
                    <a:off x="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12" name="Freeform 60">
                    <a:extLst>
                      <a:ext uri="{FF2B5EF4-FFF2-40B4-BE49-F238E27FC236}">
                        <a16:creationId xmlns:a16="http://schemas.microsoft.com/office/drawing/2014/main" id="{FC2FBF88-B46D-074F-8F86-6D0B2977F5D9}"/>
                      </a:ext>
                    </a:extLst>
                  </p:cNvPr>
                  <p:cNvSpPr>
                    <a:spLocks/>
                  </p:cNvSpPr>
                  <p:nvPr/>
                </p:nvSpPr>
                <p:spPr bwMode="auto">
                  <a:xfrm rot="10800000" flipH="1">
                    <a:off x="278" y="4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113" name="Freeform 61">
                    <a:extLst>
                      <a:ext uri="{FF2B5EF4-FFF2-40B4-BE49-F238E27FC236}">
                        <a16:creationId xmlns:a16="http://schemas.microsoft.com/office/drawing/2014/main" id="{2102C7C2-0CB9-3545-AA5D-1515007C7F5F}"/>
                      </a:ext>
                    </a:extLst>
                  </p:cNvPr>
                  <p:cNvSpPr>
                    <a:spLocks/>
                  </p:cNvSpPr>
                  <p:nvPr/>
                </p:nvSpPr>
                <p:spPr bwMode="auto">
                  <a:xfrm>
                    <a:off x="56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109" name="Freeform 62">
                  <a:extLst>
                    <a:ext uri="{FF2B5EF4-FFF2-40B4-BE49-F238E27FC236}">
                      <a16:creationId xmlns:a16="http://schemas.microsoft.com/office/drawing/2014/main" id="{495FF00C-28B2-7F4F-A475-6EBA359C3161}"/>
                    </a:ext>
                  </a:extLst>
                </p:cNvPr>
                <p:cNvSpPr>
                  <a:spLocks/>
                </p:cNvSpPr>
                <p:nvPr/>
              </p:nvSpPr>
              <p:spPr bwMode="auto">
                <a:xfrm>
                  <a:off x="1118" y="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107" name="Freeform 63">
                <a:extLst>
                  <a:ext uri="{FF2B5EF4-FFF2-40B4-BE49-F238E27FC236}">
                    <a16:creationId xmlns:a16="http://schemas.microsoft.com/office/drawing/2014/main" id="{C918BA8B-4551-624F-872E-9DFB97CF5A56}"/>
                  </a:ext>
                </a:extLst>
              </p:cNvPr>
              <p:cNvSpPr>
                <a:spLocks/>
              </p:cNvSpPr>
              <p:nvPr/>
            </p:nvSpPr>
            <p:spPr bwMode="auto">
              <a:xfrm rot="10800000" flipH="1">
                <a:off x="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chemeClr val="accent5"/>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grpSp>
          <p:nvGrpSpPr>
            <p:cNvPr id="71" name="Group 55">
              <a:extLst>
                <a:ext uri="{FF2B5EF4-FFF2-40B4-BE49-F238E27FC236}">
                  <a16:creationId xmlns:a16="http://schemas.microsoft.com/office/drawing/2014/main" id="{098A502D-CE25-7C4A-BDCB-8B5F9B297B3E}"/>
                </a:ext>
              </a:extLst>
            </p:cNvPr>
            <p:cNvGrpSpPr>
              <a:grpSpLocks/>
            </p:cNvGrpSpPr>
            <p:nvPr/>
          </p:nvGrpSpPr>
          <p:grpSpPr bwMode="auto">
            <a:xfrm rot="18364478">
              <a:off x="2920521" y="3054615"/>
              <a:ext cx="2736811" cy="364333"/>
              <a:chOff x="0" y="0"/>
              <a:chExt cx="1599" cy="576"/>
            </a:xfrm>
          </p:grpSpPr>
          <p:grpSp>
            <p:nvGrpSpPr>
              <p:cNvPr id="72" name="Group 56">
                <a:extLst>
                  <a:ext uri="{FF2B5EF4-FFF2-40B4-BE49-F238E27FC236}">
                    <a16:creationId xmlns:a16="http://schemas.microsoft.com/office/drawing/2014/main" id="{E3099C73-1174-5645-8A2D-8084CC973750}"/>
                  </a:ext>
                </a:extLst>
              </p:cNvPr>
              <p:cNvGrpSpPr>
                <a:grpSpLocks/>
              </p:cNvGrpSpPr>
              <p:nvPr/>
            </p:nvGrpSpPr>
            <p:grpSpPr bwMode="auto">
              <a:xfrm>
                <a:off x="271" y="0"/>
                <a:ext cx="1328" cy="576"/>
                <a:chOff x="0" y="0"/>
                <a:chExt cx="1328" cy="576"/>
              </a:xfrm>
            </p:grpSpPr>
            <p:grpSp>
              <p:nvGrpSpPr>
                <p:cNvPr id="74" name="Group 57">
                  <a:extLst>
                    <a:ext uri="{FF2B5EF4-FFF2-40B4-BE49-F238E27FC236}">
                      <a16:creationId xmlns:a16="http://schemas.microsoft.com/office/drawing/2014/main" id="{3DBAA4D3-F0B8-B446-B910-7160357C9EA4}"/>
                    </a:ext>
                  </a:extLst>
                </p:cNvPr>
                <p:cNvGrpSpPr>
                  <a:grpSpLocks/>
                </p:cNvGrpSpPr>
                <p:nvPr/>
              </p:nvGrpSpPr>
              <p:grpSpPr bwMode="auto">
                <a:xfrm>
                  <a:off x="0" y="0"/>
                  <a:ext cx="1049" cy="576"/>
                  <a:chOff x="0" y="0"/>
                  <a:chExt cx="1049" cy="576"/>
                </a:xfrm>
              </p:grpSpPr>
              <p:sp>
                <p:nvSpPr>
                  <p:cNvPr id="76" name="Freeform 58">
                    <a:extLst>
                      <a:ext uri="{FF2B5EF4-FFF2-40B4-BE49-F238E27FC236}">
                        <a16:creationId xmlns:a16="http://schemas.microsoft.com/office/drawing/2014/main" id="{0EC997D1-99F3-C94F-AA9C-030E46F6F60D}"/>
                      </a:ext>
                    </a:extLst>
                  </p:cNvPr>
                  <p:cNvSpPr>
                    <a:spLocks/>
                  </p:cNvSpPr>
                  <p:nvPr/>
                </p:nvSpPr>
                <p:spPr bwMode="auto">
                  <a:xfrm rot="10800000" flipH="1">
                    <a:off x="84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77" name="Freeform 59">
                    <a:extLst>
                      <a:ext uri="{FF2B5EF4-FFF2-40B4-BE49-F238E27FC236}">
                        <a16:creationId xmlns:a16="http://schemas.microsoft.com/office/drawing/2014/main" id="{4C917C1A-1451-3B4E-B7C7-91E189485C57}"/>
                      </a:ext>
                    </a:extLst>
                  </p:cNvPr>
                  <p:cNvSpPr>
                    <a:spLocks/>
                  </p:cNvSpPr>
                  <p:nvPr/>
                </p:nvSpPr>
                <p:spPr bwMode="auto">
                  <a:xfrm>
                    <a:off x="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78" name="Freeform 60">
                    <a:extLst>
                      <a:ext uri="{FF2B5EF4-FFF2-40B4-BE49-F238E27FC236}">
                        <a16:creationId xmlns:a16="http://schemas.microsoft.com/office/drawing/2014/main" id="{199970B5-1DA4-FC4B-9F6B-72215DEA29E3}"/>
                      </a:ext>
                    </a:extLst>
                  </p:cNvPr>
                  <p:cNvSpPr>
                    <a:spLocks/>
                  </p:cNvSpPr>
                  <p:nvPr/>
                </p:nvSpPr>
                <p:spPr bwMode="auto">
                  <a:xfrm rot="10800000" flipH="1">
                    <a:off x="278" y="4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sp>
                <p:nvSpPr>
                  <p:cNvPr id="79" name="Freeform 61">
                    <a:extLst>
                      <a:ext uri="{FF2B5EF4-FFF2-40B4-BE49-F238E27FC236}">
                        <a16:creationId xmlns:a16="http://schemas.microsoft.com/office/drawing/2014/main" id="{5A50E90C-7B85-8743-9695-2D746448BC1E}"/>
                      </a:ext>
                    </a:extLst>
                  </p:cNvPr>
                  <p:cNvSpPr>
                    <a:spLocks/>
                  </p:cNvSpPr>
                  <p:nvPr/>
                </p:nvSpPr>
                <p:spPr bwMode="auto">
                  <a:xfrm>
                    <a:off x="560" y="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75" name="Freeform 62">
                  <a:extLst>
                    <a:ext uri="{FF2B5EF4-FFF2-40B4-BE49-F238E27FC236}">
                      <a16:creationId xmlns:a16="http://schemas.microsoft.com/office/drawing/2014/main" id="{92AC27EE-13C2-804D-9B1D-694BB1954509}"/>
                    </a:ext>
                  </a:extLst>
                </p:cNvPr>
                <p:cNvSpPr>
                  <a:spLocks/>
                </p:cNvSpPr>
                <p:nvPr/>
              </p:nvSpPr>
              <p:spPr bwMode="auto">
                <a:xfrm>
                  <a:off x="1118" y="0"/>
                  <a:ext cx="210" cy="536"/>
                </a:xfrm>
                <a:custGeom>
                  <a:avLst/>
                  <a:gdLst>
                    <a:gd name="T0" fmla="*/ 3 w 21600"/>
                    <a:gd name="T1" fmla="*/ 289 h 21600"/>
                    <a:gd name="T2" fmla="*/ 8 w 21600"/>
                    <a:gd name="T3" fmla="*/ 289 h 21600"/>
                    <a:gd name="T4" fmla="*/ 12 w 21600"/>
                    <a:gd name="T5" fmla="*/ 289 h 21600"/>
                    <a:gd name="T6" fmla="*/ 16 w 21600"/>
                    <a:gd name="T7" fmla="*/ 288 h 21600"/>
                    <a:gd name="T8" fmla="*/ 20 w 21600"/>
                    <a:gd name="T9" fmla="*/ 287 h 21600"/>
                    <a:gd name="T10" fmla="*/ 24 w 21600"/>
                    <a:gd name="T11" fmla="*/ 287 h 21600"/>
                    <a:gd name="T12" fmla="*/ 29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7 w 21600"/>
                    <a:gd name="T31" fmla="*/ 342 h 21600"/>
                    <a:gd name="T32" fmla="*/ 71 w 21600"/>
                    <a:gd name="T33" fmla="*/ 251 h 21600"/>
                    <a:gd name="T34" fmla="*/ 75 w 21600"/>
                    <a:gd name="T35" fmla="*/ 149 h 21600"/>
                    <a:gd name="T36" fmla="*/ 79 w 21600"/>
                    <a:gd name="T37" fmla="*/ 147 h 21600"/>
                    <a:gd name="T38" fmla="*/ 83 w 21600"/>
                    <a:gd name="T39" fmla="*/ 290 h 21600"/>
                    <a:gd name="T40" fmla="*/ 88 w 21600"/>
                    <a:gd name="T41" fmla="*/ 476 h 21600"/>
                    <a:gd name="T42" fmla="*/ 92 w 21600"/>
                    <a:gd name="T43" fmla="*/ 530 h 21600"/>
                    <a:gd name="T44" fmla="*/ 96 w 21600"/>
                    <a:gd name="T45" fmla="*/ 372 h 21600"/>
                    <a:gd name="T46" fmla="*/ 100 w 21600"/>
                    <a:gd name="T47" fmla="*/ 121 h 21600"/>
                    <a:gd name="T48" fmla="*/ 104 w 21600"/>
                    <a:gd name="T49" fmla="*/ 0 h 21600"/>
                    <a:gd name="T50" fmla="*/ 109 w 21600"/>
                    <a:gd name="T51" fmla="*/ 121 h 21600"/>
                    <a:gd name="T52" fmla="*/ 113 w 21600"/>
                    <a:gd name="T53" fmla="*/ 372 h 21600"/>
                    <a:gd name="T54" fmla="*/ 117 w 21600"/>
                    <a:gd name="T55" fmla="*/ 530 h 21600"/>
                    <a:gd name="T56" fmla="*/ 121 w 21600"/>
                    <a:gd name="T57" fmla="*/ 476 h 21600"/>
                    <a:gd name="T58" fmla="*/ 126 w 21600"/>
                    <a:gd name="T59" fmla="*/ 290 h 21600"/>
                    <a:gd name="T60" fmla="*/ 130 w 21600"/>
                    <a:gd name="T61" fmla="*/ 147 h 21600"/>
                    <a:gd name="T62" fmla="*/ 134 w 21600"/>
                    <a:gd name="T63" fmla="*/ 149 h 21600"/>
                    <a:gd name="T64" fmla="*/ 138 w 21600"/>
                    <a:gd name="T65" fmla="*/ 251 h 21600"/>
                    <a:gd name="T66" fmla="*/ 143 w 21600"/>
                    <a:gd name="T67" fmla="*/ 342 h 21600"/>
                    <a:gd name="T68" fmla="*/ 147 w 21600"/>
                    <a:gd name="T69" fmla="*/ 361 h 21600"/>
                    <a:gd name="T70" fmla="*/ 151 w 21600"/>
                    <a:gd name="T71" fmla="*/ 320 h 21600"/>
                    <a:gd name="T72" fmla="*/ 155 w 21600"/>
                    <a:gd name="T73" fmla="*/ 276 h 21600"/>
                    <a:gd name="T74" fmla="*/ 159 w 21600"/>
                    <a:gd name="T75" fmla="*/ 262 h 21600"/>
                    <a:gd name="T76" fmla="*/ 164 w 21600"/>
                    <a:gd name="T77" fmla="*/ 273 h 21600"/>
                    <a:gd name="T78" fmla="*/ 168 w 21600"/>
                    <a:gd name="T79" fmla="*/ 288 h 21600"/>
                    <a:gd name="T80" fmla="*/ 172 w 21600"/>
                    <a:gd name="T81" fmla="*/ 295 h 21600"/>
                    <a:gd name="T82" fmla="*/ 176 w 21600"/>
                    <a:gd name="T83" fmla="*/ 293 h 21600"/>
                    <a:gd name="T84" fmla="*/ 180 w 21600"/>
                    <a:gd name="T85" fmla="*/ 290 h 21600"/>
                    <a:gd name="T86" fmla="*/ 185 w 21600"/>
                    <a:gd name="T87" fmla="*/ 287 h 21600"/>
                    <a:gd name="T88" fmla="*/ 189 w 21600"/>
                    <a:gd name="T89" fmla="*/ 287 h 21600"/>
                    <a:gd name="T90" fmla="*/ 193 w 21600"/>
                    <a:gd name="T91" fmla="*/ 288 h 21600"/>
                    <a:gd name="T92" fmla="*/ 197 w 21600"/>
                    <a:gd name="T93" fmla="*/ 289 h 21600"/>
                    <a:gd name="T94" fmla="*/ 202 w 21600"/>
                    <a:gd name="T95" fmla="*/ 289 h 21600"/>
                    <a:gd name="T96" fmla="*/ 206 w 21600"/>
                    <a:gd name="T97" fmla="*/ 289 h 21600"/>
                    <a:gd name="T98" fmla="*/ 210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sp>
            <p:nvSpPr>
              <p:cNvPr id="73" name="Freeform 63">
                <a:extLst>
                  <a:ext uri="{FF2B5EF4-FFF2-40B4-BE49-F238E27FC236}">
                    <a16:creationId xmlns:a16="http://schemas.microsoft.com/office/drawing/2014/main" id="{7F7042EF-7E8B-6C46-B406-A9A50CF724BE}"/>
                  </a:ext>
                </a:extLst>
              </p:cNvPr>
              <p:cNvSpPr>
                <a:spLocks/>
              </p:cNvSpPr>
              <p:nvPr/>
            </p:nvSpPr>
            <p:spPr bwMode="auto">
              <a:xfrm rot="10800000" flipH="1">
                <a:off x="0" y="40"/>
                <a:ext cx="209" cy="536"/>
              </a:xfrm>
              <a:custGeom>
                <a:avLst/>
                <a:gdLst>
                  <a:gd name="T0" fmla="*/ 3 w 21600"/>
                  <a:gd name="T1" fmla="*/ 289 h 21600"/>
                  <a:gd name="T2" fmla="*/ 7 w 21600"/>
                  <a:gd name="T3" fmla="*/ 289 h 21600"/>
                  <a:gd name="T4" fmla="*/ 12 w 21600"/>
                  <a:gd name="T5" fmla="*/ 289 h 21600"/>
                  <a:gd name="T6" fmla="*/ 16 w 21600"/>
                  <a:gd name="T7" fmla="*/ 288 h 21600"/>
                  <a:gd name="T8" fmla="*/ 20 w 21600"/>
                  <a:gd name="T9" fmla="*/ 287 h 21600"/>
                  <a:gd name="T10" fmla="*/ 24 w 21600"/>
                  <a:gd name="T11" fmla="*/ 287 h 21600"/>
                  <a:gd name="T12" fmla="*/ 28 w 21600"/>
                  <a:gd name="T13" fmla="*/ 290 h 21600"/>
                  <a:gd name="T14" fmla="*/ 33 w 21600"/>
                  <a:gd name="T15" fmla="*/ 293 h 21600"/>
                  <a:gd name="T16" fmla="*/ 37 w 21600"/>
                  <a:gd name="T17" fmla="*/ 295 h 21600"/>
                  <a:gd name="T18" fmla="*/ 41 w 21600"/>
                  <a:gd name="T19" fmla="*/ 288 h 21600"/>
                  <a:gd name="T20" fmla="*/ 45 w 21600"/>
                  <a:gd name="T21" fmla="*/ 273 h 21600"/>
                  <a:gd name="T22" fmla="*/ 50 w 21600"/>
                  <a:gd name="T23" fmla="*/ 262 h 21600"/>
                  <a:gd name="T24" fmla="*/ 54 w 21600"/>
                  <a:gd name="T25" fmla="*/ 276 h 21600"/>
                  <a:gd name="T26" fmla="*/ 58 w 21600"/>
                  <a:gd name="T27" fmla="*/ 320 h 21600"/>
                  <a:gd name="T28" fmla="*/ 62 w 21600"/>
                  <a:gd name="T29" fmla="*/ 361 h 21600"/>
                  <a:gd name="T30" fmla="*/ 66 w 21600"/>
                  <a:gd name="T31" fmla="*/ 342 h 21600"/>
                  <a:gd name="T32" fmla="*/ 70 w 21600"/>
                  <a:gd name="T33" fmla="*/ 251 h 21600"/>
                  <a:gd name="T34" fmla="*/ 75 w 21600"/>
                  <a:gd name="T35" fmla="*/ 149 h 21600"/>
                  <a:gd name="T36" fmla="*/ 79 w 21600"/>
                  <a:gd name="T37" fmla="*/ 147 h 21600"/>
                  <a:gd name="T38" fmla="*/ 83 w 21600"/>
                  <a:gd name="T39" fmla="*/ 290 h 21600"/>
                  <a:gd name="T40" fmla="*/ 87 w 21600"/>
                  <a:gd name="T41" fmla="*/ 476 h 21600"/>
                  <a:gd name="T42" fmla="*/ 91 w 21600"/>
                  <a:gd name="T43" fmla="*/ 530 h 21600"/>
                  <a:gd name="T44" fmla="*/ 96 w 21600"/>
                  <a:gd name="T45" fmla="*/ 372 h 21600"/>
                  <a:gd name="T46" fmla="*/ 100 w 21600"/>
                  <a:gd name="T47" fmla="*/ 121 h 21600"/>
                  <a:gd name="T48" fmla="*/ 104 w 21600"/>
                  <a:gd name="T49" fmla="*/ 0 h 21600"/>
                  <a:gd name="T50" fmla="*/ 108 w 21600"/>
                  <a:gd name="T51" fmla="*/ 121 h 21600"/>
                  <a:gd name="T52" fmla="*/ 113 w 21600"/>
                  <a:gd name="T53" fmla="*/ 372 h 21600"/>
                  <a:gd name="T54" fmla="*/ 117 w 21600"/>
                  <a:gd name="T55" fmla="*/ 530 h 21600"/>
                  <a:gd name="T56" fmla="*/ 121 w 21600"/>
                  <a:gd name="T57" fmla="*/ 476 h 21600"/>
                  <a:gd name="T58" fmla="*/ 125 w 21600"/>
                  <a:gd name="T59" fmla="*/ 290 h 21600"/>
                  <a:gd name="T60" fmla="*/ 129 w 21600"/>
                  <a:gd name="T61" fmla="*/ 147 h 21600"/>
                  <a:gd name="T62" fmla="*/ 133 w 21600"/>
                  <a:gd name="T63" fmla="*/ 149 h 21600"/>
                  <a:gd name="T64" fmla="*/ 138 w 21600"/>
                  <a:gd name="T65" fmla="*/ 251 h 21600"/>
                  <a:gd name="T66" fmla="*/ 142 w 21600"/>
                  <a:gd name="T67" fmla="*/ 342 h 21600"/>
                  <a:gd name="T68" fmla="*/ 146 w 21600"/>
                  <a:gd name="T69" fmla="*/ 361 h 21600"/>
                  <a:gd name="T70" fmla="*/ 150 w 21600"/>
                  <a:gd name="T71" fmla="*/ 320 h 21600"/>
                  <a:gd name="T72" fmla="*/ 155 w 21600"/>
                  <a:gd name="T73" fmla="*/ 276 h 21600"/>
                  <a:gd name="T74" fmla="*/ 159 w 21600"/>
                  <a:gd name="T75" fmla="*/ 262 h 21600"/>
                  <a:gd name="T76" fmla="*/ 163 w 21600"/>
                  <a:gd name="T77" fmla="*/ 273 h 21600"/>
                  <a:gd name="T78" fmla="*/ 167 w 21600"/>
                  <a:gd name="T79" fmla="*/ 288 h 21600"/>
                  <a:gd name="T80" fmla="*/ 171 w 21600"/>
                  <a:gd name="T81" fmla="*/ 295 h 21600"/>
                  <a:gd name="T82" fmla="*/ 175 w 21600"/>
                  <a:gd name="T83" fmla="*/ 293 h 21600"/>
                  <a:gd name="T84" fmla="*/ 180 w 21600"/>
                  <a:gd name="T85" fmla="*/ 290 h 21600"/>
                  <a:gd name="T86" fmla="*/ 184 w 21600"/>
                  <a:gd name="T87" fmla="*/ 287 h 21600"/>
                  <a:gd name="T88" fmla="*/ 188 w 21600"/>
                  <a:gd name="T89" fmla="*/ 287 h 21600"/>
                  <a:gd name="T90" fmla="*/ 192 w 21600"/>
                  <a:gd name="T91" fmla="*/ 288 h 21600"/>
                  <a:gd name="T92" fmla="*/ 196 w 21600"/>
                  <a:gd name="T93" fmla="*/ 289 h 21600"/>
                  <a:gd name="T94" fmla="*/ 201 w 21600"/>
                  <a:gd name="T95" fmla="*/ 289 h 21600"/>
                  <a:gd name="T96" fmla="*/ 205 w 21600"/>
                  <a:gd name="T97" fmla="*/ 289 h 21600"/>
                  <a:gd name="T98" fmla="*/ 209 w 21600"/>
                  <a:gd name="T99" fmla="*/ 28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noFill/>
              <a:ln w="25400" cap="flat">
                <a:solidFill>
                  <a:srgbClr val="FF2712"/>
                </a:solidFill>
                <a:prstDash val="solid"/>
                <a:round/>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GB"/>
              </a:p>
            </p:txBody>
          </p:sp>
        </p:grpSp>
        <p:cxnSp>
          <p:nvCxnSpPr>
            <p:cNvPr id="114" name="Straight Arrow Connector 113">
              <a:extLst>
                <a:ext uri="{FF2B5EF4-FFF2-40B4-BE49-F238E27FC236}">
                  <a16:creationId xmlns:a16="http://schemas.microsoft.com/office/drawing/2014/main" id="{2F9004F6-987C-EA47-98FE-30AC3A93C74F}"/>
                </a:ext>
              </a:extLst>
            </p:cNvPr>
            <p:cNvCxnSpPr>
              <a:cxnSpLocks/>
            </p:cNvCxnSpPr>
            <p:nvPr/>
          </p:nvCxnSpPr>
          <p:spPr>
            <a:xfrm>
              <a:off x="6012445" y="2785834"/>
              <a:ext cx="471046" cy="802316"/>
            </a:xfrm>
            <a:prstGeom prst="straightConnector1">
              <a:avLst/>
            </a:prstGeom>
            <a:ln>
              <a:solidFill>
                <a:schemeClr val="accent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FD8A3130-9C62-464C-956E-0F63D76DA152}"/>
                </a:ext>
              </a:extLst>
            </p:cNvPr>
            <p:cNvCxnSpPr/>
            <p:nvPr/>
          </p:nvCxnSpPr>
          <p:spPr>
            <a:xfrm flipV="1">
              <a:off x="3428874" y="2707393"/>
              <a:ext cx="610113" cy="770068"/>
            </a:xfrm>
            <a:prstGeom prst="straightConnector1">
              <a:avLst/>
            </a:prstGeom>
            <a:ln>
              <a:solidFill>
                <a:schemeClr val="accent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6" name="TextBox 115">
            <a:extLst>
              <a:ext uri="{FF2B5EF4-FFF2-40B4-BE49-F238E27FC236}">
                <a16:creationId xmlns:a16="http://schemas.microsoft.com/office/drawing/2014/main" id="{9A085498-A5A7-F54F-8CE6-161BD1B079F7}"/>
              </a:ext>
            </a:extLst>
          </p:cNvPr>
          <p:cNvSpPr txBox="1"/>
          <p:nvPr/>
        </p:nvSpPr>
        <p:spPr>
          <a:xfrm>
            <a:off x="151553" y="1544583"/>
            <a:ext cx="3566219" cy="1938992"/>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accent1">
                    <a:lumMod val="75000"/>
                  </a:schemeClr>
                </a:solidFill>
              </a:rPr>
              <a:t>remote clock synchronization</a:t>
            </a:r>
          </a:p>
          <a:p>
            <a:pPr marL="285750" indent="-285750">
              <a:buFont typeface="Arial" panose="020B0604020202020204" pitchFamily="34" charset="0"/>
              <a:buChar char="•"/>
            </a:pPr>
            <a:r>
              <a:rPr lang="en-US" sz="2000" b="1" dirty="0">
                <a:solidFill>
                  <a:schemeClr val="accent1">
                    <a:lumMod val="75000"/>
                  </a:schemeClr>
                </a:solidFill>
              </a:rPr>
              <a:t>relative measurement of remote clocks</a:t>
            </a:r>
          </a:p>
          <a:p>
            <a:pPr marL="285750" indent="-285750">
              <a:buFont typeface="Arial" panose="020B0604020202020204" pitchFamily="34" charset="0"/>
              <a:buChar char="•"/>
            </a:pPr>
            <a:endParaRPr lang="en-US" sz="2000" b="1" dirty="0">
              <a:solidFill>
                <a:schemeClr val="accent1">
                  <a:lumMod val="75000"/>
                </a:schemeClr>
              </a:solidFill>
            </a:endParaRPr>
          </a:p>
          <a:p>
            <a:pPr marL="285750" indent="-285750">
              <a:buFont typeface="Arial" panose="020B0604020202020204" pitchFamily="34" charset="0"/>
              <a:buChar char="•"/>
            </a:pPr>
            <a:r>
              <a:rPr lang="en-US" sz="2000" dirty="0">
                <a:solidFill>
                  <a:schemeClr val="accent1">
                    <a:lumMod val="75000"/>
                  </a:schemeClr>
                </a:solidFill>
              </a:rPr>
              <a:t>Turbulence is common to both pulse trains.</a:t>
            </a:r>
          </a:p>
        </p:txBody>
      </p:sp>
      <p:sp>
        <p:nvSpPr>
          <p:cNvPr id="118" name="TextBox 117">
            <a:extLst>
              <a:ext uri="{FF2B5EF4-FFF2-40B4-BE49-F238E27FC236}">
                <a16:creationId xmlns:a16="http://schemas.microsoft.com/office/drawing/2014/main" id="{2771B5C9-03EC-2247-BA6A-93B9D0685F5B}"/>
              </a:ext>
            </a:extLst>
          </p:cNvPr>
          <p:cNvSpPr txBox="1"/>
          <p:nvPr/>
        </p:nvSpPr>
        <p:spPr>
          <a:xfrm>
            <a:off x="470268" y="936179"/>
            <a:ext cx="8435554" cy="400110"/>
          </a:xfrm>
          <a:prstGeom prst="rect">
            <a:avLst/>
          </a:prstGeom>
          <a:noFill/>
        </p:spPr>
        <p:txBody>
          <a:bodyPr wrap="square" rtlCol="0">
            <a:spAutoFit/>
          </a:bodyPr>
          <a:lstStyle/>
          <a:p>
            <a:r>
              <a:rPr lang="en-US" sz="2000" b="1" dirty="0"/>
              <a:t>Clock timing difference = </a:t>
            </a:r>
            <a:r>
              <a:rPr lang="en-US" sz="2000" dirty="0"/>
              <a:t>interference between the red and blue pulse trains. </a:t>
            </a:r>
          </a:p>
        </p:txBody>
      </p:sp>
      <p:sp>
        <p:nvSpPr>
          <p:cNvPr id="120" name="TextBox 119">
            <a:extLst>
              <a:ext uri="{FF2B5EF4-FFF2-40B4-BE49-F238E27FC236}">
                <a16:creationId xmlns:a16="http://schemas.microsoft.com/office/drawing/2014/main" id="{4B380338-69B7-7540-B78A-8BB1EC1F62E8}"/>
              </a:ext>
            </a:extLst>
          </p:cNvPr>
          <p:cNvSpPr txBox="1"/>
          <p:nvPr/>
        </p:nvSpPr>
        <p:spPr>
          <a:xfrm>
            <a:off x="470268" y="5436383"/>
            <a:ext cx="8270982" cy="707886"/>
          </a:xfrm>
          <a:prstGeom prst="rect">
            <a:avLst/>
          </a:prstGeom>
          <a:solidFill>
            <a:schemeClr val="accent4">
              <a:lumMod val="40000"/>
              <a:lumOff val="60000"/>
            </a:schemeClr>
          </a:solidFill>
        </p:spPr>
        <p:txBody>
          <a:bodyPr wrap="none" rtlCol="0">
            <a:spAutoFit/>
          </a:bodyPr>
          <a:lstStyle/>
          <a:p>
            <a:pPr marL="342900" indent="-342900">
              <a:buFont typeface="Arial" panose="020B0604020202020204" pitchFamily="34" charset="0"/>
              <a:buChar char="•"/>
            </a:pPr>
            <a:r>
              <a:rPr lang="en-US" sz="2000" dirty="0"/>
              <a:t>Enables free-space comparison of clocks in the absence of  fiber networks.</a:t>
            </a:r>
          </a:p>
          <a:p>
            <a:pPr marL="342900" indent="-342900">
              <a:buFont typeface="Arial" panose="020B0604020202020204" pitchFamily="34" charset="0"/>
              <a:buChar char="•"/>
            </a:pPr>
            <a:r>
              <a:rPr lang="en-US" sz="2000" dirty="0"/>
              <a:t>Requires line of sight and good weather </a:t>
            </a:r>
          </a:p>
        </p:txBody>
      </p:sp>
      <p:sp>
        <p:nvSpPr>
          <p:cNvPr id="4" name="Slide Number Placeholder 3">
            <a:extLst>
              <a:ext uri="{FF2B5EF4-FFF2-40B4-BE49-F238E27FC236}">
                <a16:creationId xmlns:a16="http://schemas.microsoft.com/office/drawing/2014/main" id="{29DABA04-8C86-C24A-83A0-7D72A3ECEA49}"/>
              </a:ext>
            </a:extLst>
          </p:cNvPr>
          <p:cNvSpPr>
            <a:spLocks noGrp="1"/>
          </p:cNvSpPr>
          <p:nvPr>
            <p:ph type="sldNum" sz="quarter" idx="12"/>
          </p:nvPr>
        </p:nvSpPr>
        <p:spPr/>
        <p:txBody>
          <a:bodyPr/>
          <a:lstStyle/>
          <a:p>
            <a:fld id="{D1B06FA4-38C0-F542-8D12-4F2B8E32B691}" type="slidenum">
              <a:rPr lang="en-US" smtClean="0"/>
              <a:t>50</a:t>
            </a:fld>
            <a:endParaRPr lang="en-US"/>
          </a:p>
        </p:txBody>
      </p:sp>
      <p:sp>
        <p:nvSpPr>
          <p:cNvPr id="117" name="TextBox 116">
            <a:extLst>
              <a:ext uri="{FF2B5EF4-FFF2-40B4-BE49-F238E27FC236}">
                <a16:creationId xmlns:a16="http://schemas.microsoft.com/office/drawing/2014/main" id="{3FA8BAC8-776E-CA4A-B9A8-D24BB5A40B3A}"/>
              </a:ext>
            </a:extLst>
          </p:cNvPr>
          <p:cNvSpPr txBox="1"/>
          <p:nvPr/>
        </p:nvSpPr>
        <p:spPr>
          <a:xfrm>
            <a:off x="359458" y="6321836"/>
            <a:ext cx="5410418" cy="338554"/>
          </a:xfrm>
          <a:prstGeom prst="rect">
            <a:avLst/>
          </a:prstGeom>
          <a:noFill/>
        </p:spPr>
        <p:txBody>
          <a:bodyPr wrap="square" rtlCol="0">
            <a:spAutoFit/>
          </a:bodyPr>
          <a:lstStyle/>
          <a:p>
            <a:r>
              <a:rPr lang="en-US" sz="1600" i="1" dirty="0"/>
              <a:t>F. </a:t>
            </a:r>
            <a:r>
              <a:rPr lang="en-US" sz="1600" i="1" dirty="0" err="1"/>
              <a:t>Giorgetta</a:t>
            </a:r>
            <a:r>
              <a:rPr lang="en-US" sz="1600" i="1" dirty="0"/>
              <a:t> Nature Photonics (2013), I. Khadar Optica (2018)</a:t>
            </a:r>
          </a:p>
        </p:txBody>
      </p:sp>
      <p:pic>
        <p:nvPicPr>
          <p:cNvPr id="7" name="Picture 6">
            <a:extLst>
              <a:ext uri="{FF2B5EF4-FFF2-40B4-BE49-F238E27FC236}">
                <a16:creationId xmlns:a16="http://schemas.microsoft.com/office/drawing/2014/main" id="{9EE3D124-46AB-14E2-985F-E6798F65CD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44249" y="3843026"/>
            <a:ext cx="555422" cy="560806"/>
          </a:xfrm>
          <a:prstGeom prst="rect">
            <a:avLst/>
          </a:prstGeom>
          <a:solidFill>
            <a:schemeClr val="bg1"/>
          </a:solidFill>
          <a:ln>
            <a:solidFill>
              <a:schemeClr val="tx1"/>
            </a:solidFill>
          </a:ln>
        </p:spPr>
      </p:pic>
      <p:pic>
        <p:nvPicPr>
          <p:cNvPr id="12" name="Picture 11">
            <a:extLst>
              <a:ext uri="{FF2B5EF4-FFF2-40B4-BE49-F238E27FC236}">
                <a16:creationId xmlns:a16="http://schemas.microsoft.com/office/drawing/2014/main" id="{462791F6-E06B-7056-7276-2638D1503B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90123" y="3899173"/>
            <a:ext cx="555422" cy="560806"/>
          </a:xfrm>
          <a:prstGeom prst="rect">
            <a:avLst/>
          </a:prstGeom>
          <a:solidFill>
            <a:schemeClr val="bg1"/>
          </a:solidFill>
          <a:ln>
            <a:solidFill>
              <a:schemeClr val="tx1"/>
            </a:solidFill>
          </a:ln>
        </p:spPr>
      </p:pic>
    </p:spTree>
    <p:extLst>
      <p:ext uri="{BB962C8B-B14F-4D97-AF65-F5344CB8AC3E}">
        <p14:creationId xmlns:p14="http://schemas.microsoft.com/office/powerpoint/2010/main" val="3476552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07628A5D-314C-4CA6-9005-A6AA80AF483D}"/>
              </a:ext>
            </a:extLst>
          </p:cNvPr>
          <p:cNvCxnSpPr>
            <a:cxnSpLocks/>
          </p:cNvCxnSpPr>
          <p:nvPr/>
        </p:nvCxnSpPr>
        <p:spPr>
          <a:xfrm>
            <a:off x="254643" y="5012093"/>
            <a:ext cx="8523597"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3736E44-1D4D-473A-9BDA-DB13EE7FCE6B}"/>
              </a:ext>
            </a:extLst>
          </p:cNvPr>
          <p:cNvCxnSpPr>
            <a:cxnSpLocks/>
          </p:cNvCxnSpPr>
          <p:nvPr/>
        </p:nvCxnSpPr>
        <p:spPr>
          <a:xfrm flipH="1" flipV="1">
            <a:off x="4437002" y="2597744"/>
            <a:ext cx="5918" cy="237744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C190ED1-66B2-4AA1-907D-068C1A5A9261}"/>
              </a:ext>
            </a:extLst>
          </p:cNvPr>
          <p:cNvCxnSpPr>
            <a:cxnSpLocks/>
          </p:cNvCxnSpPr>
          <p:nvPr/>
        </p:nvCxnSpPr>
        <p:spPr>
          <a:xfrm flipH="1" flipV="1">
            <a:off x="5265709" y="2597744"/>
            <a:ext cx="5918" cy="2377440"/>
          </a:xfrm>
          <a:prstGeom prst="straightConnector1">
            <a:avLst/>
          </a:prstGeom>
          <a:ln w="285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CB78166-37C4-4DF9-8ABF-EE1B59B26419}"/>
              </a:ext>
            </a:extLst>
          </p:cNvPr>
          <p:cNvCxnSpPr>
            <a:cxnSpLocks/>
          </p:cNvCxnSpPr>
          <p:nvPr/>
        </p:nvCxnSpPr>
        <p:spPr>
          <a:xfrm flipH="1" flipV="1">
            <a:off x="8004545" y="2597743"/>
            <a:ext cx="5918" cy="237744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4A70354-5305-42FE-B6F0-66106C1980DC}"/>
              </a:ext>
            </a:extLst>
          </p:cNvPr>
          <p:cNvSpPr txBox="1"/>
          <p:nvPr/>
        </p:nvSpPr>
        <p:spPr>
          <a:xfrm>
            <a:off x="3851324" y="917393"/>
            <a:ext cx="936475" cy="923330"/>
          </a:xfrm>
          <a:prstGeom prst="rect">
            <a:avLst/>
          </a:prstGeom>
          <a:noFill/>
        </p:spPr>
        <p:txBody>
          <a:bodyPr wrap="none" rtlCol="0">
            <a:spAutoFit/>
          </a:bodyPr>
          <a:lstStyle/>
          <a:p>
            <a:pPr algn="ctr"/>
            <a:r>
              <a:rPr lang="en-US" b="1" baseline="30000" dirty="0">
                <a:solidFill>
                  <a:srgbClr val="C00000"/>
                </a:solidFill>
              </a:rPr>
              <a:t>87</a:t>
            </a:r>
            <a:r>
              <a:rPr lang="en-US" b="1" dirty="0">
                <a:solidFill>
                  <a:srgbClr val="C00000"/>
                </a:solidFill>
              </a:rPr>
              <a:t>Sr</a:t>
            </a:r>
          </a:p>
          <a:p>
            <a:pPr algn="ctr"/>
            <a:r>
              <a:rPr lang="en-US" dirty="0"/>
              <a:t>359 THz</a:t>
            </a:r>
          </a:p>
          <a:p>
            <a:pPr algn="ctr"/>
            <a:r>
              <a:rPr lang="en-US" sz="1600" dirty="0"/>
              <a:t>2 x10</a:t>
            </a:r>
            <a:r>
              <a:rPr lang="en-US" sz="1600" baseline="30000" dirty="0"/>
              <a:t>-18</a:t>
            </a:r>
          </a:p>
        </p:txBody>
      </p:sp>
      <p:sp>
        <p:nvSpPr>
          <p:cNvPr id="13" name="TextBox 12">
            <a:extLst>
              <a:ext uri="{FF2B5EF4-FFF2-40B4-BE49-F238E27FC236}">
                <a16:creationId xmlns:a16="http://schemas.microsoft.com/office/drawing/2014/main" id="{CC6F8272-408F-4BDB-A96D-83552E95F58C}"/>
              </a:ext>
            </a:extLst>
          </p:cNvPr>
          <p:cNvSpPr txBox="1"/>
          <p:nvPr/>
        </p:nvSpPr>
        <p:spPr>
          <a:xfrm>
            <a:off x="4815761" y="922193"/>
            <a:ext cx="936475" cy="1200329"/>
          </a:xfrm>
          <a:prstGeom prst="rect">
            <a:avLst/>
          </a:prstGeom>
          <a:noFill/>
        </p:spPr>
        <p:txBody>
          <a:bodyPr wrap="none" rtlCol="0">
            <a:spAutoFit/>
          </a:bodyPr>
          <a:lstStyle/>
          <a:p>
            <a:r>
              <a:rPr lang="en-US" b="1" baseline="30000" dirty="0">
                <a:solidFill>
                  <a:schemeClr val="accent4">
                    <a:lumMod val="75000"/>
                  </a:schemeClr>
                </a:solidFill>
              </a:rPr>
              <a:t>171</a:t>
            </a:r>
            <a:r>
              <a:rPr lang="en-US" b="1" dirty="0">
                <a:solidFill>
                  <a:schemeClr val="accent4">
                    <a:lumMod val="75000"/>
                  </a:schemeClr>
                </a:solidFill>
              </a:rPr>
              <a:t>Yb</a:t>
            </a:r>
          </a:p>
          <a:p>
            <a:pPr algn="ctr"/>
            <a:r>
              <a:rPr lang="en-US" dirty="0"/>
              <a:t>518 THz</a:t>
            </a:r>
          </a:p>
          <a:p>
            <a:pPr algn="ctr"/>
            <a:r>
              <a:rPr lang="en-US" sz="1600" dirty="0"/>
              <a:t>2 x10</a:t>
            </a:r>
            <a:r>
              <a:rPr lang="en-US" sz="1600" baseline="30000" dirty="0"/>
              <a:t>-18</a:t>
            </a:r>
          </a:p>
          <a:p>
            <a:endParaRPr lang="en-US" dirty="0"/>
          </a:p>
        </p:txBody>
      </p:sp>
      <p:sp>
        <p:nvSpPr>
          <p:cNvPr id="14" name="TextBox 13">
            <a:extLst>
              <a:ext uri="{FF2B5EF4-FFF2-40B4-BE49-F238E27FC236}">
                <a16:creationId xmlns:a16="http://schemas.microsoft.com/office/drawing/2014/main" id="{E65A535C-0A73-4C38-A889-3F575EBD3648}"/>
              </a:ext>
            </a:extLst>
          </p:cNvPr>
          <p:cNvSpPr txBox="1"/>
          <p:nvPr/>
        </p:nvSpPr>
        <p:spPr>
          <a:xfrm>
            <a:off x="7525548" y="917393"/>
            <a:ext cx="936475" cy="1200329"/>
          </a:xfrm>
          <a:prstGeom prst="rect">
            <a:avLst/>
          </a:prstGeom>
          <a:noFill/>
        </p:spPr>
        <p:txBody>
          <a:bodyPr wrap="none" rtlCol="0">
            <a:spAutoFit/>
          </a:bodyPr>
          <a:lstStyle/>
          <a:p>
            <a:r>
              <a:rPr lang="en-US" b="1" baseline="30000" dirty="0">
                <a:solidFill>
                  <a:srgbClr val="7030A0"/>
                </a:solidFill>
              </a:rPr>
              <a:t>27</a:t>
            </a:r>
            <a:r>
              <a:rPr lang="en-US" b="1" dirty="0">
                <a:solidFill>
                  <a:srgbClr val="7030A0"/>
                </a:solidFill>
              </a:rPr>
              <a:t>Al+</a:t>
            </a:r>
          </a:p>
          <a:p>
            <a:pPr algn="ctr"/>
            <a:r>
              <a:rPr lang="en-US" dirty="0"/>
              <a:t>1.1 </a:t>
            </a:r>
            <a:r>
              <a:rPr lang="en-US" dirty="0" err="1"/>
              <a:t>PHz</a:t>
            </a:r>
            <a:endParaRPr lang="en-US" dirty="0"/>
          </a:p>
          <a:p>
            <a:pPr algn="ctr"/>
            <a:r>
              <a:rPr lang="en-US" sz="1600" dirty="0"/>
              <a:t>9 x10</a:t>
            </a:r>
            <a:r>
              <a:rPr lang="en-US" sz="1600" baseline="30000" dirty="0"/>
              <a:t>-19</a:t>
            </a:r>
          </a:p>
          <a:p>
            <a:endParaRPr lang="en-US" dirty="0"/>
          </a:p>
        </p:txBody>
      </p:sp>
      <p:pic>
        <p:nvPicPr>
          <p:cNvPr id="17" name="Picture 16">
            <a:extLst>
              <a:ext uri="{FF2B5EF4-FFF2-40B4-BE49-F238E27FC236}">
                <a16:creationId xmlns:a16="http://schemas.microsoft.com/office/drawing/2014/main" id="{D23021F2-7445-40B9-95E5-DDDBAD7B70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8252" y="1851764"/>
            <a:ext cx="677939" cy="734519"/>
          </a:xfrm>
          <a:prstGeom prst="rect">
            <a:avLst/>
          </a:prstGeom>
        </p:spPr>
      </p:pic>
      <p:pic>
        <p:nvPicPr>
          <p:cNvPr id="18" name="Picture 17">
            <a:extLst>
              <a:ext uri="{FF2B5EF4-FFF2-40B4-BE49-F238E27FC236}">
                <a16:creationId xmlns:a16="http://schemas.microsoft.com/office/drawing/2014/main" id="{2C6B9AAE-7910-4B51-8B5A-4FF4EF2C8D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54817" y="1851764"/>
            <a:ext cx="677939" cy="734519"/>
          </a:xfrm>
          <a:prstGeom prst="rect">
            <a:avLst/>
          </a:prstGeom>
        </p:spPr>
      </p:pic>
      <p:pic>
        <p:nvPicPr>
          <p:cNvPr id="19" name="Picture 18">
            <a:extLst>
              <a:ext uri="{FF2B5EF4-FFF2-40B4-BE49-F238E27FC236}">
                <a16:creationId xmlns:a16="http://schemas.microsoft.com/office/drawing/2014/main" id="{035BC8AC-8F28-435C-87AE-2996D65511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6875" y="1851764"/>
            <a:ext cx="677939" cy="734519"/>
          </a:xfrm>
          <a:prstGeom prst="rect">
            <a:avLst/>
          </a:prstGeom>
        </p:spPr>
      </p:pic>
      <p:sp>
        <p:nvSpPr>
          <p:cNvPr id="55" name="TextBox 54">
            <a:extLst>
              <a:ext uri="{FF2B5EF4-FFF2-40B4-BE49-F238E27FC236}">
                <a16:creationId xmlns:a16="http://schemas.microsoft.com/office/drawing/2014/main" id="{A8E5E8B2-3C3A-E662-FC07-508DFA13EA7A}"/>
              </a:ext>
            </a:extLst>
          </p:cNvPr>
          <p:cNvSpPr txBox="1"/>
          <p:nvPr/>
        </p:nvSpPr>
        <p:spPr>
          <a:xfrm>
            <a:off x="0" y="-15881"/>
            <a:ext cx="9144000" cy="649224"/>
          </a:xfrm>
          <a:prstGeom prst="rect">
            <a:avLst/>
          </a:prstGeom>
          <a:solidFill>
            <a:schemeClr val="tx1"/>
          </a:solidFill>
        </p:spPr>
        <p:txBody>
          <a:bodyPr wrap="square" rtlCol="0">
            <a:spAutoFit/>
          </a:bodyPr>
          <a:lstStyle/>
          <a:p>
            <a:pPr algn="ctr"/>
            <a:r>
              <a:rPr lang="en-US" sz="3200" dirty="0">
                <a:solidFill>
                  <a:schemeClr val="bg1"/>
                </a:solidFill>
              </a:rPr>
              <a:t>Comparing atomic clocks</a:t>
            </a:r>
          </a:p>
        </p:txBody>
      </p:sp>
      <p:grpSp>
        <p:nvGrpSpPr>
          <p:cNvPr id="52" name="Group 51">
            <a:extLst>
              <a:ext uri="{FF2B5EF4-FFF2-40B4-BE49-F238E27FC236}">
                <a16:creationId xmlns:a16="http://schemas.microsoft.com/office/drawing/2014/main" id="{62EBD745-AEE7-4CEE-8768-08345BCCFCF9}"/>
              </a:ext>
            </a:extLst>
          </p:cNvPr>
          <p:cNvGrpSpPr/>
          <p:nvPr/>
        </p:nvGrpSpPr>
        <p:grpSpPr>
          <a:xfrm>
            <a:off x="1006375" y="3563255"/>
            <a:ext cx="7398610" cy="1508760"/>
            <a:chOff x="415276" y="4068811"/>
            <a:chExt cx="8775020" cy="1508760"/>
          </a:xfrm>
        </p:grpSpPr>
        <p:pic>
          <p:nvPicPr>
            <p:cNvPr id="23" name="Picture 22">
              <a:extLst>
                <a:ext uri="{FF2B5EF4-FFF2-40B4-BE49-F238E27FC236}">
                  <a16:creationId xmlns:a16="http://schemas.microsoft.com/office/drawing/2014/main" id="{E51E8457-1693-48A3-BAE8-356871A7AC92}"/>
                </a:ext>
              </a:extLst>
            </p:cNvPr>
            <p:cNvPicPr>
              <a:picLocks noChangeAspect="1"/>
            </p:cNvPicPr>
            <p:nvPr/>
          </p:nvPicPr>
          <p:blipFill>
            <a:blip r:embed="rId4"/>
            <a:stretch>
              <a:fillRect/>
            </a:stretch>
          </p:blipFill>
          <p:spPr>
            <a:xfrm flipH="1">
              <a:off x="3715472" y="4068811"/>
              <a:ext cx="5474824" cy="1508760"/>
            </a:xfrm>
            <a:prstGeom prst="rect">
              <a:avLst/>
            </a:prstGeom>
          </p:spPr>
        </p:pic>
        <p:cxnSp>
          <p:nvCxnSpPr>
            <p:cNvPr id="25" name="Straight Connector 24">
              <a:extLst>
                <a:ext uri="{FF2B5EF4-FFF2-40B4-BE49-F238E27FC236}">
                  <a16:creationId xmlns:a16="http://schemas.microsoft.com/office/drawing/2014/main" id="{8B4E6184-9E88-403F-AED0-514C6FB16583}"/>
                </a:ext>
              </a:extLst>
            </p:cNvPr>
            <p:cNvCxnSpPr/>
            <p:nvPr/>
          </p:nvCxnSpPr>
          <p:spPr>
            <a:xfrm>
              <a:off x="415276" y="481097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4CD30E5-FB4C-4F2D-9342-A6DDF21FD2BE}"/>
                </a:ext>
              </a:extLst>
            </p:cNvPr>
            <p:cNvCxnSpPr/>
            <p:nvPr/>
          </p:nvCxnSpPr>
          <p:spPr>
            <a:xfrm>
              <a:off x="732766" y="480993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D2FC21B-8099-4F5C-B7CF-0174C0328CED}"/>
                </a:ext>
              </a:extLst>
            </p:cNvPr>
            <p:cNvCxnSpPr/>
            <p:nvPr/>
          </p:nvCxnSpPr>
          <p:spPr>
            <a:xfrm>
              <a:off x="1075048" y="481097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B79DCEC-6FFC-4B5D-938C-D3178C903184}"/>
                </a:ext>
              </a:extLst>
            </p:cNvPr>
            <p:cNvCxnSpPr/>
            <p:nvPr/>
          </p:nvCxnSpPr>
          <p:spPr>
            <a:xfrm>
              <a:off x="1392538" y="4809937"/>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7A3FC6-630A-4100-88DA-4DE344AEE296}"/>
                </a:ext>
              </a:extLst>
            </p:cNvPr>
            <p:cNvCxnSpPr/>
            <p:nvPr/>
          </p:nvCxnSpPr>
          <p:spPr>
            <a:xfrm>
              <a:off x="1719329" y="480096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EDF58F8-A41E-49B9-9598-D5E4EB624C4D}"/>
                </a:ext>
              </a:extLst>
            </p:cNvPr>
            <p:cNvCxnSpPr/>
            <p:nvPr/>
          </p:nvCxnSpPr>
          <p:spPr>
            <a:xfrm>
              <a:off x="2036819" y="479992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F4713D1-A65B-465D-92EA-EE24205B6745}"/>
                </a:ext>
              </a:extLst>
            </p:cNvPr>
            <p:cNvCxnSpPr/>
            <p:nvPr/>
          </p:nvCxnSpPr>
          <p:spPr>
            <a:xfrm>
              <a:off x="2379101" y="480096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B180E3A-76EB-4564-B244-17FA73401748}"/>
                </a:ext>
              </a:extLst>
            </p:cNvPr>
            <p:cNvCxnSpPr/>
            <p:nvPr/>
          </p:nvCxnSpPr>
          <p:spPr>
            <a:xfrm>
              <a:off x="2696591" y="479992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6F8C265-B414-48B6-ADA0-DC047E94F54C}"/>
                </a:ext>
              </a:extLst>
            </p:cNvPr>
            <p:cNvCxnSpPr/>
            <p:nvPr/>
          </p:nvCxnSpPr>
          <p:spPr>
            <a:xfrm>
              <a:off x="3034186" y="479992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E1334A1-B406-4DB5-AA19-430A76591494}"/>
                </a:ext>
              </a:extLst>
            </p:cNvPr>
            <p:cNvCxnSpPr/>
            <p:nvPr/>
          </p:nvCxnSpPr>
          <p:spPr>
            <a:xfrm>
              <a:off x="3368751" y="480096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8F758C1-B14E-4B36-A9D0-8B757DDBF6BA}"/>
                </a:ext>
              </a:extLst>
            </p:cNvPr>
            <p:cNvCxnSpPr/>
            <p:nvPr/>
          </p:nvCxnSpPr>
          <p:spPr>
            <a:xfrm>
              <a:off x="3686241" y="479992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971ECA0-9878-4932-9179-94FC639551F1}"/>
                </a:ext>
              </a:extLst>
            </p:cNvPr>
            <p:cNvCxnSpPr/>
            <p:nvPr/>
          </p:nvCxnSpPr>
          <p:spPr>
            <a:xfrm>
              <a:off x="4028523" y="480096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E3A481E-CA65-45EB-A559-005C6FF9316B}"/>
                </a:ext>
              </a:extLst>
            </p:cNvPr>
            <p:cNvCxnSpPr/>
            <p:nvPr/>
          </p:nvCxnSpPr>
          <p:spPr>
            <a:xfrm>
              <a:off x="4346013" y="4799922"/>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78A23A-D782-41AD-964C-C20E1C802A3E}"/>
                </a:ext>
              </a:extLst>
            </p:cNvPr>
            <p:cNvCxnSpPr/>
            <p:nvPr/>
          </p:nvCxnSpPr>
          <p:spPr>
            <a:xfrm>
              <a:off x="4665114" y="47970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4736C9A-400A-4DE1-B8CE-F05D5FDAF4E4}"/>
                </a:ext>
              </a:extLst>
            </p:cNvPr>
            <p:cNvCxnSpPr/>
            <p:nvPr/>
          </p:nvCxnSpPr>
          <p:spPr>
            <a:xfrm>
              <a:off x="4982604" y="479601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8EBA84F-362E-4018-98EF-0CFF4D8B0FFE}"/>
                </a:ext>
              </a:extLst>
            </p:cNvPr>
            <p:cNvCxnSpPr/>
            <p:nvPr/>
          </p:nvCxnSpPr>
          <p:spPr>
            <a:xfrm>
              <a:off x="5324886" y="4797050"/>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99A6E12-ECE2-42E0-B9A5-214B04D8B21A}"/>
                </a:ext>
              </a:extLst>
            </p:cNvPr>
            <p:cNvCxnSpPr/>
            <p:nvPr/>
          </p:nvCxnSpPr>
          <p:spPr>
            <a:xfrm>
              <a:off x="5642376" y="479601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F00683D-E6EA-46FF-B61B-A633A56C3E96}"/>
                </a:ext>
              </a:extLst>
            </p:cNvPr>
            <p:cNvCxnSpPr/>
            <p:nvPr/>
          </p:nvCxnSpPr>
          <p:spPr>
            <a:xfrm>
              <a:off x="5969167" y="478703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A683E3B-E090-47CE-9A1F-535C1D4FDDBC}"/>
                </a:ext>
              </a:extLst>
            </p:cNvPr>
            <p:cNvCxnSpPr/>
            <p:nvPr/>
          </p:nvCxnSpPr>
          <p:spPr>
            <a:xfrm>
              <a:off x="6286657" y="478599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18B383D-40D0-43C8-B4A0-570322AC285E}"/>
                </a:ext>
              </a:extLst>
            </p:cNvPr>
            <p:cNvCxnSpPr/>
            <p:nvPr/>
          </p:nvCxnSpPr>
          <p:spPr>
            <a:xfrm>
              <a:off x="6628939" y="478703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9A9AE8F-E5D2-41E0-9CEF-53B25DC7372E}"/>
                </a:ext>
              </a:extLst>
            </p:cNvPr>
            <p:cNvCxnSpPr/>
            <p:nvPr/>
          </p:nvCxnSpPr>
          <p:spPr>
            <a:xfrm>
              <a:off x="6946429" y="478599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DDFBC0E-B449-417D-9566-0AFF01BDC38D}"/>
                </a:ext>
              </a:extLst>
            </p:cNvPr>
            <p:cNvCxnSpPr/>
            <p:nvPr/>
          </p:nvCxnSpPr>
          <p:spPr>
            <a:xfrm>
              <a:off x="7284024" y="478599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4B28C6D-B4F3-444E-8B5F-0483BAB3512A}"/>
                </a:ext>
              </a:extLst>
            </p:cNvPr>
            <p:cNvCxnSpPr/>
            <p:nvPr/>
          </p:nvCxnSpPr>
          <p:spPr>
            <a:xfrm>
              <a:off x="7618589" y="478703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94FE594-E6CC-49BE-B2F5-CDEF68264C34}"/>
                </a:ext>
              </a:extLst>
            </p:cNvPr>
            <p:cNvCxnSpPr/>
            <p:nvPr/>
          </p:nvCxnSpPr>
          <p:spPr>
            <a:xfrm>
              <a:off x="7936079" y="478599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959F87A-D9C2-432D-95FD-BA3E71D13596}"/>
                </a:ext>
              </a:extLst>
            </p:cNvPr>
            <p:cNvCxnSpPr/>
            <p:nvPr/>
          </p:nvCxnSpPr>
          <p:spPr>
            <a:xfrm>
              <a:off x="8278361" y="4787035"/>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3B56265-4405-49D7-805C-E1D22BE8352F}"/>
                </a:ext>
              </a:extLst>
            </p:cNvPr>
            <p:cNvCxnSpPr/>
            <p:nvPr/>
          </p:nvCxnSpPr>
          <p:spPr>
            <a:xfrm>
              <a:off x="8595851" y="4785996"/>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43C54C6-8E8D-40BE-BC61-9DFE5063DAAB}"/>
                </a:ext>
              </a:extLst>
            </p:cNvPr>
            <p:cNvCxnSpPr/>
            <p:nvPr/>
          </p:nvCxnSpPr>
          <p:spPr>
            <a:xfrm>
              <a:off x="8916061" y="4774421"/>
              <a:ext cx="0" cy="6971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163DE779-B554-A3E9-01A9-91C1A04D1573}"/>
              </a:ext>
            </a:extLst>
          </p:cNvPr>
          <p:cNvSpPr txBox="1"/>
          <p:nvPr/>
        </p:nvSpPr>
        <p:spPr>
          <a:xfrm>
            <a:off x="360800" y="5391083"/>
            <a:ext cx="3198343" cy="1015663"/>
          </a:xfrm>
          <a:prstGeom prst="rect">
            <a:avLst/>
          </a:prstGeom>
          <a:noFill/>
        </p:spPr>
        <p:txBody>
          <a:bodyPr wrap="square" rtlCol="0">
            <a:spAutoFit/>
          </a:bodyPr>
          <a:lstStyle/>
          <a:p>
            <a:pPr algn="ctr"/>
            <a:r>
              <a:rPr lang="en-US" sz="2000" dirty="0"/>
              <a:t>Modes act like tick marks to measure frequency differences.</a:t>
            </a:r>
          </a:p>
        </p:txBody>
      </p:sp>
      <p:sp>
        <p:nvSpPr>
          <p:cNvPr id="5" name="TextBox 4">
            <a:extLst>
              <a:ext uri="{FF2B5EF4-FFF2-40B4-BE49-F238E27FC236}">
                <a16:creationId xmlns:a16="http://schemas.microsoft.com/office/drawing/2014/main" id="{80808478-3E9C-967C-E59F-C3194164906C}"/>
              </a:ext>
            </a:extLst>
          </p:cNvPr>
          <p:cNvSpPr txBox="1"/>
          <p:nvPr/>
        </p:nvSpPr>
        <p:spPr>
          <a:xfrm>
            <a:off x="335234" y="842875"/>
            <a:ext cx="3249476" cy="3016210"/>
          </a:xfrm>
          <a:prstGeom prst="rect">
            <a:avLst/>
          </a:prstGeom>
          <a:solidFill>
            <a:schemeClr val="accent4">
              <a:lumMod val="20000"/>
              <a:lumOff val="80000"/>
            </a:schemeClr>
          </a:solidFill>
        </p:spPr>
        <p:txBody>
          <a:bodyPr wrap="square">
            <a:spAutoFit/>
          </a:bodyPr>
          <a:lstStyle/>
          <a:p>
            <a:r>
              <a:rPr lang="en-US" sz="2000" b="1" dirty="0"/>
              <a:t>Comparing clocks:</a:t>
            </a:r>
          </a:p>
          <a:p>
            <a:pPr marL="457200" indent="-457200">
              <a:buAutoNum type="arabicParenR"/>
            </a:pPr>
            <a:r>
              <a:rPr lang="en-US" dirty="0"/>
              <a:t>To perform measurements beyond the accuracy defined by the Hz (10</a:t>
            </a:r>
            <a:r>
              <a:rPr lang="en-US" baseline="30000" dirty="0"/>
              <a:t>-16</a:t>
            </a:r>
            <a:r>
              <a:rPr lang="en-US" dirty="0"/>
              <a:t>)</a:t>
            </a:r>
          </a:p>
          <a:p>
            <a:pPr marL="457200" indent="-457200">
              <a:buAutoNum type="arabicParenR"/>
            </a:pPr>
            <a:endParaRPr lang="en-US" sz="400" dirty="0"/>
          </a:p>
          <a:p>
            <a:pPr marL="457200" indent="-457200">
              <a:buAutoNum type="arabicParenR"/>
            </a:pPr>
            <a:endParaRPr lang="en-US" sz="400" dirty="0"/>
          </a:p>
          <a:p>
            <a:pPr marL="457200" indent="-457200">
              <a:buAutoNum type="arabicParenR"/>
            </a:pPr>
            <a:r>
              <a:rPr lang="en-US" dirty="0"/>
              <a:t>Regular clock comparisons, local and international, are necessary for redefinition of the SI second.</a:t>
            </a:r>
          </a:p>
          <a:p>
            <a:pPr marL="457200" indent="-457200">
              <a:buAutoNum type="arabicParenR"/>
            </a:pPr>
            <a:r>
              <a:rPr lang="en-US" dirty="0"/>
              <a:t>Tests of fundamental physics. </a:t>
            </a:r>
          </a:p>
        </p:txBody>
      </p:sp>
      <p:sp>
        <p:nvSpPr>
          <p:cNvPr id="2" name="TextBox 1">
            <a:extLst>
              <a:ext uri="{FF2B5EF4-FFF2-40B4-BE49-F238E27FC236}">
                <a16:creationId xmlns:a16="http://schemas.microsoft.com/office/drawing/2014/main" id="{8E231577-A104-0A64-8884-C25277A0575B}"/>
              </a:ext>
            </a:extLst>
          </p:cNvPr>
          <p:cNvSpPr txBox="1"/>
          <p:nvPr/>
        </p:nvSpPr>
        <p:spPr>
          <a:xfrm>
            <a:off x="3866222" y="5387531"/>
            <a:ext cx="4758337" cy="1200329"/>
          </a:xfrm>
          <a:prstGeom prst="rect">
            <a:avLst/>
          </a:prstGeom>
          <a:noFill/>
        </p:spPr>
        <p:txBody>
          <a:bodyPr wrap="square" rtlCol="0">
            <a:spAutoFit/>
          </a:bodyPr>
          <a:lstStyle/>
          <a:p>
            <a:pPr algn="ctr"/>
            <a:r>
              <a:rPr lang="en-US" sz="2400" dirty="0">
                <a:solidFill>
                  <a:srgbClr val="C00000"/>
                </a:solidFill>
              </a:rPr>
              <a:t>Optical mode spacing can be split by parts in 10</a:t>
            </a:r>
            <a:r>
              <a:rPr lang="en-US" sz="2400" baseline="30000" dirty="0">
                <a:solidFill>
                  <a:srgbClr val="C00000"/>
                </a:solidFill>
              </a:rPr>
              <a:t>14</a:t>
            </a:r>
            <a:r>
              <a:rPr lang="en-US" sz="2400" dirty="0">
                <a:solidFill>
                  <a:srgbClr val="C00000"/>
                </a:solidFill>
              </a:rPr>
              <a:t>!</a:t>
            </a:r>
          </a:p>
          <a:p>
            <a:pPr marL="342900" indent="-342900" algn="ctr">
              <a:buFont typeface="Arial" charset="0"/>
              <a:buChar char="•"/>
            </a:pPr>
            <a:r>
              <a:rPr lang="en-US" sz="2400" dirty="0">
                <a:solidFill>
                  <a:srgbClr val="C00000"/>
                </a:solidFill>
              </a:rPr>
              <a:t>resolution, </a:t>
            </a:r>
            <a:r>
              <a:rPr lang="en-US" sz="2400" dirty="0">
                <a:solidFill>
                  <a:srgbClr val="C00000"/>
                </a:solidFill>
                <a:latin typeface="Symbol" charset="2"/>
                <a:ea typeface="Symbol" charset="2"/>
                <a:cs typeface="Symbol" charset="2"/>
              </a:rPr>
              <a:t>s</a:t>
            </a:r>
            <a:r>
              <a:rPr lang="en-US" sz="2400" dirty="0">
                <a:solidFill>
                  <a:srgbClr val="C00000"/>
                </a:solidFill>
              </a:rPr>
              <a:t>(</a:t>
            </a:r>
            <a:r>
              <a:rPr lang="en-US" sz="2400" dirty="0">
                <a:solidFill>
                  <a:srgbClr val="C00000"/>
                </a:solidFill>
                <a:latin typeface="Symbol" charset="2"/>
                <a:ea typeface="Symbol" charset="2"/>
                <a:cs typeface="Symbol" charset="2"/>
              </a:rPr>
              <a:t>t</a:t>
            </a:r>
            <a:r>
              <a:rPr lang="en-US" sz="2400" dirty="0">
                <a:solidFill>
                  <a:srgbClr val="C00000"/>
                </a:solidFill>
              </a:rPr>
              <a:t>) ~ 10</a:t>
            </a:r>
            <a:r>
              <a:rPr lang="en-US" sz="2400" baseline="30000" dirty="0">
                <a:solidFill>
                  <a:srgbClr val="C00000"/>
                </a:solidFill>
              </a:rPr>
              <a:t>-18</a:t>
            </a:r>
            <a:r>
              <a:rPr lang="en-US" sz="2400" dirty="0">
                <a:solidFill>
                  <a:srgbClr val="C00000"/>
                </a:solidFill>
              </a:rPr>
              <a:t>/</a:t>
            </a:r>
            <a:r>
              <a:rPr lang="en-US" sz="2400" dirty="0">
                <a:solidFill>
                  <a:srgbClr val="C00000"/>
                </a:solidFill>
                <a:latin typeface="Symbol" charset="2"/>
                <a:ea typeface="Symbol" charset="2"/>
                <a:cs typeface="Symbol" charset="2"/>
              </a:rPr>
              <a:t>t</a:t>
            </a:r>
            <a:r>
              <a:rPr lang="en-US" sz="2400" dirty="0">
                <a:solidFill>
                  <a:srgbClr val="C00000"/>
                </a:solidFill>
              </a:rPr>
              <a:t>-</a:t>
            </a:r>
            <a:r>
              <a:rPr lang="en-US" sz="2400" baseline="30000" dirty="0">
                <a:solidFill>
                  <a:srgbClr val="C00000"/>
                </a:solidFill>
              </a:rPr>
              <a:t>1/2</a:t>
            </a:r>
            <a:r>
              <a:rPr lang="en-US" sz="2400" dirty="0">
                <a:solidFill>
                  <a:srgbClr val="C00000"/>
                </a:solidFill>
              </a:rPr>
              <a:t> </a:t>
            </a:r>
          </a:p>
        </p:txBody>
      </p:sp>
      <p:pic>
        <p:nvPicPr>
          <p:cNvPr id="3" name="Picture 2">
            <a:extLst>
              <a:ext uri="{FF2B5EF4-FFF2-40B4-BE49-F238E27FC236}">
                <a16:creationId xmlns:a16="http://schemas.microsoft.com/office/drawing/2014/main" id="{EDF61697-D250-C658-98C2-D54B8901E8E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448" t="-4" r="-2775"/>
          <a:stretch/>
        </p:blipFill>
        <p:spPr>
          <a:xfrm>
            <a:off x="483913" y="5025307"/>
            <a:ext cx="8521802" cy="269660"/>
          </a:xfrm>
          <a:prstGeom prst="rect">
            <a:avLst/>
          </a:prstGeom>
        </p:spPr>
      </p:pic>
      <p:cxnSp>
        <p:nvCxnSpPr>
          <p:cNvPr id="6" name="Straight Arrow Connector 5">
            <a:extLst>
              <a:ext uri="{FF2B5EF4-FFF2-40B4-BE49-F238E27FC236}">
                <a16:creationId xmlns:a16="http://schemas.microsoft.com/office/drawing/2014/main" id="{DA106479-F195-7B8F-75DD-D27A6B4E96DF}"/>
              </a:ext>
            </a:extLst>
          </p:cNvPr>
          <p:cNvCxnSpPr/>
          <p:nvPr/>
        </p:nvCxnSpPr>
        <p:spPr>
          <a:xfrm flipV="1">
            <a:off x="5668072" y="2252262"/>
            <a:ext cx="1971304" cy="118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50B10A1-6062-5CDF-D94A-35C977FCDEAA}"/>
              </a:ext>
            </a:extLst>
          </p:cNvPr>
          <p:cNvSpPr txBox="1"/>
          <p:nvPr/>
        </p:nvSpPr>
        <p:spPr>
          <a:xfrm>
            <a:off x="6112472" y="2333751"/>
            <a:ext cx="1069845" cy="369332"/>
          </a:xfrm>
          <a:prstGeom prst="rect">
            <a:avLst/>
          </a:prstGeom>
          <a:solidFill>
            <a:schemeClr val="bg1"/>
          </a:solidFill>
        </p:spPr>
        <p:txBody>
          <a:bodyPr wrap="none" rtlCol="0">
            <a:spAutoFit/>
          </a:bodyPr>
          <a:lstStyle/>
          <a:p>
            <a:r>
              <a:rPr lang="en-US"/>
              <a:t>100’s THz</a:t>
            </a:r>
          </a:p>
        </p:txBody>
      </p:sp>
      <p:sp>
        <p:nvSpPr>
          <p:cNvPr id="11" name="TextBox 10">
            <a:extLst>
              <a:ext uri="{FF2B5EF4-FFF2-40B4-BE49-F238E27FC236}">
                <a16:creationId xmlns:a16="http://schemas.microsoft.com/office/drawing/2014/main" id="{E4437EED-B2A5-19B9-1307-5FE5DFFB92D0}"/>
              </a:ext>
            </a:extLst>
          </p:cNvPr>
          <p:cNvSpPr txBox="1"/>
          <p:nvPr/>
        </p:nvSpPr>
        <p:spPr>
          <a:xfrm>
            <a:off x="5993210" y="1689608"/>
            <a:ext cx="614271" cy="523220"/>
          </a:xfrm>
          <a:prstGeom prst="rect">
            <a:avLst/>
          </a:prstGeom>
          <a:noFill/>
        </p:spPr>
        <p:txBody>
          <a:bodyPr wrap="none" rtlCol="0">
            <a:spAutoFit/>
          </a:bodyPr>
          <a:lstStyle/>
          <a:p>
            <a:r>
              <a:rPr lang="en-US" sz="2800" dirty="0" err="1">
                <a:latin typeface="Symbol" charset="2"/>
                <a:ea typeface="Symbol" charset="2"/>
                <a:cs typeface="Symbol" charset="2"/>
              </a:rPr>
              <a:t>n</a:t>
            </a:r>
            <a:r>
              <a:rPr lang="en-US" sz="2800" baseline="-25000" dirty="0" err="1"/>
              <a:t>Yb</a:t>
            </a:r>
            <a:endParaRPr lang="en-US" sz="2800" baseline="-25000" dirty="0"/>
          </a:p>
        </p:txBody>
      </p:sp>
      <p:sp>
        <p:nvSpPr>
          <p:cNvPr id="15" name="TextBox 14">
            <a:extLst>
              <a:ext uri="{FF2B5EF4-FFF2-40B4-BE49-F238E27FC236}">
                <a16:creationId xmlns:a16="http://schemas.microsoft.com/office/drawing/2014/main" id="{72790932-EE60-C477-F3CC-71B179F3BC40}"/>
              </a:ext>
            </a:extLst>
          </p:cNvPr>
          <p:cNvSpPr txBox="1"/>
          <p:nvPr/>
        </p:nvSpPr>
        <p:spPr>
          <a:xfrm flipH="1">
            <a:off x="6743675" y="1733081"/>
            <a:ext cx="669001" cy="523220"/>
          </a:xfrm>
          <a:prstGeom prst="rect">
            <a:avLst/>
          </a:prstGeom>
          <a:noFill/>
        </p:spPr>
        <p:txBody>
          <a:bodyPr wrap="square" rtlCol="0">
            <a:spAutoFit/>
          </a:bodyPr>
          <a:lstStyle/>
          <a:p>
            <a:r>
              <a:rPr lang="en-US" sz="2800" dirty="0" err="1">
                <a:latin typeface="Symbol" charset="2"/>
                <a:ea typeface="Symbol" charset="2"/>
                <a:cs typeface="Symbol" charset="2"/>
              </a:rPr>
              <a:t>n</a:t>
            </a:r>
            <a:r>
              <a:rPr lang="en-US" sz="2800" baseline="-25000" dirty="0" err="1"/>
              <a:t>Al</a:t>
            </a:r>
            <a:endParaRPr lang="en-US" sz="2800" baseline="-25000" dirty="0"/>
          </a:p>
        </p:txBody>
      </p:sp>
      <p:cxnSp>
        <p:nvCxnSpPr>
          <p:cNvPr id="16" name="Straight Connector 15">
            <a:extLst>
              <a:ext uri="{FF2B5EF4-FFF2-40B4-BE49-F238E27FC236}">
                <a16:creationId xmlns:a16="http://schemas.microsoft.com/office/drawing/2014/main" id="{CB5BC9B3-1C0A-EEAB-6EE1-A99C6DA2A457}"/>
              </a:ext>
            </a:extLst>
          </p:cNvPr>
          <p:cNvCxnSpPr/>
          <p:nvPr/>
        </p:nvCxnSpPr>
        <p:spPr>
          <a:xfrm flipH="1">
            <a:off x="6522688" y="1895879"/>
            <a:ext cx="283111" cy="2861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5220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D2A32D-0101-984C-A0F9-3659472671EF}"/>
              </a:ext>
            </a:extLst>
          </p:cNvPr>
          <p:cNvPicPr>
            <a:picLocks noChangeAspect="1"/>
          </p:cNvPicPr>
          <p:nvPr/>
        </p:nvPicPr>
        <p:blipFill>
          <a:blip r:embed="rId2"/>
          <a:stretch>
            <a:fillRect/>
          </a:stretch>
        </p:blipFill>
        <p:spPr>
          <a:xfrm rot="639235">
            <a:off x="5275411" y="4267384"/>
            <a:ext cx="3336530" cy="1821921"/>
          </a:xfrm>
          <a:prstGeom prst="rect">
            <a:avLst/>
          </a:prstGeom>
        </p:spPr>
      </p:pic>
      <p:pic>
        <p:nvPicPr>
          <p:cNvPr id="29" name="Picture 28">
            <a:extLst>
              <a:ext uri="{FF2B5EF4-FFF2-40B4-BE49-F238E27FC236}">
                <a16:creationId xmlns:a16="http://schemas.microsoft.com/office/drawing/2014/main" id="{47E26E28-2FE4-F540-98BD-EC88DE7FE818}"/>
              </a:ext>
            </a:extLst>
          </p:cNvPr>
          <p:cNvPicPr>
            <a:picLocks noChangeAspect="1"/>
          </p:cNvPicPr>
          <p:nvPr/>
        </p:nvPicPr>
        <p:blipFill>
          <a:blip r:embed="rId3">
            <a:alphaModFix amt="72000"/>
          </a:blip>
          <a:stretch>
            <a:fillRect/>
          </a:stretch>
        </p:blipFill>
        <p:spPr>
          <a:xfrm>
            <a:off x="731996" y="1021981"/>
            <a:ext cx="4495674" cy="3996254"/>
          </a:xfrm>
          <a:prstGeom prst="rect">
            <a:avLst/>
          </a:prstGeom>
        </p:spPr>
      </p:pic>
      <p:sp>
        <p:nvSpPr>
          <p:cNvPr id="57" name="TextBox 56">
            <a:extLst>
              <a:ext uri="{FF2B5EF4-FFF2-40B4-BE49-F238E27FC236}">
                <a16:creationId xmlns:a16="http://schemas.microsoft.com/office/drawing/2014/main" id="{089914E5-6AA4-1748-AB27-9576C3C2F712}"/>
              </a:ext>
            </a:extLst>
          </p:cNvPr>
          <p:cNvSpPr txBox="1"/>
          <p:nvPr/>
        </p:nvSpPr>
        <p:spPr>
          <a:xfrm>
            <a:off x="3207636" y="1918786"/>
            <a:ext cx="1478290" cy="338554"/>
          </a:xfrm>
          <a:prstGeom prst="rect">
            <a:avLst/>
          </a:prstGeom>
          <a:solidFill>
            <a:srgbClr val="000000">
              <a:alpha val="63922"/>
            </a:srgbClr>
          </a:solidFill>
        </p:spPr>
        <p:txBody>
          <a:bodyPr wrap="none" rtlCol="0">
            <a:spAutoFit/>
          </a:bodyPr>
          <a:lstStyle/>
          <a:p>
            <a:r>
              <a:rPr lang="en-US" sz="1600" b="1" dirty="0">
                <a:solidFill>
                  <a:schemeClr val="bg1"/>
                </a:solidFill>
              </a:rPr>
              <a:t>BRAN fiber link</a:t>
            </a:r>
          </a:p>
        </p:txBody>
      </p:sp>
      <p:sp>
        <p:nvSpPr>
          <p:cNvPr id="7" name="Rectangle 6">
            <a:extLst>
              <a:ext uri="{FF2B5EF4-FFF2-40B4-BE49-F238E27FC236}">
                <a16:creationId xmlns:a16="http://schemas.microsoft.com/office/drawing/2014/main" id="{CCCFFA1D-1D08-5E42-87F7-FFCED491D857}"/>
              </a:ext>
            </a:extLst>
          </p:cNvPr>
          <p:cNvSpPr/>
          <p:nvPr/>
        </p:nvSpPr>
        <p:spPr>
          <a:xfrm>
            <a:off x="0" y="1"/>
            <a:ext cx="9144000" cy="64922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FF0000"/>
                </a:solidFill>
              </a:rPr>
              <a:t>B</a:t>
            </a:r>
            <a:r>
              <a:rPr lang="en-US" sz="3200" dirty="0">
                <a:solidFill>
                  <a:schemeClr val="bg1"/>
                </a:solidFill>
              </a:rPr>
              <a:t>oulder </a:t>
            </a:r>
            <a:r>
              <a:rPr lang="en-US" sz="3200" b="1" dirty="0">
                <a:solidFill>
                  <a:srgbClr val="FF0000"/>
                </a:solidFill>
              </a:rPr>
              <a:t>A</a:t>
            </a:r>
            <a:r>
              <a:rPr lang="en-US" sz="3200" dirty="0">
                <a:solidFill>
                  <a:schemeClr val="bg1"/>
                </a:solidFill>
              </a:rPr>
              <a:t>tomic </a:t>
            </a:r>
            <a:r>
              <a:rPr lang="en-US" sz="3200" b="1" dirty="0">
                <a:solidFill>
                  <a:srgbClr val="FF0000"/>
                </a:solidFill>
              </a:rPr>
              <a:t>C</a:t>
            </a:r>
            <a:r>
              <a:rPr lang="en-US" sz="3200" dirty="0">
                <a:solidFill>
                  <a:schemeClr val="bg1"/>
                </a:solidFill>
              </a:rPr>
              <a:t>lock </a:t>
            </a:r>
            <a:r>
              <a:rPr lang="en-US" sz="3200" b="1" dirty="0">
                <a:solidFill>
                  <a:srgbClr val="FF0000"/>
                </a:solidFill>
              </a:rPr>
              <a:t>O</a:t>
            </a:r>
            <a:r>
              <a:rPr lang="en-US" sz="3200" dirty="0">
                <a:solidFill>
                  <a:schemeClr val="bg1"/>
                </a:solidFill>
              </a:rPr>
              <a:t>ptical </a:t>
            </a:r>
            <a:r>
              <a:rPr lang="en-US" sz="3200" b="1" dirty="0">
                <a:solidFill>
                  <a:srgbClr val="FF0000"/>
                </a:solidFill>
              </a:rPr>
              <a:t>N</a:t>
            </a:r>
            <a:r>
              <a:rPr lang="en-US" sz="3200" dirty="0">
                <a:solidFill>
                  <a:schemeClr val="bg1"/>
                </a:solidFill>
              </a:rPr>
              <a:t>etwork</a:t>
            </a:r>
            <a:endParaRPr lang="en-US" sz="3200" baseline="30000" dirty="0">
              <a:solidFill>
                <a:schemeClr val="bg1"/>
              </a:solidFill>
            </a:endParaRPr>
          </a:p>
        </p:txBody>
      </p:sp>
      <p:sp>
        <p:nvSpPr>
          <p:cNvPr id="43" name="Freeform 42">
            <a:extLst>
              <a:ext uri="{FF2B5EF4-FFF2-40B4-BE49-F238E27FC236}">
                <a16:creationId xmlns:a16="http://schemas.microsoft.com/office/drawing/2014/main" id="{2824908D-2524-2F46-B426-A1A3DE628372}"/>
              </a:ext>
            </a:extLst>
          </p:cNvPr>
          <p:cNvSpPr/>
          <p:nvPr/>
        </p:nvSpPr>
        <p:spPr>
          <a:xfrm>
            <a:off x="2090273" y="1825824"/>
            <a:ext cx="1811384" cy="2312340"/>
          </a:xfrm>
          <a:custGeom>
            <a:avLst/>
            <a:gdLst>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34720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992090 w 1503680"/>
              <a:gd name="connsiteY7" fmla="*/ 934720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51200 h 3251200"/>
              <a:gd name="connsiteX1" fmla="*/ 1310640 w 1503680"/>
              <a:gd name="connsiteY1" fmla="*/ 2743200 h 3251200"/>
              <a:gd name="connsiteX2" fmla="*/ 1168400 w 1503680"/>
              <a:gd name="connsiteY2" fmla="*/ 2428240 h 3251200"/>
              <a:gd name="connsiteX3" fmla="*/ 1371600 w 1503680"/>
              <a:gd name="connsiteY3" fmla="*/ 2184400 h 3251200"/>
              <a:gd name="connsiteX4" fmla="*/ 1473200 w 1503680"/>
              <a:gd name="connsiteY4" fmla="*/ 1879600 h 3251200"/>
              <a:gd name="connsiteX5" fmla="*/ 1503680 w 1503680"/>
              <a:gd name="connsiteY5" fmla="*/ 1574800 h 3251200"/>
              <a:gd name="connsiteX6" fmla="*/ 1391920 w 1503680"/>
              <a:gd name="connsiteY6" fmla="*/ 1290320 h 3251200"/>
              <a:gd name="connsiteX7" fmla="*/ 992090 w 1503680"/>
              <a:gd name="connsiteY7" fmla="*/ 914400 h 3251200"/>
              <a:gd name="connsiteX8" fmla="*/ 586759 w 1503680"/>
              <a:gd name="connsiteY8" fmla="*/ 887205 h 3251200"/>
              <a:gd name="connsiteX9" fmla="*/ 615023 w 1503680"/>
              <a:gd name="connsiteY9" fmla="*/ 305 h 3251200"/>
              <a:gd name="connsiteX10" fmla="*/ 0 w 1503680"/>
              <a:gd name="connsiteY10" fmla="*/ 0 h 3251200"/>
              <a:gd name="connsiteX0" fmla="*/ 876663 w 1503680"/>
              <a:gd name="connsiteY0" fmla="*/ 3392715 h 3392715"/>
              <a:gd name="connsiteX1" fmla="*/ 1310640 w 1503680"/>
              <a:gd name="connsiteY1" fmla="*/ 2743200 h 3392715"/>
              <a:gd name="connsiteX2" fmla="*/ 1168400 w 1503680"/>
              <a:gd name="connsiteY2" fmla="*/ 2428240 h 3392715"/>
              <a:gd name="connsiteX3" fmla="*/ 1371600 w 1503680"/>
              <a:gd name="connsiteY3" fmla="*/ 2184400 h 3392715"/>
              <a:gd name="connsiteX4" fmla="*/ 1473200 w 1503680"/>
              <a:gd name="connsiteY4" fmla="*/ 1879600 h 3392715"/>
              <a:gd name="connsiteX5" fmla="*/ 1503680 w 1503680"/>
              <a:gd name="connsiteY5" fmla="*/ 1574800 h 3392715"/>
              <a:gd name="connsiteX6" fmla="*/ 1391920 w 1503680"/>
              <a:gd name="connsiteY6" fmla="*/ 1290320 h 3392715"/>
              <a:gd name="connsiteX7" fmla="*/ 992090 w 1503680"/>
              <a:gd name="connsiteY7" fmla="*/ 914400 h 3392715"/>
              <a:gd name="connsiteX8" fmla="*/ 586759 w 1503680"/>
              <a:gd name="connsiteY8" fmla="*/ 887205 h 3392715"/>
              <a:gd name="connsiteX9" fmla="*/ 615023 w 1503680"/>
              <a:gd name="connsiteY9" fmla="*/ 305 h 3392715"/>
              <a:gd name="connsiteX10" fmla="*/ 0 w 1503680"/>
              <a:gd name="connsiteY10" fmla="*/ 0 h 3392715"/>
              <a:gd name="connsiteX0" fmla="*/ 1072606 w 1503680"/>
              <a:gd name="connsiteY0" fmla="*/ 3120573 h 3120573"/>
              <a:gd name="connsiteX1" fmla="*/ 1310640 w 1503680"/>
              <a:gd name="connsiteY1" fmla="*/ 2743200 h 3120573"/>
              <a:gd name="connsiteX2" fmla="*/ 1168400 w 1503680"/>
              <a:gd name="connsiteY2" fmla="*/ 2428240 h 3120573"/>
              <a:gd name="connsiteX3" fmla="*/ 1371600 w 1503680"/>
              <a:gd name="connsiteY3" fmla="*/ 2184400 h 3120573"/>
              <a:gd name="connsiteX4" fmla="*/ 1473200 w 1503680"/>
              <a:gd name="connsiteY4" fmla="*/ 1879600 h 3120573"/>
              <a:gd name="connsiteX5" fmla="*/ 1503680 w 1503680"/>
              <a:gd name="connsiteY5" fmla="*/ 1574800 h 3120573"/>
              <a:gd name="connsiteX6" fmla="*/ 1391920 w 1503680"/>
              <a:gd name="connsiteY6" fmla="*/ 1290320 h 3120573"/>
              <a:gd name="connsiteX7" fmla="*/ 992090 w 1503680"/>
              <a:gd name="connsiteY7" fmla="*/ 914400 h 3120573"/>
              <a:gd name="connsiteX8" fmla="*/ 586759 w 1503680"/>
              <a:gd name="connsiteY8" fmla="*/ 887205 h 3120573"/>
              <a:gd name="connsiteX9" fmla="*/ 615023 w 1503680"/>
              <a:gd name="connsiteY9" fmla="*/ 305 h 3120573"/>
              <a:gd name="connsiteX10" fmla="*/ 0 w 1503680"/>
              <a:gd name="connsiteY10" fmla="*/ 0 h 3120573"/>
              <a:gd name="connsiteX0" fmla="*/ 1072606 w 1506583"/>
              <a:gd name="connsiteY0" fmla="*/ 3120573 h 3120573"/>
              <a:gd name="connsiteX1" fmla="*/ 1506583 w 1506583"/>
              <a:gd name="connsiteY1" fmla="*/ 2569029 h 3120573"/>
              <a:gd name="connsiteX2" fmla="*/ 1168400 w 1506583"/>
              <a:gd name="connsiteY2" fmla="*/ 2428240 h 3120573"/>
              <a:gd name="connsiteX3" fmla="*/ 1371600 w 1506583"/>
              <a:gd name="connsiteY3" fmla="*/ 2184400 h 3120573"/>
              <a:gd name="connsiteX4" fmla="*/ 1473200 w 1506583"/>
              <a:gd name="connsiteY4" fmla="*/ 1879600 h 3120573"/>
              <a:gd name="connsiteX5" fmla="*/ 1503680 w 1506583"/>
              <a:gd name="connsiteY5" fmla="*/ 1574800 h 3120573"/>
              <a:gd name="connsiteX6" fmla="*/ 1391920 w 1506583"/>
              <a:gd name="connsiteY6" fmla="*/ 1290320 h 3120573"/>
              <a:gd name="connsiteX7" fmla="*/ 992090 w 1506583"/>
              <a:gd name="connsiteY7" fmla="*/ 914400 h 3120573"/>
              <a:gd name="connsiteX8" fmla="*/ 586759 w 1506583"/>
              <a:gd name="connsiteY8" fmla="*/ 887205 h 3120573"/>
              <a:gd name="connsiteX9" fmla="*/ 615023 w 1506583"/>
              <a:gd name="connsiteY9" fmla="*/ 305 h 3120573"/>
              <a:gd name="connsiteX10" fmla="*/ 0 w 1506583"/>
              <a:gd name="connsiteY10" fmla="*/ 0 h 3120573"/>
              <a:gd name="connsiteX0" fmla="*/ 1072606 w 1724298"/>
              <a:gd name="connsiteY0" fmla="*/ 3120573 h 3120573"/>
              <a:gd name="connsiteX1" fmla="*/ 1724298 w 1724298"/>
              <a:gd name="connsiteY1" fmla="*/ 2329544 h 3120573"/>
              <a:gd name="connsiteX2" fmla="*/ 1168400 w 1724298"/>
              <a:gd name="connsiteY2" fmla="*/ 24282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491342 w 1724298"/>
              <a:gd name="connsiteY3" fmla="*/ 2119086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99771"/>
              <a:gd name="connsiteY0" fmla="*/ 3120573 h 3120573"/>
              <a:gd name="connsiteX1" fmla="*/ 1724298 w 1799771"/>
              <a:gd name="connsiteY1" fmla="*/ 2329544 h 3120573"/>
              <a:gd name="connsiteX2" fmla="*/ 1799771 w 1799771"/>
              <a:gd name="connsiteY2" fmla="*/ 2058126 h 3120573"/>
              <a:gd name="connsiteX3" fmla="*/ 1491342 w 1799771"/>
              <a:gd name="connsiteY3" fmla="*/ 2119086 h 3120573"/>
              <a:gd name="connsiteX4" fmla="*/ 1473200 w 1799771"/>
              <a:gd name="connsiteY4" fmla="*/ 1879600 h 3120573"/>
              <a:gd name="connsiteX5" fmla="*/ 1503680 w 1799771"/>
              <a:gd name="connsiteY5" fmla="*/ 1574800 h 3120573"/>
              <a:gd name="connsiteX6" fmla="*/ 1391920 w 1799771"/>
              <a:gd name="connsiteY6" fmla="*/ 1290320 h 3120573"/>
              <a:gd name="connsiteX7" fmla="*/ 992090 w 1799771"/>
              <a:gd name="connsiteY7" fmla="*/ 914400 h 3120573"/>
              <a:gd name="connsiteX8" fmla="*/ 586759 w 1799771"/>
              <a:gd name="connsiteY8" fmla="*/ 887205 h 3120573"/>
              <a:gd name="connsiteX9" fmla="*/ 615023 w 1799771"/>
              <a:gd name="connsiteY9" fmla="*/ 305 h 3120573"/>
              <a:gd name="connsiteX10" fmla="*/ 0 w 1799771"/>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91342 w 1811384"/>
              <a:gd name="connsiteY3" fmla="*/ 2119086 h 3120573"/>
              <a:gd name="connsiteX4" fmla="*/ 1473200 w 1811384"/>
              <a:gd name="connsiteY4" fmla="*/ 1879600 h 3120573"/>
              <a:gd name="connsiteX5" fmla="*/ 1503680 w 1811384"/>
              <a:gd name="connsiteY5" fmla="*/ 1574800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473200 w 1970314"/>
              <a:gd name="connsiteY4" fmla="*/ 1879600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397001 w 1970314"/>
              <a:gd name="connsiteY4" fmla="*/ 1781628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38943 w 1811384"/>
              <a:gd name="connsiteY3" fmla="*/ 18578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301206 w 1811384"/>
              <a:gd name="connsiteY0" fmla="*/ 3077030 h 3077030"/>
              <a:gd name="connsiteX1" fmla="*/ 1811384 w 1811384"/>
              <a:gd name="connsiteY1" fmla="*/ 2536373 h 3077030"/>
              <a:gd name="connsiteX2" fmla="*/ 1582057 w 1811384"/>
              <a:gd name="connsiteY2" fmla="*/ 2123440 h 3077030"/>
              <a:gd name="connsiteX3" fmla="*/ 1338943 w 1811384"/>
              <a:gd name="connsiteY3" fmla="*/ 1857829 h 3077030"/>
              <a:gd name="connsiteX4" fmla="*/ 1516744 w 1811384"/>
              <a:gd name="connsiteY4" fmla="*/ 1607457 h 3077030"/>
              <a:gd name="connsiteX5" fmla="*/ 1677851 w 1811384"/>
              <a:gd name="connsiteY5" fmla="*/ 1226458 h 3077030"/>
              <a:gd name="connsiteX6" fmla="*/ 1587863 w 1811384"/>
              <a:gd name="connsiteY6" fmla="*/ 854891 h 3077030"/>
              <a:gd name="connsiteX7" fmla="*/ 1242462 w 1811384"/>
              <a:gd name="connsiteY7" fmla="*/ 653142 h 3077030"/>
              <a:gd name="connsiteX8" fmla="*/ 935102 w 1811384"/>
              <a:gd name="connsiteY8" fmla="*/ 669491 h 3077030"/>
              <a:gd name="connsiteX9" fmla="*/ 930708 w 1811384"/>
              <a:gd name="connsiteY9" fmla="*/ 305 h 3077030"/>
              <a:gd name="connsiteX10" fmla="*/ 0 w 1811384"/>
              <a:gd name="connsiteY10"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745344 w 1811384"/>
              <a:gd name="connsiteY3" fmla="*/ 1618343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1384" h="3077030">
                <a:moveTo>
                  <a:pt x="1301206" y="3077030"/>
                </a:moveTo>
                <a:lnTo>
                  <a:pt x="1811384" y="2536373"/>
                </a:lnTo>
                <a:lnTo>
                  <a:pt x="1582057" y="2123440"/>
                </a:lnTo>
                <a:cubicBezTo>
                  <a:pt x="1554722" y="2142792"/>
                  <a:pt x="1729378" y="1767840"/>
                  <a:pt x="1745344" y="1618343"/>
                </a:cubicBezTo>
                <a:cubicBezTo>
                  <a:pt x="1744618" y="1505858"/>
                  <a:pt x="1743891" y="1349828"/>
                  <a:pt x="1743165" y="1237343"/>
                </a:cubicBezTo>
                <a:lnTo>
                  <a:pt x="1587863" y="854891"/>
                </a:lnTo>
                <a:lnTo>
                  <a:pt x="1253348" y="674914"/>
                </a:lnTo>
                <a:lnTo>
                  <a:pt x="935102" y="669491"/>
                </a:lnTo>
                <a:cubicBezTo>
                  <a:pt x="933637" y="446429"/>
                  <a:pt x="932173" y="223367"/>
                  <a:pt x="930708" y="305"/>
                </a:cubicBezTo>
                <a:lnTo>
                  <a:pt x="0" y="0"/>
                </a:lnTo>
              </a:path>
            </a:pathLst>
          </a:cu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44">
            <a:extLst>
              <a:ext uri="{FF2B5EF4-FFF2-40B4-BE49-F238E27FC236}">
                <a16:creationId xmlns:a16="http://schemas.microsoft.com/office/drawing/2014/main" id="{2824908D-2524-2F46-B426-A1A3DE628372}"/>
              </a:ext>
            </a:extLst>
          </p:cNvPr>
          <p:cNvSpPr/>
          <p:nvPr/>
        </p:nvSpPr>
        <p:spPr>
          <a:xfrm>
            <a:off x="2098514" y="1834066"/>
            <a:ext cx="1811384" cy="2297048"/>
          </a:xfrm>
          <a:custGeom>
            <a:avLst/>
            <a:gdLst>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34720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992090 w 1503680"/>
              <a:gd name="connsiteY7" fmla="*/ 934720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51200 h 3251200"/>
              <a:gd name="connsiteX1" fmla="*/ 1310640 w 1503680"/>
              <a:gd name="connsiteY1" fmla="*/ 2743200 h 3251200"/>
              <a:gd name="connsiteX2" fmla="*/ 1168400 w 1503680"/>
              <a:gd name="connsiteY2" fmla="*/ 2428240 h 3251200"/>
              <a:gd name="connsiteX3" fmla="*/ 1371600 w 1503680"/>
              <a:gd name="connsiteY3" fmla="*/ 2184400 h 3251200"/>
              <a:gd name="connsiteX4" fmla="*/ 1473200 w 1503680"/>
              <a:gd name="connsiteY4" fmla="*/ 1879600 h 3251200"/>
              <a:gd name="connsiteX5" fmla="*/ 1503680 w 1503680"/>
              <a:gd name="connsiteY5" fmla="*/ 1574800 h 3251200"/>
              <a:gd name="connsiteX6" fmla="*/ 1391920 w 1503680"/>
              <a:gd name="connsiteY6" fmla="*/ 1290320 h 3251200"/>
              <a:gd name="connsiteX7" fmla="*/ 992090 w 1503680"/>
              <a:gd name="connsiteY7" fmla="*/ 914400 h 3251200"/>
              <a:gd name="connsiteX8" fmla="*/ 586759 w 1503680"/>
              <a:gd name="connsiteY8" fmla="*/ 887205 h 3251200"/>
              <a:gd name="connsiteX9" fmla="*/ 615023 w 1503680"/>
              <a:gd name="connsiteY9" fmla="*/ 305 h 3251200"/>
              <a:gd name="connsiteX10" fmla="*/ 0 w 1503680"/>
              <a:gd name="connsiteY10" fmla="*/ 0 h 3251200"/>
              <a:gd name="connsiteX0" fmla="*/ 876663 w 1503680"/>
              <a:gd name="connsiteY0" fmla="*/ 3392715 h 3392715"/>
              <a:gd name="connsiteX1" fmla="*/ 1310640 w 1503680"/>
              <a:gd name="connsiteY1" fmla="*/ 2743200 h 3392715"/>
              <a:gd name="connsiteX2" fmla="*/ 1168400 w 1503680"/>
              <a:gd name="connsiteY2" fmla="*/ 2428240 h 3392715"/>
              <a:gd name="connsiteX3" fmla="*/ 1371600 w 1503680"/>
              <a:gd name="connsiteY3" fmla="*/ 2184400 h 3392715"/>
              <a:gd name="connsiteX4" fmla="*/ 1473200 w 1503680"/>
              <a:gd name="connsiteY4" fmla="*/ 1879600 h 3392715"/>
              <a:gd name="connsiteX5" fmla="*/ 1503680 w 1503680"/>
              <a:gd name="connsiteY5" fmla="*/ 1574800 h 3392715"/>
              <a:gd name="connsiteX6" fmla="*/ 1391920 w 1503680"/>
              <a:gd name="connsiteY6" fmla="*/ 1290320 h 3392715"/>
              <a:gd name="connsiteX7" fmla="*/ 992090 w 1503680"/>
              <a:gd name="connsiteY7" fmla="*/ 914400 h 3392715"/>
              <a:gd name="connsiteX8" fmla="*/ 586759 w 1503680"/>
              <a:gd name="connsiteY8" fmla="*/ 887205 h 3392715"/>
              <a:gd name="connsiteX9" fmla="*/ 615023 w 1503680"/>
              <a:gd name="connsiteY9" fmla="*/ 305 h 3392715"/>
              <a:gd name="connsiteX10" fmla="*/ 0 w 1503680"/>
              <a:gd name="connsiteY10" fmla="*/ 0 h 3392715"/>
              <a:gd name="connsiteX0" fmla="*/ 1072606 w 1503680"/>
              <a:gd name="connsiteY0" fmla="*/ 3120573 h 3120573"/>
              <a:gd name="connsiteX1" fmla="*/ 1310640 w 1503680"/>
              <a:gd name="connsiteY1" fmla="*/ 2743200 h 3120573"/>
              <a:gd name="connsiteX2" fmla="*/ 1168400 w 1503680"/>
              <a:gd name="connsiteY2" fmla="*/ 2428240 h 3120573"/>
              <a:gd name="connsiteX3" fmla="*/ 1371600 w 1503680"/>
              <a:gd name="connsiteY3" fmla="*/ 2184400 h 3120573"/>
              <a:gd name="connsiteX4" fmla="*/ 1473200 w 1503680"/>
              <a:gd name="connsiteY4" fmla="*/ 1879600 h 3120573"/>
              <a:gd name="connsiteX5" fmla="*/ 1503680 w 1503680"/>
              <a:gd name="connsiteY5" fmla="*/ 1574800 h 3120573"/>
              <a:gd name="connsiteX6" fmla="*/ 1391920 w 1503680"/>
              <a:gd name="connsiteY6" fmla="*/ 1290320 h 3120573"/>
              <a:gd name="connsiteX7" fmla="*/ 992090 w 1503680"/>
              <a:gd name="connsiteY7" fmla="*/ 914400 h 3120573"/>
              <a:gd name="connsiteX8" fmla="*/ 586759 w 1503680"/>
              <a:gd name="connsiteY8" fmla="*/ 887205 h 3120573"/>
              <a:gd name="connsiteX9" fmla="*/ 615023 w 1503680"/>
              <a:gd name="connsiteY9" fmla="*/ 305 h 3120573"/>
              <a:gd name="connsiteX10" fmla="*/ 0 w 1503680"/>
              <a:gd name="connsiteY10" fmla="*/ 0 h 3120573"/>
              <a:gd name="connsiteX0" fmla="*/ 1072606 w 1506583"/>
              <a:gd name="connsiteY0" fmla="*/ 3120573 h 3120573"/>
              <a:gd name="connsiteX1" fmla="*/ 1506583 w 1506583"/>
              <a:gd name="connsiteY1" fmla="*/ 2569029 h 3120573"/>
              <a:gd name="connsiteX2" fmla="*/ 1168400 w 1506583"/>
              <a:gd name="connsiteY2" fmla="*/ 2428240 h 3120573"/>
              <a:gd name="connsiteX3" fmla="*/ 1371600 w 1506583"/>
              <a:gd name="connsiteY3" fmla="*/ 2184400 h 3120573"/>
              <a:gd name="connsiteX4" fmla="*/ 1473200 w 1506583"/>
              <a:gd name="connsiteY4" fmla="*/ 1879600 h 3120573"/>
              <a:gd name="connsiteX5" fmla="*/ 1503680 w 1506583"/>
              <a:gd name="connsiteY5" fmla="*/ 1574800 h 3120573"/>
              <a:gd name="connsiteX6" fmla="*/ 1391920 w 1506583"/>
              <a:gd name="connsiteY6" fmla="*/ 1290320 h 3120573"/>
              <a:gd name="connsiteX7" fmla="*/ 992090 w 1506583"/>
              <a:gd name="connsiteY7" fmla="*/ 914400 h 3120573"/>
              <a:gd name="connsiteX8" fmla="*/ 586759 w 1506583"/>
              <a:gd name="connsiteY8" fmla="*/ 887205 h 3120573"/>
              <a:gd name="connsiteX9" fmla="*/ 615023 w 1506583"/>
              <a:gd name="connsiteY9" fmla="*/ 305 h 3120573"/>
              <a:gd name="connsiteX10" fmla="*/ 0 w 1506583"/>
              <a:gd name="connsiteY10" fmla="*/ 0 h 3120573"/>
              <a:gd name="connsiteX0" fmla="*/ 1072606 w 1724298"/>
              <a:gd name="connsiteY0" fmla="*/ 3120573 h 3120573"/>
              <a:gd name="connsiteX1" fmla="*/ 1724298 w 1724298"/>
              <a:gd name="connsiteY1" fmla="*/ 2329544 h 3120573"/>
              <a:gd name="connsiteX2" fmla="*/ 1168400 w 1724298"/>
              <a:gd name="connsiteY2" fmla="*/ 24282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491342 w 1724298"/>
              <a:gd name="connsiteY3" fmla="*/ 2119086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99771"/>
              <a:gd name="connsiteY0" fmla="*/ 3120573 h 3120573"/>
              <a:gd name="connsiteX1" fmla="*/ 1724298 w 1799771"/>
              <a:gd name="connsiteY1" fmla="*/ 2329544 h 3120573"/>
              <a:gd name="connsiteX2" fmla="*/ 1799771 w 1799771"/>
              <a:gd name="connsiteY2" fmla="*/ 2058126 h 3120573"/>
              <a:gd name="connsiteX3" fmla="*/ 1491342 w 1799771"/>
              <a:gd name="connsiteY3" fmla="*/ 2119086 h 3120573"/>
              <a:gd name="connsiteX4" fmla="*/ 1473200 w 1799771"/>
              <a:gd name="connsiteY4" fmla="*/ 1879600 h 3120573"/>
              <a:gd name="connsiteX5" fmla="*/ 1503680 w 1799771"/>
              <a:gd name="connsiteY5" fmla="*/ 1574800 h 3120573"/>
              <a:gd name="connsiteX6" fmla="*/ 1391920 w 1799771"/>
              <a:gd name="connsiteY6" fmla="*/ 1290320 h 3120573"/>
              <a:gd name="connsiteX7" fmla="*/ 992090 w 1799771"/>
              <a:gd name="connsiteY7" fmla="*/ 914400 h 3120573"/>
              <a:gd name="connsiteX8" fmla="*/ 586759 w 1799771"/>
              <a:gd name="connsiteY8" fmla="*/ 887205 h 3120573"/>
              <a:gd name="connsiteX9" fmla="*/ 615023 w 1799771"/>
              <a:gd name="connsiteY9" fmla="*/ 305 h 3120573"/>
              <a:gd name="connsiteX10" fmla="*/ 0 w 1799771"/>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91342 w 1811384"/>
              <a:gd name="connsiteY3" fmla="*/ 2119086 h 3120573"/>
              <a:gd name="connsiteX4" fmla="*/ 1473200 w 1811384"/>
              <a:gd name="connsiteY4" fmla="*/ 1879600 h 3120573"/>
              <a:gd name="connsiteX5" fmla="*/ 1503680 w 1811384"/>
              <a:gd name="connsiteY5" fmla="*/ 1574800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473200 w 1970314"/>
              <a:gd name="connsiteY4" fmla="*/ 1879600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397001 w 1970314"/>
              <a:gd name="connsiteY4" fmla="*/ 1781628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38943 w 1811384"/>
              <a:gd name="connsiteY3" fmla="*/ 18578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301206 w 1811384"/>
              <a:gd name="connsiteY0" fmla="*/ 3077030 h 3077030"/>
              <a:gd name="connsiteX1" fmla="*/ 1811384 w 1811384"/>
              <a:gd name="connsiteY1" fmla="*/ 2536373 h 3077030"/>
              <a:gd name="connsiteX2" fmla="*/ 1582057 w 1811384"/>
              <a:gd name="connsiteY2" fmla="*/ 2123440 h 3077030"/>
              <a:gd name="connsiteX3" fmla="*/ 1338943 w 1811384"/>
              <a:gd name="connsiteY3" fmla="*/ 1857829 h 3077030"/>
              <a:gd name="connsiteX4" fmla="*/ 1516744 w 1811384"/>
              <a:gd name="connsiteY4" fmla="*/ 1607457 h 3077030"/>
              <a:gd name="connsiteX5" fmla="*/ 1677851 w 1811384"/>
              <a:gd name="connsiteY5" fmla="*/ 1226458 h 3077030"/>
              <a:gd name="connsiteX6" fmla="*/ 1587863 w 1811384"/>
              <a:gd name="connsiteY6" fmla="*/ 854891 h 3077030"/>
              <a:gd name="connsiteX7" fmla="*/ 1242462 w 1811384"/>
              <a:gd name="connsiteY7" fmla="*/ 653142 h 3077030"/>
              <a:gd name="connsiteX8" fmla="*/ 935102 w 1811384"/>
              <a:gd name="connsiteY8" fmla="*/ 669491 h 3077030"/>
              <a:gd name="connsiteX9" fmla="*/ 930708 w 1811384"/>
              <a:gd name="connsiteY9" fmla="*/ 305 h 3077030"/>
              <a:gd name="connsiteX10" fmla="*/ 0 w 1811384"/>
              <a:gd name="connsiteY10"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745344 w 1811384"/>
              <a:gd name="connsiteY3" fmla="*/ 1618343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1384" h="3077030">
                <a:moveTo>
                  <a:pt x="1301206" y="3077030"/>
                </a:moveTo>
                <a:lnTo>
                  <a:pt x="1811384" y="2536373"/>
                </a:lnTo>
                <a:lnTo>
                  <a:pt x="1582057" y="2123440"/>
                </a:lnTo>
                <a:cubicBezTo>
                  <a:pt x="1554722" y="2142792"/>
                  <a:pt x="1729378" y="1767840"/>
                  <a:pt x="1745344" y="1618343"/>
                </a:cubicBezTo>
                <a:cubicBezTo>
                  <a:pt x="1744618" y="1505858"/>
                  <a:pt x="1743891" y="1349828"/>
                  <a:pt x="1743165" y="1237343"/>
                </a:cubicBezTo>
                <a:lnTo>
                  <a:pt x="1587863" y="854891"/>
                </a:lnTo>
                <a:lnTo>
                  <a:pt x="1253348" y="674914"/>
                </a:lnTo>
                <a:lnTo>
                  <a:pt x="935102" y="669491"/>
                </a:lnTo>
                <a:cubicBezTo>
                  <a:pt x="933637" y="446429"/>
                  <a:pt x="932173" y="223367"/>
                  <a:pt x="930708" y="305"/>
                </a:cubicBezTo>
                <a:lnTo>
                  <a:pt x="0" y="0"/>
                </a:lnTo>
              </a:path>
            </a:pathLst>
          </a:custGeom>
          <a:noFill/>
          <a:ln w="508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5-Point Star 60">
            <a:extLst>
              <a:ext uri="{FF2B5EF4-FFF2-40B4-BE49-F238E27FC236}">
                <a16:creationId xmlns:a16="http://schemas.microsoft.com/office/drawing/2014/main" id="{C73A5269-B898-D940-984E-4C5D83EE0BE1}"/>
              </a:ext>
            </a:extLst>
          </p:cNvPr>
          <p:cNvSpPr/>
          <p:nvPr/>
        </p:nvSpPr>
        <p:spPr>
          <a:xfrm>
            <a:off x="1912047" y="1643172"/>
            <a:ext cx="467797" cy="34355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62639" y="4714146"/>
            <a:ext cx="3064752" cy="6644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Rectangle 47"/>
          <p:cNvSpPr/>
          <p:nvPr/>
        </p:nvSpPr>
        <p:spPr>
          <a:xfrm>
            <a:off x="213598" y="5733017"/>
            <a:ext cx="1627114" cy="10741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a:extLst>
              <a:ext uri="{FF2B5EF4-FFF2-40B4-BE49-F238E27FC236}">
                <a16:creationId xmlns:a16="http://schemas.microsoft.com/office/drawing/2014/main" id="{E7285E97-57B7-4C45-B6AD-F0F0829A9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4472" y="6200189"/>
            <a:ext cx="416817" cy="444876"/>
          </a:xfrm>
          <a:prstGeom prst="rect">
            <a:avLst/>
          </a:prstGeom>
          <a:solidFill>
            <a:schemeClr val="bg1"/>
          </a:solidFill>
        </p:spPr>
      </p:pic>
      <p:sp>
        <p:nvSpPr>
          <p:cNvPr id="50" name="TextBox 49"/>
          <p:cNvSpPr txBox="1"/>
          <p:nvPr/>
        </p:nvSpPr>
        <p:spPr>
          <a:xfrm>
            <a:off x="736340" y="6477062"/>
            <a:ext cx="689612" cy="338554"/>
          </a:xfrm>
          <a:prstGeom prst="rect">
            <a:avLst/>
          </a:prstGeom>
          <a:noFill/>
        </p:spPr>
        <p:txBody>
          <a:bodyPr wrap="none" rtlCol="0">
            <a:spAutoFit/>
          </a:bodyPr>
          <a:lstStyle/>
          <a:p>
            <a:r>
              <a:rPr lang="en-US" sz="1600" dirty="0" err="1"/>
              <a:t>Yb</a:t>
            </a:r>
            <a:r>
              <a:rPr lang="en-US" sz="1600" dirty="0"/>
              <a:t> lab</a:t>
            </a:r>
          </a:p>
        </p:txBody>
      </p:sp>
      <p:sp>
        <p:nvSpPr>
          <p:cNvPr id="51" name="Double Bracket 50"/>
          <p:cNvSpPr/>
          <p:nvPr/>
        </p:nvSpPr>
        <p:spPr>
          <a:xfrm>
            <a:off x="353831" y="6289638"/>
            <a:ext cx="412533" cy="257423"/>
          </a:xfrm>
          <a:prstGeom prst="bracketPair">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p:cNvSpPr txBox="1"/>
          <p:nvPr/>
        </p:nvSpPr>
        <p:spPr>
          <a:xfrm>
            <a:off x="288937" y="5857389"/>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53" name="Elbow Connector 52"/>
          <p:cNvCxnSpPr>
            <a:stCxn id="52" idx="3"/>
            <a:endCxn id="49" idx="1"/>
          </p:cNvCxnSpPr>
          <p:nvPr/>
        </p:nvCxnSpPr>
        <p:spPr>
          <a:xfrm>
            <a:off x="824661" y="6011278"/>
            <a:ext cx="509811" cy="411349"/>
          </a:xfrm>
          <a:prstGeom prst="bentConnector3">
            <a:avLst>
              <a:gd name="adj1" fmla="val 5000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49" idx="1"/>
            <a:endCxn id="51" idx="3"/>
          </p:cNvCxnSpPr>
          <p:nvPr/>
        </p:nvCxnSpPr>
        <p:spPr>
          <a:xfrm rot="10800000">
            <a:off x="766364" y="6418351"/>
            <a:ext cx="568108" cy="4277"/>
          </a:xfrm>
          <a:prstGeom prst="bentConnector3">
            <a:avLst>
              <a:gd name="adj1" fmla="val 5000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927724" y="5730585"/>
            <a:ext cx="1723718" cy="10766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E7285E97-57B7-4C45-B6AD-F0F0829A97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6903" y="6256403"/>
            <a:ext cx="435961" cy="465309"/>
          </a:xfrm>
          <a:prstGeom prst="rect">
            <a:avLst/>
          </a:prstGeom>
          <a:solidFill>
            <a:schemeClr val="bg1"/>
          </a:solidFill>
        </p:spPr>
      </p:pic>
      <p:sp>
        <p:nvSpPr>
          <p:cNvPr id="58" name="TextBox 57"/>
          <p:cNvSpPr txBox="1"/>
          <p:nvPr/>
        </p:nvSpPr>
        <p:spPr>
          <a:xfrm>
            <a:off x="2469154" y="6519446"/>
            <a:ext cx="715260" cy="338554"/>
          </a:xfrm>
          <a:prstGeom prst="rect">
            <a:avLst/>
          </a:prstGeom>
          <a:noFill/>
        </p:spPr>
        <p:txBody>
          <a:bodyPr wrap="none" rtlCol="0">
            <a:spAutoFit/>
          </a:bodyPr>
          <a:lstStyle/>
          <a:p>
            <a:r>
              <a:rPr lang="en-US" sz="1600" dirty="0"/>
              <a:t>Al</a:t>
            </a:r>
            <a:r>
              <a:rPr lang="en-US" sz="1600" baseline="30000" dirty="0"/>
              <a:t>+</a:t>
            </a:r>
            <a:r>
              <a:rPr lang="en-US" sz="1600" dirty="0"/>
              <a:t> lab</a:t>
            </a:r>
          </a:p>
        </p:txBody>
      </p:sp>
      <p:sp>
        <p:nvSpPr>
          <p:cNvPr id="60" name="Double Bracket 59"/>
          <p:cNvSpPr/>
          <p:nvPr/>
        </p:nvSpPr>
        <p:spPr>
          <a:xfrm>
            <a:off x="2063315" y="6333032"/>
            <a:ext cx="393760" cy="292172"/>
          </a:xfrm>
          <a:prstGeom prst="bracketPair">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TextBox 83"/>
          <p:cNvSpPr txBox="1"/>
          <p:nvPr/>
        </p:nvSpPr>
        <p:spPr>
          <a:xfrm>
            <a:off x="2016239" y="5908189"/>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85" name="Elbow Connector 84"/>
          <p:cNvCxnSpPr>
            <a:stCxn id="84" idx="3"/>
          </p:cNvCxnSpPr>
          <p:nvPr/>
        </p:nvCxnSpPr>
        <p:spPr>
          <a:xfrm>
            <a:off x="2551963" y="6062078"/>
            <a:ext cx="542666" cy="419708"/>
          </a:xfrm>
          <a:prstGeom prst="bentConnector3">
            <a:avLst>
              <a:gd name="adj1" fmla="val 50000"/>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cxnSp>
        <p:nvCxnSpPr>
          <p:cNvPr id="86" name="Elbow Connector 85"/>
          <p:cNvCxnSpPr>
            <a:endCxn id="60" idx="3"/>
          </p:cNvCxnSpPr>
          <p:nvPr/>
        </p:nvCxnSpPr>
        <p:spPr>
          <a:xfrm rot="10800000" flipV="1">
            <a:off x="2457075" y="6479118"/>
            <a:ext cx="612154" cy="0"/>
          </a:xfrm>
          <a:prstGeom prst="bentConnector3">
            <a:avLst>
              <a:gd name="adj1" fmla="val 50000"/>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294913" y="4872220"/>
            <a:ext cx="1453457" cy="424884"/>
            <a:chOff x="6711597" y="4267530"/>
            <a:chExt cx="1453457" cy="541324"/>
          </a:xfrm>
        </p:grpSpPr>
        <p:grpSp>
          <p:nvGrpSpPr>
            <p:cNvPr id="98"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100"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 xmlns:a14="http://schemas.microsoft.com/office/drawing/2010/main" w="76200" cap="flat" cmpd="sng">
                    <a:solidFill>
                      <a:schemeClr val="tx1"/>
                    </a:solidFill>
                    <a:round/>
                    <a:headEnd type="none" w="med" len="med"/>
                    <a:tailEnd type="none" w="med" len="med"/>
                  </a14:hiddenLine>
                </a:ext>
              </a:extLst>
            </p:spPr>
            <p:txBody>
              <a:bodyPr lIns="0" tIns="0" rIns="0" bIns="0"/>
              <a:lstStyle/>
              <a:p>
                <a:endParaRPr lang="en-US"/>
              </a:p>
            </p:txBody>
          </p:sp>
          <p:sp>
            <p:nvSpPr>
              <p:cNvPr id="102"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3"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4"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5"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6"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7"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8"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09"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0"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1"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2"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3"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4"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5"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6"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7"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8"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19"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20"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21"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grpSp>
        <p:sp>
          <p:nvSpPr>
            <p:cNvPr id="99" name="TextBox 98">
              <a:extLst>
                <a:ext uri="{FF2B5EF4-FFF2-40B4-BE49-F238E27FC236}">
                  <a16:creationId xmlns:a16="http://schemas.microsoft.com/office/drawing/2014/main" id="{7B0B9687-9C25-3847-9148-46834EAA68FA}"/>
                </a:ext>
              </a:extLst>
            </p:cNvPr>
            <p:cNvSpPr txBox="1"/>
            <p:nvPr/>
          </p:nvSpPr>
          <p:spPr>
            <a:xfrm>
              <a:off x="7069485" y="4503817"/>
              <a:ext cx="707768" cy="276999"/>
            </a:xfrm>
            <a:prstGeom prst="rect">
              <a:avLst/>
            </a:prstGeom>
            <a:solidFill>
              <a:srgbClr val="FFFFFF">
                <a:alpha val="75294"/>
              </a:srgbClr>
            </a:solidFill>
          </p:spPr>
          <p:txBody>
            <a:bodyPr wrap="square" rtlCol="0">
              <a:spAutoFit/>
            </a:bodyPr>
            <a:lstStyle/>
            <a:p>
              <a:pPr algn="ctr"/>
              <a:r>
                <a:rPr lang="en-US" sz="1200"/>
                <a:t>Er</a:t>
              </a:r>
              <a:r>
                <a:rPr lang="en-US" sz="1200" dirty="0"/>
                <a:t> comb</a:t>
              </a:r>
            </a:p>
          </p:txBody>
        </p:sp>
      </p:grpSp>
      <p:grpSp>
        <p:nvGrpSpPr>
          <p:cNvPr id="122" name="Group 121"/>
          <p:cNvGrpSpPr/>
          <p:nvPr/>
        </p:nvGrpSpPr>
        <p:grpSpPr>
          <a:xfrm>
            <a:off x="1825413" y="4842044"/>
            <a:ext cx="1453457" cy="457031"/>
            <a:chOff x="6711597" y="4267530"/>
            <a:chExt cx="1453457" cy="541324"/>
          </a:xfrm>
        </p:grpSpPr>
        <p:grpSp>
          <p:nvGrpSpPr>
            <p:cNvPr id="123"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125"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 xmlns:a14="http://schemas.microsoft.com/office/drawing/2010/main" w="76200" cap="flat" cmpd="sng">
                    <a:solidFill>
                      <a:schemeClr val="tx1"/>
                    </a:solidFill>
                    <a:round/>
                    <a:headEnd type="none" w="med" len="med"/>
                    <a:tailEnd type="none" w="med" len="med"/>
                  </a14:hiddenLine>
                </a:ext>
              </a:extLst>
            </p:spPr>
            <p:txBody>
              <a:bodyPr lIns="0" tIns="0" rIns="0" bIns="0"/>
              <a:lstStyle/>
              <a:p>
                <a:endParaRPr lang="en-US"/>
              </a:p>
            </p:txBody>
          </p:sp>
          <p:sp>
            <p:nvSpPr>
              <p:cNvPr id="126"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27"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28"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29"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0"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1"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2"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3"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4"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5"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6"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7"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8"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39"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40"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41"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42"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43"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44"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145"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grpSp>
        <p:sp>
          <p:nvSpPr>
            <p:cNvPr id="124" name="TextBox 123">
              <a:extLst>
                <a:ext uri="{FF2B5EF4-FFF2-40B4-BE49-F238E27FC236}">
                  <a16:creationId xmlns:a16="http://schemas.microsoft.com/office/drawing/2014/main" id="{7B0B9687-9C25-3847-9148-46834EAA68FA}"/>
                </a:ext>
              </a:extLst>
            </p:cNvPr>
            <p:cNvSpPr txBox="1"/>
            <p:nvPr/>
          </p:nvSpPr>
          <p:spPr>
            <a:xfrm>
              <a:off x="7058726" y="4503817"/>
              <a:ext cx="759043" cy="276999"/>
            </a:xfrm>
            <a:prstGeom prst="rect">
              <a:avLst/>
            </a:prstGeom>
            <a:solidFill>
              <a:srgbClr val="FFFFFF">
                <a:alpha val="75294"/>
              </a:srgbClr>
            </a:solidFill>
          </p:spPr>
          <p:txBody>
            <a:bodyPr wrap="square" rtlCol="0">
              <a:spAutoFit/>
            </a:bodyPr>
            <a:lstStyle/>
            <a:p>
              <a:pPr algn="ctr"/>
              <a:r>
                <a:rPr lang="en-US" sz="1200"/>
                <a:t>TiS</a:t>
              </a:r>
              <a:r>
                <a:rPr lang="en-US" sz="1200" dirty="0"/>
                <a:t> comb</a:t>
              </a:r>
            </a:p>
          </p:txBody>
        </p:sp>
      </p:grpSp>
      <p:cxnSp>
        <p:nvCxnSpPr>
          <p:cNvPr id="149" name="Curved Connector 148"/>
          <p:cNvCxnSpPr>
            <a:stCxn id="159" idx="4"/>
            <a:endCxn id="178" idx="1"/>
          </p:cNvCxnSpPr>
          <p:nvPr/>
        </p:nvCxnSpPr>
        <p:spPr>
          <a:xfrm rot="5400000" flipH="1" flipV="1">
            <a:off x="2235466" y="3489942"/>
            <a:ext cx="158425" cy="3476765"/>
          </a:xfrm>
          <a:prstGeom prst="curvedConnector3">
            <a:avLst>
              <a:gd name="adj1" fmla="val -20041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Curved Connector 149"/>
          <p:cNvCxnSpPr>
            <a:stCxn id="84" idx="3"/>
            <a:endCxn id="162" idx="3"/>
          </p:cNvCxnSpPr>
          <p:nvPr/>
        </p:nvCxnSpPr>
        <p:spPr>
          <a:xfrm flipV="1">
            <a:off x="2551963" y="5266635"/>
            <a:ext cx="448377" cy="795443"/>
          </a:xfrm>
          <a:prstGeom prst="curvedConnector2">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urved Connector 150"/>
          <p:cNvCxnSpPr>
            <a:stCxn id="84" idx="3"/>
            <a:endCxn id="152" idx="5"/>
          </p:cNvCxnSpPr>
          <p:nvPr/>
        </p:nvCxnSpPr>
        <p:spPr>
          <a:xfrm flipH="1" flipV="1">
            <a:off x="1505675" y="5303892"/>
            <a:ext cx="1046288" cy="758186"/>
          </a:xfrm>
          <a:prstGeom prst="curvedConnector4">
            <a:avLst>
              <a:gd name="adj1" fmla="val -21849"/>
              <a:gd name="adj2" fmla="val 58728"/>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sp>
        <p:nvSpPr>
          <p:cNvPr id="152" name="Oval 151"/>
          <p:cNvSpPr/>
          <p:nvPr/>
        </p:nvSpPr>
        <p:spPr>
          <a:xfrm>
            <a:off x="1407536" y="5178344"/>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Curved Connector 152"/>
          <p:cNvCxnSpPr>
            <a:stCxn id="154" idx="4"/>
            <a:endCxn id="155" idx="4"/>
          </p:cNvCxnSpPr>
          <p:nvPr/>
        </p:nvCxnSpPr>
        <p:spPr>
          <a:xfrm rot="16200000" flipH="1">
            <a:off x="1602574" y="4549006"/>
            <a:ext cx="9779" cy="1529520"/>
          </a:xfrm>
          <a:prstGeom prst="curvedConnector3">
            <a:avLst>
              <a:gd name="adj1" fmla="val 2437662"/>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4" name="Oval 153"/>
          <p:cNvSpPr/>
          <p:nvPr/>
        </p:nvSpPr>
        <p:spPr>
          <a:xfrm>
            <a:off x="785214" y="516178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2314734" y="5171567"/>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Curved Connector 155"/>
          <p:cNvCxnSpPr>
            <a:stCxn id="344" idx="6"/>
            <a:endCxn id="154" idx="4"/>
          </p:cNvCxnSpPr>
          <p:nvPr/>
        </p:nvCxnSpPr>
        <p:spPr>
          <a:xfrm flipH="1" flipV="1">
            <a:off x="842703" y="5308877"/>
            <a:ext cx="6982" cy="699816"/>
          </a:xfrm>
          <a:prstGeom prst="curvedConnector4">
            <a:avLst>
              <a:gd name="adj1" fmla="val -3274133"/>
              <a:gd name="adj2" fmla="val 55255"/>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7" name="Oval 156"/>
          <p:cNvSpPr/>
          <p:nvPr/>
        </p:nvSpPr>
        <p:spPr>
          <a:xfrm>
            <a:off x="816440" y="4889559"/>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8" name="Curved Connector 157"/>
          <p:cNvCxnSpPr>
            <a:stCxn id="159" idx="4"/>
            <a:endCxn id="160" idx="4"/>
          </p:cNvCxnSpPr>
          <p:nvPr/>
        </p:nvCxnSpPr>
        <p:spPr>
          <a:xfrm rot="5400000" flipH="1" flipV="1">
            <a:off x="1293350" y="4571122"/>
            <a:ext cx="19362" cy="1453468"/>
          </a:xfrm>
          <a:prstGeom prst="curvedConnector3">
            <a:avLst>
              <a:gd name="adj1" fmla="val -1180663"/>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9" name="Oval 158"/>
          <p:cNvSpPr/>
          <p:nvPr/>
        </p:nvSpPr>
        <p:spPr>
          <a:xfrm>
            <a:off x="518808" y="516044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1972276" y="5141086"/>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2983502" y="5141087"/>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5-Point Star 163">
            <a:extLst>
              <a:ext uri="{FF2B5EF4-FFF2-40B4-BE49-F238E27FC236}">
                <a16:creationId xmlns:a16="http://schemas.microsoft.com/office/drawing/2014/main" id="{C73A5269-B898-D940-984E-4C5D83EE0BE1}"/>
              </a:ext>
            </a:extLst>
          </p:cNvPr>
          <p:cNvSpPr/>
          <p:nvPr/>
        </p:nvSpPr>
        <p:spPr>
          <a:xfrm>
            <a:off x="3211879" y="3930401"/>
            <a:ext cx="467797" cy="34355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3125144" y="5164395"/>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60AF267B-EB93-2D41-AA72-88C9BAC2B013}"/>
              </a:ext>
            </a:extLst>
          </p:cNvPr>
          <p:cNvSpPr txBox="1"/>
          <p:nvPr/>
        </p:nvSpPr>
        <p:spPr>
          <a:xfrm>
            <a:off x="18414" y="1558041"/>
            <a:ext cx="559769" cy="369332"/>
          </a:xfrm>
          <a:prstGeom prst="rect">
            <a:avLst/>
          </a:prstGeom>
          <a:noFill/>
        </p:spPr>
        <p:txBody>
          <a:bodyPr wrap="none" rtlCol="0">
            <a:spAutoFit/>
          </a:bodyPr>
          <a:lstStyle/>
          <a:p>
            <a:r>
              <a:rPr lang="en-US" b="1" dirty="0"/>
              <a:t>JILA</a:t>
            </a:r>
          </a:p>
        </p:txBody>
      </p:sp>
      <p:grpSp>
        <p:nvGrpSpPr>
          <p:cNvPr id="175" name="Group 174">
            <a:extLst>
              <a:ext uri="{FF2B5EF4-FFF2-40B4-BE49-F238E27FC236}">
                <a16:creationId xmlns:a16="http://schemas.microsoft.com/office/drawing/2014/main" id="{DB3829B5-8DCE-8A45-A0B3-174FCDEC6A93}"/>
              </a:ext>
            </a:extLst>
          </p:cNvPr>
          <p:cNvGrpSpPr/>
          <p:nvPr/>
        </p:nvGrpSpPr>
        <p:grpSpPr>
          <a:xfrm rot="3533205">
            <a:off x="3432109" y="4604424"/>
            <a:ext cx="818805" cy="388357"/>
            <a:chOff x="3413939" y="4419705"/>
            <a:chExt cx="689855" cy="406188"/>
          </a:xfrm>
        </p:grpSpPr>
        <p:sp>
          <p:nvSpPr>
            <p:cNvPr id="178" name="Rectangle 18">
              <a:extLst>
                <a:ext uri="{FF2B5EF4-FFF2-40B4-BE49-F238E27FC236}">
                  <a16:creationId xmlns:a16="http://schemas.microsoft.com/office/drawing/2014/main" id="{237A10D0-7A3D-7142-A917-9A6FB1CD8762}"/>
                </a:ext>
              </a:extLst>
            </p:cNvPr>
            <p:cNvSpPr>
              <a:spLocks noChangeArrowheads="1"/>
            </p:cNvSpPr>
            <p:nvPr/>
          </p:nvSpPr>
          <p:spPr bwMode="auto">
            <a:xfrm flipH="1">
              <a:off x="3413939" y="4419705"/>
              <a:ext cx="689855" cy="406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179" name="Group 178">
              <a:extLst>
                <a:ext uri="{FF2B5EF4-FFF2-40B4-BE49-F238E27FC236}">
                  <a16:creationId xmlns:a16="http://schemas.microsoft.com/office/drawing/2014/main" id="{0E602C25-9E32-B34D-922B-637F0CD7581A}"/>
                </a:ext>
              </a:extLst>
            </p:cNvPr>
            <p:cNvGrpSpPr/>
            <p:nvPr/>
          </p:nvGrpSpPr>
          <p:grpSpPr>
            <a:xfrm>
              <a:off x="3460487" y="4480063"/>
              <a:ext cx="612765" cy="269965"/>
              <a:chOff x="3931538" y="5193910"/>
              <a:chExt cx="2895982" cy="1363644"/>
            </a:xfrm>
          </p:grpSpPr>
          <p:sp>
            <p:nvSpPr>
              <p:cNvPr id="180" name="Line 177">
                <a:extLst>
                  <a:ext uri="{FF2B5EF4-FFF2-40B4-BE49-F238E27FC236}">
                    <a16:creationId xmlns:a16="http://schemas.microsoft.com/office/drawing/2014/main" id="{50A54E84-6B81-5745-AFE1-BF32D7CCDC8F}"/>
                  </a:ext>
                </a:extLst>
              </p:cNvPr>
              <p:cNvSpPr>
                <a:spLocks noChangeShapeType="1"/>
              </p:cNvSpPr>
              <p:nvPr/>
            </p:nvSpPr>
            <p:spPr bwMode="auto">
              <a:xfrm flipH="1" flipV="1">
                <a:off x="6629509" y="6227782"/>
                <a:ext cx="0" cy="320857"/>
              </a:xfrm>
              <a:prstGeom prst="line">
                <a:avLst/>
              </a:prstGeom>
              <a:noFill/>
              <a:ln w="19050" cap="flat">
                <a:solidFill>
                  <a:srgbClr val="90185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1" name="Line 179">
                <a:extLst>
                  <a:ext uri="{FF2B5EF4-FFF2-40B4-BE49-F238E27FC236}">
                    <a16:creationId xmlns:a16="http://schemas.microsoft.com/office/drawing/2014/main" id="{39F36D04-9B75-1F4C-973A-8F6C7EBA6474}"/>
                  </a:ext>
                </a:extLst>
              </p:cNvPr>
              <p:cNvSpPr>
                <a:spLocks noChangeShapeType="1"/>
              </p:cNvSpPr>
              <p:nvPr/>
            </p:nvSpPr>
            <p:spPr bwMode="auto">
              <a:xfrm flipH="1" flipV="1">
                <a:off x="6323491" y="5906928"/>
                <a:ext cx="0" cy="641716"/>
              </a:xfrm>
              <a:prstGeom prst="line">
                <a:avLst/>
              </a:prstGeom>
              <a:noFill/>
              <a:ln w="19050" cap="flat">
                <a:solidFill>
                  <a:srgbClr val="5B24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2" name="Line 181">
                <a:extLst>
                  <a:ext uri="{FF2B5EF4-FFF2-40B4-BE49-F238E27FC236}">
                    <a16:creationId xmlns:a16="http://schemas.microsoft.com/office/drawing/2014/main" id="{8AEA7A65-24CD-4E4F-859D-49C2FFAD6C99}"/>
                  </a:ext>
                </a:extLst>
              </p:cNvPr>
              <p:cNvSpPr>
                <a:spLocks noChangeShapeType="1"/>
              </p:cNvSpPr>
              <p:nvPr/>
            </p:nvSpPr>
            <p:spPr bwMode="auto">
              <a:xfrm flipH="1" flipV="1">
                <a:off x="6008471" y="5621720"/>
                <a:ext cx="0" cy="926920"/>
              </a:xfrm>
              <a:prstGeom prst="line">
                <a:avLst/>
              </a:prstGeom>
              <a:noFill/>
              <a:ln w="19050" cap="flat">
                <a:solidFill>
                  <a:srgbClr val="2330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3" name="Line 183">
                <a:extLst>
                  <a:ext uri="{FF2B5EF4-FFF2-40B4-BE49-F238E27FC236}">
                    <a16:creationId xmlns:a16="http://schemas.microsoft.com/office/drawing/2014/main" id="{C3067BE8-F1F2-984F-902A-98EC0C653909}"/>
                  </a:ext>
                </a:extLst>
              </p:cNvPr>
              <p:cNvSpPr>
                <a:spLocks noChangeShapeType="1"/>
              </p:cNvSpPr>
              <p:nvPr/>
            </p:nvSpPr>
            <p:spPr bwMode="auto">
              <a:xfrm flipH="1" flipV="1">
                <a:off x="5693453" y="5318688"/>
                <a:ext cx="0" cy="1229953"/>
              </a:xfrm>
              <a:prstGeom prst="line">
                <a:avLst/>
              </a:prstGeom>
              <a:noFill/>
              <a:ln w="19050" cap="flat">
                <a:solidFill>
                  <a:srgbClr val="2299C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4" name="Line 185">
                <a:extLst>
                  <a:ext uri="{FF2B5EF4-FFF2-40B4-BE49-F238E27FC236}">
                    <a16:creationId xmlns:a16="http://schemas.microsoft.com/office/drawing/2014/main" id="{3428B2B0-D084-EA46-BD2B-E665BA942EFF}"/>
                  </a:ext>
                </a:extLst>
              </p:cNvPr>
              <p:cNvSpPr>
                <a:spLocks noChangeShapeType="1"/>
              </p:cNvSpPr>
              <p:nvPr/>
            </p:nvSpPr>
            <p:spPr bwMode="auto">
              <a:xfrm flipH="1" flipV="1">
                <a:off x="5387437" y="5193910"/>
                <a:ext cx="0" cy="1363644"/>
              </a:xfrm>
              <a:prstGeom prst="line">
                <a:avLst/>
              </a:prstGeom>
              <a:noFill/>
              <a:ln w="19050" cap="flat">
                <a:solidFill>
                  <a:srgbClr val="25A36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5" name="Line 187">
                <a:extLst>
                  <a:ext uri="{FF2B5EF4-FFF2-40B4-BE49-F238E27FC236}">
                    <a16:creationId xmlns:a16="http://schemas.microsoft.com/office/drawing/2014/main" id="{77623AF0-7B92-974F-ADCE-7ECEA8F54CA9}"/>
                  </a:ext>
                </a:extLst>
              </p:cNvPr>
              <p:cNvSpPr>
                <a:spLocks noChangeShapeType="1"/>
              </p:cNvSpPr>
              <p:nvPr/>
            </p:nvSpPr>
            <p:spPr bwMode="auto">
              <a:xfrm flipH="1" flipV="1">
                <a:off x="5072417" y="5318688"/>
                <a:ext cx="0" cy="1229953"/>
              </a:xfrm>
              <a:prstGeom prst="line">
                <a:avLst/>
              </a:prstGeom>
              <a:noFill/>
              <a:ln w="19050" cap="flat">
                <a:solidFill>
                  <a:srgbClr val="0A873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6" name="Line 189">
                <a:extLst>
                  <a:ext uri="{FF2B5EF4-FFF2-40B4-BE49-F238E27FC236}">
                    <a16:creationId xmlns:a16="http://schemas.microsoft.com/office/drawing/2014/main" id="{53BD00D3-EF82-1143-B51B-79D0061BA716}"/>
                  </a:ext>
                </a:extLst>
              </p:cNvPr>
              <p:cNvSpPr>
                <a:spLocks noChangeShapeType="1"/>
              </p:cNvSpPr>
              <p:nvPr/>
            </p:nvSpPr>
            <p:spPr bwMode="auto">
              <a:xfrm flipH="1" flipV="1">
                <a:off x="4748398" y="5621720"/>
                <a:ext cx="0" cy="926920"/>
              </a:xfrm>
              <a:prstGeom prst="line">
                <a:avLst/>
              </a:prstGeom>
              <a:noFill/>
              <a:ln w="19050" cap="flat">
                <a:solidFill>
                  <a:srgbClr val="BDC71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7" name="Line 176">
                <a:extLst>
                  <a:ext uri="{FF2B5EF4-FFF2-40B4-BE49-F238E27FC236}">
                    <a16:creationId xmlns:a16="http://schemas.microsoft.com/office/drawing/2014/main" id="{E9024031-5ED4-7644-A84E-2FF35D4EE33D}"/>
                  </a:ext>
                </a:extLst>
              </p:cNvPr>
              <p:cNvSpPr>
                <a:spLocks noChangeShapeType="1"/>
              </p:cNvSpPr>
              <p:nvPr/>
            </p:nvSpPr>
            <p:spPr bwMode="auto">
              <a:xfrm flipH="1" flipV="1">
                <a:off x="3931538" y="6547529"/>
                <a:ext cx="2895982"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8" name="Line 179">
                <a:extLst>
                  <a:ext uri="{FF2B5EF4-FFF2-40B4-BE49-F238E27FC236}">
                    <a16:creationId xmlns:a16="http://schemas.microsoft.com/office/drawing/2014/main" id="{06C9EE51-029E-4941-B385-53DF4303FC86}"/>
                  </a:ext>
                </a:extLst>
              </p:cNvPr>
              <p:cNvSpPr>
                <a:spLocks noChangeShapeType="1"/>
              </p:cNvSpPr>
              <p:nvPr/>
            </p:nvSpPr>
            <p:spPr bwMode="auto">
              <a:xfrm flipH="1" flipV="1">
                <a:off x="4425890" y="5905813"/>
                <a:ext cx="0" cy="641716"/>
              </a:xfrm>
              <a:prstGeom prst="line">
                <a:avLst/>
              </a:prstGeom>
              <a:noFill/>
              <a:ln w="19050" cap="flat">
                <a:solidFill>
                  <a:srgbClr val="FF9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9" name="Line 177">
                <a:extLst>
                  <a:ext uri="{FF2B5EF4-FFF2-40B4-BE49-F238E27FC236}">
                    <a16:creationId xmlns:a16="http://schemas.microsoft.com/office/drawing/2014/main" id="{3180F80A-31C3-F649-8E9C-36B3F6DA628C}"/>
                  </a:ext>
                </a:extLst>
              </p:cNvPr>
              <p:cNvSpPr>
                <a:spLocks noChangeShapeType="1"/>
              </p:cNvSpPr>
              <p:nvPr/>
            </p:nvSpPr>
            <p:spPr bwMode="auto">
              <a:xfrm flipH="1" flipV="1">
                <a:off x="4124021" y="6227782"/>
                <a:ext cx="0" cy="320857"/>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cxnSp>
        <p:nvCxnSpPr>
          <p:cNvPr id="190" name="Curved Connector 189"/>
          <p:cNvCxnSpPr>
            <a:stCxn id="160" idx="7"/>
            <a:endCxn id="164" idx="2"/>
          </p:cNvCxnSpPr>
          <p:nvPr/>
        </p:nvCxnSpPr>
        <p:spPr>
          <a:xfrm rot="5400000" flipH="1" flipV="1">
            <a:off x="2241480" y="4102886"/>
            <a:ext cx="888677" cy="1230806"/>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96" name="Group 195">
            <a:extLst>
              <a:ext uri="{FF2B5EF4-FFF2-40B4-BE49-F238E27FC236}">
                <a16:creationId xmlns:a16="http://schemas.microsoft.com/office/drawing/2014/main" id="{DB3829B5-8DCE-8A45-A0B3-174FCDEC6A93}"/>
              </a:ext>
            </a:extLst>
          </p:cNvPr>
          <p:cNvGrpSpPr/>
          <p:nvPr/>
        </p:nvGrpSpPr>
        <p:grpSpPr>
          <a:xfrm rot="3351746">
            <a:off x="1459900" y="1142823"/>
            <a:ext cx="743369" cy="388357"/>
            <a:chOff x="3446953" y="4428924"/>
            <a:chExt cx="626299" cy="406188"/>
          </a:xfrm>
        </p:grpSpPr>
        <p:sp>
          <p:nvSpPr>
            <p:cNvPr id="197" name="Rectangle 18">
              <a:extLst>
                <a:ext uri="{FF2B5EF4-FFF2-40B4-BE49-F238E27FC236}">
                  <a16:creationId xmlns:a16="http://schemas.microsoft.com/office/drawing/2014/main" id="{237A10D0-7A3D-7142-A917-9A6FB1CD8762}"/>
                </a:ext>
              </a:extLst>
            </p:cNvPr>
            <p:cNvSpPr>
              <a:spLocks noChangeArrowheads="1"/>
            </p:cNvSpPr>
            <p:nvPr/>
          </p:nvSpPr>
          <p:spPr bwMode="auto">
            <a:xfrm flipH="1">
              <a:off x="3446953" y="4428924"/>
              <a:ext cx="623888" cy="406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198" name="Group 197">
              <a:extLst>
                <a:ext uri="{FF2B5EF4-FFF2-40B4-BE49-F238E27FC236}">
                  <a16:creationId xmlns:a16="http://schemas.microsoft.com/office/drawing/2014/main" id="{0E602C25-9E32-B34D-922B-637F0CD7581A}"/>
                </a:ext>
              </a:extLst>
            </p:cNvPr>
            <p:cNvGrpSpPr/>
            <p:nvPr/>
          </p:nvGrpSpPr>
          <p:grpSpPr>
            <a:xfrm>
              <a:off x="3460487" y="4480063"/>
              <a:ext cx="612765" cy="269965"/>
              <a:chOff x="3931538" y="5193910"/>
              <a:chExt cx="2895982" cy="1363644"/>
            </a:xfrm>
          </p:grpSpPr>
          <p:sp>
            <p:nvSpPr>
              <p:cNvPr id="199" name="Line 177">
                <a:extLst>
                  <a:ext uri="{FF2B5EF4-FFF2-40B4-BE49-F238E27FC236}">
                    <a16:creationId xmlns:a16="http://schemas.microsoft.com/office/drawing/2014/main" id="{50A54E84-6B81-5745-AFE1-BF32D7CCDC8F}"/>
                  </a:ext>
                </a:extLst>
              </p:cNvPr>
              <p:cNvSpPr>
                <a:spLocks noChangeShapeType="1"/>
              </p:cNvSpPr>
              <p:nvPr/>
            </p:nvSpPr>
            <p:spPr bwMode="auto">
              <a:xfrm flipH="1" flipV="1">
                <a:off x="6629509" y="6227782"/>
                <a:ext cx="0" cy="320857"/>
              </a:xfrm>
              <a:prstGeom prst="line">
                <a:avLst/>
              </a:prstGeom>
              <a:noFill/>
              <a:ln w="19050" cap="flat">
                <a:solidFill>
                  <a:srgbClr val="90185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0" name="Line 179">
                <a:extLst>
                  <a:ext uri="{FF2B5EF4-FFF2-40B4-BE49-F238E27FC236}">
                    <a16:creationId xmlns:a16="http://schemas.microsoft.com/office/drawing/2014/main" id="{39F36D04-9B75-1F4C-973A-8F6C7EBA6474}"/>
                  </a:ext>
                </a:extLst>
              </p:cNvPr>
              <p:cNvSpPr>
                <a:spLocks noChangeShapeType="1"/>
              </p:cNvSpPr>
              <p:nvPr/>
            </p:nvSpPr>
            <p:spPr bwMode="auto">
              <a:xfrm flipH="1" flipV="1">
                <a:off x="6323491" y="5906928"/>
                <a:ext cx="0" cy="641716"/>
              </a:xfrm>
              <a:prstGeom prst="line">
                <a:avLst/>
              </a:prstGeom>
              <a:noFill/>
              <a:ln w="19050" cap="flat">
                <a:solidFill>
                  <a:srgbClr val="5B24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1" name="Line 181">
                <a:extLst>
                  <a:ext uri="{FF2B5EF4-FFF2-40B4-BE49-F238E27FC236}">
                    <a16:creationId xmlns:a16="http://schemas.microsoft.com/office/drawing/2014/main" id="{8AEA7A65-24CD-4E4F-859D-49C2FFAD6C99}"/>
                  </a:ext>
                </a:extLst>
              </p:cNvPr>
              <p:cNvSpPr>
                <a:spLocks noChangeShapeType="1"/>
              </p:cNvSpPr>
              <p:nvPr/>
            </p:nvSpPr>
            <p:spPr bwMode="auto">
              <a:xfrm flipH="1" flipV="1">
                <a:off x="6008471" y="5621720"/>
                <a:ext cx="0" cy="926920"/>
              </a:xfrm>
              <a:prstGeom prst="line">
                <a:avLst/>
              </a:prstGeom>
              <a:noFill/>
              <a:ln w="19050" cap="flat">
                <a:solidFill>
                  <a:srgbClr val="2330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2" name="Line 183">
                <a:extLst>
                  <a:ext uri="{FF2B5EF4-FFF2-40B4-BE49-F238E27FC236}">
                    <a16:creationId xmlns:a16="http://schemas.microsoft.com/office/drawing/2014/main" id="{C3067BE8-F1F2-984F-902A-98EC0C653909}"/>
                  </a:ext>
                </a:extLst>
              </p:cNvPr>
              <p:cNvSpPr>
                <a:spLocks noChangeShapeType="1"/>
              </p:cNvSpPr>
              <p:nvPr/>
            </p:nvSpPr>
            <p:spPr bwMode="auto">
              <a:xfrm flipH="1" flipV="1">
                <a:off x="5693453" y="5318688"/>
                <a:ext cx="0" cy="1229953"/>
              </a:xfrm>
              <a:prstGeom prst="line">
                <a:avLst/>
              </a:prstGeom>
              <a:noFill/>
              <a:ln w="19050" cap="flat">
                <a:solidFill>
                  <a:srgbClr val="2299C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3" name="Line 185">
                <a:extLst>
                  <a:ext uri="{FF2B5EF4-FFF2-40B4-BE49-F238E27FC236}">
                    <a16:creationId xmlns:a16="http://schemas.microsoft.com/office/drawing/2014/main" id="{3428B2B0-D084-EA46-BD2B-E665BA942EFF}"/>
                  </a:ext>
                </a:extLst>
              </p:cNvPr>
              <p:cNvSpPr>
                <a:spLocks noChangeShapeType="1"/>
              </p:cNvSpPr>
              <p:nvPr/>
            </p:nvSpPr>
            <p:spPr bwMode="auto">
              <a:xfrm flipH="1" flipV="1">
                <a:off x="5387437" y="5193910"/>
                <a:ext cx="0" cy="1363644"/>
              </a:xfrm>
              <a:prstGeom prst="line">
                <a:avLst/>
              </a:prstGeom>
              <a:noFill/>
              <a:ln w="19050" cap="flat">
                <a:solidFill>
                  <a:srgbClr val="25A36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4" name="Line 187">
                <a:extLst>
                  <a:ext uri="{FF2B5EF4-FFF2-40B4-BE49-F238E27FC236}">
                    <a16:creationId xmlns:a16="http://schemas.microsoft.com/office/drawing/2014/main" id="{77623AF0-7B92-974F-ADCE-7ECEA8F54CA9}"/>
                  </a:ext>
                </a:extLst>
              </p:cNvPr>
              <p:cNvSpPr>
                <a:spLocks noChangeShapeType="1"/>
              </p:cNvSpPr>
              <p:nvPr/>
            </p:nvSpPr>
            <p:spPr bwMode="auto">
              <a:xfrm flipH="1" flipV="1">
                <a:off x="5072417" y="5318688"/>
                <a:ext cx="0" cy="1229953"/>
              </a:xfrm>
              <a:prstGeom prst="line">
                <a:avLst/>
              </a:prstGeom>
              <a:noFill/>
              <a:ln w="19050" cap="flat">
                <a:solidFill>
                  <a:srgbClr val="0A873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5" name="Line 189">
                <a:extLst>
                  <a:ext uri="{FF2B5EF4-FFF2-40B4-BE49-F238E27FC236}">
                    <a16:creationId xmlns:a16="http://schemas.microsoft.com/office/drawing/2014/main" id="{53BD00D3-EF82-1143-B51B-79D0061BA716}"/>
                  </a:ext>
                </a:extLst>
              </p:cNvPr>
              <p:cNvSpPr>
                <a:spLocks noChangeShapeType="1"/>
              </p:cNvSpPr>
              <p:nvPr/>
            </p:nvSpPr>
            <p:spPr bwMode="auto">
              <a:xfrm flipH="1" flipV="1">
                <a:off x="4748398" y="5621720"/>
                <a:ext cx="0" cy="926920"/>
              </a:xfrm>
              <a:prstGeom prst="line">
                <a:avLst/>
              </a:prstGeom>
              <a:noFill/>
              <a:ln w="19050" cap="flat">
                <a:solidFill>
                  <a:srgbClr val="BDC71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6" name="Line 176">
                <a:extLst>
                  <a:ext uri="{FF2B5EF4-FFF2-40B4-BE49-F238E27FC236}">
                    <a16:creationId xmlns:a16="http://schemas.microsoft.com/office/drawing/2014/main" id="{E9024031-5ED4-7644-A84E-2FF35D4EE33D}"/>
                  </a:ext>
                </a:extLst>
              </p:cNvPr>
              <p:cNvSpPr>
                <a:spLocks noChangeShapeType="1"/>
              </p:cNvSpPr>
              <p:nvPr/>
            </p:nvSpPr>
            <p:spPr bwMode="auto">
              <a:xfrm flipH="1" flipV="1">
                <a:off x="3931538" y="6547529"/>
                <a:ext cx="2895982"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7" name="Line 179">
                <a:extLst>
                  <a:ext uri="{FF2B5EF4-FFF2-40B4-BE49-F238E27FC236}">
                    <a16:creationId xmlns:a16="http://schemas.microsoft.com/office/drawing/2014/main" id="{06C9EE51-029E-4941-B385-53DF4303FC86}"/>
                  </a:ext>
                </a:extLst>
              </p:cNvPr>
              <p:cNvSpPr>
                <a:spLocks noChangeShapeType="1"/>
              </p:cNvSpPr>
              <p:nvPr/>
            </p:nvSpPr>
            <p:spPr bwMode="auto">
              <a:xfrm flipH="1" flipV="1">
                <a:off x="4425890" y="5905813"/>
                <a:ext cx="0" cy="641716"/>
              </a:xfrm>
              <a:prstGeom prst="line">
                <a:avLst/>
              </a:prstGeom>
              <a:noFill/>
              <a:ln w="19050" cap="flat">
                <a:solidFill>
                  <a:srgbClr val="FF9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8" name="Line 177">
                <a:extLst>
                  <a:ext uri="{FF2B5EF4-FFF2-40B4-BE49-F238E27FC236}">
                    <a16:creationId xmlns:a16="http://schemas.microsoft.com/office/drawing/2014/main" id="{3180F80A-31C3-F649-8E9C-36B3F6DA628C}"/>
                  </a:ext>
                </a:extLst>
              </p:cNvPr>
              <p:cNvSpPr>
                <a:spLocks noChangeShapeType="1"/>
              </p:cNvSpPr>
              <p:nvPr/>
            </p:nvSpPr>
            <p:spPr bwMode="auto">
              <a:xfrm flipH="1" flipV="1">
                <a:off x="4124021" y="6227782"/>
                <a:ext cx="0" cy="320857"/>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grpSp>
        <p:nvGrpSpPr>
          <p:cNvPr id="221" name="Group 220"/>
          <p:cNvGrpSpPr/>
          <p:nvPr/>
        </p:nvGrpSpPr>
        <p:grpSpPr>
          <a:xfrm rot="271127">
            <a:off x="2593444" y="1658839"/>
            <a:ext cx="376677" cy="2631570"/>
            <a:chOff x="1982350" y="1968140"/>
            <a:chExt cx="376677" cy="2534232"/>
          </a:xfrm>
        </p:grpSpPr>
        <p:sp>
          <p:nvSpPr>
            <p:cNvPr id="212" name="Rectangle 211">
              <a:extLst>
                <a:ext uri="{FF2B5EF4-FFF2-40B4-BE49-F238E27FC236}">
                  <a16:creationId xmlns:a16="http://schemas.microsoft.com/office/drawing/2014/main" id="{EB5A7141-CFDC-5A44-B164-1AECC1DC9CA2}"/>
                </a:ext>
              </a:extLst>
            </p:cNvPr>
            <p:cNvSpPr/>
            <p:nvPr/>
          </p:nvSpPr>
          <p:spPr>
            <a:xfrm rot="19410379">
              <a:off x="1982350" y="1968140"/>
              <a:ext cx="376677" cy="2494654"/>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3" name="Group 212">
              <a:extLst>
                <a:ext uri="{FF2B5EF4-FFF2-40B4-BE49-F238E27FC236}">
                  <a16:creationId xmlns:a16="http://schemas.microsoft.com/office/drawing/2014/main" id="{189E35B4-B4C4-6947-BB7B-A08A9996215B}"/>
                </a:ext>
              </a:extLst>
            </p:cNvPr>
            <p:cNvGrpSpPr/>
            <p:nvPr/>
          </p:nvGrpSpPr>
          <p:grpSpPr>
            <a:xfrm rot="3316481">
              <a:off x="946637" y="3158314"/>
              <a:ext cx="2465108" cy="223008"/>
              <a:chOff x="1694122" y="1477238"/>
              <a:chExt cx="3603625" cy="1295400"/>
            </a:xfrm>
            <a:solidFill>
              <a:schemeClr val="bg1"/>
            </a:solidFill>
          </p:grpSpPr>
          <p:sp>
            <p:nvSpPr>
              <p:cNvPr id="214" name="Freeform 5">
                <a:extLst>
                  <a:ext uri="{FF2B5EF4-FFF2-40B4-BE49-F238E27FC236}">
                    <a16:creationId xmlns:a16="http://schemas.microsoft.com/office/drawing/2014/main" id="{8830C147-D67A-DF4E-B7AE-2860F5630F57}"/>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5" name="Freeform 6">
                <a:extLst>
                  <a:ext uri="{FF2B5EF4-FFF2-40B4-BE49-F238E27FC236}">
                    <a16:creationId xmlns:a16="http://schemas.microsoft.com/office/drawing/2014/main" id="{4E66DF28-696C-5544-8AAF-B72A2A70F808}"/>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6" name="Freeform 7">
                <a:extLst>
                  <a:ext uri="{FF2B5EF4-FFF2-40B4-BE49-F238E27FC236}">
                    <a16:creationId xmlns:a16="http://schemas.microsoft.com/office/drawing/2014/main" id="{5CCA8E90-B829-4840-9322-D8C5E5375A1D}"/>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7" name="Freeform 8">
                <a:extLst>
                  <a:ext uri="{FF2B5EF4-FFF2-40B4-BE49-F238E27FC236}">
                    <a16:creationId xmlns:a16="http://schemas.microsoft.com/office/drawing/2014/main" id="{68249D96-4D3E-8143-A896-946509EC1DB9}"/>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8" name="Freeform 10">
                <a:extLst>
                  <a:ext uri="{FF2B5EF4-FFF2-40B4-BE49-F238E27FC236}">
                    <a16:creationId xmlns:a16="http://schemas.microsoft.com/office/drawing/2014/main" id="{8E9661CC-29D5-CC4E-992C-BC4F7933942D}"/>
                  </a:ext>
                </a:extLst>
              </p:cNvPr>
              <p:cNvSpPr>
                <a:spLocks/>
              </p:cNvSpPr>
              <p:nvPr/>
            </p:nvSpPr>
            <p:spPr bwMode="auto">
              <a:xfrm>
                <a:off x="4824672" y="1477238"/>
                <a:ext cx="473075"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5 w 21600"/>
                  <a:gd name="T11" fmla="*/ 407 h 21600"/>
                  <a:gd name="T12" fmla="*/ 40 w 21600"/>
                  <a:gd name="T13" fmla="*/ 411 h 21600"/>
                  <a:gd name="T14" fmla="*/ 46 w 21600"/>
                  <a:gd name="T15" fmla="*/ 416 h 21600"/>
                  <a:gd name="T16" fmla="*/ 53 w 21600"/>
                  <a:gd name="T17" fmla="*/ 418 h 21600"/>
                  <a:gd name="T18" fmla="*/ 58 w 21600"/>
                  <a:gd name="T19" fmla="*/ 408 h 21600"/>
                  <a:gd name="T20" fmla="*/ 64 w 21600"/>
                  <a:gd name="T21" fmla="*/ 387 h 21600"/>
                  <a:gd name="T22" fmla="*/ 71 w 21600"/>
                  <a:gd name="T23" fmla="*/ 372 h 21600"/>
                  <a:gd name="T24" fmla="*/ 77 w 21600"/>
                  <a:gd name="T25" fmla="*/ 392 h 21600"/>
                  <a:gd name="T26" fmla="*/ 82 w 21600"/>
                  <a:gd name="T27" fmla="*/ 454 h 21600"/>
                  <a:gd name="T28" fmla="*/ 88 w 21600"/>
                  <a:gd name="T29" fmla="*/ 512 h 21600"/>
                  <a:gd name="T30" fmla="*/ 95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5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6 w 21600"/>
                  <a:gd name="T65" fmla="*/ 356 h 21600"/>
                  <a:gd name="T66" fmla="*/ 202 w 21600"/>
                  <a:gd name="T67" fmla="*/ 485 h 21600"/>
                  <a:gd name="T68" fmla="*/ 208 w 21600"/>
                  <a:gd name="T69" fmla="*/ 512 h 21600"/>
                  <a:gd name="T70" fmla="*/ 214 w 21600"/>
                  <a:gd name="T71" fmla="*/ 454 h 21600"/>
                  <a:gd name="T72" fmla="*/ 220 w 21600"/>
                  <a:gd name="T73" fmla="*/ 392 h 21600"/>
                  <a:gd name="T74" fmla="*/ 226 w 21600"/>
                  <a:gd name="T75" fmla="*/ 372 h 21600"/>
                  <a:gd name="T76" fmla="*/ 232 w 21600"/>
                  <a:gd name="T77" fmla="*/ 387 h 21600"/>
                  <a:gd name="T78" fmla="*/ 238 w 21600"/>
                  <a:gd name="T79" fmla="*/ 408 h 21600"/>
                  <a:gd name="T80" fmla="*/ 244 w 21600"/>
                  <a:gd name="T81" fmla="*/ 418 h 21600"/>
                  <a:gd name="T82" fmla="*/ 250 w 21600"/>
                  <a:gd name="T83" fmla="*/ 416 h 21600"/>
                  <a:gd name="T84" fmla="*/ 256 w 21600"/>
                  <a:gd name="T85" fmla="*/ 411 h 21600"/>
                  <a:gd name="T86" fmla="*/ 262 w 21600"/>
                  <a:gd name="T87" fmla="*/ 407 h 21600"/>
                  <a:gd name="T88" fmla="*/ 268 w 21600"/>
                  <a:gd name="T89" fmla="*/ 407 h 21600"/>
                  <a:gd name="T90" fmla="*/ 274 w 21600"/>
                  <a:gd name="T91" fmla="*/ 408 h 21600"/>
                  <a:gd name="T92" fmla="*/ 280 w 21600"/>
                  <a:gd name="T93" fmla="*/ 409 h 21600"/>
                  <a:gd name="T94" fmla="*/ 286 w 21600"/>
                  <a:gd name="T95" fmla="*/ 409 h 21600"/>
                  <a:gd name="T96" fmla="*/ 292 w 21600"/>
                  <a:gd name="T97" fmla="*/ 409 h 21600"/>
                  <a:gd name="T98" fmla="*/ 298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9" name="Freeform 12">
                <a:extLst>
                  <a:ext uri="{FF2B5EF4-FFF2-40B4-BE49-F238E27FC236}">
                    <a16:creationId xmlns:a16="http://schemas.microsoft.com/office/drawing/2014/main" id="{69ECDE19-AB74-F647-B7A7-6814AFA01705}"/>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grpSp>
      </p:grpSp>
      <p:sp>
        <p:nvSpPr>
          <p:cNvPr id="163" name="Oval 162"/>
          <p:cNvSpPr/>
          <p:nvPr/>
        </p:nvSpPr>
        <p:spPr>
          <a:xfrm>
            <a:off x="3957994" y="5056404"/>
            <a:ext cx="142741" cy="14037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Oval 238"/>
          <p:cNvSpPr/>
          <p:nvPr/>
        </p:nvSpPr>
        <p:spPr>
          <a:xfrm>
            <a:off x="1537721" y="979077"/>
            <a:ext cx="109395" cy="1695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1" name="Picture 290">
            <a:extLst>
              <a:ext uri="{FF2B5EF4-FFF2-40B4-BE49-F238E27FC236}">
                <a16:creationId xmlns:a16="http://schemas.microsoft.com/office/drawing/2014/main" id="{E7285E97-57B7-4C45-B6AD-F0F0829A9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21677" y="5781386"/>
            <a:ext cx="416817" cy="444876"/>
          </a:xfrm>
          <a:prstGeom prst="rect">
            <a:avLst/>
          </a:prstGeom>
          <a:solidFill>
            <a:schemeClr val="bg1"/>
          </a:solidFill>
        </p:spPr>
      </p:pic>
      <p:pic>
        <p:nvPicPr>
          <p:cNvPr id="292" name="Picture 291">
            <a:extLst>
              <a:ext uri="{FF2B5EF4-FFF2-40B4-BE49-F238E27FC236}">
                <a16:creationId xmlns:a16="http://schemas.microsoft.com/office/drawing/2014/main" id="{E7285E97-57B7-4C45-B6AD-F0F0829A97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01319" y="5824715"/>
            <a:ext cx="435961" cy="465309"/>
          </a:xfrm>
          <a:prstGeom prst="rect">
            <a:avLst/>
          </a:prstGeom>
          <a:solidFill>
            <a:schemeClr val="bg1"/>
          </a:solidFill>
        </p:spPr>
      </p:pic>
      <p:cxnSp>
        <p:nvCxnSpPr>
          <p:cNvPr id="293" name="Elbow Connector 292"/>
          <p:cNvCxnSpPr>
            <a:stCxn id="292" idx="1"/>
            <a:endCxn id="84" idx="3"/>
          </p:cNvCxnSpPr>
          <p:nvPr/>
        </p:nvCxnSpPr>
        <p:spPr>
          <a:xfrm rot="10800000" flipV="1">
            <a:off x="2551963" y="6057370"/>
            <a:ext cx="549356" cy="4708"/>
          </a:xfrm>
          <a:prstGeom prst="bentConnector3">
            <a:avLst>
              <a:gd name="adj1" fmla="val 50000"/>
            </a:avLst>
          </a:prstGeom>
          <a:ln w="28575">
            <a:solidFill>
              <a:srgbClr val="2314E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1" name="Elbow Connector 300"/>
          <p:cNvCxnSpPr>
            <a:stCxn id="291" idx="1"/>
            <a:endCxn id="52" idx="3"/>
          </p:cNvCxnSpPr>
          <p:nvPr/>
        </p:nvCxnSpPr>
        <p:spPr>
          <a:xfrm rot="10800000" flipV="1">
            <a:off x="824661" y="6003824"/>
            <a:ext cx="497016" cy="7454"/>
          </a:xfrm>
          <a:prstGeom prst="bentConnector3">
            <a:avLst>
              <a:gd name="adj1" fmla="val 50000"/>
            </a:avLst>
          </a:prstGeom>
          <a:ln w="28575">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38" name="Group 337"/>
          <p:cNvGrpSpPr/>
          <p:nvPr/>
        </p:nvGrpSpPr>
        <p:grpSpPr>
          <a:xfrm>
            <a:off x="89695" y="1774395"/>
            <a:ext cx="1822352" cy="1705775"/>
            <a:chOff x="99424" y="1672795"/>
            <a:chExt cx="1822352" cy="1705775"/>
          </a:xfrm>
        </p:grpSpPr>
        <p:sp>
          <p:nvSpPr>
            <p:cNvPr id="166" name="Rectangle 165"/>
            <p:cNvSpPr/>
            <p:nvPr/>
          </p:nvSpPr>
          <p:spPr>
            <a:xfrm>
              <a:off x="99424" y="1816728"/>
              <a:ext cx="1744034" cy="15618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67" name="Picture 166">
              <a:extLst>
                <a:ext uri="{FF2B5EF4-FFF2-40B4-BE49-F238E27FC236}">
                  <a16:creationId xmlns:a16="http://schemas.microsoft.com/office/drawing/2014/main" id="{E7285E97-57B7-4C45-B6AD-F0F0829A97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68873" y="2334062"/>
              <a:ext cx="385958" cy="415477"/>
            </a:xfrm>
            <a:prstGeom prst="rect">
              <a:avLst/>
            </a:prstGeom>
            <a:solidFill>
              <a:schemeClr val="bg1"/>
            </a:solidFill>
          </p:spPr>
        </p:pic>
        <p:sp>
          <p:nvSpPr>
            <p:cNvPr id="168" name="TextBox 167"/>
            <p:cNvSpPr txBox="1"/>
            <p:nvPr/>
          </p:nvSpPr>
          <p:spPr>
            <a:xfrm>
              <a:off x="1203946" y="1848328"/>
              <a:ext cx="663964" cy="338554"/>
            </a:xfrm>
            <a:prstGeom prst="rect">
              <a:avLst/>
            </a:prstGeom>
            <a:noFill/>
          </p:spPr>
          <p:txBody>
            <a:bodyPr wrap="none" rtlCol="0">
              <a:spAutoFit/>
            </a:bodyPr>
            <a:lstStyle/>
            <a:p>
              <a:r>
                <a:rPr lang="en-US" sz="1600" b="1" dirty="0" err="1"/>
                <a:t>Sr</a:t>
              </a:r>
              <a:r>
                <a:rPr lang="en-US" sz="1600" b="1" dirty="0"/>
                <a:t> lab</a:t>
              </a:r>
            </a:p>
          </p:txBody>
        </p:sp>
        <p:cxnSp>
          <p:nvCxnSpPr>
            <p:cNvPr id="169" name="Elbow Connector 168"/>
            <p:cNvCxnSpPr>
              <a:stCxn id="171" idx="2"/>
              <a:endCxn id="170" idx="0"/>
            </p:cNvCxnSpPr>
            <p:nvPr/>
          </p:nvCxnSpPr>
          <p:spPr>
            <a:xfrm rot="16200000" flipH="1">
              <a:off x="348485" y="2282074"/>
              <a:ext cx="169897" cy="3834"/>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163654" y="1891266"/>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191" name="Curved Connector 190"/>
            <p:cNvCxnSpPr>
              <a:cxnSpLocks/>
              <a:stCxn id="61" idx="1"/>
              <a:endCxn id="171" idx="3"/>
            </p:cNvCxnSpPr>
            <p:nvPr/>
          </p:nvCxnSpPr>
          <p:spPr>
            <a:xfrm rot="10800000" flipV="1">
              <a:off x="699378" y="1672795"/>
              <a:ext cx="1222398" cy="372359"/>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44" name="Group 243"/>
            <p:cNvGrpSpPr/>
            <p:nvPr/>
          </p:nvGrpSpPr>
          <p:grpSpPr>
            <a:xfrm>
              <a:off x="230953" y="2799158"/>
              <a:ext cx="1453457" cy="476493"/>
              <a:chOff x="6711597" y="4267530"/>
              <a:chExt cx="1453457" cy="564375"/>
            </a:xfrm>
          </p:grpSpPr>
          <p:grpSp>
            <p:nvGrpSpPr>
              <p:cNvPr id="245"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247"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 xmlns:a14="http://schemas.microsoft.com/office/drawing/2010/main" w="76200" cap="flat" cmpd="sng">
                      <a:solidFill>
                        <a:schemeClr val="tx1"/>
                      </a:solidFill>
                      <a:round/>
                      <a:headEnd type="none" w="med" len="med"/>
                      <a:tailEnd type="none" w="med" len="med"/>
                    </a14:hiddenLine>
                  </a:ext>
                </a:extLst>
              </p:spPr>
              <p:txBody>
                <a:bodyPr lIns="0" tIns="0" rIns="0" bIns="0"/>
                <a:lstStyle/>
                <a:p>
                  <a:endParaRPr lang="en-US"/>
                </a:p>
              </p:txBody>
            </p:sp>
            <p:sp>
              <p:nvSpPr>
                <p:cNvPr id="248"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49"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0"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1"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2"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3"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4"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5"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6"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7"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8"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59"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0"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1"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2"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3"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4"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5"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6"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sp>
              <p:nvSpPr>
                <p:cNvPr id="267"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lIns="0" tIns="0" rIns="0" bIns="0"/>
                <a:lstStyle/>
                <a:p>
                  <a:endParaRPr lang="en-US"/>
                </a:p>
              </p:txBody>
            </p:sp>
          </p:grpSp>
          <p:sp>
            <p:nvSpPr>
              <p:cNvPr id="246" name="TextBox 245">
                <a:extLst>
                  <a:ext uri="{FF2B5EF4-FFF2-40B4-BE49-F238E27FC236}">
                    <a16:creationId xmlns:a16="http://schemas.microsoft.com/office/drawing/2014/main" id="{7B0B9687-9C25-3847-9148-46834EAA68FA}"/>
                  </a:ext>
                </a:extLst>
              </p:cNvPr>
              <p:cNvSpPr txBox="1"/>
              <p:nvPr/>
            </p:nvSpPr>
            <p:spPr>
              <a:xfrm>
                <a:off x="7058726" y="4503817"/>
                <a:ext cx="759043" cy="328088"/>
              </a:xfrm>
              <a:prstGeom prst="rect">
                <a:avLst/>
              </a:prstGeom>
              <a:solidFill>
                <a:srgbClr val="FFFFFF">
                  <a:alpha val="75294"/>
                </a:srgbClr>
              </a:solidFill>
            </p:spPr>
            <p:txBody>
              <a:bodyPr wrap="square" rtlCol="0">
                <a:spAutoFit/>
              </a:bodyPr>
              <a:lstStyle/>
              <a:p>
                <a:pPr algn="ctr"/>
                <a:r>
                  <a:rPr lang="en-US" sz="1200" dirty="0" err="1"/>
                  <a:t>Er</a:t>
                </a:r>
                <a:r>
                  <a:rPr lang="en-US" sz="1200" dirty="0"/>
                  <a:t> comb</a:t>
                </a:r>
              </a:p>
            </p:txBody>
          </p:sp>
        </p:grpSp>
        <p:cxnSp>
          <p:nvCxnSpPr>
            <p:cNvPr id="172" name="Elbow Connector 171"/>
            <p:cNvCxnSpPr>
              <a:endCxn id="167" idx="2"/>
            </p:cNvCxnSpPr>
            <p:nvPr/>
          </p:nvCxnSpPr>
          <p:spPr>
            <a:xfrm rot="16200000" flipV="1">
              <a:off x="1336232" y="2975160"/>
              <a:ext cx="451243" cy="0"/>
            </a:xfrm>
            <a:prstGeom prst="bentConnector3">
              <a:avLst>
                <a:gd name="adj1" fmla="val 50000"/>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70" name="Picture 169">
              <a:extLst>
                <a:ext uri="{FF2B5EF4-FFF2-40B4-BE49-F238E27FC236}">
                  <a16:creationId xmlns:a16="http://schemas.microsoft.com/office/drawing/2014/main" id="{69649540-4D2B-634D-8E1B-509C4D8C479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20721">
              <a:off x="142734" y="2366911"/>
              <a:ext cx="518994" cy="542594"/>
            </a:xfrm>
            <a:prstGeom prst="rect">
              <a:avLst/>
            </a:prstGeom>
          </p:spPr>
        </p:pic>
        <p:cxnSp>
          <p:nvCxnSpPr>
            <p:cNvPr id="283" name="Elbow Connector 282"/>
            <p:cNvCxnSpPr>
              <a:stCxn id="170" idx="2"/>
            </p:cNvCxnSpPr>
            <p:nvPr/>
          </p:nvCxnSpPr>
          <p:spPr>
            <a:xfrm rot="16200000" flipH="1">
              <a:off x="241509" y="3035079"/>
              <a:ext cx="255206" cy="0"/>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09" name="Picture 308">
              <a:extLst>
                <a:ext uri="{FF2B5EF4-FFF2-40B4-BE49-F238E27FC236}">
                  <a16:creationId xmlns:a16="http://schemas.microsoft.com/office/drawing/2014/main" id="{E7285E97-57B7-4C45-B6AD-F0F0829A97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14014" y="2156735"/>
              <a:ext cx="385958" cy="415477"/>
            </a:xfrm>
            <a:prstGeom prst="rect">
              <a:avLst/>
            </a:prstGeom>
            <a:solidFill>
              <a:schemeClr val="bg1"/>
            </a:solidFill>
          </p:spPr>
        </p:pic>
        <p:cxnSp>
          <p:nvCxnSpPr>
            <p:cNvPr id="310" name="Elbow Connector 309"/>
            <p:cNvCxnSpPr>
              <a:endCxn id="309" idx="2"/>
            </p:cNvCxnSpPr>
            <p:nvPr/>
          </p:nvCxnSpPr>
          <p:spPr>
            <a:xfrm rot="10800000">
              <a:off x="1206993" y="2572213"/>
              <a:ext cx="368516" cy="299349"/>
            </a:xfrm>
            <a:prstGeom prst="bentConnector2">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
        <p:nvSpPr>
          <p:cNvPr id="318" name="TextBox 317">
            <a:extLst>
              <a:ext uri="{FF2B5EF4-FFF2-40B4-BE49-F238E27FC236}">
                <a16:creationId xmlns:a16="http://schemas.microsoft.com/office/drawing/2014/main" id="{F917DDB3-0C54-6442-AB19-29E114D1601E}"/>
              </a:ext>
            </a:extLst>
          </p:cNvPr>
          <p:cNvSpPr txBox="1"/>
          <p:nvPr/>
        </p:nvSpPr>
        <p:spPr>
          <a:xfrm>
            <a:off x="5437814" y="952514"/>
            <a:ext cx="3666895" cy="3416320"/>
          </a:xfrm>
          <a:prstGeom prst="rect">
            <a:avLst/>
          </a:prstGeom>
          <a:noFill/>
        </p:spPr>
        <p:txBody>
          <a:bodyPr wrap="square" rtlCol="0">
            <a:spAutoFit/>
          </a:bodyPr>
          <a:lstStyle/>
          <a:p>
            <a:r>
              <a:rPr lang="en-US" sz="2000" b="1" u="sng" dirty="0"/>
              <a:t>&gt;5 frequency combs</a:t>
            </a:r>
          </a:p>
          <a:p>
            <a:pPr marL="285750" indent="-285750">
              <a:buFont typeface="Arial" panose="020B0604020202020204" pitchFamily="34" charset="0"/>
              <a:buChar char="•"/>
            </a:pPr>
            <a:endParaRPr lang="en-US" sz="2000" dirty="0"/>
          </a:p>
          <a:p>
            <a:r>
              <a:rPr lang="en-US" sz="2000" dirty="0"/>
              <a:t>1) Optical frequency measurement/comparisons</a:t>
            </a:r>
          </a:p>
          <a:p>
            <a:endParaRPr lang="en-US" sz="800" dirty="0"/>
          </a:p>
          <a:p>
            <a:r>
              <a:rPr lang="en-US" sz="2000" dirty="0"/>
              <a:t>2) Frequency conversion</a:t>
            </a:r>
          </a:p>
          <a:p>
            <a:pPr marL="800100" lvl="1" indent="-342900">
              <a:buFont typeface="Arial" panose="020B0604020202020204" pitchFamily="34" charset="0"/>
              <a:buChar char="•"/>
            </a:pPr>
            <a:r>
              <a:rPr lang="en-US" sz="2000" dirty="0"/>
              <a:t>Optical synthesis</a:t>
            </a:r>
          </a:p>
          <a:p>
            <a:pPr marL="800100" lvl="1" indent="-342900">
              <a:buFont typeface="Arial" panose="020B0604020202020204" pitchFamily="34" charset="0"/>
              <a:buChar char="•"/>
            </a:pPr>
            <a:r>
              <a:rPr lang="en-US" sz="2000" dirty="0"/>
              <a:t>Optical-to-microwave conversion</a:t>
            </a:r>
          </a:p>
          <a:p>
            <a:endParaRPr lang="en-US" sz="800" dirty="0"/>
          </a:p>
          <a:p>
            <a:r>
              <a:rPr lang="en-US" sz="2000" dirty="0"/>
              <a:t>3) Time/frequency distribution over free-space</a:t>
            </a:r>
          </a:p>
        </p:txBody>
      </p:sp>
      <p:sp>
        <p:nvSpPr>
          <p:cNvPr id="337" name="Oval 336"/>
          <p:cNvSpPr/>
          <p:nvPr/>
        </p:nvSpPr>
        <p:spPr>
          <a:xfrm>
            <a:off x="671208" y="531284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TextBox 338">
            <a:extLst>
              <a:ext uri="{FF2B5EF4-FFF2-40B4-BE49-F238E27FC236}">
                <a16:creationId xmlns:a16="http://schemas.microsoft.com/office/drawing/2014/main" id="{60AF267B-EB93-2D41-AA72-88C9BAC2B013}"/>
              </a:ext>
            </a:extLst>
          </p:cNvPr>
          <p:cNvSpPr txBox="1"/>
          <p:nvPr/>
        </p:nvSpPr>
        <p:spPr>
          <a:xfrm>
            <a:off x="190344" y="4365564"/>
            <a:ext cx="618631" cy="369332"/>
          </a:xfrm>
          <a:prstGeom prst="rect">
            <a:avLst/>
          </a:prstGeom>
          <a:noFill/>
        </p:spPr>
        <p:txBody>
          <a:bodyPr wrap="none" rtlCol="0">
            <a:spAutoFit/>
          </a:bodyPr>
          <a:lstStyle/>
          <a:p>
            <a:r>
              <a:rPr lang="en-US" b="1" dirty="0"/>
              <a:t>NIST</a:t>
            </a:r>
          </a:p>
        </p:txBody>
      </p:sp>
      <p:cxnSp>
        <p:nvCxnSpPr>
          <p:cNvPr id="209" name="Curved Connector 208"/>
          <p:cNvCxnSpPr>
            <a:stCxn id="239" idx="2"/>
            <a:endCxn id="171" idx="3"/>
          </p:cNvCxnSpPr>
          <p:nvPr/>
        </p:nvCxnSpPr>
        <p:spPr>
          <a:xfrm rot="10800000" flipV="1">
            <a:off x="689649" y="1063845"/>
            <a:ext cx="848072" cy="1082910"/>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44" name="Oval 343"/>
          <p:cNvSpPr/>
          <p:nvPr/>
        </p:nvSpPr>
        <p:spPr>
          <a:xfrm>
            <a:off x="734708" y="593514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TextBox 191">
            <a:extLst>
              <a:ext uri="{FF2B5EF4-FFF2-40B4-BE49-F238E27FC236}">
                <a16:creationId xmlns:a16="http://schemas.microsoft.com/office/drawing/2014/main" id="{B09B8F42-B8D5-DC45-8584-200EB9FC397F}"/>
              </a:ext>
            </a:extLst>
          </p:cNvPr>
          <p:cNvSpPr txBox="1"/>
          <p:nvPr/>
        </p:nvSpPr>
        <p:spPr>
          <a:xfrm rot="3500294">
            <a:off x="1763575" y="3095005"/>
            <a:ext cx="1455142" cy="338554"/>
          </a:xfrm>
          <a:prstGeom prst="rect">
            <a:avLst/>
          </a:prstGeom>
          <a:solidFill>
            <a:srgbClr val="000000">
              <a:alpha val="63922"/>
            </a:srgbClr>
          </a:solidFill>
        </p:spPr>
        <p:txBody>
          <a:bodyPr wrap="none" rtlCol="0">
            <a:spAutoFit/>
          </a:bodyPr>
          <a:lstStyle/>
          <a:p>
            <a:r>
              <a:rPr lang="en-US" sz="1600" b="1" dirty="0">
                <a:solidFill>
                  <a:schemeClr val="bg1"/>
                </a:solidFill>
              </a:rPr>
              <a:t>Free-space link</a:t>
            </a:r>
          </a:p>
        </p:txBody>
      </p:sp>
      <p:sp>
        <p:nvSpPr>
          <p:cNvPr id="2" name="TextBox 1">
            <a:extLst>
              <a:ext uri="{FF2B5EF4-FFF2-40B4-BE49-F238E27FC236}">
                <a16:creationId xmlns:a16="http://schemas.microsoft.com/office/drawing/2014/main" id="{DD0EC8AF-C3B5-EA2D-2118-EBF153693A51}"/>
              </a:ext>
            </a:extLst>
          </p:cNvPr>
          <p:cNvSpPr txBox="1"/>
          <p:nvPr/>
        </p:nvSpPr>
        <p:spPr>
          <a:xfrm>
            <a:off x="3975551" y="6211237"/>
            <a:ext cx="5379151" cy="584775"/>
          </a:xfrm>
          <a:prstGeom prst="rect">
            <a:avLst/>
          </a:prstGeom>
          <a:noFill/>
        </p:spPr>
        <p:txBody>
          <a:bodyPr wrap="square" rtlCol="0">
            <a:spAutoFit/>
          </a:bodyPr>
          <a:lstStyle/>
          <a:p>
            <a:r>
              <a:rPr lang="en-US" sz="1600" dirty="0"/>
              <a:t>BACON “</a:t>
            </a:r>
            <a:r>
              <a:rPr lang="en-US" sz="1600" i="1" dirty="0">
                <a:solidFill>
                  <a:srgbClr val="222222"/>
                </a:solidFill>
                <a:effectLst/>
                <a:latin typeface="Harding"/>
              </a:rPr>
              <a:t>Frequency ratio measurements at 18-digit accuracy using an optical clock network,” </a:t>
            </a:r>
            <a:r>
              <a:rPr lang="en-US" sz="1600" i="0" dirty="0">
                <a:solidFill>
                  <a:srgbClr val="222222"/>
                </a:solidFill>
                <a:effectLst/>
                <a:latin typeface="Harding"/>
              </a:rPr>
              <a:t>Nature </a:t>
            </a:r>
            <a:r>
              <a:rPr lang="en-US" sz="1600" b="1" i="0" dirty="0">
                <a:solidFill>
                  <a:srgbClr val="222222"/>
                </a:solidFill>
                <a:effectLst/>
                <a:latin typeface="Harding"/>
              </a:rPr>
              <a:t>591</a:t>
            </a:r>
            <a:r>
              <a:rPr lang="en-US" sz="1600" i="0" dirty="0">
                <a:solidFill>
                  <a:srgbClr val="222222"/>
                </a:solidFill>
                <a:effectLst/>
                <a:latin typeface="Harding"/>
              </a:rPr>
              <a:t> (2021).</a:t>
            </a:r>
          </a:p>
        </p:txBody>
      </p:sp>
    </p:spTree>
    <p:extLst>
      <p:ext uri="{BB962C8B-B14F-4D97-AF65-F5344CB8AC3E}">
        <p14:creationId xmlns:p14="http://schemas.microsoft.com/office/powerpoint/2010/main" val="381432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0CD4442-1CB8-9E4E-9332-DA6374D2B567}"/>
              </a:ext>
            </a:extLst>
          </p:cNvPr>
          <p:cNvSpPr/>
          <p:nvPr/>
        </p:nvSpPr>
        <p:spPr>
          <a:xfrm>
            <a:off x="0" y="0"/>
            <a:ext cx="9144000" cy="6492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Comb applications across the E-M spectrum</a:t>
            </a:r>
          </a:p>
        </p:txBody>
      </p:sp>
      <p:grpSp>
        <p:nvGrpSpPr>
          <p:cNvPr id="66" name="Group 65">
            <a:extLst>
              <a:ext uri="{FF2B5EF4-FFF2-40B4-BE49-F238E27FC236}">
                <a16:creationId xmlns:a16="http://schemas.microsoft.com/office/drawing/2014/main" id="{53CD5AA1-CA46-1C45-9504-9FC7E388A765}"/>
              </a:ext>
            </a:extLst>
          </p:cNvPr>
          <p:cNvGrpSpPr/>
          <p:nvPr/>
        </p:nvGrpSpPr>
        <p:grpSpPr>
          <a:xfrm>
            <a:off x="0" y="1199123"/>
            <a:ext cx="9144000" cy="5657471"/>
            <a:chOff x="0" y="1023115"/>
            <a:chExt cx="9144000" cy="5657471"/>
          </a:xfrm>
        </p:grpSpPr>
        <p:pic>
          <p:nvPicPr>
            <p:cNvPr id="33" name="Picture 32">
              <a:extLst>
                <a:ext uri="{FF2B5EF4-FFF2-40B4-BE49-F238E27FC236}">
                  <a16:creationId xmlns:a16="http://schemas.microsoft.com/office/drawing/2014/main" id="{A6EA0C02-D885-D94D-8B75-94250A93EA5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887027"/>
              <a:ext cx="9144000" cy="2275943"/>
            </a:xfrm>
            <a:prstGeom prst="rect">
              <a:avLst/>
            </a:prstGeom>
          </p:spPr>
        </p:pic>
        <p:sp>
          <p:nvSpPr>
            <p:cNvPr id="34" name="TextBox 33">
              <a:extLst>
                <a:ext uri="{FF2B5EF4-FFF2-40B4-BE49-F238E27FC236}">
                  <a16:creationId xmlns:a16="http://schemas.microsoft.com/office/drawing/2014/main" id="{922F0A01-4BA7-654C-817E-3E4AA42E684B}"/>
                </a:ext>
              </a:extLst>
            </p:cNvPr>
            <p:cNvSpPr txBox="1"/>
            <p:nvPr/>
          </p:nvSpPr>
          <p:spPr>
            <a:xfrm>
              <a:off x="6750443" y="2125318"/>
              <a:ext cx="1796199" cy="923330"/>
            </a:xfrm>
            <a:prstGeom prst="rect">
              <a:avLst/>
            </a:prstGeom>
            <a:noFill/>
          </p:spPr>
          <p:txBody>
            <a:bodyPr wrap="square" rtlCol="0">
              <a:spAutoFit/>
            </a:bodyPr>
            <a:lstStyle/>
            <a:p>
              <a:pPr algn="ctr"/>
              <a:r>
                <a:rPr lang="en-US" dirty="0"/>
                <a:t>Optical &amp; nuclear</a:t>
              </a:r>
            </a:p>
            <a:p>
              <a:pPr algn="ctr"/>
              <a:r>
                <a:rPr lang="en-US" dirty="0"/>
                <a:t>atomic clocks &amp; spectroscopy</a:t>
              </a:r>
            </a:p>
          </p:txBody>
        </p:sp>
        <p:sp>
          <p:nvSpPr>
            <p:cNvPr id="38" name="TextBox 37">
              <a:extLst>
                <a:ext uri="{FF2B5EF4-FFF2-40B4-BE49-F238E27FC236}">
                  <a16:creationId xmlns:a16="http://schemas.microsoft.com/office/drawing/2014/main" id="{65E6FA1C-765E-5F4F-8D03-B5E1D906AD58}"/>
                </a:ext>
              </a:extLst>
            </p:cNvPr>
            <p:cNvSpPr txBox="1"/>
            <p:nvPr/>
          </p:nvSpPr>
          <p:spPr>
            <a:xfrm>
              <a:off x="4266756" y="1023115"/>
              <a:ext cx="2694101" cy="1477328"/>
            </a:xfrm>
            <a:prstGeom prst="rect">
              <a:avLst/>
            </a:prstGeom>
            <a:noFill/>
          </p:spPr>
          <p:txBody>
            <a:bodyPr wrap="square" rtlCol="0">
              <a:spAutoFit/>
            </a:bodyPr>
            <a:lstStyle/>
            <a:p>
              <a:pPr marL="285750" indent="-285750" algn="ctr">
                <a:buFont typeface="Arial" panose="020B0604020202020204" pitchFamily="34" charset="0"/>
                <a:buChar char="•"/>
              </a:pPr>
              <a:r>
                <a:rPr lang="en-US" dirty="0"/>
                <a:t>Optical free-space communications</a:t>
              </a:r>
            </a:p>
            <a:p>
              <a:pPr marL="285750" indent="-285750" algn="ctr">
                <a:buFont typeface="Arial" panose="020B0604020202020204" pitchFamily="34" charset="0"/>
                <a:buChar char="•"/>
              </a:pPr>
              <a:r>
                <a:rPr lang="en-US" dirty="0"/>
                <a:t>Coherent Lidar</a:t>
              </a:r>
            </a:p>
            <a:p>
              <a:pPr marL="285750" indent="-285750" algn="ctr">
                <a:buFont typeface="Arial" panose="020B0604020202020204" pitchFamily="34" charset="0"/>
                <a:buChar char="•"/>
              </a:pPr>
              <a:r>
                <a:rPr lang="en-US" dirty="0"/>
                <a:t>AOWFG</a:t>
              </a:r>
            </a:p>
            <a:p>
              <a:pPr marL="285750" indent="-285750" algn="ctr">
                <a:buFont typeface="Arial" panose="020B0604020202020204" pitchFamily="34" charset="0"/>
                <a:buChar char="•"/>
              </a:pPr>
              <a:r>
                <a:rPr lang="en-US" dirty="0"/>
                <a:t>Ranging</a:t>
              </a:r>
            </a:p>
          </p:txBody>
        </p:sp>
        <p:sp>
          <p:nvSpPr>
            <p:cNvPr id="39" name="TextBox 38">
              <a:extLst>
                <a:ext uri="{FF2B5EF4-FFF2-40B4-BE49-F238E27FC236}">
                  <a16:creationId xmlns:a16="http://schemas.microsoft.com/office/drawing/2014/main" id="{38EC74EF-2305-0348-907A-8CA21CB421E3}"/>
                </a:ext>
              </a:extLst>
            </p:cNvPr>
            <p:cNvSpPr txBox="1"/>
            <p:nvPr/>
          </p:nvSpPr>
          <p:spPr>
            <a:xfrm>
              <a:off x="7161891" y="1361990"/>
              <a:ext cx="1513107" cy="646331"/>
            </a:xfrm>
            <a:prstGeom prst="rect">
              <a:avLst/>
            </a:prstGeom>
            <a:noFill/>
          </p:spPr>
          <p:txBody>
            <a:bodyPr wrap="none" rtlCol="0">
              <a:spAutoFit/>
            </a:bodyPr>
            <a:lstStyle/>
            <a:p>
              <a:r>
                <a:rPr lang="en-US" dirty="0"/>
                <a:t>Astronomical</a:t>
              </a:r>
            </a:p>
            <a:p>
              <a:r>
                <a:rPr lang="en-US" dirty="0"/>
                <a:t>spectrographs</a:t>
              </a:r>
            </a:p>
          </p:txBody>
        </p:sp>
        <p:cxnSp>
          <p:nvCxnSpPr>
            <p:cNvPr id="41" name="Straight Connector 40">
              <a:extLst>
                <a:ext uri="{FF2B5EF4-FFF2-40B4-BE49-F238E27FC236}">
                  <a16:creationId xmlns:a16="http://schemas.microsoft.com/office/drawing/2014/main" id="{A64268DB-621E-4E4D-BDB2-1F8CC708249B}"/>
                </a:ext>
              </a:extLst>
            </p:cNvPr>
            <p:cNvCxnSpPr>
              <a:cxnSpLocks/>
            </p:cNvCxnSpPr>
            <p:nvPr/>
          </p:nvCxnSpPr>
          <p:spPr>
            <a:xfrm flipH="1">
              <a:off x="5852541" y="2482095"/>
              <a:ext cx="0" cy="154753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580F1C7-1E34-E34A-9DB2-F8C8CBED658F}"/>
                </a:ext>
              </a:extLst>
            </p:cNvPr>
            <p:cNvSpPr txBox="1"/>
            <p:nvPr/>
          </p:nvSpPr>
          <p:spPr>
            <a:xfrm>
              <a:off x="4266756" y="2966680"/>
              <a:ext cx="1483842" cy="646331"/>
            </a:xfrm>
            <a:prstGeom prst="rect">
              <a:avLst/>
            </a:prstGeom>
            <a:noFill/>
          </p:spPr>
          <p:txBody>
            <a:bodyPr wrap="square" rtlCol="0">
              <a:spAutoFit/>
            </a:bodyPr>
            <a:lstStyle/>
            <a:p>
              <a:pPr algn="ctr"/>
              <a:r>
                <a:rPr lang="en-US" dirty="0"/>
                <a:t>Molecular spectroscopy</a:t>
              </a:r>
            </a:p>
          </p:txBody>
        </p:sp>
        <p:sp>
          <p:nvSpPr>
            <p:cNvPr id="42" name="Left Brace 41">
              <a:extLst>
                <a:ext uri="{FF2B5EF4-FFF2-40B4-BE49-F238E27FC236}">
                  <a16:creationId xmlns:a16="http://schemas.microsoft.com/office/drawing/2014/main" id="{905F09B6-E3CE-934A-88ED-6387C50CCCC9}"/>
                </a:ext>
              </a:extLst>
            </p:cNvPr>
            <p:cNvSpPr/>
            <p:nvPr/>
          </p:nvSpPr>
          <p:spPr>
            <a:xfrm rot="5400000">
              <a:off x="4991782" y="3073556"/>
              <a:ext cx="391857" cy="1521138"/>
            </a:xfrm>
            <a:prstGeom prst="leftBrac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3" name="Left Brace 42">
              <a:extLst>
                <a:ext uri="{FF2B5EF4-FFF2-40B4-BE49-F238E27FC236}">
                  <a16:creationId xmlns:a16="http://schemas.microsoft.com/office/drawing/2014/main" id="{F36DA80B-1FEC-7140-9CFF-FFCA2DE342D7}"/>
                </a:ext>
              </a:extLst>
            </p:cNvPr>
            <p:cNvSpPr/>
            <p:nvPr/>
          </p:nvSpPr>
          <p:spPr>
            <a:xfrm rot="5400000">
              <a:off x="6022251" y="3631362"/>
              <a:ext cx="285152" cy="512232"/>
            </a:xfrm>
            <a:prstGeom prst="leftBrace">
              <a:avLst>
                <a:gd name="adj1" fmla="val 8333"/>
                <a:gd name="adj2" fmla="val 51564"/>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AF828A8B-09D7-3842-A89C-400792351FD7}"/>
                </a:ext>
              </a:extLst>
            </p:cNvPr>
            <p:cNvCxnSpPr>
              <a:cxnSpLocks/>
            </p:cNvCxnSpPr>
            <p:nvPr/>
          </p:nvCxnSpPr>
          <p:spPr>
            <a:xfrm>
              <a:off x="3437903" y="2623805"/>
              <a:ext cx="0" cy="1390425"/>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29481646-33D9-4642-8E55-DE4FEFA5B402}"/>
                </a:ext>
              </a:extLst>
            </p:cNvPr>
            <p:cNvSpPr txBox="1"/>
            <p:nvPr/>
          </p:nvSpPr>
          <p:spPr>
            <a:xfrm>
              <a:off x="2695841" y="1961651"/>
              <a:ext cx="1484124" cy="646331"/>
            </a:xfrm>
            <a:prstGeom prst="rect">
              <a:avLst/>
            </a:prstGeom>
            <a:noFill/>
          </p:spPr>
          <p:txBody>
            <a:bodyPr wrap="none" rtlCol="0">
              <a:spAutoFit/>
            </a:bodyPr>
            <a:lstStyle/>
            <a:p>
              <a:pPr algn="ctr"/>
              <a:r>
                <a:rPr lang="en-US" dirty="0"/>
                <a:t>Microwave</a:t>
              </a:r>
            </a:p>
            <a:p>
              <a:pPr algn="ctr"/>
              <a:r>
                <a:rPr lang="en-US" dirty="0"/>
                <a:t>Atomic Clocks</a:t>
              </a:r>
            </a:p>
          </p:txBody>
        </p:sp>
        <p:sp>
          <p:nvSpPr>
            <p:cNvPr id="53" name="Left Brace 52">
              <a:extLst>
                <a:ext uri="{FF2B5EF4-FFF2-40B4-BE49-F238E27FC236}">
                  <a16:creationId xmlns:a16="http://schemas.microsoft.com/office/drawing/2014/main" id="{8F2194E1-AF1B-5D42-8920-608D1C54A421}"/>
                </a:ext>
              </a:extLst>
            </p:cNvPr>
            <p:cNvSpPr/>
            <p:nvPr/>
          </p:nvSpPr>
          <p:spPr>
            <a:xfrm rot="5400000">
              <a:off x="2583322" y="2581659"/>
              <a:ext cx="477971" cy="2418817"/>
            </a:xfrm>
            <a:prstGeom prst="leftBrac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highlight>
                  <a:srgbClr val="808080"/>
                </a:highlight>
              </a:endParaRPr>
            </a:p>
          </p:txBody>
        </p:sp>
        <p:sp>
          <p:nvSpPr>
            <p:cNvPr id="55" name="Rectangle 54">
              <a:extLst>
                <a:ext uri="{FF2B5EF4-FFF2-40B4-BE49-F238E27FC236}">
                  <a16:creationId xmlns:a16="http://schemas.microsoft.com/office/drawing/2014/main" id="{D296EDF2-E7EF-2241-B333-ABFA9EBCA26B}"/>
                </a:ext>
              </a:extLst>
            </p:cNvPr>
            <p:cNvSpPr/>
            <p:nvPr/>
          </p:nvSpPr>
          <p:spPr>
            <a:xfrm>
              <a:off x="1564458" y="2639691"/>
              <a:ext cx="1580006" cy="923330"/>
            </a:xfrm>
            <a:prstGeom prst="rect">
              <a:avLst/>
            </a:prstGeom>
          </p:spPr>
          <p:txBody>
            <a:bodyPr wrap="square">
              <a:spAutoFit/>
            </a:bodyPr>
            <a:lstStyle/>
            <a:p>
              <a:pPr algn="ctr"/>
              <a:r>
                <a:rPr lang="en-US" dirty="0"/>
                <a:t>Low-noise </a:t>
              </a:r>
            </a:p>
            <a:p>
              <a:pPr algn="ctr"/>
              <a:r>
                <a:rPr lang="en-US" dirty="0"/>
                <a:t>Microwave generation</a:t>
              </a:r>
            </a:p>
          </p:txBody>
        </p:sp>
        <p:sp>
          <p:nvSpPr>
            <p:cNvPr id="56" name="Left Brace 55">
              <a:extLst>
                <a:ext uri="{FF2B5EF4-FFF2-40B4-BE49-F238E27FC236}">
                  <a16:creationId xmlns:a16="http://schemas.microsoft.com/office/drawing/2014/main" id="{AB6172A7-3E3E-9A49-897F-A64C8F1029D4}"/>
                </a:ext>
              </a:extLst>
            </p:cNvPr>
            <p:cNvSpPr/>
            <p:nvPr/>
          </p:nvSpPr>
          <p:spPr>
            <a:xfrm rot="5400000">
              <a:off x="5773614" y="3426868"/>
              <a:ext cx="619308" cy="568416"/>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58" name="Curved Connector 57">
              <a:extLst>
                <a:ext uri="{FF2B5EF4-FFF2-40B4-BE49-F238E27FC236}">
                  <a16:creationId xmlns:a16="http://schemas.microsoft.com/office/drawing/2014/main" id="{58F7370B-063D-FB43-B8B6-15327D7E8100}"/>
                </a:ext>
              </a:extLst>
            </p:cNvPr>
            <p:cNvCxnSpPr>
              <a:cxnSpLocks/>
            </p:cNvCxnSpPr>
            <p:nvPr/>
          </p:nvCxnSpPr>
          <p:spPr>
            <a:xfrm rot="5400000" flipH="1" flipV="1">
              <a:off x="5958256" y="2921384"/>
              <a:ext cx="975980" cy="586878"/>
            </a:xfrm>
            <a:prstGeom prst="curvedConnector2">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urved Connector 58">
              <a:extLst>
                <a:ext uri="{FF2B5EF4-FFF2-40B4-BE49-F238E27FC236}">
                  <a16:creationId xmlns:a16="http://schemas.microsoft.com/office/drawing/2014/main" id="{0C712A75-26C4-6B45-B436-AD4126D413C8}"/>
                </a:ext>
              </a:extLst>
            </p:cNvPr>
            <p:cNvCxnSpPr>
              <a:cxnSpLocks/>
            </p:cNvCxnSpPr>
            <p:nvPr/>
          </p:nvCxnSpPr>
          <p:spPr>
            <a:xfrm rot="5400000" flipH="1" flipV="1">
              <a:off x="5836817" y="2043912"/>
              <a:ext cx="1577719" cy="1078623"/>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4EB83A18-7EA6-8141-BE4B-B3390C0E82FD}"/>
                </a:ext>
              </a:extLst>
            </p:cNvPr>
            <p:cNvSpPr txBox="1"/>
            <p:nvPr/>
          </p:nvSpPr>
          <p:spPr>
            <a:xfrm>
              <a:off x="3694879" y="6157366"/>
              <a:ext cx="1789336" cy="523220"/>
            </a:xfrm>
            <a:prstGeom prst="rect">
              <a:avLst/>
            </a:prstGeom>
            <a:noFill/>
          </p:spPr>
          <p:txBody>
            <a:bodyPr wrap="none" rtlCol="0">
              <a:spAutoFit/>
            </a:bodyPr>
            <a:lstStyle/>
            <a:p>
              <a:r>
                <a:rPr lang="en-US" sz="2800" dirty="0">
                  <a:solidFill>
                    <a:schemeClr val="tx1">
                      <a:lumMod val="50000"/>
                      <a:lumOff val="50000"/>
                    </a:schemeClr>
                  </a:solidFill>
                </a:rPr>
                <a:t>Frequency </a:t>
              </a:r>
            </a:p>
          </p:txBody>
        </p:sp>
      </p:grpSp>
      <p:sp>
        <p:nvSpPr>
          <p:cNvPr id="20" name="Left Brace 19">
            <a:extLst>
              <a:ext uri="{FF2B5EF4-FFF2-40B4-BE49-F238E27FC236}">
                <a16:creationId xmlns:a16="http://schemas.microsoft.com/office/drawing/2014/main" id="{AB6172A7-3E3E-9A49-897F-A64C8F1029D4}"/>
              </a:ext>
            </a:extLst>
          </p:cNvPr>
          <p:cNvSpPr/>
          <p:nvPr/>
        </p:nvSpPr>
        <p:spPr>
          <a:xfrm rot="5400000">
            <a:off x="7549227" y="3459004"/>
            <a:ext cx="127204" cy="1303945"/>
          </a:xfrm>
          <a:prstGeom prst="leftBrace">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TextBox 5"/>
          <p:cNvSpPr txBox="1"/>
          <p:nvPr/>
        </p:nvSpPr>
        <p:spPr>
          <a:xfrm>
            <a:off x="6547171" y="3373164"/>
            <a:ext cx="2278637" cy="646331"/>
          </a:xfrm>
          <a:prstGeom prst="rect">
            <a:avLst/>
          </a:prstGeom>
          <a:noFill/>
        </p:spPr>
        <p:txBody>
          <a:bodyPr wrap="none" rtlCol="0">
            <a:spAutoFit/>
          </a:bodyPr>
          <a:lstStyle/>
          <a:p>
            <a:pPr algn="ctr"/>
            <a:r>
              <a:rPr lang="en-US" dirty="0" err="1"/>
              <a:t>Attosecond</a:t>
            </a:r>
            <a:r>
              <a:rPr lang="en-US" dirty="0"/>
              <a:t> Science</a:t>
            </a:r>
          </a:p>
          <a:p>
            <a:pPr algn="ctr"/>
            <a:r>
              <a:rPr lang="en-US" dirty="0"/>
              <a:t>Photo-electronic spec.</a:t>
            </a:r>
          </a:p>
        </p:txBody>
      </p:sp>
      <p:sp>
        <p:nvSpPr>
          <p:cNvPr id="2" name="Rectangle 1">
            <a:extLst>
              <a:ext uri="{FF2B5EF4-FFF2-40B4-BE49-F238E27FC236}">
                <a16:creationId xmlns:a16="http://schemas.microsoft.com/office/drawing/2014/main" id="{C880C7E5-3078-D199-72DA-58796EECADBC}"/>
              </a:ext>
            </a:extLst>
          </p:cNvPr>
          <p:cNvSpPr/>
          <p:nvPr/>
        </p:nvSpPr>
        <p:spPr>
          <a:xfrm>
            <a:off x="133597" y="786972"/>
            <a:ext cx="3929028" cy="1077218"/>
          </a:xfrm>
          <a:prstGeom prst="rect">
            <a:avLst/>
          </a:prstGeom>
        </p:spPr>
        <p:txBody>
          <a:bodyPr wrap="square">
            <a:spAutoFit/>
          </a:bodyPr>
          <a:lstStyle/>
          <a:p>
            <a:r>
              <a:rPr lang="en-US" sz="1600" u="sng" dirty="0">
                <a:solidFill>
                  <a:schemeClr val="accent1"/>
                </a:solidFill>
              </a:rPr>
              <a:t>Review</a:t>
            </a:r>
            <a:r>
              <a:rPr lang="en-US" sz="1600" dirty="0">
                <a:solidFill>
                  <a:schemeClr val="accent1"/>
                </a:solidFill>
              </a:rPr>
              <a:t>: T.M. Fortier &amp; E. Baumann, “</a:t>
            </a:r>
            <a:r>
              <a:rPr lang="en-US" sz="1600" b="1" i="1" dirty="0">
                <a:solidFill>
                  <a:schemeClr val="accent1"/>
                </a:solidFill>
              </a:rPr>
              <a:t>20 years of developments in optical frequency comb technology and applications</a:t>
            </a:r>
            <a:r>
              <a:rPr lang="en-US" sz="1600" dirty="0">
                <a:solidFill>
                  <a:schemeClr val="accent1"/>
                </a:solidFill>
              </a:rPr>
              <a:t>,” Communications Physics</a:t>
            </a:r>
            <a:r>
              <a:rPr lang="en-US" sz="1600" b="1" dirty="0">
                <a:solidFill>
                  <a:schemeClr val="accent1"/>
                </a:solidFill>
              </a:rPr>
              <a:t> 2 </a:t>
            </a:r>
            <a:r>
              <a:rPr lang="en-US" sz="1600" dirty="0">
                <a:solidFill>
                  <a:schemeClr val="accent1"/>
                </a:solidFill>
              </a:rPr>
              <a:t>(2019)</a:t>
            </a:r>
          </a:p>
        </p:txBody>
      </p:sp>
    </p:spTree>
    <p:extLst>
      <p:ext uri="{BB962C8B-B14F-4D97-AF65-F5344CB8AC3E}">
        <p14:creationId xmlns:p14="http://schemas.microsoft.com/office/powerpoint/2010/main" val="1109212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47A0728-F511-116D-E4C6-30F8A8851BA4}"/>
              </a:ext>
            </a:extLst>
          </p:cNvPr>
          <p:cNvSpPr txBox="1"/>
          <p:nvPr/>
        </p:nvSpPr>
        <p:spPr>
          <a:xfrm>
            <a:off x="0" y="-39944"/>
            <a:ext cx="9144000" cy="649224"/>
          </a:xfrm>
          <a:prstGeom prst="rect">
            <a:avLst/>
          </a:prstGeom>
          <a:solidFill>
            <a:schemeClr val="tx1"/>
          </a:solidFill>
        </p:spPr>
        <p:txBody>
          <a:bodyPr wrap="square" rtlCol="0">
            <a:spAutoFit/>
          </a:bodyPr>
          <a:lstStyle/>
          <a:p>
            <a:pPr algn="ctr"/>
            <a:r>
              <a:rPr lang="en-US" sz="3200" dirty="0">
                <a:solidFill>
                  <a:schemeClr val="bg1"/>
                </a:solidFill>
              </a:rPr>
              <a:t>Summary</a:t>
            </a:r>
          </a:p>
        </p:txBody>
      </p:sp>
      <p:sp>
        <p:nvSpPr>
          <p:cNvPr id="22" name="TextBox 21">
            <a:extLst>
              <a:ext uri="{FF2B5EF4-FFF2-40B4-BE49-F238E27FC236}">
                <a16:creationId xmlns:a16="http://schemas.microsoft.com/office/drawing/2014/main" id="{1A201BBB-1AB6-D7E4-F29E-2E5FB8428ACD}"/>
              </a:ext>
            </a:extLst>
          </p:cNvPr>
          <p:cNvSpPr txBox="1"/>
          <p:nvPr/>
        </p:nvSpPr>
        <p:spPr>
          <a:xfrm>
            <a:off x="318987" y="3721085"/>
            <a:ext cx="8370441" cy="3077766"/>
          </a:xfrm>
          <a:prstGeom prst="rect">
            <a:avLst/>
          </a:prstGeom>
          <a:noFill/>
        </p:spPr>
        <p:txBody>
          <a:bodyPr wrap="square" rtlCol="0">
            <a:spAutoFit/>
          </a:bodyPr>
          <a:lstStyle/>
          <a:p>
            <a:endParaRPr lang="en-US" sz="600" dirty="0"/>
          </a:p>
          <a:p>
            <a:r>
              <a:rPr lang="en-US" b="1" dirty="0"/>
              <a:t>1) OFCS enable down-conversion of optical frequencies to the electronic domain where signals can be counted, conditioned and synthesized for definition of the SI second, test &amp; measurement, calibration services and GPS.</a:t>
            </a:r>
          </a:p>
          <a:p>
            <a:pPr marL="285750" indent="-285750">
              <a:buFont typeface="Arial" panose="020B0604020202020204" pitchFamily="34" charset="0"/>
              <a:buChar char="•"/>
            </a:pPr>
            <a:r>
              <a:rPr lang="en-US" dirty="0"/>
              <a:t>Microwave signals derived from optical reference are ultra-low noise and carry the stability and accuracy of the reference.</a:t>
            </a:r>
          </a:p>
          <a:p>
            <a:pPr marL="285750" indent="-285750">
              <a:buFont typeface="Arial" panose="020B0604020202020204" pitchFamily="34" charset="0"/>
              <a:buChar char="•"/>
            </a:pPr>
            <a:endParaRPr lang="en-US" sz="800" dirty="0"/>
          </a:p>
          <a:p>
            <a:r>
              <a:rPr lang="en-US" b="1" dirty="0"/>
              <a:t>2) OFCs enable synthesis of harmonically related optical modes/optical pulses that carry the stability and accuracy of the reference.</a:t>
            </a:r>
          </a:p>
          <a:p>
            <a:pPr marL="285750" indent="-285750">
              <a:buFont typeface="Arial" panose="020B0604020202020204" pitchFamily="34" charset="0"/>
              <a:buChar char="•"/>
            </a:pPr>
            <a:r>
              <a:rPr lang="en-US" dirty="0"/>
              <a:t>The optical spectrum can be used as a high-precision frequency ruler for optical measurement of unknown signals and for comparison of optical clocks.</a:t>
            </a:r>
          </a:p>
          <a:p>
            <a:pPr marL="285750" indent="-285750">
              <a:buFont typeface="Arial" panose="020B0604020202020204" pitchFamily="34" charset="0"/>
              <a:buChar char="•"/>
            </a:pPr>
            <a:r>
              <a:rPr lang="en-US" dirty="0"/>
              <a:t>The stable optical pulse train can be used for free-space time transfer.</a:t>
            </a:r>
          </a:p>
        </p:txBody>
      </p:sp>
      <p:grpSp>
        <p:nvGrpSpPr>
          <p:cNvPr id="23" name="Group 22">
            <a:extLst>
              <a:ext uri="{FF2B5EF4-FFF2-40B4-BE49-F238E27FC236}">
                <a16:creationId xmlns:a16="http://schemas.microsoft.com/office/drawing/2014/main" id="{509EC621-8D59-D415-94C1-C87369B67221}"/>
              </a:ext>
            </a:extLst>
          </p:cNvPr>
          <p:cNvGrpSpPr/>
          <p:nvPr/>
        </p:nvGrpSpPr>
        <p:grpSpPr>
          <a:xfrm>
            <a:off x="95530" y="689921"/>
            <a:ext cx="6385346" cy="3116179"/>
            <a:chOff x="317372" y="3382964"/>
            <a:chExt cx="7040380" cy="3378783"/>
          </a:xfrm>
        </p:grpSpPr>
        <p:sp>
          <p:nvSpPr>
            <p:cNvPr id="24" name="Freeform 23">
              <a:extLst>
                <a:ext uri="{FF2B5EF4-FFF2-40B4-BE49-F238E27FC236}">
                  <a16:creationId xmlns:a16="http://schemas.microsoft.com/office/drawing/2014/main" id="{12DFEBAC-4CBB-9C43-5BD1-9BA5B476E054}"/>
                </a:ext>
              </a:extLst>
            </p:cNvPr>
            <p:cNvSpPr/>
            <p:nvPr/>
          </p:nvSpPr>
          <p:spPr>
            <a:xfrm>
              <a:off x="4694846" y="4558620"/>
              <a:ext cx="90955" cy="1049448"/>
            </a:xfrm>
            <a:custGeom>
              <a:avLst/>
              <a:gdLst>
                <a:gd name="connsiteX0" fmla="*/ 41643 w 145749"/>
                <a:gd name="connsiteY0" fmla="*/ 1304798 h 1304798"/>
                <a:gd name="connsiteX1" fmla="*/ 145749 w 145749"/>
                <a:gd name="connsiteY1" fmla="*/ 1200692 h 1304798"/>
                <a:gd name="connsiteX2" fmla="*/ 138809 w 145749"/>
                <a:gd name="connsiteY2" fmla="*/ 0 h 1304798"/>
                <a:gd name="connsiteX3" fmla="*/ 0 w 145749"/>
                <a:gd name="connsiteY3" fmla="*/ 117987 h 1304798"/>
                <a:gd name="connsiteX4" fmla="*/ 41643 w 145749"/>
                <a:gd name="connsiteY4" fmla="*/ 1304798 h 1304798"/>
                <a:gd name="connsiteX0" fmla="*/ 6941 w 111047"/>
                <a:gd name="connsiteY0" fmla="*/ 1304798 h 1304798"/>
                <a:gd name="connsiteX1" fmla="*/ 111047 w 111047"/>
                <a:gd name="connsiteY1" fmla="*/ 1200692 h 1304798"/>
                <a:gd name="connsiteX2" fmla="*/ 104107 w 111047"/>
                <a:gd name="connsiteY2" fmla="*/ 0 h 1304798"/>
                <a:gd name="connsiteX3" fmla="*/ 0 w 111047"/>
                <a:gd name="connsiteY3" fmla="*/ 104106 h 1304798"/>
                <a:gd name="connsiteX4" fmla="*/ 6941 w 111047"/>
                <a:gd name="connsiteY4" fmla="*/ 1304798 h 1304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47" h="1304798">
                  <a:moveTo>
                    <a:pt x="6941" y="1304798"/>
                  </a:moveTo>
                  <a:lnTo>
                    <a:pt x="111047" y="1200692"/>
                  </a:lnTo>
                  <a:cubicBezTo>
                    <a:pt x="108734" y="800461"/>
                    <a:pt x="106420" y="400231"/>
                    <a:pt x="104107" y="0"/>
                  </a:cubicBezTo>
                  <a:lnTo>
                    <a:pt x="0" y="104106"/>
                  </a:lnTo>
                  <a:cubicBezTo>
                    <a:pt x="2314" y="504337"/>
                    <a:pt x="4627" y="904567"/>
                    <a:pt x="6941" y="1304798"/>
                  </a:cubicBezTo>
                  <a:close/>
                </a:path>
              </a:pathLst>
            </a:cu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5" name="Freeform 24">
              <a:extLst>
                <a:ext uri="{FF2B5EF4-FFF2-40B4-BE49-F238E27FC236}">
                  <a16:creationId xmlns:a16="http://schemas.microsoft.com/office/drawing/2014/main" id="{0224C58E-5A23-AAFB-EE74-63D8DFD08667}"/>
                </a:ext>
              </a:extLst>
            </p:cNvPr>
            <p:cNvSpPr/>
            <p:nvPr/>
          </p:nvSpPr>
          <p:spPr>
            <a:xfrm>
              <a:off x="993433" y="4546997"/>
              <a:ext cx="3771465" cy="125575"/>
            </a:xfrm>
            <a:custGeom>
              <a:avLst/>
              <a:gdLst>
                <a:gd name="connsiteX0" fmla="*/ 0 w 4427986"/>
                <a:gd name="connsiteY0" fmla="*/ 180451 h 194332"/>
                <a:gd name="connsiteX1" fmla="*/ 333140 w 4427986"/>
                <a:gd name="connsiteY1" fmla="*/ 41643 h 194332"/>
                <a:gd name="connsiteX2" fmla="*/ 4427986 w 4427986"/>
                <a:gd name="connsiteY2" fmla="*/ 0 h 194332"/>
                <a:gd name="connsiteX3" fmla="*/ 4261416 w 4427986"/>
                <a:gd name="connsiteY3" fmla="*/ 194332 h 194332"/>
                <a:gd name="connsiteX4" fmla="*/ 0 w 4427986"/>
                <a:gd name="connsiteY4" fmla="*/ 180451 h 194332"/>
                <a:gd name="connsiteX0" fmla="*/ 0 w 4427986"/>
                <a:gd name="connsiteY0" fmla="*/ 180451 h 215440"/>
                <a:gd name="connsiteX1" fmla="*/ 333140 w 4427986"/>
                <a:gd name="connsiteY1" fmla="*/ 41643 h 215440"/>
                <a:gd name="connsiteX2" fmla="*/ 4427986 w 4427986"/>
                <a:gd name="connsiteY2" fmla="*/ 0 h 215440"/>
                <a:gd name="connsiteX3" fmla="*/ 4317644 w 4427986"/>
                <a:gd name="connsiteY3" fmla="*/ 215440 h 215440"/>
                <a:gd name="connsiteX4" fmla="*/ 0 w 4427986"/>
                <a:gd name="connsiteY4" fmla="*/ 180451 h 215440"/>
                <a:gd name="connsiteX0" fmla="*/ 0 w 4427986"/>
                <a:gd name="connsiteY0" fmla="*/ 180451 h 215440"/>
                <a:gd name="connsiteX1" fmla="*/ 227712 w 4427986"/>
                <a:gd name="connsiteY1" fmla="*/ 31089 h 215440"/>
                <a:gd name="connsiteX2" fmla="*/ 4427986 w 4427986"/>
                <a:gd name="connsiteY2" fmla="*/ 0 h 215440"/>
                <a:gd name="connsiteX3" fmla="*/ 4317644 w 4427986"/>
                <a:gd name="connsiteY3" fmla="*/ 215440 h 215440"/>
                <a:gd name="connsiteX4" fmla="*/ 0 w 4427986"/>
                <a:gd name="connsiteY4" fmla="*/ 180451 h 215440"/>
                <a:gd name="connsiteX0" fmla="*/ 0 w 4427986"/>
                <a:gd name="connsiteY0" fmla="*/ 180451 h 215440"/>
                <a:gd name="connsiteX1" fmla="*/ 199598 w 4427986"/>
                <a:gd name="connsiteY1" fmla="*/ 9981 h 215440"/>
                <a:gd name="connsiteX2" fmla="*/ 4427986 w 4427986"/>
                <a:gd name="connsiteY2" fmla="*/ 0 h 215440"/>
                <a:gd name="connsiteX3" fmla="*/ 4317644 w 4427986"/>
                <a:gd name="connsiteY3" fmla="*/ 215440 h 215440"/>
                <a:gd name="connsiteX4" fmla="*/ 0 w 4427986"/>
                <a:gd name="connsiteY4" fmla="*/ 180451 h 21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7986" h="215440">
                  <a:moveTo>
                    <a:pt x="0" y="180451"/>
                  </a:moveTo>
                  <a:lnTo>
                    <a:pt x="199598" y="9981"/>
                  </a:lnTo>
                  <a:lnTo>
                    <a:pt x="4427986" y="0"/>
                  </a:lnTo>
                  <a:lnTo>
                    <a:pt x="4317644" y="215440"/>
                  </a:lnTo>
                  <a:lnTo>
                    <a:pt x="0" y="180451"/>
                  </a:lnTo>
                  <a:close/>
                </a:path>
              </a:pathLst>
            </a:cu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6" name="Rounded Rectangle 25">
              <a:extLst>
                <a:ext uri="{FF2B5EF4-FFF2-40B4-BE49-F238E27FC236}">
                  <a16:creationId xmlns:a16="http://schemas.microsoft.com/office/drawing/2014/main" id="{868EA457-3F66-AD1E-D1F6-D2686DFB57AB}"/>
                </a:ext>
              </a:extLst>
            </p:cNvPr>
            <p:cNvSpPr/>
            <p:nvPr/>
          </p:nvSpPr>
          <p:spPr>
            <a:xfrm>
              <a:off x="1198695" y="5637445"/>
              <a:ext cx="136431" cy="40352"/>
            </a:xfrm>
            <a:prstGeom prst="round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7" name="Rectangle 26">
              <a:extLst>
                <a:ext uri="{FF2B5EF4-FFF2-40B4-BE49-F238E27FC236}">
                  <a16:creationId xmlns:a16="http://schemas.microsoft.com/office/drawing/2014/main" id="{C3548B03-19C7-99DE-35FF-8C8CEB859EBC}"/>
                </a:ext>
              </a:extLst>
            </p:cNvPr>
            <p:cNvSpPr/>
            <p:nvPr/>
          </p:nvSpPr>
          <p:spPr>
            <a:xfrm>
              <a:off x="994735" y="4680059"/>
              <a:ext cx="3696903" cy="947915"/>
            </a:xfrm>
            <a:prstGeom prst="rect">
              <a:avLst/>
            </a:prstGeom>
            <a:solidFill>
              <a:schemeClr val="bg1">
                <a:lumMod val="75000"/>
              </a:schemeClr>
            </a:solidFill>
            <a:ln>
              <a:solidFill>
                <a:schemeClr val="tx1">
                  <a:lumMod val="65000"/>
                  <a:lumOff val="35000"/>
                </a:schemeClr>
              </a:solidFill>
            </a:ln>
            <a:effectLst>
              <a:outerShdw blurRad="40000" dist="23000" dir="5400000" rotWithShape="0">
                <a:srgbClr val="000000">
                  <a:alpha val="35000"/>
                </a:srgbClr>
              </a:outerShdw>
            </a:effectLst>
            <a:scene3d>
              <a:camera prst="orthographicFront"/>
              <a:lightRig rig="threePt" dir="t">
                <a:rot lat="0" lon="0" rev="1980000"/>
              </a:lightRig>
            </a:scene3d>
            <a:sp3d prstMaterial="metal">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8" name="Oval 27">
              <a:extLst>
                <a:ext uri="{FF2B5EF4-FFF2-40B4-BE49-F238E27FC236}">
                  <a16:creationId xmlns:a16="http://schemas.microsoft.com/office/drawing/2014/main" id="{F2762AE4-CE65-18D4-8664-FE0B49309552}"/>
                </a:ext>
              </a:extLst>
            </p:cNvPr>
            <p:cNvSpPr/>
            <p:nvPr/>
          </p:nvSpPr>
          <p:spPr>
            <a:xfrm>
              <a:off x="1301866" y="5162853"/>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50800" contourW="12700">
              <a:bevelT w="57150" prst="hardEdge"/>
              <a:contourClr>
                <a:schemeClr val="tx1">
                  <a:lumMod val="50000"/>
                  <a:lumOff val="5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9" name="TextBox 28">
              <a:extLst>
                <a:ext uri="{FF2B5EF4-FFF2-40B4-BE49-F238E27FC236}">
                  <a16:creationId xmlns:a16="http://schemas.microsoft.com/office/drawing/2014/main" id="{C54D3FB6-FA35-A55C-8887-DE40A06ABCB4}"/>
                </a:ext>
              </a:extLst>
            </p:cNvPr>
            <p:cNvSpPr txBox="1"/>
            <p:nvPr/>
          </p:nvSpPr>
          <p:spPr>
            <a:xfrm>
              <a:off x="1048541" y="5296635"/>
              <a:ext cx="700833" cy="338554"/>
            </a:xfrm>
            <a:prstGeom prst="rect">
              <a:avLst/>
            </a:prstGeom>
            <a:noFill/>
            <a:effectLst/>
            <a:scene3d>
              <a:camera prst="orthographicFront"/>
              <a:lightRig rig="threePt" dir="t"/>
            </a:scene3d>
            <a:sp3d>
              <a:bevelT w="57150" prst="hardEdge"/>
            </a:sp3d>
          </p:spPr>
          <p:txBody>
            <a:bodyPr wrap="none" rtlCol="0">
              <a:spAutoFit/>
            </a:bodyPr>
            <a:lstStyle/>
            <a:p>
              <a:pPr algn="ctr"/>
              <a:r>
                <a:rPr lang="en-US" sz="700" dirty="0"/>
                <a:t>Optical IN</a:t>
              </a:r>
            </a:p>
            <a:p>
              <a:pPr algn="ctr"/>
              <a:r>
                <a:rPr lang="en-US" sz="700" dirty="0"/>
                <a:t>250-500 THz</a:t>
              </a:r>
            </a:p>
          </p:txBody>
        </p:sp>
        <p:sp>
          <p:nvSpPr>
            <p:cNvPr id="30" name="TextBox 29">
              <a:extLst>
                <a:ext uri="{FF2B5EF4-FFF2-40B4-BE49-F238E27FC236}">
                  <a16:creationId xmlns:a16="http://schemas.microsoft.com/office/drawing/2014/main" id="{1015B4FE-0CEA-A521-D44B-DCD2A3025E4D}"/>
                </a:ext>
              </a:extLst>
            </p:cNvPr>
            <p:cNvSpPr txBox="1"/>
            <p:nvPr/>
          </p:nvSpPr>
          <p:spPr>
            <a:xfrm>
              <a:off x="3771246" y="4986144"/>
              <a:ext cx="923651" cy="400110"/>
            </a:xfrm>
            <a:prstGeom prst="rect">
              <a:avLst/>
            </a:prstGeom>
            <a:noFill/>
            <a:effectLst/>
            <a:scene3d>
              <a:camera prst="orthographicFront"/>
              <a:lightRig rig="threePt" dir="t"/>
            </a:scene3d>
            <a:sp3d>
              <a:bevelT w="57150" prst="hardEdge"/>
            </a:sp3d>
          </p:spPr>
          <p:txBody>
            <a:bodyPr wrap="none" rtlCol="0">
              <a:spAutoFit/>
            </a:bodyPr>
            <a:lstStyle/>
            <a:p>
              <a:pPr algn="ctr"/>
              <a:r>
                <a:rPr lang="en-US" sz="900" dirty="0"/>
                <a:t>Optical OUT</a:t>
              </a:r>
            </a:p>
            <a:p>
              <a:pPr algn="ctr"/>
              <a:r>
                <a:rPr lang="en-US" sz="900" dirty="0"/>
                <a:t>150 – 280 THz</a:t>
              </a:r>
            </a:p>
          </p:txBody>
        </p:sp>
        <p:sp>
          <p:nvSpPr>
            <p:cNvPr id="31" name="TextBox 30">
              <a:extLst>
                <a:ext uri="{FF2B5EF4-FFF2-40B4-BE49-F238E27FC236}">
                  <a16:creationId xmlns:a16="http://schemas.microsoft.com/office/drawing/2014/main" id="{588BA632-C3A7-0C67-3409-C78CD5305C42}"/>
                </a:ext>
              </a:extLst>
            </p:cNvPr>
            <p:cNvSpPr txBox="1"/>
            <p:nvPr/>
          </p:nvSpPr>
          <p:spPr>
            <a:xfrm>
              <a:off x="3127437" y="4687887"/>
              <a:ext cx="1493845" cy="275314"/>
            </a:xfrm>
            <a:prstGeom prst="rect">
              <a:avLst/>
            </a:prstGeom>
            <a:noFill/>
            <a:effectLst/>
            <a:scene3d>
              <a:camera prst="orthographicFront"/>
              <a:lightRig rig="threePt" dir="t"/>
            </a:scene3d>
            <a:sp3d>
              <a:bevelT w="57150" prst="hardEdge"/>
            </a:sp3d>
          </p:spPr>
          <p:txBody>
            <a:bodyPr wrap="none" rtlCol="0">
              <a:spAutoFit/>
            </a:bodyPr>
            <a:lstStyle/>
            <a:p>
              <a:r>
                <a:rPr lang="en-US" sz="1050" b="1" dirty="0"/>
                <a:t>Photonic Synthesizer</a:t>
              </a:r>
            </a:p>
          </p:txBody>
        </p:sp>
        <p:sp>
          <p:nvSpPr>
            <p:cNvPr id="32" name="Oval 31">
              <a:extLst>
                <a:ext uri="{FF2B5EF4-FFF2-40B4-BE49-F238E27FC236}">
                  <a16:creationId xmlns:a16="http://schemas.microsoft.com/office/drawing/2014/main" id="{34F4874E-C7E6-E87C-60CD-BAE6F23D1BB6}"/>
                </a:ext>
              </a:extLst>
            </p:cNvPr>
            <p:cNvSpPr/>
            <p:nvPr/>
          </p:nvSpPr>
          <p:spPr>
            <a:xfrm>
              <a:off x="1411441" y="3768701"/>
              <a:ext cx="213179" cy="210497"/>
            </a:xfrm>
            <a:prstGeom prst="ellipse">
              <a:avLst/>
            </a:prstGeom>
            <a:solidFill>
              <a:schemeClr val="bg1">
                <a:lumMod val="65000"/>
              </a:schemeClr>
            </a:solidFill>
            <a:ln>
              <a:solidFill>
                <a:schemeClr val="bg1">
                  <a:lumMod val="50000"/>
                </a:schemeClr>
              </a:solidFill>
            </a:ln>
            <a:effectLst/>
            <a:scene3d>
              <a:camera prst="isometricOffAxis2Right">
                <a:rot lat="60000" lon="17820000" rev="0"/>
              </a:camera>
              <a:lightRig rig="threePt" dir="t"/>
            </a:scene3d>
            <a:sp3d extrusionH="889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grpSp>
          <p:nvGrpSpPr>
            <p:cNvPr id="33" name="Group 32">
              <a:extLst>
                <a:ext uri="{FF2B5EF4-FFF2-40B4-BE49-F238E27FC236}">
                  <a16:creationId xmlns:a16="http://schemas.microsoft.com/office/drawing/2014/main" id="{496AE379-206C-D853-53AE-97B4F5762C64}"/>
                </a:ext>
              </a:extLst>
            </p:cNvPr>
            <p:cNvGrpSpPr/>
            <p:nvPr/>
          </p:nvGrpSpPr>
          <p:grpSpPr>
            <a:xfrm>
              <a:off x="1511022" y="3835683"/>
              <a:ext cx="554489" cy="100595"/>
              <a:chOff x="1423037" y="657471"/>
              <a:chExt cx="676973" cy="125072"/>
            </a:xfrm>
          </p:grpSpPr>
          <p:sp>
            <p:nvSpPr>
              <p:cNvPr id="138" name="Rectangle 137">
                <a:extLst>
                  <a:ext uri="{FF2B5EF4-FFF2-40B4-BE49-F238E27FC236}">
                    <a16:creationId xmlns:a16="http://schemas.microsoft.com/office/drawing/2014/main" id="{64A89E9A-F820-6134-8728-A97960202E19}"/>
                  </a:ext>
                </a:extLst>
              </p:cNvPr>
              <p:cNvSpPr/>
              <p:nvPr/>
            </p:nvSpPr>
            <p:spPr>
              <a:xfrm rot="60000">
                <a:off x="1423898" y="682819"/>
                <a:ext cx="669832"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139" name="Rectangle 138">
                <a:extLst>
                  <a:ext uri="{FF2B5EF4-FFF2-40B4-BE49-F238E27FC236}">
                    <a16:creationId xmlns:a16="http://schemas.microsoft.com/office/drawing/2014/main" id="{210A6DB8-E1EA-03FB-2ED9-78F7424612D6}"/>
                  </a:ext>
                </a:extLst>
              </p:cNvPr>
              <p:cNvSpPr/>
              <p:nvPr/>
            </p:nvSpPr>
            <p:spPr>
              <a:xfrm rot="60000">
                <a:off x="1423037" y="657471"/>
                <a:ext cx="669832"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140" name="Straight Connector 139">
                <a:extLst>
                  <a:ext uri="{FF2B5EF4-FFF2-40B4-BE49-F238E27FC236}">
                    <a16:creationId xmlns:a16="http://schemas.microsoft.com/office/drawing/2014/main" id="{D9521D62-4FCA-B2B3-DB7B-BFA73D915F95}"/>
                  </a:ext>
                </a:extLst>
              </p:cNvPr>
              <p:cNvCxnSpPr/>
              <p:nvPr/>
            </p:nvCxnSpPr>
            <p:spPr>
              <a:xfrm>
                <a:off x="1424039" y="708171"/>
                <a:ext cx="669833"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1" name="Straight Connector 140">
                <a:extLst>
                  <a:ext uri="{FF2B5EF4-FFF2-40B4-BE49-F238E27FC236}">
                    <a16:creationId xmlns:a16="http://schemas.microsoft.com/office/drawing/2014/main" id="{D8170B16-86CF-A1FC-D660-01605A632F2C}"/>
                  </a:ext>
                </a:extLst>
              </p:cNvPr>
              <p:cNvCxnSpPr/>
              <p:nvPr/>
            </p:nvCxnSpPr>
            <p:spPr>
              <a:xfrm>
                <a:off x="1430177" y="705563"/>
                <a:ext cx="669833"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34" name="Group 33">
              <a:extLst>
                <a:ext uri="{FF2B5EF4-FFF2-40B4-BE49-F238E27FC236}">
                  <a16:creationId xmlns:a16="http://schemas.microsoft.com/office/drawing/2014/main" id="{870A021A-91F7-F8FF-7112-C4408DFF90D0}"/>
                </a:ext>
              </a:extLst>
            </p:cNvPr>
            <p:cNvGrpSpPr/>
            <p:nvPr/>
          </p:nvGrpSpPr>
          <p:grpSpPr>
            <a:xfrm>
              <a:off x="2907260" y="3845508"/>
              <a:ext cx="762440" cy="100595"/>
              <a:chOff x="1423018" y="659727"/>
              <a:chExt cx="930860" cy="125072"/>
            </a:xfrm>
          </p:grpSpPr>
          <p:sp>
            <p:nvSpPr>
              <p:cNvPr id="134" name="Rectangle 133">
                <a:extLst>
                  <a:ext uri="{FF2B5EF4-FFF2-40B4-BE49-F238E27FC236}">
                    <a16:creationId xmlns:a16="http://schemas.microsoft.com/office/drawing/2014/main" id="{DD0256F4-692D-B708-637B-C43433C9A744}"/>
                  </a:ext>
                </a:extLst>
              </p:cNvPr>
              <p:cNvSpPr/>
              <p:nvPr/>
            </p:nvSpPr>
            <p:spPr>
              <a:xfrm rot="60000">
                <a:off x="1423879" y="685075"/>
                <a:ext cx="923701"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135" name="Rectangle 134">
                <a:extLst>
                  <a:ext uri="{FF2B5EF4-FFF2-40B4-BE49-F238E27FC236}">
                    <a16:creationId xmlns:a16="http://schemas.microsoft.com/office/drawing/2014/main" id="{2A9847EB-9429-54DF-7A48-BC3D6F5CA535}"/>
                  </a:ext>
                </a:extLst>
              </p:cNvPr>
              <p:cNvSpPr/>
              <p:nvPr/>
            </p:nvSpPr>
            <p:spPr>
              <a:xfrm rot="60000">
                <a:off x="1423018" y="659727"/>
                <a:ext cx="923701"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136" name="Straight Connector 135">
                <a:extLst>
                  <a:ext uri="{FF2B5EF4-FFF2-40B4-BE49-F238E27FC236}">
                    <a16:creationId xmlns:a16="http://schemas.microsoft.com/office/drawing/2014/main" id="{2C866815-E777-DDAA-2B92-1D18BFEA689A}"/>
                  </a:ext>
                </a:extLst>
              </p:cNvPr>
              <p:cNvCxnSpPr/>
              <p:nvPr/>
            </p:nvCxnSpPr>
            <p:spPr>
              <a:xfrm>
                <a:off x="1424039" y="708171"/>
                <a:ext cx="923701"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0E6EAE53-3F7B-90E2-0AD2-E6FAA0457C3E}"/>
                  </a:ext>
                </a:extLst>
              </p:cNvPr>
              <p:cNvCxnSpPr/>
              <p:nvPr/>
            </p:nvCxnSpPr>
            <p:spPr>
              <a:xfrm>
                <a:off x="1430177" y="705563"/>
                <a:ext cx="923701"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sp>
          <p:nvSpPr>
            <p:cNvPr id="35" name="Oval 34">
              <a:extLst>
                <a:ext uri="{FF2B5EF4-FFF2-40B4-BE49-F238E27FC236}">
                  <a16:creationId xmlns:a16="http://schemas.microsoft.com/office/drawing/2014/main" id="{3214E0E5-ED51-9D16-CD23-2B448A95BD4B}"/>
                </a:ext>
              </a:extLst>
            </p:cNvPr>
            <p:cNvSpPr>
              <a:spLocks noChangeAspect="1"/>
            </p:cNvSpPr>
            <p:nvPr/>
          </p:nvSpPr>
          <p:spPr>
            <a:xfrm>
              <a:off x="3658365" y="3832656"/>
              <a:ext cx="153585" cy="151657"/>
            </a:xfrm>
            <a:prstGeom prst="ellipse">
              <a:avLst/>
            </a:prstGeom>
            <a:solidFill>
              <a:schemeClr val="tx2">
                <a:lumMod val="20000"/>
                <a:lumOff val="80000"/>
              </a:schemeClr>
            </a:solidFill>
            <a:ln>
              <a:solidFill>
                <a:schemeClr val="tx2">
                  <a:lumMod val="60000"/>
                  <a:lumOff val="40000"/>
                </a:schemeClr>
              </a:solidFill>
            </a:ln>
            <a:effectLst/>
            <a:scene3d>
              <a:camera prst="isometricOffAxis2Right">
                <a:rot lat="60000" lon="17820000" rev="0"/>
              </a:camera>
              <a:lightRig rig="threePt" dir="t"/>
            </a:scene3d>
            <a:sp3d extrusionH="889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36" name="Straight Connector 35">
              <a:extLst>
                <a:ext uri="{FF2B5EF4-FFF2-40B4-BE49-F238E27FC236}">
                  <a16:creationId xmlns:a16="http://schemas.microsoft.com/office/drawing/2014/main" id="{0C53B3DC-65CA-FC30-E3C5-5FF838E4A1A8}"/>
                </a:ext>
              </a:extLst>
            </p:cNvPr>
            <p:cNvCxnSpPr/>
            <p:nvPr/>
          </p:nvCxnSpPr>
          <p:spPr>
            <a:xfrm>
              <a:off x="867439" y="3857640"/>
              <a:ext cx="544002" cy="12666"/>
            </a:xfrm>
            <a:prstGeom prst="line">
              <a:avLst/>
            </a:pr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7" name="Freeform 36">
              <a:extLst>
                <a:ext uri="{FF2B5EF4-FFF2-40B4-BE49-F238E27FC236}">
                  <a16:creationId xmlns:a16="http://schemas.microsoft.com/office/drawing/2014/main" id="{F355D4DA-A295-C2D8-EA81-64148FE1F410}"/>
                </a:ext>
              </a:extLst>
            </p:cNvPr>
            <p:cNvSpPr/>
            <p:nvPr/>
          </p:nvSpPr>
          <p:spPr>
            <a:xfrm>
              <a:off x="944700" y="3791031"/>
              <a:ext cx="22330" cy="147163"/>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63" h="182970">
                  <a:moveTo>
                    <a:pt x="27263" y="0"/>
                  </a:moveTo>
                  <a:cubicBezTo>
                    <a:pt x="6185" y="28701"/>
                    <a:pt x="3047" y="66372"/>
                    <a:pt x="356" y="96867"/>
                  </a:cubicBezTo>
                  <a:cubicBezTo>
                    <a:pt x="-2335" y="127362"/>
                    <a:pt x="11119" y="182970"/>
                    <a:pt x="11119" y="182970"/>
                  </a:cubicBezTo>
                  <a:lnTo>
                    <a:pt x="11119" y="182970"/>
                  </a:lnTo>
                  <a:lnTo>
                    <a:pt x="11119" y="18297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38" name="Freeform 37">
              <a:extLst>
                <a:ext uri="{FF2B5EF4-FFF2-40B4-BE49-F238E27FC236}">
                  <a16:creationId xmlns:a16="http://schemas.microsoft.com/office/drawing/2014/main" id="{0C9B4C94-8A7D-73E9-AE81-F614EFAF730B}"/>
                </a:ext>
              </a:extLst>
            </p:cNvPr>
            <p:cNvSpPr>
              <a:spLocks noChangeAspect="1"/>
            </p:cNvSpPr>
            <p:nvPr/>
          </p:nvSpPr>
          <p:spPr>
            <a:xfrm>
              <a:off x="891264" y="3800555"/>
              <a:ext cx="120587" cy="119946"/>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46634"/>
                <a:gd name="connsiteY0" fmla="*/ 0 h 156490"/>
                <a:gd name="connsiteX1" fmla="*/ 25772 w 46634"/>
                <a:gd name="connsiteY1" fmla="*/ 88543 h 156490"/>
                <a:gd name="connsiteX2" fmla="*/ 46634 w 46634"/>
                <a:gd name="connsiteY2" fmla="*/ 156490 h 156490"/>
                <a:gd name="connsiteX3" fmla="*/ 46634 w 46634"/>
                <a:gd name="connsiteY3" fmla="*/ 156490 h 156490"/>
                <a:gd name="connsiteX4" fmla="*/ 46634 w 46634"/>
                <a:gd name="connsiteY4" fmla="*/ 156490 h 156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34" h="156490">
                  <a:moveTo>
                    <a:pt x="0" y="0"/>
                  </a:moveTo>
                  <a:cubicBezTo>
                    <a:pt x="7694" y="44826"/>
                    <a:pt x="18000" y="62461"/>
                    <a:pt x="25772" y="88543"/>
                  </a:cubicBezTo>
                  <a:cubicBezTo>
                    <a:pt x="33544" y="114625"/>
                    <a:pt x="43157" y="145166"/>
                    <a:pt x="46634" y="156490"/>
                  </a:cubicBezTo>
                  <a:lnTo>
                    <a:pt x="46634" y="156490"/>
                  </a:lnTo>
                  <a:lnTo>
                    <a:pt x="46634" y="15649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39" name="Freeform 38">
              <a:extLst>
                <a:ext uri="{FF2B5EF4-FFF2-40B4-BE49-F238E27FC236}">
                  <a16:creationId xmlns:a16="http://schemas.microsoft.com/office/drawing/2014/main" id="{EA8AB403-DA06-133D-BBEA-8D49F1663166}"/>
                </a:ext>
              </a:extLst>
            </p:cNvPr>
            <p:cNvSpPr/>
            <p:nvPr/>
          </p:nvSpPr>
          <p:spPr>
            <a:xfrm>
              <a:off x="317372" y="3897957"/>
              <a:ext cx="3943932" cy="1417799"/>
            </a:xfrm>
            <a:custGeom>
              <a:avLst/>
              <a:gdLst>
                <a:gd name="connsiteX0" fmla="*/ 4213715 w 4773743"/>
                <a:gd name="connsiteY0" fmla="*/ 0 h 2039225"/>
                <a:gd name="connsiteX1" fmla="*/ 4706355 w 4773743"/>
                <a:gd name="connsiteY1" fmla="*/ 146253 h 2039225"/>
                <a:gd name="connsiteX2" fmla="*/ 4629380 w 4773743"/>
                <a:gd name="connsiteY2" fmla="*/ 477246 h 2039225"/>
                <a:gd name="connsiteX3" fmla="*/ 3428569 w 4773743"/>
                <a:gd name="connsiteY3" fmla="*/ 646591 h 2039225"/>
                <a:gd name="connsiteX4" fmla="*/ 1111618 w 4773743"/>
                <a:gd name="connsiteY4" fmla="*/ 754356 h 2039225"/>
                <a:gd name="connsiteX5" fmla="*/ 257195 w 4773743"/>
                <a:gd name="connsiteY5" fmla="*/ 977584 h 2039225"/>
                <a:gd name="connsiteX6" fmla="*/ 3177 w 4773743"/>
                <a:gd name="connsiteY6" fmla="*/ 1577989 h 2039225"/>
                <a:gd name="connsiteX7" fmla="*/ 388053 w 4773743"/>
                <a:gd name="connsiteY7" fmla="*/ 2016747 h 2039225"/>
                <a:gd name="connsiteX8" fmla="*/ 949971 w 4773743"/>
                <a:gd name="connsiteY8" fmla="*/ 1939772 h 2039225"/>
                <a:gd name="connsiteX9" fmla="*/ 1065433 w 4773743"/>
                <a:gd name="connsiteY9" fmla="*/ 1631872 h 2039225"/>
                <a:gd name="connsiteX0" fmla="*/ 4213715 w 4773743"/>
                <a:gd name="connsiteY0" fmla="*/ 0 h 2002205"/>
                <a:gd name="connsiteX1" fmla="*/ 4706355 w 4773743"/>
                <a:gd name="connsiteY1" fmla="*/ 146253 h 2002205"/>
                <a:gd name="connsiteX2" fmla="*/ 4629380 w 4773743"/>
                <a:gd name="connsiteY2" fmla="*/ 477246 h 2002205"/>
                <a:gd name="connsiteX3" fmla="*/ 3428569 w 4773743"/>
                <a:gd name="connsiteY3" fmla="*/ 646591 h 2002205"/>
                <a:gd name="connsiteX4" fmla="*/ 1111618 w 4773743"/>
                <a:gd name="connsiteY4" fmla="*/ 754356 h 2002205"/>
                <a:gd name="connsiteX5" fmla="*/ 257195 w 4773743"/>
                <a:gd name="connsiteY5" fmla="*/ 977584 h 2002205"/>
                <a:gd name="connsiteX6" fmla="*/ 3177 w 4773743"/>
                <a:gd name="connsiteY6" fmla="*/ 1577989 h 2002205"/>
                <a:gd name="connsiteX7" fmla="*/ 388053 w 4773743"/>
                <a:gd name="connsiteY7" fmla="*/ 1970562 h 2002205"/>
                <a:gd name="connsiteX8" fmla="*/ 949971 w 4773743"/>
                <a:gd name="connsiteY8" fmla="*/ 1939772 h 2002205"/>
                <a:gd name="connsiteX9" fmla="*/ 1065433 w 4773743"/>
                <a:gd name="connsiteY9" fmla="*/ 1631872 h 2002205"/>
                <a:gd name="connsiteX0" fmla="*/ 4154399 w 4714427"/>
                <a:gd name="connsiteY0" fmla="*/ 0 h 2005033"/>
                <a:gd name="connsiteX1" fmla="*/ 4647039 w 4714427"/>
                <a:gd name="connsiteY1" fmla="*/ 146253 h 2005033"/>
                <a:gd name="connsiteX2" fmla="*/ 4570064 w 4714427"/>
                <a:gd name="connsiteY2" fmla="*/ 477246 h 2005033"/>
                <a:gd name="connsiteX3" fmla="*/ 3369253 w 4714427"/>
                <a:gd name="connsiteY3" fmla="*/ 646591 h 2005033"/>
                <a:gd name="connsiteX4" fmla="*/ 1052302 w 4714427"/>
                <a:gd name="connsiteY4" fmla="*/ 754356 h 2005033"/>
                <a:gd name="connsiteX5" fmla="*/ 197879 w 4714427"/>
                <a:gd name="connsiteY5" fmla="*/ 977584 h 2005033"/>
                <a:gd name="connsiteX6" fmla="*/ 5441 w 4714427"/>
                <a:gd name="connsiteY6" fmla="*/ 1539501 h 2005033"/>
                <a:gd name="connsiteX7" fmla="*/ 328737 w 4714427"/>
                <a:gd name="connsiteY7" fmla="*/ 1970562 h 2005033"/>
                <a:gd name="connsiteX8" fmla="*/ 890655 w 4714427"/>
                <a:gd name="connsiteY8" fmla="*/ 1939772 h 2005033"/>
                <a:gd name="connsiteX9" fmla="*/ 1006117 w 4714427"/>
                <a:gd name="connsiteY9" fmla="*/ 1631872 h 2005033"/>
                <a:gd name="connsiteX0" fmla="*/ 4155447 w 4715475"/>
                <a:gd name="connsiteY0" fmla="*/ 0 h 2005033"/>
                <a:gd name="connsiteX1" fmla="*/ 4648087 w 4715475"/>
                <a:gd name="connsiteY1" fmla="*/ 146253 h 2005033"/>
                <a:gd name="connsiteX2" fmla="*/ 4571112 w 4715475"/>
                <a:gd name="connsiteY2" fmla="*/ 477246 h 2005033"/>
                <a:gd name="connsiteX3" fmla="*/ 3370301 w 4715475"/>
                <a:gd name="connsiteY3" fmla="*/ 646591 h 2005033"/>
                <a:gd name="connsiteX4" fmla="*/ 1053350 w 4715475"/>
                <a:gd name="connsiteY4" fmla="*/ 754356 h 2005033"/>
                <a:gd name="connsiteX5" fmla="*/ 191230 w 4715475"/>
                <a:gd name="connsiteY5" fmla="*/ 1177719 h 2005033"/>
                <a:gd name="connsiteX6" fmla="*/ 6489 w 4715475"/>
                <a:gd name="connsiteY6" fmla="*/ 1539501 h 2005033"/>
                <a:gd name="connsiteX7" fmla="*/ 329785 w 4715475"/>
                <a:gd name="connsiteY7" fmla="*/ 1970562 h 2005033"/>
                <a:gd name="connsiteX8" fmla="*/ 891703 w 4715475"/>
                <a:gd name="connsiteY8" fmla="*/ 1939772 h 2005033"/>
                <a:gd name="connsiteX9" fmla="*/ 1007165 w 4715475"/>
                <a:gd name="connsiteY9" fmla="*/ 1631872 h 2005033"/>
                <a:gd name="connsiteX0" fmla="*/ 4156729 w 4716757"/>
                <a:gd name="connsiteY0" fmla="*/ 0 h 2005033"/>
                <a:gd name="connsiteX1" fmla="*/ 4649369 w 4716757"/>
                <a:gd name="connsiteY1" fmla="*/ 146253 h 2005033"/>
                <a:gd name="connsiteX2" fmla="*/ 4572394 w 4716757"/>
                <a:gd name="connsiteY2" fmla="*/ 477246 h 2005033"/>
                <a:gd name="connsiteX3" fmla="*/ 3371583 w 4716757"/>
                <a:gd name="connsiteY3" fmla="*/ 646591 h 2005033"/>
                <a:gd name="connsiteX4" fmla="*/ 1139305 w 4716757"/>
                <a:gd name="connsiteY4" fmla="*/ 885214 h 2005033"/>
                <a:gd name="connsiteX5" fmla="*/ 192512 w 4716757"/>
                <a:gd name="connsiteY5" fmla="*/ 1177719 h 2005033"/>
                <a:gd name="connsiteX6" fmla="*/ 7771 w 4716757"/>
                <a:gd name="connsiteY6" fmla="*/ 1539501 h 2005033"/>
                <a:gd name="connsiteX7" fmla="*/ 331067 w 4716757"/>
                <a:gd name="connsiteY7" fmla="*/ 1970562 h 2005033"/>
                <a:gd name="connsiteX8" fmla="*/ 892985 w 4716757"/>
                <a:gd name="connsiteY8" fmla="*/ 1939772 h 2005033"/>
                <a:gd name="connsiteX9" fmla="*/ 1008447 w 4716757"/>
                <a:gd name="connsiteY9" fmla="*/ 1631872 h 2005033"/>
                <a:gd name="connsiteX0" fmla="*/ 4143017 w 4703045"/>
                <a:gd name="connsiteY0" fmla="*/ 0 h 1992634"/>
                <a:gd name="connsiteX1" fmla="*/ 4635657 w 4703045"/>
                <a:gd name="connsiteY1" fmla="*/ 146253 h 1992634"/>
                <a:gd name="connsiteX2" fmla="*/ 4558682 w 4703045"/>
                <a:gd name="connsiteY2" fmla="*/ 477246 h 1992634"/>
                <a:gd name="connsiteX3" fmla="*/ 3357871 w 4703045"/>
                <a:gd name="connsiteY3" fmla="*/ 646591 h 1992634"/>
                <a:gd name="connsiteX4" fmla="*/ 1125593 w 4703045"/>
                <a:gd name="connsiteY4" fmla="*/ 885214 h 1992634"/>
                <a:gd name="connsiteX5" fmla="*/ 178800 w 4703045"/>
                <a:gd name="connsiteY5" fmla="*/ 1177719 h 1992634"/>
                <a:gd name="connsiteX6" fmla="*/ 9454 w 4703045"/>
                <a:gd name="connsiteY6" fmla="*/ 1708847 h 1992634"/>
                <a:gd name="connsiteX7" fmla="*/ 317355 w 4703045"/>
                <a:gd name="connsiteY7" fmla="*/ 1970562 h 1992634"/>
                <a:gd name="connsiteX8" fmla="*/ 879273 w 4703045"/>
                <a:gd name="connsiteY8" fmla="*/ 1939772 h 1992634"/>
                <a:gd name="connsiteX9" fmla="*/ 994735 w 4703045"/>
                <a:gd name="connsiteY9" fmla="*/ 1631872 h 1992634"/>
                <a:gd name="connsiteX0" fmla="*/ 4150077 w 4710105"/>
                <a:gd name="connsiteY0" fmla="*/ 0 h 2023310"/>
                <a:gd name="connsiteX1" fmla="*/ 4642717 w 4710105"/>
                <a:gd name="connsiteY1" fmla="*/ 146253 h 2023310"/>
                <a:gd name="connsiteX2" fmla="*/ 4565742 w 4710105"/>
                <a:gd name="connsiteY2" fmla="*/ 477246 h 2023310"/>
                <a:gd name="connsiteX3" fmla="*/ 3364931 w 4710105"/>
                <a:gd name="connsiteY3" fmla="*/ 646591 h 2023310"/>
                <a:gd name="connsiteX4" fmla="*/ 1132653 w 4710105"/>
                <a:gd name="connsiteY4" fmla="*/ 885214 h 2023310"/>
                <a:gd name="connsiteX5" fmla="*/ 185860 w 4710105"/>
                <a:gd name="connsiteY5" fmla="*/ 1177719 h 2023310"/>
                <a:gd name="connsiteX6" fmla="*/ 16514 w 4710105"/>
                <a:gd name="connsiteY6" fmla="*/ 1708847 h 2023310"/>
                <a:gd name="connsiteX7" fmla="*/ 424483 w 4710105"/>
                <a:gd name="connsiteY7" fmla="*/ 2009050 h 2023310"/>
                <a:gd name="connsiteX8" fmla="*/ 886333 w 4710105"/>
                <a:gd name="connsiteY8" fmla="*/ 1939772 h 2023310"/>
                <a:gd name="connsiteX9" fmla="*/ 1001795 w 4710105"/>
                <a:gd name="connsiteY9" fmla="*/ 1631872 h 2023310"/>
                <a:gd name="connsiteX0" fmla="*/ 4150077 w 4710105"/>
                <a:gd name="connsiteY0" fmla="*/ 0 h 2009303"/>
                <a:gd name="connsiteX1" fmla="*/ 4642717 w 4710105"/>
                <a:gd name="connsiteY1" fmla="*/ 146253 h 2009303"/>
                <a:gd name="connsiteX2" fmla="*/ 4565742 w 4710105"/>
                <a:gd name="connsiteY2" fmla="*/ 477246 h 2009303"/>
                <a:gd name="connsiteX3" fmla="*/ 3364931 w 4710105"/>
                <a:gd name="connsiteY3" fmla="*/ 646591 h 2009303"/>
                <a:gd name="connsiteX4" fmla="*/ 1132653 w 4710105"/>
                <a:gd name="connsiteY4" fmla="*/ 885214 h 2009303"/>
                <a:gd name="connsiteX5" fmla="*/ 185860 w 4710105"/>
                <a:gd name="connsiteY5" fmla="*/ 1177719 h 2009303"/>
                <a:gd name="connsiteX6" fmla="*/ 16514 w 4710105"/>
                <a:gd name="connsiteY6" fmla="*/ 1708847 h 2009303"/>
                <a:gd name="connsiteX7" fmla="*/ 424483 w 4710105"/>
                <a:gd name="connsiteY7" fmla="*/ 2009050 h 2009303"/>
                <a:gd name="connsiteX8" fmla="*/ 886333 w 4710105"/>
                <a:gd name="connsiteY8" fmla="*/ 1939772 h 2009303"/>
                <a:gd name="connsiteX9" fmla="*/ 1001795 w 4710105"/>
                <a:gd name="connsiteY9" fmla="*/ 1631872 h 2009303"/>
                <a:gd name="connsiteX0" fmla="*/ 4150077 w 4710105"/>
                <a:gd name="connsiteY0" fmla="*/ 0 h 2009267"/>
                <a:gd name="connsiteX1" fmla="*/ 4642717 w 4710105"/>
                <a:gd name="connsiteY1" fmla="*/ 146253 h 2009267"/>
                <a:gd name="connsiteX2" fmla="*/ 4565742 w 4710105"/>
                <a:gd name="connsiteY2" fmla="*/ 477246 h 2009267"/>
                <a:gd name="connsiteX3" fmla="*/ 3364931 w 4710105"/>
                <a:gd name="connsiteY3" fmla="*/ 646591 h 2009267"/>
                <a:gd name="connsiteX4" fmla="*/ 1132653 w 4710105"/>
                <a:gd name="connsiteY4" fmla="*/ 885214 h 2009267"/>
                <a:gd name="connsiteX5" fmla="*/ 185860 w 4710105"/>
                <a:gd name="connsiteY5" fmla="*/ 1177719 h 2009267"/>
                <a:gd name="connsiteX6" fmla="*/ 16514 w 4710105"/>
                <a:gd name="connsiteY6" fmla="*/ 1708847 h 2009267"/>
                <a:gd name="connsiteX7" fmla="*/ 424483 w 4710105"/>
                <a:gd name="connsiteY7" fmla="*/ 2009050 h 2009267"/>
                <a:gd name="connsiteX8" fmla="*/ 755476 w 4710105"/>
                <a:gd name="connsiteY8" fmla="*/ 1755032 h 2009267"/>
                <a:gd name="connsiteX9" fmla="*/ 1001795 w 4710105"/>
                <a:gd name="connsiteY9" fmla="*/ 1631872 h 2009267"/>
                <a:gd name="connsiteX0" fmla="*/ 4147342 w 4707370"/>
                <a:gd name="connsiteY0" fmla="*/ 0 h 1825182"/>
                <a:gd name="connsiteX1" fmla="*/ 4639982 w 4707370"/>
                <a:gd name="connsiteY1" fmla="*/ 146253 h 1825182"/>
                <a:gd name="connsiteX2" fmla="*/ 4563007 w 4707370"/>
                <a:gd name="connsiteY2" fmla="*/ 477246 h 1825182"/>
                <a:gd name="connsiteX3" fmla="*/ 3362196 w 4707370"/>
                <a:gd name="connsiteY3" fmla="*/ 646591 h 1825182"/>
                <a:gd name="connsiteX4" fmla="*/ 1129918 w 4707370"/>
                <a:gd name="connsiteY4" fmla="*/ 885214 h 1825182"/>
                <a:gd name="connsiteX5" fmla="*/ 183125 w 4707370"/>
                <a:gd name="connsiteY5" fmla="*/ 1177719 h 1825182"/>
                <a:gd name="connsiteX6" fmla="*/ 13779 w 4707370"/>
                <a:gd name="connsiteY6" fmla="*/ 1708847 h 1825182"/>
                <a:gd name="connsiteX7" fmla="*/ 383261 w 4707370"/>
                <a:gd name="connsiteY7" fmla="*/ 1824310 h 1825182"/>
                <a:gd name="connsiteX8" fmla="*/ 752741 w 4707370"/>
                <a:gd name="connsiteY8" fmla="*/ 1755032 h 1825182"/>
                <a:gd name="connsiteX9" fmla="*/ 999060 w 4707370"/>
                <a:gd name="connsiteY9" fmla="*/ 1631872 h 1825182"/>
                <a:gd name="connsiteX0" fmla="*/ 4140770 w 4700798"/>
                <a:gd name="connsiteY0" fmla="*/ 0 h 1829881"/>
                <a:gd name="connsiteX1" fmla="*/ 4633410 w 4700798"/>
                <a:gd name="connsiteY1" fmla="*/ 146253 h 1829881"/>
                <a:gd name="connsiteX2" fmla="*/ 4556435 w 4700798"/>
                <a:gd name="connsiteY2" fmla="*/ 477246 h 1829881"/>
                <a:gd name="connsiteX3" fmla="*/ 3355624 w 4700798"/>
                <a:gd name="connsiteY3" fmla="*/ 646591 h 1829881"/>
                <a:gd name="connsiteX4" fmla="*/ 1123346 w 4700798"/>
                <a:gd name="connsiteY4" fmla="*/ 885214 h 1829881"/>
                <a:gd name="connsiteX5" fmla="*/ 176553 w 4700798"/>
                <a:gd name="connsiteY5" fmla="*/ 1177719 h 1829881"/>
                <a:gd name="connsiteX6" fmla="*/ 14904 w 4700798"/>
                <a:gd name="connsiteY6" fmla="*/ 1608779 h 1829881"/>
                <a:gd name="connsiteX7" fmla="*/ 376689 w 4700798"/>
                <a:gd name="connsiteY7" fmla="*/ 1824310 h 1829881"/>
                <a:gd name="connsiteX8" fmla="*/ 746169 w 4700798"/>
                <a:gd name="connsiteY8" fmla="*/ 1755032 h 1829881"/>
                <a:gd name="connsiteX9" fmla="*/ 992488 w 4700798"/>
                <a:gd name="connsiteY9" fmla="*/ 1631872 h 1829881"/>
                <a:gd name="connsiteX0" fmla="*/ 4141324 w 4701352"/>
                <a:gd name="connsiteY0" fmla="*/ 0 h 1815522"/>
                <a:gd name="connsiteX1" fmla="*/ 4633964 w 4701352"/>
                <a:gd name="connsiteY1" fmla="*/ 146253 h 1815522"/>
                <a:gd name="connsiteX2" fmla="*/ 4556989 w 4701352"/>
                <a:gd name="connsiteY2" fmla="*/ 477246 h 1815522"/>
                <a:gd name="connsiteX3" fmla="*/ 3356178 w 4701352"/>
                <a:gd name="connsiteY3" fmla="*/ 646591 h 1815522"/>
                <a:gd name="connsiteX4" fmla="*/ 1123900 w 4701352"/>
                <a:gd name="connsiteY4" fmla="*/ 885214 h 1815522"/>
                <a:gd name="connsiteX5" fmla="*/ 177107 w 4701352"/>
                <a:gd name="connsiteY5" fmla="*/ 1177719 h 1815522"/>
                <a:gd name="connsiteX6" fmla="*/ 15458 w 4701352"/>
                <a:gd name="connsiteY6" fmla="*/ 1608779 h 1815522"/>
                <a:gd name="connsiteX7" fmla="*/ 384940 w 4701352"/>
                <a:gd name="connsiteY7" fmla="*/ 1808915 h 1815522"/>
                <a:gd name="connsiteX8" fmla="*/ 746723 w 4701352"/>
                <a:gd name="connsiteY8" fmla="*/ 1755032 h 1815522"/>
                <a:gd name="connsiteX9" fmla="*/ 993042 w 4701352"/>
                <a:gd name="connsiteY9" fmla="*/ 1631872 h 1815522"/>
                <a:gd name="connsiteX0" fmla="*/ 4165258 w 4725286"/>
                <a:gd name="connsiteY0" fmla="*/ 0 h 1815522"/>
                <a:gd name="connsiteX1" fmla="*/ 4657898 w 4725286"/>
                <a:gd name="connsiteY1" fmla="*/ 146253 h 1815522"/>
                <a:gd name="connsiteX2" fmla="*/ 4580923 w 4725286"/>
                <a:gd name="connsiteY2" fmla="*/ 477246 h 1815522"/>
                <a:gd name="connsiteX3" fmla="*/ 3380112 w 4725286"/>
                <a:gd name="connsiteY3" fmla="*/ 646591 h 1815522"/>
                <a:gd name="connsiteX4" fmla="*/ 1725147 w 4725286"/>
                <a:gd name="connsiteY4" fmla="*/ 800541 h 1815522"/>
                <a:gd name="connsiteX5" fmla="*/ 201041 w 4725286"/>
                <a:gd name="connsiteY5" fmla="*/ 1177719 h 1815522"/>
                <a:gd name="connsiteX6" fmla="*/ 39392 w 4725286"/>
                <a:gd name="connsiteY6" fmla="*/ 1608779 h 1815522"/>
                <a:gd name="connsiteX7" fmla="*/ 408874 w 4725286"/>
                <a:gd name="connsiteY7" fmla="*/ 1808915 h 1815522"/>
                <a:gd name="connsiteX8" fmla="*/ 770657 w 4725286"/>
                <a:gd name="connsiteY8" fmla="*/ 1755032 h 1815522"/>
                <a:gd name="connsiteX9" fmla="*/ 1016976 w 4725286"/>
                <a:gd name="connsiteY9" fmla="*/ 1631872 h 1815522"/>
                <a:gd name="connsiteX0" fmla="*/ 4133946 w 4693974"/>
                <a:gd name="connsiteY0" fmla="*/ 0 h 1815522"/>
                <a:gd name="connsiteX1" fmla="*/ 4626586 w 4693974"/>
                <a:gd name="connsiteY1" fmla="*/ 146253 h 1815522"/>
                <a:gd name="connsiteX2" fmla="*/ 4549611 w 4693974"/>
                <a:gd name="connsiteY2" fmla="*/ 477246 h 1815522"/>
                <a:gd name="connsiteX3" fmla="*/ 3348800 w 4693974"/>
                <a:gd name="connsiteY3" fmla="*/ 646591 h 1815522"/>
                <a:gd name="connsiteX4" fmla="*/ 1693835 w 4693974"/>
                <a:gd name="connsiteY4" fmla="*/ 800541 h 1815522"/>
                <a:gd name="connsiteX5" fmla="*/ 262099 w 4693974"/>
                <a:gd name="connsiteY5" fmla="*/ 1170022 h 1815522"/>
                <a:gd name="connsiteX6" fmla="*/ 8080 w 4693974"/>
                <a:gd name="connsiteY6" fmla="*/ 1608779 h 1815522"/>
                <a:gd name="connsiteX7" fmla="*/ 377562 w 4693974"/>
                <a:gd name="connsiteY7" fmla="*/ 1808915 h 1815522"/>
                <a:gd name="connsiteX8" fmla="*/ 739345 w 4693974"/>
                <a:gd name="connsiteY8" fmla="*/ 1755032 h 1815522"/>
                <a:gd name="connsiteX9" fmla="*/ 985664 w 4693974"/>
                <a:gd name="connsiteY9" fmla="*/ 1631872 h 1815522"/>
                <a:gd name="connsiteX0" fmla="*/ 4120467 w 4680495"/>
                <a:gd name="connsiteY0" fmla="*/ 0 h 1813657"/>
                <a:gd name="connsiteX1" fmla="*/ 4613107 w 4680495"/>
                <a:gd name="connsiteY1" fmla="*/ 146253 h 1813657"/>
                <a:gd name="connsiteX2" fmla="*/ 4536132 w 4680495"/>
                <a:gd name="connsiteY2" fmla="*/ 477246 h 1813657"/>
                <a:gd name="connsiteX3" fmla="*/ 3335321 w 4680495"/>
                <a:gd name="connsiteY3" fmla="*/ 646591 h 1813657"/>
                <a:gd name="connsiteX4" fmla="*/ 1680356 w 4680495"/>
                <a:gd name="connsiteY4" fmla="*/ 800541 h 1813657"/>
                <a:gd name="connsiteX5" fmla="*/ 248620 w 4680495"/>
                <a:gd name="connsiteY5" fmla="*/ 1170022 h 1813657"/>
                <a:gd name="connsiteX6" fmla="*/ 9996 w 4680495"/>
                <a:gd name="connsiteY6" fmla="*/ 1639569 h 1813657"/>
                <a:gd name="connsiteX7" fmla="*/ 364083 w 4680495"/>
                <a:gd name="connsiteY7" fmla="*/ 1808915 h 1813657"/>
                <a:gd name="connsiteX8" fmla="*/ 725866 w 4680495"/>
                <a:gd name="connsiteY8" fmla="*/ 1755032 h 1813657"/>
                <a:gd name="connsiteX9" fmla="*/ 972185 w 4680495"/>
                <a:gd name="connsiteY9" fmla="*/ 1631872 h 1813657"/>
                <a:gd name="connsiteX0" fmla="*/ 4115899 w 4675927"/>
                <a:gd name="connsiteY0" fmla="*/ 0 h 1813657"/>
                <a:gd name="connsiteX1" fmla="*/ 4608539 w 4675927"/>
                <a:gd name="connsiteY1" fmla="*/ 146253 h 1813657"/>
                <a:gd name="connsiteX2" fmla="*/ 4531564 w 4675927"/>
                <a:gd name="connsiteY2" fmla="*/ 477246 h 1813657"/>
                <a:gd name="connsiteX3" fmla="*/ 3330753 w 4675927"/>
                <a:gd name="connsiteY3" fmla="*/ 646591 h 1813657"/>
                <a:gd name="connsiteX4" fmla="*/ 1675788 w 4675927"/>
                <a:gd name="connsiteY4" fmla="*/ 800541 h 1813657"/>
                <a:gd name="connsiteX5" fmla="*/ 267145 w 4675927"/>
                <a:gd name="connsiteY5" fmla="*/ 1239299 h 1813657"/>
                <a:gd name="connsiteX6" fmla="*/ 5428 w 4675927"/>
                <a:gd name="connsiteY6" fmla="*/ 1639569 h 1813657"/>
                <a:gd name="connsiteX7" fmla="*/ 359515 w 4675927"/>
                <a:gd name="connsiteY7" fmla="*/ 1808915 h 1813657"/>
                <a:gd name="connsiteX8" fmla="*/ 721298 w 4675927"/>
                <a:gd name="connsiteY8" fmla="*/ 1755032 h 1813657"/>
                <a:gd name="connsiteX9" fmla="*/ 967617 w 4675927"/>
                <a:gd name="connsiteY9" fmla="*/ 1631872 h 1813657"/>
                <a:gd name="connsiteX0" fmla="*/ 4114753 w 4674781"/>
                <a:gd name="connsiteY0" fmla="*/ 0 h 1813657"/>
                <a:gd name="connsiteX1" fmla="*/ 4607393 w 4674781"/>
                <a:gd name="connsiteY1" fmla="*/ 146253 h 1813657"/>
                <a:gd name="connsiteX2" fmla="*/ 4530418 w 4674781"/>
                <a:gd name="connsiteY2" fmla="*/ 477246 h 1813657"/>
                <a:gd name="connsiteX3" fmla="*/ 3329607 w 4674781"/>
                <a:gd name="connsiteY3" fmla="*/ 646591 h 1813657"/>
                <a:gd name="connsiteX4" fmla="*/ 1674642 w 4674781"/>
                <a:gd name="connsiteY4" fmla="*/ 800541 h 1813657"/>
                <a:gd name="connsiteX5" fmla="*/ 273697 w 4674781"/>
                <a:gd name="connsiteY5" fmla="*/ 1277787 h 1813657"/>
                <a:gd name="connsiteX6" fmla="*/ 4282 w 4674781"/>
                <a:gd name="connsiteY6" fmla="*/ 1639569 h 1813657"/>
                <a:gd name="connsiteX7" fmla="*/ 358369 w 4674781"/>
                <a:gd name="connsiteY7" fmla="*/ 1808915 h 1813657"/>
                <a:gd name="connsiteX8" fmla="*/ 720152 w 4674781"/>
                <a:gd name="connsiteY8" fmla="*/ 1755032 h 1813657"/>
                <a:gd name="connsiteX9" fmla="*/ 966471 w 4674781"/>
                <a:gd name="connsiteY9" fmla="*/ 1631872 h 1813657"/>
                <a:gd name="connsiteX0" fmla="*/ 4119662 w 4679690"/>
                <a:gd name="connsiteY0" fmla="*/ 0 h 1813657"/>
                <a:gd name="connsiteX1" fmla="*/ 4612302 w 4679690"/>
                <a:gd name="connsiteY1" fmla="*/ 146253 h 1813657"/>
                <a:gd name="connsiteX2" fmla="*/ 4535327 w 4679690"/>
                <a:gd name="connsiteY2" fmla="*/ 477246 h 1813657"/>
                <a:gd name="connsiteX3" fmla="*/ 3334516 w 4679690"/>
                <a:gd name="connsiteY3" fmla="*/ 646591 h 1813657"/>
                <a:gd name="connsiteX4" fmla="*/ 1941266 w 4679690"/>
                <a:gd name="connsiteY4" fmla="*/ 908307 h 1813657"/>
                <a:gd name="connsiteX5" fmla="*/ 278606 w 4679690"/>
                <a:gd name="connsiteY5" fmla="*/ 1277787 h 1813657"/>
                <a:gd name="connsiteX6" fmla="*/ 9191 w 4679690"/>
                <a:gd name="connsiteY6" fmla="*/ 1639569 h 1813657"/>
                <a:gd name="connsiteX7" fmla="*/ 363278 w 4679690"/>
                <a:gd name="connsiteY7" fmla="*/ 1808915 h 1813657"/>
                <a:gd name="connsiteX8" fmla="*/ 725061 w 4679690"/>
                <a:gd name="connsiteY8" fmla="*/ 1755032 h 1813657"/>
                <a:gd name="connsiteX9" fmla="*/ 971380 w 4679690"/>
                <a:gd name="connsiteY9" fmla="*/ 1631872 h 1813657"/>
                <a:gd name="connsiteX0" fmla="*/ 4119662 w 4671502"/>
                <a:gd name="connsiteY0" fmla="*/ 0 h 1813657"/>
                <a:gd name="connsiteX1" fmla="*/ 4612302 w 4671502"/>
                <a:gd name="connsiteY1" fmla="*/ 146253 h 1813657"/>
                <a:gd name="connsiteX2" fmla="*/ 4519932 w 4671502"/>
                <a:gd name="connsiteY2" fmla="*/ 454153 h 1813657"/>
                <a:gd name="connsiteX3" fmla="*/ 3334516 w 4671502"/>
                <a:gd name="connsiteY3" fmla="*/ 646591 h 1813657"/>
                <a:gd name="connsiteX4" fmla="*/ 1941266 w 4671502"/>
                <a:gd name="connsiteY4" fmla="*/ 908307 h 1813657"/>
                <a:gd name="connsiteX5" fmla="*/ 278606 w 4671502"/>
                <a:gd name="connsiteY5" fmla="*/ 1277787 h 1813657"/>
                <a:gd name="connsiteX6" fmla="*/ 9191 w 4671502"/>
                <a:gd name="connsiteY6" fmla="*/ 1639569 h 1813657"/>
                <a:gd name="connsiteX7" fmla="*/ 363278 w 4671502"/>
                <a:gd name="connsiteY7" fmla="*/ 1808915 h 1813657"/>
                <a:gd name="connsiteX8" fmla="*/ 725061 w 4671502"/>
                <a:gd name="connsiteY8" fmla="*/ 1755032 h 1813657"/>
                <a:gd name="connsiteX9" fmla="*/ 971380 w 4671502"/>
                <a:gd name="connsiteY9" fmla="*/ 1631872 h 1813657"/>
                <a:gd name="connsiteX0" fmla="*/ 4119662 w 4780167"/>
                <a:gd name="connsiteY0" fmla="*/ 0 h 1813657"/>
                <a:gd name="connsiteX1" fmla="*/ 4612302 w 4780167"/>
                <a:gd name="connsiteY1" fmla="*/ 146253 h 1813657"/>
                <a:gd name="connsiteX2" fmla="*/ 4519932 w 4780167"/>
                <a:gd name="connsiteY2" fmla="*/ 454153 h 1813657"/>
                <a:gd name="connsiteX3" fmla="*/ 3334516 w 4780167"/>
                <a:gd name="connsiteY3" fmla="*/ 646591 h 1813657"/>
                <a:gd name="connsiteX4" fmla="*/ 1941266 w 4780167"/>
                <a:gd name="connsiteY4" fmla="*/ 908307 h 1813657"/>
                <a:gd name="connsiteX5" fmla="*/ 278606 w 4780167"/>
                <a:gd name="connsiteY5" fmla="*/ 1277787 h 1813657"/>
                <a:gd name="connsiteX6" fmla="*/ 9191 w 4780167"/>
                <a:gd name="connsiteY6" fmla="*/ 1639569 h 1813657"/>
                <a:gd name="connsiteX7" fmla="*/ 363278 w 4780167"/>
                <a:gd name="connsiteY7" fmla="*/ 1808915 h 1813657"/>
                <a:gd name="connsiteX8" fmla="*/ 725061 w 4780167"/>
                <a:gd name="connsiteY8" fmla="*/ 1755032 h 1813657"/>
                <a:gd name="connsiteX9" fmla="*/ 971380 w 4780167"/>
                <a:gd name="connsiteY9" fmla="*/ 1631872 h 1813657"/>
                <a:gd name="connsiteX0" fmla="*/ 4119662 w 4703281"/>
                <a:gd name="connsiteY0" fmla="*/ 0 h 1813657"/>
                <a:gd name="connsiteX1" fmla="*/ 4612302 w 4703281"/>
                <a:gd name="connsiteY1" fmla="*/ 146253 h 1813657"/>
                <a:gd name="connsiteX2" fmla="*/ 4519932 w 4703281"/>
                <a:gd name="connsiteY2" fmla="*/ 454153 h 1813657"/>
                <a:gd name="connsiteX3" fmla="*/ 3334516 w 4703281"/>
                <a:gd name="connsiteY3" fmla="*/ 646591 h 1813657"/>
                <a:gd name="connsiteX4" fmla="*/ 1941266 w 4703281"/>
                <a:gd name="connsiteY4" fmla="*/ 908307 h 1813657"/>
                <a:gd name="connsiteX5" fmla="*/ 278606 w 4703281"/>
                <a:gd name="connsiteY5" fmla="*/ 1277787 h 1813657"/>
                <a:gd name="connsiteX6" fmla="*/ 9191 w 4703281"/>
                <a:gd name="connsiteY6" fmla="*/ 1639569 h 1813657"/>
                <a:gd name="connsiteX7" fmla="*/ 363278 w 4703281"/>
                <a:gd name="connsiteY7" fmla="*/ 1808915 h 1813657"/>
                <a:gd name="connsiteX8" fmla="*/ 725061 w 4703281"/>
                <a:gd name="connsiteY8" fmla="*/ 1755032 h 1813657"/>
                <a:gd name="connsiteX9" fmla="*/ 971380 w 4703281"/>
                <a:gd name="connsiteY9" fmla="*/ 1631872 h 1813657"/>
                <a:gd name="connsiteX0" fmla="*/ 4119662 w 4707752"/>
                <a:gd name="connsiteY0" fmla="*/ 0 h 1813657"/>
                <a:gd name="connsiteX1" fmla="*/ 4666185 w 4707752"/>
                <a:gd name="connsiteY1" fmla="*/ 146253 h 1813657"/>
                <a:gd name="connsiteX2" fmla="*/ 4519932 w 4707752"/>
                <a:gd name="connsiteY2" fmla="*/ 454153 h 1813657"/>
                <a:gd name="connsiteX3" fmla="*/ 3334516 w 4707752"/>
                <a:gd name="connsiteY3" fmla="*/ 646591 h 1813657"/>
                <a:gd name="connsiteX4" fmla="*/ 1941266 w 4707752"/>
                <a:gd name="connsiteY4" fmla="*/ 908307 h 1813657"/>
                <a:gd name="connsiteX5" fmla="*/ 278606 w 4707752"/>
                <a:gd name="connsiteY5" fmla="*/ 1277787 h 1813657"/>
                <a:gd name="connsiteX6" fmla="*/ 9191 w 4707752"/>
                <a:gd name="connsiteY6" fmla="*/ 1639569 h 1813657"/>
                <a:gd name="connsiteX7" fmla="*/ 363278 w 4707752"/>
                <a:gd name="connsiteY7" fmla="*/ 1808915 h 1813657"/>
                <a:gd name="connsiteX8" fmla="*/ 725061 w 4707752"/>
                <a:gd name="connsiteY8" fmla="*/ 1755032 h 1813657"/>
                <a:gd name="connsiteX9" fmla="*/ 971380 w 4707752"/>
                <a:gd name="connsiteY9" fmla="*/ 1631872 h 1813657"/>
                <a:gd name="connsiteX0" fmla="*/ 4119662 w 4738356"/>
                <a:gd name="connsiteY0" fmla="*/ 0 h 1813657"/>
                <a:gd name="connsiteX1" fmla="*/ 4666185 w 4738356"/>
                <a:gd name="connsiteY1" fmla="*/ 146253 h 1813657"/>
                <a:gd name="connsiteX2" fmla="*/ 4519932 w 4738356"/>
                <a:gd name="connsiteY2" fmla="*/ 454153 h 1813657"/>
                <a:gd name="connsiteX3" fmla="*/ 3334516 w 4738356"/>
                <a:gd name="connsiteY3" fmla="*/ 646591 h 1813657"/>
                <a:gd name="connsiteX4" fmla="*/ 1941266 w 4738356"/>
                <a:gd name="connsiteY4" fmla="*/ 908307 h 1813657"/>
                <a:gd name="connsiteX5" fmla="*/ 278606 w 4738356"/>
                <a:gd name="connsiteY5" fmla="*/ 1277787 h 1813657"/>
                <a:gd name="connsiteX6" fmla="*/ 9191 w 4738356"/>
                <a:gd name="connsiteY6" fmla="*/ 1639569 h 1813657"/>
                <a:gd name="connsiteX7" fmla="*/ 363278 w 4738356"/>
                <a:gd name="connsiteY7" fmla="*/ 1808915 h 1813657"/>
                <a:gd name="connsiteX8" fmla="*/ 725061 w 4738356"/>
                <a:gd name="connsiteY8" fmla="*/ 1755032 h 1813657"/>
                <a:gd name="connsiteX9" fmla="*/ 971380 w 4738356"/>
                <a:gd name="connsiteY9" fmla="*/ 1631872 h 1813657"/>
                <a:gd name="connsiteX0" fmla="*/ 4119662 w 4738040"/>
                <a:gd name="connsiteY0" fmla="*/ 0 h 1813657"/>
                <a:gd name="connsiteX1" fmla="*/ 4666185 w 4738040"/>
                <a:gd name="connsiteY1" fmla="*/ 146253 h 1813657"/>
                <a:gd name="connsiteX2" fmla="*/ 4519932 w 4738040"/>
                <a:gd name="connsiteY2" fmla="*/ 454153 h 1813657"/>
                <a:gd name="connsiteX3" fmla="*/ 3342214 w 4738040"/>
                <a:gd name="connsiteY3" fmla="*/ 692776 h 1813657"/>
                <a:gd name="connsiteX4" fmla="*/ 1941266 w 4738040"/>
                <a:gd name="connsiteY4" fmla="*/ 908307 h 1813657"/>
                <a:gd name="connsiteX5" fmla="*/ 278606 w 4738040"/>
                <a:gd name="connsiteY5" fmla="*/ 1277787 h 1813657"/>
                <a:gd name="connsiteX6" fmla="*/ 9191 w 4738040"/>
                <a:gd name="connsiteY6" fmla="*/ 1639569 h 1813657"/>
                <a:gd name="connsiteX7" fmla="*/ 363278 w 4738040"/>
                <a:gd name="connsiteY7" fmla="*/ 1808915 h 1813657"/>
                <a:gd name="connsiteX8" fmla="*/ 725061 w 4738040"/>
                <a:gd name="connsiteY8" fmla="*/ 1755032 h 1813657"/>
                <a:gd name="connsiteX9" fmla="*/ 971380 w 4738040"/>
                <a:gd name="connsiteY9" fmla="*/ 1631872 h 1813657"/>
                <a:gd name="connsiteX0" fmla="*/ 4115283 w 4733661"/>
                <a:gd name="connsiteY0" fmla="*/ 0 h 1813657"/>
                <a:gd name="connsiteX1" fmla="*/ 4661806 w 4733661"/>
                <a:gd name="connsiteY1" fmla="*/ 146253 h 1813657"/>
                <a:gd name="connsiteX2" fmla="*/ 4515553 w 4733661"/>
                <a:gd name="connsiteY2" fmla="*/ 454153 h 1813657"/>
                <a:gd name="connsiteX3" fmla="*/ 3337835 w 4733661"/>
                <a:gd name="connsiteY3" fmla="*/ 692776 h 1813657"/>
                <a:gd name="connsiteX4" fmla="*/ 1936887 w 4733661"/>
                <a:gd name="connsiteY4" fmla="*/ 908307 h 1813657"/>
                <a:gd name="connsiteX5" fmla="*/ 274227 w 4733661"/>
                <a:gd name="connsiteY5" fmla="*/ 1277787 h 1813657"/>
                <a:gd name="connsiteX6" fmla="*/ 4812 w 4733661"/>
                <a:gd name="connsiteY6" fmla="*/ 1639569 h 1813657"/>
                <a:gd name="connsiteX7" fmla="*/ 297319 w 4733661"/>
                <a:gd name="connsiteY7" fmla="*/ 1808915 h 1813657"/>
                <a:gd name="connsiteX8" fmla="*/ 720682 w 4733661"/>
                <a:gd name="connsiteY8" fmla="*/ 1755032 h 1813657"/>
                <a:gd name="connsiteX9" fmla="*/ 967001 w 4733661"/>
                <a:gd name="connsiteY9" fmla="*/ 1631872 h 1813657"/>
                <a:gd name="connsiteX0" fmla="*/ 4143078 w 4761456"/>
                <a:gd name="connsiteY0" fmla="*/ 0 h 1814113"/>
                <a:gd name="connsiteX1" fmla="*/ 4689601 w 4761456"/>
                <a:gd name="connsiteY1" fmla="*/ 146253 h 1814113"/>
                <a:gd name="connsiteX2" fmla="*/ 4543348 w 4761456"/>
                <a:gd name="connsiteY2" fmla="*/ 454153 h 1814113"/>
                <a:gd name="connsiteX3" fmla="*/ 3365630 w 4761456"/>
                <a:gd name="connsiteY3" fmla="*/ 692776 h 1814113"/>
                <a:gd name="connsiteX4" fmla="*/ 1964682 w 4761456"/>
                <a:gd name="connsiteY4" fmla="*/ 908307 h 1814113"/>
                <a:gd name="connsiteX5" fmla="*/ 302022 w 4761456"/>
                <a:gd name="connsiteY5" fmla="*/ 1277787 h 1814113"/>
                <a:gd name="connsiteX6" fmla="*/ 1817 w 4761456"/>
                <a:gd name="connsiteY6" fmla="*/ 1631871 h 1814113"/>
                <a:gd name="connsiteX7" fmla="*/ 325114 w 4761456"/>
                <a:gd name="connsiteY7" fmla="*/ 1808915 h 1814113"/>
                <a:gd name="connsiteX8" fmla="*/ 748477 w 4761456"/>
                <a:gd name="connsiteY8" fmla="*/ 1755032 h 1814113"/>
                <a:gd name="connsiteX9" fmla="*/ 994796 w 4761456"/>
                <a:gd name="connsiteY9" fmla="*/ 1631872 h 1814113"/>
                <a:gd name="connsiteX0" fmla="*/ 4143078 w 4761456"/>
                <a:gd name="connsiteY0" fmla="*/ 0 h 1823666"/>
                <a:gd name="connsiteX1" fmla="*/ 4689601 w 4761456"/>
                <a:gd name="connsiteY1" fmla="*/ 146253 h 1823666"/>
                <a:gd name="connsiteX2" fmla="*/ 4543348 w 4761456"/>
                <a:gd name="connsiteY2" fmla="*/ 454153 h 1823666"/>
                <a:gd name="connsiteX3" fmla="*/ 3365630 w 4761456"/>
                <a:gd name="connsiteY3" fmla="*/ 692776 h 1823666"/>
                <a:gd name="connsiteX4" fmla="*/ 1964682 w 4761456"/>
                <a:gd name="connsiteY4" fmla="*/ 908307 h 1823666"/>
                <a:gd name="connsiteX5" fmla="*/ 302022 w 4761456"/>
                <a:gd name="connsiteY5" fmla="*/ 1277787 h 1823666"/>
                <a:gd name="connsiteX6" fmla="*/ 1817 w 4761456"/>
                <a:gd name="connsiteY6" fmla="*/ 1631871 h 1823666"/>
                <a:gd name="connsiteX7" fmla="*/ 325114 w 4761456"/>
                <a:gd name="connsiteY7" fmla="*/ 1808915 h 1823666"/>
                <a:gd name="connsiteX8" fmla="*/ 786965 w 4761456"/>
                <a:gd name="connsiteY8" fmla="*/ 1793519 h 1823666"/>
                <a:gd name="connsiteX9" fmla="*/ 994796 w 4761456"/>
                <a:gd name="connsiteY9" fmla="*/ 1631872 h 1823666"/>
                <a:gd name="connsiteX0" fmla="*/ 4143078 w 4761456"/>
                <a:gd name="connsiteY0" fmla="*/ 0 h 1815322"/>
                <a:gd name="connsiteX1" fmla="*/ 4689601 w 4761456"/>
                <a:gd name="connsiteY1" fmla="*/ 146253 h 1815322"/>
                <a:gd name="connsiteX2" fmla="*/ 4543348 w 4761456"/>
                <a:gd name="connsiteY2" fmla="*/ 454153 h 1815322"/>
                <a:gd name="connsiteX3" fmla="*/ 3365630 w 4761456"/>
                <a:gd name="connsiteY3" fmla="*/ 692776 h 1815322"/>
                <a:gd name="connsiteX4" fmla="*/ 1964682 w 4761456"/>
                <a:gd name="connsiteY4" fmla="*/ 908307 h 1815322"/>
                <a:gd name="connsiteX5" fmla="*/ 302022 w 4761456"/>
                <a:gd name="connsiteY5" fmla="*/ 1277787 h 1815322"/>
                <a:gd name="connsiteX6" fmla="*/ 1817 w 4761456"/>
                <a:gd name="connsiteY6" fmla="*/ 1631871 h 1815322"/>
                <a:gd name="connsiteX7" fmla="*/ 325114 w 4761456"/>
                <a:gd name="connsiteY7" fmla="*/ 1808915 h 1815322"/>
                <a:gd name="connsiteX8" fmla="*/ 786965 w 4761456"/>
                <a:gd name="connsiteY8" fmla="*/ 1762729 h 1815322"/>
                <a:gd name="connsiteX9" fmla="*/ 994796 w 4761456"/>
                <a:gd name="connsiteY9" fmla="*/ 1631872 h 1815322"/>
                <a:gd name="connsiteX0" fmla="*/ 4143078 w 4761456"/>
                <a:gd name="connsiteY0" fmla="*/ 0 h 1815322"/>
                <a:gd name="connsiteX1" fmla="*/ 4689601 w 4761456"/>
                <a:gd name="connsiteY1" fmla="*/ 146253 h 1815322"/>
                <a:gd name="connsiteX2" fmla="*/ 4543348 w 4761456"/>
                <a:gd name="connsiteY2" fmla="*/ 454153 h 1815322"/>
                <a:gd name="connsiteX3" fmla="*/ 3365630 w 4761456"/>
                <a:gd name="connsiteY3" fmla="*/ 692776 h 1815322"/>
                <a:gd name="connsiteX4" fmla="*/ 1964682 w 4761456"/>
                <a:gd name="connsiteY4" fmla="*/ 908307 h 1815322"/>
                <a:gd name="connsiteX5" fmla="*/ 302022 w 4761456"/>
                <a:gd name="connsiteY5" fmla="*/ 1082390 h 1815322"/>
                <a:gd name="connsiteX6" fmla="*/ 1817 w 4761456"/>
                <a:gd name="connsiteY6" fmla="*/ 1631871 h 1815322"/>
                <a:gd name="connsiteX7" fmla="*/ 325114 w 4761456"/>
                <a:gd name="connsiteY7" fmla="*/ 1808915 h 1815322"/>
                <a:gd name="connsiteX8" fmla="*/ 786965 w 4761456"/>
                <a:gd name="connsiteY8" fmla="*/ 1762729 h 1815322"/>
                <a:gd name="connsiteX9" fmla="*/ 994796 w 4761456"/>
                <a:gd name="connsiteY9" fmla="*/ 1631872 h 1815322"/>
                <a:gd name="connsiteX0" fmla="*/ 4143078 w 4761456"/>
                <a:gd name="connsiteY0" fmla="*/ 0 h 1830575"/>
                <a:gd name="connsiteX1" fmla="*/ 4689601 w 4761456"/>
                <a:gd name="connsiteY1" fmla="*/ 146253 h 1830575"/>
                <a:gd name="connsiteX2" fmla="*/ 4543348 w 4761456"/>
                <a:gd name="connsiteY2" fmla="*/ 454153 h 1830575"/>
                <a:gd name="connsiteX3" fmla="*/ 3365630 w 4761456"/>
                <a:gd name="connsiteY3" fmla="*/ 692776 h 1830575"/>
                <a:gd name="connsiteX4" fmla="*/ 1964682 w 4761456"/>
                <a:gd name="connsiteY4" fmla="*/ 908307 h 1830575"/>
                <a:gd name="connsiteX5" fmla="*/ 302022 w 4761456"/>
                <a:gd name="connsiteY5" fmla="*/ 1082390 h 1830575"/>
                <a:gd name="connsiteX6" fmla="*/ 1817 w 4761456"/>
                <a:gd name="connsiteY6" fmla="*/ 1412049 h 1830575"/>
                <a:gd name="connsiteX7" fmla="*/ 325114 w 4761456"/>
                <a:gd name="connsiteY7" fmla="*/ 1808915 h 1830575"/>
                <a:gd name="connsiteX8" fmla="*/ 786965 w 4761456"/>
                <a:gd name="connsiteY8" fmla="*/ 1762729 h 1830575"/>
                <a:gd name="connsiteX9" fmla="*/ 994796 w 4761456"/>
                <a:gd name="connsiteY9" fmla="*/ 1631872 h 1830575"/>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908307 h 1819679"/>
                <a:gd name="connsiteX5" fmla="*/ 302022 w 4761456"/>
                <a:gd name="connsiteY5" fmla="*/ 1082390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802467 h 1819679"/>
                <a:gd name="connsiteX5" fmla="*/ 302022 w 4761456"/>
                <a:gd name="connsiteY5" fmla="*/ 1082390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802467 h 1819679"/>
                <a:gd name="connsiteX5" fmla="*/ 302022 w 4761456"/>
                <a:gd name="connsiteY5" fmla="*/ 968408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35514 w 4753892"/>
                <a:gd name="connsiteY0" fmla="*/ 0 h 1828246"/>
                <a:gd name="connsiteX1" fmla="*/ 4682037 w 4753892"/>
                <a:gd name="connsiteY1" fmla="*/ 146253 h 1828246"/>
                <a:gd name="connsiteX2" fmla="*/ 4535784 w 4753892"/>
                <a:gd name="connsiteY2" fmla="*/ 454153 h 1828246"/>
                <a:gd name="connsiteX3" fmla="*/ 3358066 w 4753892"/>
                <a:gd name="connsiteY3" fmla="*/ 692776 h 1828246"/>
                <a:gd name="connsiteX4" fmla="*/ 1957118 w 4753892"/>
                <a:gd name="connsiteY4" fmla="*/ 802467 h 1828246"/>
                <a:gd name="connsiteX5" fmla="*/ 294458 w 4753892"/>
                <a:gd name="connsiteY5" fmla="*/ 968408 h 1828246"/>
                <a:gd name="connsiteX6" fmla="*/ 2395 w 4753892"/>
                <a:gd name="connsiteY6" fmla="*/ 1444616 h 1828246"/>
                <a:gd name="connsiteX7" fmla="*/ 317550 w 4753892"/>
                <a:gd name="connsiteY7" fmla="*/ 1808915 h 1828246"/>
                <a:gd name="connsiteX8" fmla="*/ 779401 w 4753892"/>
                <a:gd name="connsiteY8" fmla="*/ 1762729 h 1828246"/>
                <a:gd name="connsiteX9" fmla="*/ 987232 w 4753892"/>
                <a:gd name="connsiteY9" fmla="*/ 1631872 h 1828246"/>
                <a:gd name="connsiteX0" fmla="*/ 4158579 w 4776957"/>
                <a:gd name="connsiteY0" fmla="*/ 0 h 1827666"/>
                <a:gd name="connsiteX1" fmla="*/ 4705102 w 4776957"/>
                <a:gd name="connsiteY1" fmla="*/ 146253 h 1827666"/>
                <a:gd name="connsiteX2" fmla="*/ 4558849 w 4776957"/>
                <a:gd name="connsiteY2" fmla="*/ 454153 h 1827666"/>
                <a:gd name="connsiteX3" fmla="*/ 3381131 w 4776957"/>
                <a:gd name="connsiteY3" fmla="*/ 692776 h 1827666"/>
                <a:gd name="connsiteX4" fmla="*/ 1980183 w 4776957"/>
                <a:gd name="connsiteY4" fmla="*/ 802467 h 1827666"/>
                <a:gd name="connsiteX5" fmla="*/ 317523 w 4776957"/>
                <a:gd name="connsiteY5" fmla="*/ 968408 h 1827666"/>
                <a:gd name="connsiteX6" fmla="*/ 1035 w 4776957"/>
                <a:gd name="connsiteY6" fmla="*/ 1452757 h 1827666"/>
                <a:gd name="connsiteX7" fmla="*/ 340615 w 4776957"/>
                <a:gd name="connsiteY7" fmla="*/ 1808915 h 1827666"/>
                <a:gd name="connsiteX8" fmla="*/ 802466 w 4776957"/>
                <a:gd name="connsiteY8" fmla="*/ 1762729 h 1827666"/>
                <a:gd name="connsiteX9" fmla="*/ 1010297 w 4776957"/>
                <a:gd name="connsiteY9" fmla="*/ 1631872 h 1827666"/>
                <a:gd name="connsiteX0" fmla="*/ 4158975 w 4777353"/>
                <a:gd name="connsiteY0" fmla="*/ 0 h 1807479"/>
                <a:gd name="connsiteX1" fmla="*/ 4705498 w 4777353"/>
                <a:gd name="connsiteY1" fmla="*/ 146253 h 1807479"/>
                <a:gd name="connsiteX2" fmla="*/ 4559245 w 4777353"/>
                <a:gd name="connsiteY2" fmla="*/ 454153 h 1807479"/>
                <a:gd name="connsiteX3" fmla="*/ 3381527 w 4777353"/>
                <a:gd name="connsiteY3" fmla="*/ 692776 h 1807479"/>
                <a:gd name="connsiteX4" fmla="*/ 1980579 w 4777353"/>
                <a:gd name="connsiteY4" fmla="*/ 802467 h 1807479"/>
                <a:gd name="connsiteX5" fmla="*/ 317919 w 4777353"/>
                <a:gd name="connsiteY5" fmla="*/ 968408 h 1807479"/>
                <a:gd name="connsiteX6" fmla="*/ 1431 w 4777353"/>
                <a:gd name="connsiteY6" fmla="*/ 1452757 h 1807479"/>
                <a:gd name="connsiteX7" fmla="*/ 349152 w 4777353"/>
                <a:gd name="connsiteY7" fmla="*/ 1784490 h 1807479"/>
                <a:gd name="connsiteX8" fmla="*/ 802862 w 4777353"/>
                <a:gd name="connsiteY8" fmla="*/ 1762729 h 1807479"/>
                <a:gd name="connsiteX9" fmla="*/ 1010693 w 4777353"/>
                <a:gd name="connsiteY9" fmla="*/ 1631872 h 1807479"/>
                <a:gd name="connsiteX0" fmla="*/ 4158975 w 4777353"/>
                <a:gd name="connsiteY0" fmla="*/ 0 h 1800249"/>
                <a:gd name="connsiteX1" fmla="*/ 4705498 w 4777353"/>
                <a:gd name="connsiteY1" fmla="*/ 146253 h 1800249"/>
                <a:gd name="connsiteX2" fmla="*/ 4559245 w 4777353"/>
                <a:gd name="connsiteY2" fmla="*/ 454153 h 1800249"/>
                <a:gd name="connsiteX3" fmla="*/ 3381527 w 4777353"/>
                <a:gd name="connsiteY3" fmla="*/ 692776 h 1800249"/>
                <a:gd name="connsiteX4" fmla="*/ 1980579 w 4777353"/>
                <a:gd name="connsiteY4" fmla="*/ 802467 h 1800249"/>
                <a:gd name="connsiteX5" fmla="*/ 317919 w 4777353"/>
                <a:gd name="connsiteY5" fmla="*/ 968408 h 1800249"/>
                <a:gd name="connsiteX6" fmla="*/ 1431 w 4777353"/>
                <a:gd name="connsiteY6" fmla="*/ 1452757 h 1800249"/>
                <a:gd name="connsiteX7" fmla="*/ 349152 w 4777353"/>
                <a:gd name="connsiteY7" fmla="*/ 1784490 h 1800249"/>
                <a:gd name="connsiteX8" fmla="*/ 802862 w 4777353"/>
                <a:gd name="connsiteY8" fmla="*/ 1762729 h 1800249"/>
                <a:gd name="connsiteX9" fmla="*/ 1010693 w 4777353"/>
                <a:gd name="connsiteY9" fmla="*/ 1631872 h 1800249"/>
                <a:gd name="connsiteX0" fmla="*/ 4206865 w 4825243"/>
                <a:gd name="connsiteY0" fmla="*/ 0 h 1809287"/>
                <a:gd name="connsiteX1" fmla="*/ 4753388 w 4825243"/>
                <a:gd name="connsiteY1" fmla="*/ 146253 h 1809287"/>
                <a:gd name="connsiteX2" fmla="*/ 4607135 w 4825243"/>
                <a:gd name="connsiteY2" fmla="*/ 454153 h 1809287"/>
                <a:gd name="connsiteX3" fmla="*/ 3429417 w 4825243"/>
                <a:gd name="connsiteY3" fmla="*/ 692776 h 1809287"/>
                <a:gd name="connsiteX4" fmla="*/ 2028469 w 4825243"/>
                <a:gd name="connsiteY4" fmla="*/ 802467 h 1809287"/>
                <a:gd name="connsiteX5" fmla="*/ 365809 w 4825243"/>
                <a:gd name="connsiteY5" fmla="*/ 968408 h 1809287"/>
                <a:gd name="connsiteX6" fmla="*/ 472 w 4825243"/>
                <a:gd name="connsiteY6" fmla="*/ 1428333 h 1809287"/>
                <a:gd name="connsiteX7" fmla="*/ 397042 w 4825243"/>
                <a:gd name="connsiteY7" fmla="*/ 1784490 h 1809287"/>
                <a:gd name="connsiteX8" fmla="*/ 850752 w 4825243"/>
                <a:gd name="connsiteY8" fmla="*/ 1762729 h 1809287"/>
                <a:gd name="connsiteX9" fmla="*/ 1058583 w 4825243"/>
                <a:gd name="connsiteY9" fmla="*/ 1631872 h 1809287"/>
                <a:gd name="connsiteX0" fmla="*/ 4206865 w 4825243"/>
                <a:gd name="connsiteY0" fmla="*/ 0 h 1809287"/>
                <a:gd name="connsiteX1" fmla="*/ 4753388 w 4825243"/>
                <a:gd name="connsiteY1" fmla="*/ 146253 h 1809287"/>
                <a:gd name="connsiteX2" fmla="*/ 4607135 w 4825243"/>
                <a:gd name="connsiteY2" fmla="*/ 454153 h 1809287"/>
                <a:gd name="connsiteX3" fmla="*/ 3429417 w 4825243"/>
                <a:gd name="connsiteY3" fmla="*/ 692776 h 1809287"/>
                <a:gd name="connsiteX4" fmla="*/ 2028469 w 4825243"/>
                <a:gd name="connsiteY4" fmla="*/ 802467 h 1809287"/>
                <a:gd name="connsiteX5" fmla="*/ 365809 w 4825243"/>
                <a:gd name="connsiteY5" fmla="*/ 935842 h 1809287"/>
                <a:gd name="connsiteX6" fmla="*/ 472 w 4825243"/>
                <a:gd name="connsiteY6" fmla="*/ 1428333 h 1809287"/>
                <a:gd name="connsiteX7" fmla="*/ 397042 w 4825243"/>
                <a:gd name="connsiteY7" fmla="*/ 1784490 h 1809287"/>
                <a:gd name="connsiteX8" fmla="*/ 850752 w 4825243"/>
                <a:gd name="connsiteY8" fmla="*/ 1762729 h 1809287"/>
                <a:gd name="connsiteX9" fmla="*/ 1058583 w 4825243"/>
                <a:gd name="connsiteY9" fmla="*/ 1631872 h 1809287"/>
                <a:gd name="connsiteX0" fmla="*/ 4206865 w 4825243"/>
                <a:gd name="connsiteY0" fmla="*/ 0 h 1814109"/>
                <a:gd name="connsiteX1" fmla="*/ 4753388 w 4825243"/>
                <a:gd name="connsiteY1" fmla="*/ 146253 h 1814109"/>
                <a:gd name="connsiteX2" fmla="*/ 4607135 w 4825243"/>
                <a:gd name="connsiteY2" fmla="*/ 454153 h 1814109"/>
                <a:gd name="connsiteX3" fmla="*/ 3429417 w 4825243"/>
                <a:gd name="connsiteY3" fmla="*/ 692776 h 1814109"/>
                <a:gd name="connsiteX4" fmla="*/ 2028469 w 4825243"/>
                <a:gd name="connsiteY4" fmla="*/ 802467 h 1814109"/>
                <a:gd name="connsiteX5" fmla="*/ 365809 w 4825243"/>
                <a:gd name="connsiteY5" fmla="*/ 935842 h 1814109"/>
                <a:gd name="connsiteX6" fmla="*/ 472 w 4825243"/>
                <a:gd name="connsiteY6" fmla="*/ 1363201 h 1814109"/>
                <a:gd name="connsiteX7" fmla="*/ 397042 w 4825243"/>
                <a:gd name="connsiteY7" fmla="*/ 1784490 h 1814109"/>
                <a:gd name="connsiteX8" fmla="*/ 850752 w 4825243"/>
                <a:gd name="connsiteY8" fmla="*/ 1762729 h 1814109"/>
                <a:gd name="connsiteX9" fmla="*/ 1058583 w 4825243"/>
                <a:gd name="connsiteY9" fmla="*/ 1631872 h 1814109"/>
                <a:gd name="connsiteX0" fmla="*/ 4208532 w 4826910"/>
                <a:gd name="connsiteY0" fmla="*/ 0 h 1814109"/>
                <a:gd name="connsiteX1" fmla="*/ 4755055 w 4826910"/>
                <a:gd name="connsiteY1" fmla="*/ 146253 h 1814109"/>
                <a:gd name="connsiteX2" fmla="*/ 4608802 w 4826910"/>
                <a:gd name="connsiteY2" fmla="*/ 454153 h 1814109"/>
                <a:gd name="connsiteX3" fmla="*/ 3431084 w 4826910"/>
                <a:gd name="connsiteY3" fmla="*/ 692776 h 1814109"/>
                <a:gd name="connsiteX4" fmla="*/ 2030136 w 4826910"/>
                <a:gd name="connsiteY4" fmla="*/ 802467 h 1814109"/>
                <a:gd name="connsiteX5" fmla="*/ 367476 w 4826910"/>
                <a:gd name="connsiteY5" fmla="*/ 935842 h 1814109"/>
                <a:gd name="connsiteX6" fmla="*/ 2139 w 4826910"/>
                <a:gd name="connsiteY6" fmla="*/ 1363201 h 1814109"/>
                <a:gd name="connsiteX7" fmla="*/ 398709 w 4826910"/>
                <a:gd name="connsiteY7" fmla="*/ 1784490 h 1814109"/>
                <a:gd name="connsiteX8" fmla="*/ 852419 w 4826910"/>
                <a:gd name="connsiteY8" fmla="*/ 1762729 h 1814109"/>
                <a:gd name="connsiteX9" fmla="*/ 1060250 w 4826910"/>
                <a:gd name="connsiteY9" fmla="*/ 1631872 h 1814109"/>
                <a:gd name="connsiteX0" fmla="*/ 4206729 w 4825107"/>
                <a:gd name="connsiteY0" fmla="*/ 0 h 1814109"/>
                <a:gd name="connsiteX1" fmla="*/ 4753252 w 4825107"/>
                <a:gd name="connsiteY1" fmla="*/ 146253 h 1814109"/>
                <a:gd name="connsiteX2" fmla="*/ 4606999 w 4825107"/>
                <a:gd name="connsiteY2" fmla="*/ 454153 h 1814109"/>
                <a:gd name="connsiteX3" fmla="*/ 3429281 w 4825107"/>
                <a:gd name="connsiteY3" fmla="*/ 692776 h 1814109"/>
                <a:gd name="connsiteX4" fmla="*/ 2028333 w 4825107"/>
                <a:gd name="connsiteY4" fmla="*/ 802467 h 1814109"/>
                <a:gd name="connsiteX5" fmla="*/ 365673 w 4825107"/>
                <a:gd name="connsiteY5" fmla="*/ 935842 h 1814109"/>
                <a:gd name="connsiteX6" fmla="*/ 336 w 4825107"/>
                <a:gd name="connsiteY6" fmla="*/ 1363201 h 1814109"/>
                <a:gd name="connsiteX7" fmla="*/ 396906 w 4825107"/>
                <a:gd name="connsiteY7" fmla="*/ 1784490 h 1814109"/>
                <a:gd name="connsiteX8" fmla="*/ 850616 w 4825107"/>
                <a:gd name="connsiteY8" fmla="*/ 1762729 h 1814109"/>
                <a:gd name="connsiteX9" fmla="*/ 1058447 w 4825107"/>
                <a:gd name="connsiteY9" fmla="*/ 1631872 h 1814109"/>
                <a:gd name="connsiteX0" fmla="*/ 4206729 w 4825107"/>
                <a:gd name="connsiteY0" fmla="*/ 0 h 1814109"/>
                <a:gd name="connsiteX1" fmla="*/ 4753252 w 4825107"/>
                <a:gd name="connsiteY1" fmla="*/ 146253 h 1814109"/>
                <a:gd name="connsiteX2" fmla="*/ 4606999 w 4825107"/>
                <a:gd name="connsiteY2" fmla="*/ 454153 h 1814109"/>
                <a:gd name="connsiteX3" fmla="*/ 3429281 w 4825107"/>
                <a:gd name="connsiteY3" fmla="*/ 692776 h 1814109"/>
                <a:gd name="connsiteX4" fmla="*/ 2028333 w 4825107"/>
                <a:gd name="connsiteY4" fmla="*/ 802467 h 1814109"/>
                <a:gd name="connsiteX5" fmla="*/ 365673 w 4825107"/>
                <a:gd name="connsiteY5" fmla="*/ 935842 h 1814109"/>
                <a:gd name="connsiteX6" fmla="*/ 336 w 4825107"/>
                <a:gd name="connsiteY6" fmla="*/ 1363201 h 1814109"/>
                <a:gd name="connsiteX7" fmla="*/ 396906 w 4825107"/>
                <a:gd name="connsiteY7" fmla="*/ 1784490 h 1814109"/>
                <a:gd name="connsiteX8" fmla="*/ 850616 w 4825107"/>
                <a:gd name="connsiteY8" fmla="*/ 1762729 h 1814109"/>
                <a:gd name="connsiteX9" fmla="*/ 1058447 w 4825107"/>
                <a:gd name="connsiteY9" fmla="*/ 1631872 h 1814109"/>
                <a:gd name="connsiteX0" fmla="*/ 4210707 w 4829085"/>
                <a:gd name="connsiteY0" fmla="*/ 0 h 1814109"/>
                <a:gd name="connsiteX1" fmla="*/ 4757230 w 4829085"/>
                <a:gd name="connsiteY1" fmla="*/ 146253 h 1814109"/>
                <a:gd name="connsiteX2" fmla="*/ 4610977 w 4829085"/>
                <a:gd name="connsiteY2" fmla="*/ 454153 h 1814109"/>
                <a:gd name="connsiteX3" fmla="*/ 3433259 w 4829085"/>
                <a:gd name="connsiteY3" fmla="*/ 692776 h 1814109"/>
                <a:gd name="connsiteX4" fmla="*/ 2032311 w 4829085"/>
                <a:gd name="connsiteY4" fmla="*/ 802467 h 1814109"/>
                <a:gd name="connsiteX5" fmla="*/ 369651 w 4829085"/>
                <a:gd name="connsiteY5" fmla="*/ 935842 h 1814109"/>
                <a:gd name="connsiteX6" fmla="*/ 4314 w 4829085"/>
                <a:gd name="connsiteY6" fmla="*/ 1363201 h 1814109"/>
                <a:gd name="connsiteX7" fmla="*/ 400884 w 4829085"/>
                <a:gd name="connsiteY7" fmla="*/ 1784490 h 1814109"/>
                <a:gd name="connsiteX8" fmla="*/ 854594 w 4829085"/>
                <a:gd name="connsiteY8" fmla="*/ 1762729 h 1814109"/>
                <a:gd name="connsiteX9" fmla="*/ 1062425 w 4829085"/>
                <a:gd name="connsiteY9" fmla="*/ 1631872 h 1814109"/>
                <a:gd name="connsiteX0" fmla="*/ 4206418 w 4824796"/>
                <a:gd name="connsiteY0" fmla="*/ 0 h 1814109"/>
                <a:gd name="connsiteX1" fmla="*/ 4752941 w 4824796"/>
                <a:gd name="connsiteY1" fmla="*/ 146253 h 1814109"/>
                <a:gd name="connsiteX2" fmla="*/ 4606688 w 4824796"/>
                <a:gd name="connsiteY2" fmla="*/ 454153 h 1814109"/>
                <a:gd name="connsiteX3" fmla="*/ 3428970 w 4824796"/>
                <a:gd name="connsiteY3" fmla="*/ 692776 h 1814109"/>
                <a:gd name="connsiteX4" fmla="*/ 2028022 w 4824796"/>
                <a:gd name="connsiteY4" fmla="*/ 802467 h 1814109"/>
                <a:gd name="connsiteX5" fmla="*/ 365362 w 4824796"/>
                <a:gd name="connsiteY5" fmla="*/ 935842 h 1814109"/>
                <a:gd name="connsiteX6" fmla="*/ 25 w 4824796"/>
                <a:gd name="connsiteY6" fmla="*/ 1363201 h 1814109"/>
                <a:gd name="connsiteX7" fmla="*/ 396595 w 4824796"/>
                <a:gd name="connsiteY7" fmla="*/ 1784490 h 1814109"/>
                <a:gd name="connsiteX8" fmla="*/ 850305 w 4824796"/>
                <a:gd name="connsiteY8" fmla="*/ 1762729 h 1814109"/>
                <a:gd name="connsiteX9" fmla="*/ 1058136 w 4824796"/>
                <a:gd name="connsiteY9" fmla="*/ 1631872 h 1814109"/>
                <a:gd name="connsiteX0" fmla="*/ 4206418 w 4824796"/>
                <a:gd name="connsiteY0" fmla="*/ 0 h 1830718"/>
                <a:gd name="connsiteX1" fmla="*/ 4752941 w 4824796"/>
                <a:gd name="connsiteY1" fmla="*/ 146253 h 1830718"/>
                <a:gd name="connsiteX2" fmla="*/ 4606688 w 4824796"/>
                <a:gd name="connsiteY2" fmla="*/ 454153 h 1830718"/>
                <a:gd name="connsiteX3" fmla="*/ 3428970 w 4824796"/>
                <a:gd name="connsiteY3" fmla="*/ 692776 h 1830718"/>
                <a:gd name="connsiteX4" fmla="*/ 2028022 w 4824796"/>
                <a:gd name="connsiteY4" fmla="*/ 802467 h 1830718"/>
                <a:gd name="connsiteX5" fmla="*/ 365362 w 4824796"/>
                <a:gd name="connsiteY5" fmla="*/ 935842 h 1830718"/>
                <a:gd name="connsiteX6" fmla="*/ 25 w 4824796"/>
                <a:gd name="connsiteY6" fmla="*/ 1363201 h 1830718"/>
                <a:gd name="connsiteX7" fmla="*/ 396595 w 4824796"/>
                <a:gd name="connsiteY7" fmla="*/ 1784490 h 1830718"/>
                <a:gd name="connsiteX8" fmla="*/ 838014 w 4824796"/>
                <a:gd name="connsiteY8" fmla="*/ 1817364 h 1830718"/>
                <a:gd name="connsiteX9" fmla="*/ 850305 w 4824796"/>
                <a:gd name="connsiteY9" fmla="*/ 1762729 h 1830718"/>
                <a:gd name="connsiteX10" fmla="*/ 1058136 w 4824796"/>
                <a:gd name="connsiteY10" fmla="*/ 1631872 h 1830718"/>
                <a:gd name="connsiteX0" fmla="*/ 4206402 w 4824780"/>
                <a:gd name="connsiteY0" fmla="*/ 0 h 1826723"/>
                <a:gd name="connsiteX1" fmla="*/ 4752925 w 4824780"/>
                <a:gd name="connsiteY1" fmla="*/ 146253 h 1826723"/>
                <a:gd name="connsiteX2" fmla="*/ 4606672 w 4824780"/>
                <a:gd name="connsiteY2" fmla="*/ 454153 h 1826723"/>
                <a:gd name="connsiteX3" fmla="*/ 3428954 w 4824780"/>
                <a:gd name="connsiteY3" fmla="*/ 692776 h 1826723"/>
                <a:gd name="connsiteX4" fmla="*/ 2028006 w 4824780"/>
                <a:gd name="connsiteY4" fmla="*/ 802467 h 1826723"/>
                <a:gd name="connsiteX5" fmla="*/ 365346 w 4824780"/>
                <a:gd name="connsiteY5" fmla="*/ 935842 h 1826723"/>
                <a:gd name="connsiteX6" fmla="*/ 9 w 4824780"/>
                <a:gd name="connsiteY6" fmla="*/ 1363201 h 1826723"/>
                <a:gd name="connsiteX7" fmla="*/ 355872 w 4824780"/>
                <a:gd name="connsiteY7" fmla="*/ 1776349 h 1826723"/>
                <a:gd name="connsiteX8" fmla="*/ 837998 w 4824780"/>
                <a:gd name="connsiteY8" fmla="*/ 1817364 h 1826723"/>
                <a:gd name="connsiteX9" fmla="*/ 850289 w 4824780"/>
                <a:gd name="connsiteY9" fmla="*/ 1762729 h 1826723"/>
                <a:gd name="connsiteX10" fmla="*/ 1058120 w 4824780"/>
                <a:gd name="connsiteY10" fmla="*/ 1631872 h 182672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851583 w 4826074"/>
                <a:gd name="connsiteY9" fmla="*/ 1762729 h 1820943"/>
                <a:gd name="connsiteX10" fmla="*/ 1059414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851583 w 4826074"/>
                <a:gd name="connsiteY9" fmla="*/ 1762729 h 1820943"/>
                <a:gd name="connsiteX10" fmla="*/ 1344369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1103972 w 4826074"/>
                <a:gd name="connsiteY9" fmla="*/ 1762729 h 1820943"/>
                <a:gd name="connsiteX10" fmla="*/ 1344369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1103972 w 4826074"/>
                <a:gd name="connsiteY9" fmla="*/ 1762729 h 1820943"/>
                <a:gd name="connsiteX10" fmla="*/ 1311803 w 4826074"/>
                <a:gd name="connsiteY10" fmla="*/ 1623731 h 1820943"/>
                <a:gd name="connsiteX0" fmla="*/ 4207587 w 4825965"/>
                <a:gd name="connsiteY0" fmla="*/ 0 h 1820943"/>
                <a:gd name="connsiteX1" fmla="*/ 4754110 w 4825965"/>
                <a:gd name="connsiteY1" fmla="*/ 146253 h 1820943"/>
                <a:gd name="connsiteX2" fmla="*/ 4607857 w 4825965"/>
                <a:gd name="connsiteY2" fmla="*/ 454153 h 1820943"/>
                <a:gd name="connsiteX3" fmla="*/ 3430139 w 4825965"/>
                <a:gd name="connsiteY3" fmla="*/ 692776 h 1820943"/>
                <a:gd name="connsiteX4" fmla="*/ 2029191 w 4825965"/>
                <a:gd name="connsiteY4" fmla="*/ 802467 h 1820943"/>
                <a:gd name="connsiteX5" fmla="*/ 366531 w 4825965"/>
                <a:gd name="connsiteY5" fmla="*/ 935842 h 1820943"/>
                <a:gd name="connsiteX6" fmla="*/ 1194 w 4825965"/>
                <a:gd name="connsiteY6" fmla="*/ 1363201 h 1820943"/>
                <a:gd name="connsiteX7" fmla="*/ 267499 w 4825965"/>
                <a:gd name="connsiteY7" fmla="*/ 1760065 h 1820943"/>
                <a:gd name="connsiteX8" fmla="*/ 749626 w 4825965"/>
                <a:gd name="connsiteY8" fmla="*/ 1817364 h 1820943"/>
                <a:gd name="connsiteX9" fmla="*/ 1103863 w 4825965"/>
                <a:gd name="connsiteY9" fmla="*/ 1762729 h 1820943"/>
                <a:gd name="connsiteX10" fmla="*/ 1311694 w 4825965"/>
                <a:gd name="connsiteY10" fmla="*/ 1623731 h 182094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935842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935842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35034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37113 w 4825745"/>
                <a:gd name="connsiteY4" fmla="*/ 802468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8745 w 4827123"/>
                <a:gd name="connsiteY0" fmla="*/ 0 h 1817693"/>
                <a:gd name="connsiteX1" fmla="*/ 4755268 w 4827123"/>
                <a:gd name="connsiteY1" fmla="*/ 146253 h 1817693"/>
                <a:gd name="connsiteX2" fmla="*/ 4609015 w 4827123"/>
                <a:gd name="connsiteY2" fmla="*/ 454153 h 1817693"/>
                <a:gd name="connsiteX3" fmla="*/ 3431297 w 4827123"/>
                <a:gd name="connsiteY3" fmla="*/ 692776 h 1817693"/>
                <a:gd name="connsiteX4" fmla="*/ 2038491 w 4827123"/>
                <a:gd name="connsiteY4" fmla="*/ 802468 h 1817693"/>
                <a:gd name="connsiteX5" fmla="*/ 424680 w 4827123"/>
                <a:gd name="connsiteY5" fmla="*/ 927700 h 1817693"/>
                <a:gd name="connsiteX6" fmla="*/ 2352 w 4827123"/>
                <a:gd name="connsiteY6" fmla="*/ 1363201 h 1817693"/>
                <a:gd name="connsiteX7" fmla="*/ 276798 w 4827123"/>
                <a:gd name="connsiteY7" fmla="*/ 1719358 h 1817693"/>
                <a:gd name="connsiteX8" fmla="*/ 750784 w 4827123"/>
                <a:gd name="connsiteY8" fmla="*/ 1817364 h 1817693"/>
                <a:gd name="connsiteX9" fmla="*/ 1105021 w 4827123"/>
                <a:gd name="connsiteY9" fmla="*/ 1762729 h 1817693"/>
                <a:gd name="connsiteX10" fmla="*/ 1312852 w 4827123"/>
                <a:gd name="connsiteY10" fmla="*/ 1623731 h 1817693"/>
                <a:gd name="connsiteX0" fmla="*/ 4200688 w 4819066"/>
                <a:gd name="connsiteY0" fmla="*/ 0 h 1817693"/>
                <a:gd name="connsiteX1" fmla="*/ 4747211 w 4819066"/>
                <a:gd name="connsiteY1" fmla="*/ 146253 h 1817693"/>
                <a:gd name="connsiteX2" fmla="*/ 4600958 w 4819066"/>
                <a:gd name="connsiteY2" fmla="*/ 454153 h 1817693"/>
                <a:gd name="connsiteX3" fmla="*/ 3423240 w 4819066"/>
                <a:gd name="connsiteY3" fmla="*/ 692776 h 1817693"/>
                <a:gd name="connsiteX4" fmla="*/ 2030434 w 4819066"/>
                <a:gd name="connsiteY4" fmla="*/ 802468 h 1817693"/>
                <a:gd name="connsiteX5" fmla="*/ 416623 w 4819066"/>
                <a:gd name="connsiteY5" fmla="*/ 927700 h 1817693"/>
                <a:gd name="connsiteX6" fmla="*/ 2437 w 4819066"/>
                <a:gd name="connsiteY6" fmla="*/ 1363201 h 1817693"/>
                <a:gd name="connsiteX7" fmla="*/ 268741 w 4819066"/>
                <a:gd name="connsiteY7" fmla="*/ 1719358 h 1817693"/>
                <a:gd name="connsiteX8" fmla="*/ 742727 w 4819066"/>
                <a:gd name="connsiteY8" fmla="*/ 1817364 h 1817693"/>
                <a:gd name="connsiteX9" fmla="*/ 1096964 w 4819066"/>
                <a:gd name="connsiteY9" fmla="*/ 1762729 h 1817693"/>
                <a:gd name="connsiteX10" fmla="*/ 1304795 w 4819066"/>
                <a:gd name="connsiteY10" fmla="*/ 1623731 h 1817693"/>
                <a:gd name="connsiteX0" fmla="*/ 4198750 w 4817128"/>
                <a:gd name="connsiteY0" fmla="*/ 0 h 1817693"/>
                <a:gd name="connsiteX1" fmla="*/ 4745273 w 4817128"/>
                <a:gd name="connsiteY1" fmla="*/ 146253 h 1817693"/>
                <a:gd name="connsiteX2" fmla="*/ 4599020 w 4817128"/>
                <a:gd name="connsiteY2" fmla="*/ 454153 h 1817693"/>
                <a:gd name="connsiteX3" fmla="*/ 3421302 w 4817128"/>
                <a:gd name="connsiteY3" fmla="*/ 692776 h 1817693"/>
                <a:gd name="connsiteX4" fmla="*/ 2028496 w 4817128"/>
                <a:gd name="connsiteY4" fmla="*/ 802468 h 1817693"/>
                <a:gd name="connsiteX5" fmla="*/ 414685 w 4817128"/>
                <a:gd name="connsiteY5" fmla="*/ 927700 h 1817693"/>
                <a:gd name="connsiteX6" fmla="*/ 499 w 4817128"/>
                <a:gd name="connsiteY6" fmla="*/ 1363201 h 1817693"/>
                <a:gd name="connsiteX7" fmla="*/ 266803 w 4817128"/>
                <a:gd name="connsiteY7" fmla="*/ 1719358 h 1817693"/>
                <a:gd name="connsiteX8" fmla="*/ 740789 w 4817128"/>
                <a:gd name="connsiteY8" fmla="*/ 1817364 h 1817693"/>
                <a:gd name="connsiteX9" fmla="*/ 1095026 w 4817128"/>
                <a:gd name="connsiteY9" fmla="*/ 1762729 h 1817693"/>
                <a:gd name="connsiteX10" fmla="*/ 1302857 w 4817128"/>
                <a:gd name="connsiteY10" fmla="*/ 1623731 h 1817693"/>
                <a:gd name="connsiteX0" fmla="*/ 4204077 w 4822455"/>
                <a:gd name="connsiteY0" fmla="*/ 0 h 1817693"/>
                <a:gd name="connsiteX1" fmla="*/ 4750600 w 4822455"/>
                <a:gd name="connsiteY1" fmla="*/ 146253 h 1817693"/>
                <a:gd name="connsiteX2" fmla="*/ 4604347 w 4822455"/>
                <a:gd name="connsiteY2" fmla="*/ 454153 h 1817693"/>
                <a:gd name="connsiteX3" fmla="*/ 3426629 w 4822455"/>
                <a:gd name="connsiteY3" fmla="*/ 692776 h 1817693"/>
                <a:gd name="connsiteX4" fmla="*/ 2033823 w 4822455"/>
                <a:gd name="connsiteY4" fmla="*/ 802468 h 1817693"/>
                <a:gd name="connsiteX5" fmla="*/ 517711 w 4822455"/>
                <a:gd name="connsiteY5" fmla="*/ 878851 h 1817693"/>
                <a:gd name="connsiteX6" fmla="*/ 5826 w 4822455"/>
                <a:gd name="connsiteY6" fmla="*/ 1363201 h 1817693"/>
                <a:gd name="connsiteX7" fmla="*/ 272130 w 4822455"/>
                <a:gd name="connsiteY7" fmla="*/ 1719358 h 1817693"/>
                <a:gd name="connsiteX8" fmla="*/ 746116 w 4822455"/>
                <a:gd name="connsiteY8" fmla="*/ 1817364 h 1817693"/>
                <a:gd name="connsiteX9" fmla="*/ 1100353 w 4822455"/>
                <a:gd name="connsiteY9" fmla="*/ 1762729 h 1817693"/>
                <a:gd name="connsiteX10" fmla="*/ 1308184 w 4822455"/>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802468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761761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761761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8 w 4816966"/>
                <a:gd name="connsiteY0" fmla="*/ 0 h 1778947"/>
                <a:gd name="connsiteX1" fmla="*/ 4745111 w 4816966"/>
                <a:gd name="connsiteY1" fmla="*/ 146253 h 1778947"/>
                <a:gd name="connsiteX2" fmla="*/ 4598858 w 4816966"/>
                <a:gd name="connsiteY2" fmla="*/ 454153 h 1778947"/>
                <a:gd name="connsiteX3" fmla="*/ 3421140 w 4816966"/>
                <a:gd name="connsiteY3" fmla="*/ 692776 h 1778947"/>
                <a:gd name="connsiteX4" fmla="*/ 2028334 w 4816966"/>
                <a:gd name="connsiteY4" fmla="*/ 761761 h 1778947"/>
                <a:gd name="connsiteX5" fmla="*/ 512222 w 4816966"/>
                <a:gd name="connsiteY5" fmla="*/ 878851 h 1778947"/>
                <a:gd name="connsiteX6" fmla="*/ 337 w 4816966"/>
                <a:gd name="connsiteY6" fmla="*/ 1363201 h 1778947"/>
                <a:gd name="connsiteX7" fmla="*/ 266641 w 4816966"/>
                <a:gd name="connsiteY7" fmla="*/ 1719358 h 1778947"/>
                <a:gd name="connsiteX8" fmla="*/ 756910 w 4816966"/>
                <a:gd name="connsiteY8" fmla="*/ 1776656 h 1778947"/>
                <a:gd name="connsiteX9" fmla="*/ 1094864 w 4816966"/>
                <a:gd name="connsiteY9" fmla="*/ 1762729 h 1778947"/>
                <a:gd name="connsiteX10" fmla="*/ 1302695 w 4816966"/>
                <a:gd name="connsiteY10" fmla="*/ 1623731 h 1778947"/>
                <a:gd name="connsiteX0" fmla="*/ 4204147 w 4822525"/>
                <a:gd name="connsiteY0" fmla="*/ 0 h 1777001"/>
                <a:gd name="connsiteX1" fmla="*/ 4750670 w 4822525"/>
                <a:gd name="connsiteY1" fmla="*/ 146253 h 1777001"/>
                <a:gd name="connsiteX2" fmla="*/ 4604417 w 4822525"/>
                <a:gd name="connsiteY2" fmla="*/ 454153 h 1777001"/>
                <a:gd name="connsiteX3" fmla="*/ 3426699 w 4822525"/>
                <a:gd name="connsiteY3" fmla="*/ 692776 h 1777001"/>
                <a:gd name="connsiteX4" fmla="*/ 2033893 w 4822525"/>
                <a:gd name="connsiteY4" fmla="*/ 761761 h 1777001"/>
                <a:gd name="connsiteX5" fmla="*/ 517781 w 4822525"/>
                <a:gd name="connsiteY5" fmla="*/ 878851 h 1777001"/>
                <a:gd name="connsiteX6" fmla="*/ 5896 w 4822525"/>
                <a:gd name="connsiteY6" fmla="*/ 1363201 h 1777001"/>
                <a:gd name="connsiteX7" fmla="*/ 272200 w 4822525"/>
                <a:gd name="connsiteY7" fmla="*/ 1686792 h 1777001"/>
                <a:gd name="connsiteX8" fmla="*/ 762469 w 4822525"/>
                <a:gd name="connsiteY8" fmla="*/ 1776656 h 1777001"/>
                <a:gd name="connsiteX9" fmla="*/ 1100423 w 4822525"/>
                <a:gd name="connsiteY9" fmla="*/ 1762729 h 1777001"/>
                <a:gd name="connsiteX10" fmla="*/ 1308254 w 4822525"/>
                <a:gd name="connsiteY10" fmla="*/ 1623731 h 1777001"/>
                <a:gd name="connsiteX0" fmla="*/ 4188258 w 4806636"/>
                <a:gd name="connsiteY0" fmla="*/ 0 h 1777248"/>
                <a:gd name="connsiteX1" fmla="*/ 4734781 w 4806636"/>
                <a:gd name="connsiteY1" fmla="*/ 146253 h 1777248"/>
                <a:gd name="connsiteX2" fmla="*/ 4588528 w 4806636"/>
                <a:gd name="connsiteY2" fmla="*/ 454153 h 1777248"/>
                <a:gd name="connsiteX3" fmla="*/ 3410810 w 4806636"/>
                <a:gd name="connsiteY3" fmla="*/ 692776 h 1777248"/>
                <a:gd name="connsiteX4" fmla="*/ 2018004 w 4806636"/>
                <a:gd name="connsiteY4" fmla="*/ 761761 h 1777248"/>
                <a:gd name="connsiteX5" fmla="*/ 501892 w 4806636"/>
                <a:gd name="connsiteY5" fmla="*/ 878851 h 1777248"/>
                <a:gd name="connsiteX6" fmla="*/ 6290 w 4806636"/>
                <a:gd name="connsiteY6" fmla="*/ 1281786 h 1777248"/>
                <a:gd name="connsiteX7" fmla="*/ 256311 w 4806636"/>
                <a:gd name="connsiteY7" fmla="*/ 1686792 h 1777248"/>
                <a:gd name="connsiteX8" fmla="*/ 746580 w 4806636"/>
                <a:gd name="connsiteY8" fmla="*/ 1776656 h 1777248"/>
                <a:gd name="connsiteX9" fmla="*/ 1084534 w 4806636"/>
                <a:gd name="connsiteY9" fmla="*/ 1762729 h 1777248"/>
                <a:gd name="connsiteX10" fmla="*/ 1292365 w 4806636"/>
                <a:gd name="connsiteY10" fmla="*/ 1623731 h 1777248"/>
                <a:gd name="connsiteX0" fmla="*/ 4188258 w 4806636"/>
                <a:gd name="connsiteY0" fmla="*/ 0 h 1777096"/>
                <a:gd name="connsiteX1" fmla="*/ 4734781 w 4806636"/>
                <a:gd name="connsiteY1" fmla="*/ 146253 h 1777096"/>
                <a:gd name="connsiteX2" fmla="*/ 4588528 w 4806636"/>
                <a:gd name="connsiteY2" fmla="*/ 454153 h 1777096"/>
                <a:gd name="connsiteX3" fmla="*/ 3410810 w 4806636"/>
                <a:gd name="connsiteY3" fmla="*/ 692776 h 1777096"/>
                <a:gd name="connsiteX4" fmla="*/ 2018004 w 4806636"/>
                <a:gd name="connsiteY4" fmla="*/ 761761 h 1777096"/>
                <a:gd name="connsiteX5" fmla="*/ 501892 w 4806636"/>
                <a:gd name="connsiteY5" fmla="*/ 878851 h 1777096"/>
                <a:gd name="connsiteX6" fmla="*/ 6290 w 4806636"/>
                <a:gd name="connsiteY6" fmla="*/ 1322494 h 1777096"/>
                <a:gd name="connsiteX7" fmla="*/ 256311 w 4806636"/>
                <a:gd name="connsiteY7" fmla="*/ 1686792 h 1777096"/>
                <a:gd name="connsiteX8" fmla="*/ 746580 w 4806636"/>
                <a:gd name="connsiteY8" fmla="*/ 1776656 h 1777096"/>
                <a:gd name="connsiteX9" fmla="*/ 1084534 w 4806636"/>
                <a:gd name="connsiteY9" fmla="*/ 1762729 h 1777096"/>
                <a:gd name="connsiteX10" fmla="*/ 1292365 w 4806636"/>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80909 w 4803011"/>
                <a:gd name="connsiteY9" fmla="*/ 1762729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60134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8257 w 4806635"/>
                <a:gd name="connsiteY0" fmla="*/ 0 h 1777096"/>
                <a:gd name="connsiteX1" fmla="*/ 4734780 w 4806635"/>
                <a:gd name="connsiteY1" fmla="*/ 160134 h 1777096"/>
                <a:gd name="connsiteX2" fmla="*/ 4588527 w 4806635"/>
                <a:gd name="connsiteY2" fmla="*/ 454153 h 1777096"/>
                <a:gd name="connsiteX3" fmla="*/ 3410809 w 4806635"/>
                <a:gd name="connsiteY3" fmla="*/ 692776 h 1777096"/>
                <a:gd name="connsiteX4" fmla="*/ 2018003 w 4806635"/>
                <a:gd name="connsiteY4" fmla="*/ 761761 h 1777096"/>
                <a:gd name="connsiteX5" fmla="*/ 501891 w 4806635"/>
                <a:gd name="connsiteY5" fmla="*/ 816388 h 1777096"/>
                <a:gd name="connsiteX6" fmla="*/ 6289 w 4806635"/>
                <a:gd name="connsiteY6" fmla="*/ 1322494 h 1777096"/>
                <a:gd name="connsiteX7" fmla="*/ 256310 w 4806635"/>
                <a:gd name="connsiteY7" fmla="*/ 1686792 h 1777096"/>
                <a:gd name="connsiteX8" fmla="*/ 746579 w 4806635"/>
                <a:gd name="connsiteY8" fmla="*/ 1776656 h 1777096"/>
                <a:gd name="connsiteX9" fmla="*/ 1100816 w 4806635"/>
                <a:gd name="connsiteY9" fmla="*/ 1730163 h 1777096"/>
                <a:gd name="connsiteX10" fmla="*/ 1292364 w 4806635"/>
                <a:gd name="connsiteY10" fmla="*/ 1623731 h 1777096"/>
                <a:gd name="connsiteX0" fmla="*/ 4188257 w 4806635"/>
                <a:gd name="connsiteY0" fmla="*/ 0 h 1777096"/>
                <a:gd name="connsiteX1" fmla="*/ 4734780 w 4806635"/>
                <a:gd name="connsiteY1" fmla="*/ 160134 h 1777096"/>
                <a:gd name="connsiteX2" fmla="*/ 4588527 w 4806635"/>
                <a:gd name="connsiteY2" fmla="*/ 454153 h 1777096"/>
                <a:gd name="connsiteX3" fmla="*/ 3410809 w 4806635"/>
                <a:gd name="connsiteY3" fmla="*/ 692776 h 1777096"/>
                <a:gd name="connsiteX4" fmla="*/ 2018003 w 4806635"/>
                <a:gd name="connsiteY4" fmla="*/ 699297 h 1777096"/>
                <a:gd name="connsiteX5" fmla="*/ 501891 w 4806635"/>
                <a:gd name="connsiteY5" fmla="*/ 816388 h 1777096"/>
                <a:gd name="connsiteX6" fmla="*/ 6289 w 4806635"/>
                <a:gd name="connsiteY6" fmla="*/ 1322494 h 1777096"/>
                <a:gd name="connsiteX7" fmla="*/ 256310 w 4806635"/>
                <a:gd name="connsiteY7" fmla="*/ 1686792 h 1777096"/>
                <a:gd name="connsiteX8" fmla="*/ 746579 w 4806635"/>
                <a:gd name="connsiteY8" fmla="*/ 1776656 h 1777096"/>
                <a:gd name="connsiteX9" fmla="*/ 1100816 w 4806635"/>
                <a:gd name="connsiteY9" fmla="*/ 1730163 h 1777096"/>
                <a:gd name="connsiteX10" fmla="*/ 1292364 w 4806635"/>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2179 w 4800842"/>
                <a:gd name="connsiteY0" fmla="*/ 0 h 1777096"/>
                <a:gd name="connsiteX1" fmla="*/ 4728702 w 4800842"/>
                <a:gd name="connsiteY1" fmla="*/ 160134 h 1777096"/>
                <a:gd name="connsiteX2" fmla="*/ 4582449 w 4800842"/>
                <a:gd name="connsiteY2" fmla="*/ 454153 h 1777096"/>
                <a:gd name="connsiteX3" fmla="*/ 3397790 w 4800842"/>
                <a:gd name="connsiteY3" fmla="*/ 665014 h 1777096"/>
                <a:gd name="connsiteX4" fmla="*/ 2011925 w 4800842"/>
                <a:gd name="connsiteY4" fmla="*/ 699297 h 1777096"/>
                <a:gd name="connsiteX5" fmla="*/ 495813 w 4800842"/>
                <a:gd name="connsiteY5" fmla="*/ 802507 h 1777096"/>
                <a:gd name="connsiteX6" fmla="*/ 211 w 4800842"/>
                <a:gd name="connsiteY6" fmla="*/ 1322494 h 1777096"/>
                <a:gd name="connsiteX7" fmla="*/ 250232 w 4800842"/>
                <a:gd name="connsiteY7" fmla="*/ 1686792 h 1777096"/>
                <a:gd name="connsiteX8" fmla="*/ 740501 w 4800842"/>
                <a:gd name="connsiteY8" fmla="*/ 1776656 h 1777096"/>
                <a:gd name="connsiteX9" fmla="*/ 1094738 w 4800842"/>
                <a:gd name="connsiteY9" fmla="*/ 1730163 h 1777096"/>
                <a:gd name="connsiteX10" fmla="*/ 1286286 w 4800842"/>
                <a:gd name="connsiteY10" fmla="*/ 1623731 h 1777096"/>
                <a:gd name="connsiteX0" fmla="*/ 4182179 w 4800842"/>
                <a:gd name="connsiteY0" fmla="*/ 0 h 1777096"/>
                <a:gd name="connsiteX1" fmla="*/ 4728702 w 4800842"/>
                <a:gd name="connsiteY1" fmla="*/ 160134 h 1777096"/>
                <a:gd name="connsiteX2" fmla="*/ 4582449 w 4800842"/>
                <a:gd name="connsiteY2" fmla="*/ 454153 h 1777096"/>
                <a:gd name="connsiteX3" fmla="*/ 3397790 w 4800842"/>
                <a:gd name="connsiteY3" fmla="*/ 665014 h 1777096"/>
                <a:gd name="connsiteX4" fmla="*/ 2011925 w 4800842"/>
                <a:gd name="connsiteY4" fmla="*/ 699297 h 1777096"/>
                <a:gd name="connsiteX5" fmla="*/ 495813 w 4800842"/>
                <a:gd name="connsiteY5" fmla="*/ 802507 h 1777096"/>
                <a:gd name="connsiteX6" fmla="*/ 211 w 4800842"/>
                <a:gd name="connsiteY6" fmla="*/ 1322494 h 1777096"/>
                <a:gd name="connsiteX7" fmla="*/ 250232 w 4800842"/>
                <a:gd name="connsiteY7" fmla="*/ 1686792 h 1777096"/>
                <a:gd name="connsiteX8" fmla="*/ 740501 w 4800842"/>
                <a:gd name="connsiteY8" fmla="*/ 1776656 h 1777096"/>
                <a:gd name="connsiteX9" fmla="*/ 1094738 w 4800842"/>
                <a:gd name="connsiteY9" fmla="*/ 1730163 h 1777096"/>
                <a:gd name="connsiteX10" fmla="*/ 1286286 w 4800842"/>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2833 w 4801496"/>
                <a:gd name="connsiteY0" fmla="*/ 0 h 1777096"/>
                <a:gd name="connsiteX1" fmla="*/ 4729356 w 4801496"/>
                <a:gd name="connsiteY1" fmla="*/ 160134 h 1777096"/>
                <a:gd name="connsiteX2" fmla="*/ 4583103 w 4801496"/>
                <a:gd name="connsiteY2" fmla="*/ 454153 h 1777096"/>
                <a:gd name="connsiteX3" fmla="*/ 3398444 w 4801496"/>
                <a:gd name="connsiteY3" fmla="*/ 665014 h 1777096"/>
                <a:gd name="connsiteX4" fmla="*/ 2012579 w 4801496"/>
                <a:gd name="connsiteY4" fmla="*/ 699297 h 1777096"/>
                <a:gd name="connsiteX5" fmla="*/ 496467 w 4801496"/>
                <a:gd name="connsiteY5" fmla="*/ 802507 h 1777096"/>
                <a:gd name="connsiteX6" fmla="*/ 865 w 4801496"/>
                <a:gd name="connsiteY6" fmla="*/ 1322494 h 1777096"/>
                <a:gd name="connsiteX7" fmla="*/ 250886 w 4801496"/>
                <a:gd name="connsiteY7" fmla="*/ 1686792 h 1777096"/>
                <a:gd name="connsiteX8" fmla="*/ 741155 w 4801496"/>
                <a:gd name="connsiteY8" fmla="*/ 1776656 h 1777096"/>
                <a:gd name="connsiteX9" fmla="*/ 1095392 w 4801496"/>
                <a:gd name="connsiteY9" fmla="*/ 1730163 h 1777096"/>
                <a:gd name="connsiteX10" fmla="*/ 1286940 w 4801496"/>
                <a:gd name="connsiteY10" fmla="*/ 1623731 h 1777096"/>
                <a:gd name="connsiteX0" fmla="*/ 4175926 w 4794589"/>
                <a:gd name="connsiteY0" fmla="*/ 0 h 1777721"/>
                <a:gd name="connsiteX1" fmla="*/ 4722449 w 4794589"/>
                <a:gd name="connsiteY1" fmla="*/ 160134 h 1777721"/>
                <a:gd name="connsiteX2" fmla="*/ 4576196 w 4794589"/>
                <a:gd name="connsiteY2" fmla="*/ 454153 h 1777721"/>
                <a:gd name="connsiteX3" fmla="*/ 3391537 w 4794589"/>
                <a:gd name="connsiteY3" fmla="*/ 665014 h 1777721"/>
                <a:gd name="connsiteX4" fmla="*/ 2005672 w 4794589"/>
                <a:gd name="connsiteY4" fmla="*/ 699297 h 1777721"/>
                <a:gd name="connsiteX5" fmla="*/ 489560 w 4794589"/>
                <a:gd name="connsiteY5" fmla="*/ 802507 h 1777721"/>
                <a:gd name="connsiteX6" fmla="*/ 899 w 4794589"/>
                <a:gd name="connsiteY6" fmla="*/ 1218388 h 1777721"/>
                <a:gd name="connsiteX7" fmla="*/ 243979 w 4794589"/>
                <a:gd name="connsiteY7" fmla="*/ 1686792 h 1777721"/>
                <a:gd name="connsiteX8" fmla="*/ 734248 w 4794589"/>
                <a:gd name="connsiteY8" fmla="*/ 1776656 h 1777721"/>
                <a:gd name="connsiteX9" fmla="*/ 1088485 w 4794589"/>
                <a:gd name="connsiteY9" fmla="*/ 1730163 h 1777721"/>
                <a:gd name="connsiteX10" fmla="*/ 1280033 w 4794589"/>
                <a:gd name="connsiteY10" fmla="*/ 1623731 h 1777721"/>
                <a:gd name="connsiteX0" fmla="*/ 4196650 w 4815313"/>
                <a:gd name="connsiteY0" fmla="*/ 0 h 1777582"/>
                <a:gd name="connsiteX1" fmla="*/ 4743173 w 4815313"/>
                <a:gd name="connsiteY1" fmla="*/ 160134 h 1777582"/>
                <a:gd name="connsiteX2" fmla="*/ 4596920 w 4815313"/>
                <a:gd name="connsiteY2" fmla="*/ 454153 h 1777582"/>
                <a:gd name="connsiteX3" fmla="*/ 3412261 w 4815313"/>
                <a:gd name="connsiteY3" fmla="*/ 665014 h 1777582"/>
                <a:gd name="connsiteX4" fmla="*/ 2026396 w 4815313"/>
                <a:gd name="connsiteY4" fmla="*/ 699297 h 1777582"/>
                <a:gd name="connsiteX5" fmla="*/ 510284 w 4815313"/>
                <a:gd name="connsiteY5" fmla="*/ 802507 h 1777582"/>
                <a:gd name="connsiteX6" fmla="*/ 802 w 4815313"/>
                <a:gd name="connsiteY6" fmla="*/ 1232269 h 1777582"/>
                <a:gd name="connsiteX7" fmla="*/ 264703 w 4815313"/>
                <a:gd name="connsiteY7" fmla="*/ 1686792 h 1777582"/>
                <a:gd name="connsiteX8" fmla="*/ 754972 w 4815313"/>
                <a:gd name="connsiteY8" fmla="*/ 1776656 h 1777582"/>
                <a:gd name="connsiteX9" fmla="*/ 1109209 w 4815313"/>
                <a:gd name="connsiteY9" fmla="*/ 1730163 h 1777582"/>
                <a:gd name="connsiteX10" fmla="*/ 1300757 w 4815313"/>
                <a:gd name="connsiteY10" fmla="*/ 1623731 h 1777582"/>
                <a:gd name="connsiteX0" fmla="*/ 4201798 w 4820461"/>
                <a:gd name="connsiteY0" fmla="*/ 0 h 1776800"/>
                <a:gd name="connsiteX1" fmla="*/ 4748321 w 4820461"/>
                <a:gd name="connsiteY1" fmla="*/ 160134 h 1776800"/>
                <a:gd name="connsiteX2" fmla="*/ 4602068 w 4820461"/>
                <a:gd name="connsiteY2" fmla="*/ 454153 h 1776800"/>
                <a:gd name="connsiteX3" fmla="*/ 3417409 w 4820461"/>
                <a:gd name="connsiteY3" fmla="*/ 665014 h 1776800"/>
                <a:gd name="connsiteX4" fmla="*/ 2031544 w 4820461"/>
                <a:gd name="connsiteY4" fmla="*/ 699297 h 1776800"/>
                <a:gd name="connsiteX5" fmla="*/ 515432 w 4820461"/>
                <a:gd name="connsiteY5" fmla="*/ 802507 h 1776800"/>
                <a:gd name="connsiteX6" fmla="*/ 5950 w 4820461"/>
                <a:gd name="connsiteY6" fmla="*/ 1232269 h 1776800"/>
                <a:gd name="connsiteX7" fmla="*/ 269851 w 4820461"/>
                <a:gd name="connsiteY7" fmla="*/ 1624328 h 1776800"/>
                <a:gd name="connsiteX8" fmla="*/ 760120 w 4820461"/>
                <a:gd name="connsiteY8" fmla="*/ 1776656 h 1776800"/>
                <a:gd name="connsiteX9" fmla="*/ 1114357 w 4820461"/>
                <a:gd name="connsiteY9" fmla="*/ 1730163 h 1776800"/>
                <a:gd name="connsiteX10" fmla="*/ 1305905 w 4820461"/>
                <a:gd name="connsiteY10" fmla="*/ 1623731 h 1776800"/>
                <a:gd name="connsiteX0" fmla="*/ 4201798 w 4820461"/>
                <a:gd name="connsiteY0" fmla="*/ 0 h 1749109"/>
                <a:gd name="connsiteX1" fmla="*/ 4748321 w 4820461"/>
                <a:gd name="connsiteY1" fmla="*/ 160134 h 1749109"/>
                <a:gd name="connsiteX2" fmla="*/ 4602068 w 4820461"/>
                <a:gd name="connsiteY2" fmla="*/ 454153 h 1749109"/>
                <a:gd name="connsiteX3" fmla="*/ 3417409 w 4820461"/>
                <a:gd name="connsiteY3" fmla="*/ 665014 h 1749109"/>
                <a:gd name="connsiteX4" fmla="*/ 2031544 w 4820461"/>
                <a:gd name="connsiteY4" fmla="*/ 699297 h 1749109"/>
                <a:gd name="connsiteX5" fmla="*/ 515432 w 4820461"/>
                <a:gd name="connsiteY5" fmla="*/ 802507 h 1749109"/>
                <a:gd name="connsiteX6" fmla="*/ 5950 w 4820461"/>
                <a:gd name="connsiteY6" fmla="*/ 1232269 h 1749109"/>
                <a:gd name="connsiteX7" fmla="*/ 269851 w 4820461"/>
                <a:gd name="connsiteY7" fmla="*/ 1624328 h 1749109"/>
                <a:gd name="connsiteX8" fmla="*/ 760120 w 4820461"/>
                <a:gd name="connsiteY8" fmla="*/ 1748894 h 1749109"/>
                <a:gd name="connsiteX9" fmla="*/ 1114357 w 4820461"/>
                <a:gd name="connsiteY9" fmla="*/ 1730163 h 1749109"/>
                <a:gd name="connsiteX10" fmla="*/ 1305905 w 4820461"/>
                <a:gd name="connsiteY10" fmla="*/ 1623731 h 1749109"/>
                <a:gd name="connsiteX0" fmla="*/ 4201798 w 4820461"/>
                <a:gd name="connsiteY0" fmla="*/ 0 h 1762947"/>
                <a:gd name="connsiteX1" fmla="*/ 4748321 w 4820461"/>
                <a:gd name="connsiteY1" fmla="*/ 160134 h 1762947"/>
                <a:gd name="connsiteX2" fmla="*/ 4602068 w 4820461"/>
                <a:gd name="connsiteY2" fmla="*/ 454153 h 1762947"/>
                <a:gd name="connsiteX3" fmla="*/ 3417409 w 4820461"/>
                <a:gd name="connsiteY3" fmla="*/ 665014 h 1762947"/>
                <a:gd name="connsiteX4" fmla="*/ 2031544 w 4820461"/>
                <a:gd name="connsiteY4" fmla="*/ 699297 h 1762947"/>
                <a:gd name="connsiteX5" fmla="*/ 515432 w 4820461"/>
                <a:gd name="connsiteY5" fmla="*/ 802507 h 1762947"/>
                <a:gd name="connsiteX6" fmla="*/ 5950 w 4820461"/>
                <a:gd name="connsiteY6" fmla="*/ 1232269 h 1762947"/>
                <a:gd name="connsiteX7" fmla="*/ 269851 w 4820461"/>
                <a:gd name="connsiteY7" fmla="*/ 1624328 h 1762947"/>
                <a:gd name="connsiteX8" fmla="*/ 760120 w 4820461"/>
                <a:gd name="connsiteY8" fmla="*/ 1762775 h 1762947"/>
                <a:gd name="connsiteX9" fmla="*/ 1114357 w 4820461"/>
                <a:gd name="connsiteY9" fmla="*/ 1730163 h 1762947"/>
                <a:gd name="connsiteX10" fmla="*/ 1305905 w 4820461"/>
                <a:gd name="connsiteY10" fmla="*/ 1623731 h 1762947"/>
                <a:gd name="connsiteX0" fmla="*/ 4201798 w 4820461"/>
                <a:gd name="connsiteY0" fmla="*/ 0 h 1762775"/>
                <a:gd name="connsiteX1" fmla="*/ 4748321 w 4820461"/>
                <a:gd name="connsiteY1" fmla="*/ 160134 h 1762775"/>
                <a:gd name="connsiteX2" fmla="*/ 4602068 w 4820461"/>
                <a:gd name="connsiteY2" fmla="*/ 454153 h 1762775"/>
                <a:gd name="connsiteX3" fmla="*/ 3417409 w 4820461"/>
                <a:gd name="connsiteY3" fmla="*/ 665014 h 1762775"/>
                <a:gd name="connsiteX4" fmla="*/ 2031544 w 4820461"/>
                <a:gd name="connsiteY4" fmla="*/ 699297 h 1762775"/>
                <a:gd name="connsiteX5" fmla="*/ 515432 w 4820461"/>
                <a:gd name="connsiteY5" fmla="*/ 802507 h 1762775"/>
                <a:gd name="connsiteX6" fmla="*/ 5950 w 4820461"/>
                <a:gd name="connsiteY6" fmla="*/ 1232269 h 1762775"/>
                <a:gd name="connsiteX7" fmla="*/ 269851 w 4820461"/>
                <a:gd name="connsiteY7" fmla="*/ 1624328 h 1762775"/>
                <a:gd name="connsiteX8" fmla="*/ 760120 w 4820461"/>
                <a:gd name="connsiteY8" fmla="*/ 1762775 h 1762775"/>
                <a:gd name="connsiteX9" fmla="*/ 1114357 w 4820461"/>
                <a:gd name="connsiteY9" fmla="*/ 1730163 h 1762775"/>
                <a:gd name="connsiteX10" fmla="*/ 1305905 w 4820461"/>
                <a:gd name="connsiteY10" fmla="*/ 1623731 h 1762775"/>
                <a:gd name="connsiteX0" fmla="*/ 4201798 w 4820461"/>
                <a:gd name="connsiteY0" fmla="*/ 0 h 1762775"/>
                <a:gd name="connsiteX1" fmla="*/ 4748321 w 4820461"/>
                <a:gd name="connsiteY1" fmla="*/ 160134 h 1762775"/>
                <a:gd name="connsiteX2" fmla="*/ 4602068 w 4820461"/>
                <a:gd name="connsiteY2" fmla="*/ 454153 h 1762775"/>
                <a:gd name="connsiteX3" fmla="*/ 3417409 w 4820461"/>
                <a:gd name="connsiteY3" fmla="*/ 665014 h 1762775"/>
                <a:gd name="connsiteX4" fmla="*/ 2031544 w 4820461"/>
                <a:gd name="connsiteY4" fmla="*/ 699297 h 1762775"/>
                <a:gd name="connsiteX5" fmla="*/ 515432 w 4820461"/>
                <a:gd name="connsiteY5" fmla="*/ 802507 h 1762775"/>
                <a:gd name="connsiteX6" fmla="*/ 5950 w 4820461"/>
                <a:gd name="connsiteY6" fmla="*/ 1232269 h 1762775"/>
                <a:gd name="connsiteX7" fmla="*/ 269851 w 4820461"/>
                <a:gd name="connsiteY7" fmla="*/ 1624328 h 1762775"/>
                <a:gd name="connsiteX8" fmla="*/ 760120 w 4820461"/>
                <a:gd name="connsiteY8" fmla="*/ 1762775 h 1762775"/>
                <a:gd name="connsiteX9" fmla="*/ 1114357 w 4820461"/>
                <a:gd name="connsiteY9" fmla="*/ 1730163 h 1762775"/>
                <a:gd name="connsiteX10" fmla="*/ 1305905 w 4820461"/>
                <a:gd name="connsiteY10" fmla="*/ 1623731 h 1762775"/>
                <a:gd name="connsiteX0" fmla="*/ 4200730 w 4819393"/>
                <a:gd name="connsiteY0" fmla="*/ 0 h 1762775"/>
                <a:gd name="connsiteX1" fmla="*/ 4747253 w 4819393"/>
                <a:gd name="connsiteY1" fmla="*/ 160134 h 1762775"/>
                <a:gd name="connsiteX2" fmla="*/ 4601000 w 4819393"/>
                <a:gd name="connsiteY2" fmla="*/ 454153 h 1762775"/>
                <a:gd name="connsiteX3" fmla="*/ 3416341 w 4819393"/>
                <a:gd name="connsiteY3" fmla="*/ 665014 h 1762775"/>
                <a:gd name="connsiteX4" fmla="*/ 2030476 w 4819393"/>
                <a:gd name="connsiteY4" fmla="*/ 699297 h 1762775"/>
                <a:gd name="connsiteX5" fmla="*/ 514364 w 4819393"/>
                <a:gd name="connsiteY5" fmla="*/ 802507 h 1762775"/>
                <a:gd name="connsiteX6" fmla="*/ 4882 w 4819393"/>
                <a:gd name="connsiteY6" fmla="*/ 1232269 h 1762775"/>
                <a:gd name="connsiteX7" fmla="*/ 268783 w 4819393"/>
                <a:gd name="connsiteY7" fmla="*/ 1624328 h 1762775"/>
                <a:gd name="connsiteX8" fmla="*/ 759052 w 4819393"/>
                <a:gd name="connsiteY8" fmla="*/ 1762775 h 1762775"/>
                <a:gd name="connsiteX9" fmla="*/ 1113289 w 4819393"/>
                <a:gd name="connsiteY9" fmla="*/ 1730163 h 1762775"/>
                <a:gd name="connsiteX10" fmla="*/ 1304837 w 4819393"/>
                <a:gd name="connsiteY10" fmla="*/ 1623731 h 1762775"/>
                <a:gd name="connsiteX0" fmla="*/ 4196469 w 4815132"/>
                <a:gd name="connsiteY0" fmla="*/ 0 h 1762775"/>
                <a:gd name="connsiteX1" fmla="*/ 4742992 w 4815132"/>
                <a:gd name="connsiteY1" fmla="*/ 160134 h 1762775"/>
                <a:gd name="connsiteX2" fmla="*/ 4596739 w 4815132"/>
                <a:gd name="connsiteY2" fmla="*/ 454153 h 1762775"/>
                <a:gd name="connsiteX3" fmla="*/ 3412080 w 4815132"/>
                <a:gd name="connsiteY3" fmla="*/ 665014 h 1762775"/>
                <a:gd name="connsiteX4" fmla="*/ 2026215 w 4815132"/>
                <a:gd name="connsiteY4" fmla="*/ 699297 h 1762775"/>
                <a:gd name="connsiteX5" fmla="*/ 510103 w 4815132"/>
                <a:gd name="connsiteY5" fmla="*/ 802507 h 1762775"/>
                <a:gd name="connsiteX6" fmla="*/ 621 w 4815132"/>
                <a:gd name="connsiteY6" fmla="*/ 1232269 h 1762775"/>
                <a:gd name="connsiteX7" fmla="*/ 264522 w 4815132"/>
                <a:gd name="connsiteY7" fmla="*/ 1624328 h 1762775"/>
                <a:gd name="connsiteX8" fmla="*/ 754791 w 4815132"/>
                <a:gd name="connsiteY8" fmla="*/ 1762775 h 1762775"/>
                <a:gd name="connsiteX9" fmla="*/ 1109028 w 4815132"/>
                <a:gd name="connsiteY9" fmla="*/ 1730163 h 1762775"/>
                <a:gd name="connsiteX10" fmla="*/ 1300576 w 4815132"/>
                <a:gd name="connsiteY10" fmla="*/ 1623731 h 176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15132" h="1762775">
                  <a:moveTo>
                    <a:pt x="4196469" y="0"/>
                  </a:moveTo>
                  <a:cubicBezTo>
                    <a:pt x="4408150" y="33356"/>
                    <a:pt x="4607003" y="45954"/>
                    <a:pt x="4742992" y="160134"/>
                  </a:cubicBezTo>
                  <a:cubicBezTo>
                    <a:pt x="4878981" y="274314"/>
                    <a:pt x="4818558" y="370006"/>
                    <a:pt x="4596739" y="454153"/>
                  </a:cubicBezTo>
                  <a:cubicBezTo>
                    <a:pt x="4374920" y="538300"/>
                    <a:pt x="3840501" y="624157"/>
                    <a:pt x="3412080" y="665014"/>
                  </a:cubicBezTo>
                  <a:cubicBezTo>
                    <a:pt x="2983659" y="705871"/>
                    <a:pt x="2502938" y="690263"/>
                    <a:pt x="2026215" y="699297"/>
                  </a:cubicBezTo>
                  <a:cubicBezTo>
                    <a:pt x="1549492" y="708331"/>
                    <a:pt x="847702" y="713678"/>
                    <a:pt x="510103" y="802507"/>
                  </a:cubicBezTo>
                  <a:cubicBezTo>
                    <a:pt x="172504" y="891336"/>
                    <a:pt x="13790" y="991193"/>
                    <a:pt x="621" y="1232269"/>
                  </a:cubicBezTo>
                  <a:cubicBezTo>
                    <a:pt x="-12548" y="1473345"/>
                    <a:pt x="187410" y="1577552"/>
                    <a:pt x="264522" y="1624328"/>
                  </a:cubicBezTo>
                  <a:cubicBezTo>
                    <a:pt x="341634" y="1671104"/>
                    <a:pt x="623650" y="1752521"/>
                    <a:pt x="754791" y="1762775"/>
                  </a:cubicBezTo>
                  <a:cubicBezTo>
                    <a:pt x="872870" y="1761158"/>
                    <a:pt x="1018064" y="1753337"/>
                    <a:pt x="1109028" y="1730163"/>
                  </a:cubicBezTo>
                  <a:cubicBezTo>
                    <a:pt x="1199992" y="1706989"/>
                    <a:pt x="1300576" y="1623731"/>
                    <a:pt x="1300576" y="1623731"/>
                  </a:cubicBezTo>
                </a:path>
              </a:pathLst>
            </a:custGeom>
            <a:ln w="38100">
              <a:solidFill>
                <a:srgbClr val="FFC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40" name="Freeform 39">
              <a:extLst>
                <a:ext uri="{FF2B5EF4-FFF2-40B4-BE49-F238E27FC236}">
                  <a16:creationId xmlns:a16="http://schemas.microsoft.com/office/drawing/2014/main" id="{125ED9B1-0740-6B20-E387-8FCECED24E20}"/>
                </a:ext>
              </a:extLst>
            </p:cNvPr>
            <p:cNvSpPr/>
            <p:nvPr/>
          </p:nvSpPr>
          <p:spPr>
            <a:xfrm rot="16200000">
              <a:off x="896920" y="3798197"/>
              <a:ext cx="107994" cy="132850"/>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52592"/>
                <a:gd name="connsiteY0" fmla="*/ 0 h 160245"/>
                <a:gd name="connsiteX1" fmla="*/ 31730 w 52592"/>
                <a:gd name="connsiteY1" fmla="*/ 92298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Lst>
              <a:ahLst/>
              <a:cxnLst>
                <a:cxn ang="0">
                  <a:pos x="connsiteX0" y="connsiteY0"/>
                </a:cxn>
                <a:cxn ang="0">
                  <a:pos x="connsiteX1" y="connsiteY1"/>
                </a:cxn>
                <a:cxn ang="0">
                  <a:pos x="connsiteX2" y="connsiteY2"/>
                </a:cxn>
                <a:cxn ang="0">
                  <a:pos x="connsiteX3" y="connsiteY3"/>
                </a:cxn>
              </a:cxnLst>
              <a:rect l="l" t="t" r="r" b="b"/>
              <a:pathLst>
                <a:path w="52592" h="160245">
                  <a:moveTo>
                    <a:pt x="0" y="0"/>
                  </a:moveTo>
                  <a:cubicBezTo>
                    <a:pt x="13651" y="22287"/>
                    <a:pt x="19986" y="46809"/>
                    <a:pt x="28751" y="73516"/>
                  </a:cubicBezTo>
                  <a:cubicBezTo>
                    <a:pt x="37516" y="100223"/>
                    <a:pt x="42662" y="115739"/>
                    <a:pt x="52592" y="160245"/>
                  </a:cubicBezTo>
                  <a:lnTo>
                    <a:pt x="52592" y="160245"/>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41" name="Freeform 40">
              <a:extLst>
                <a:ext uri="{FF2B5EF4-FFF2-40B4-BE49-F238E27FC236}">
                  <a16:creationId xmlns:a16="http://schemas.microsoft.com/office/drawing/2014/main" id="{81D9FDD2-4518-473F-01AB-88C7BFA3EBCF}"/>
                </a:ext>
              </a:extLst>
            </p:cNvPr>
            <p:cNvSpPr/>
            <p:nvPr/>
          </p:nvSpPr>
          <p:spPr>
            <a:xfrm>
              <a:off x="1249242" y="5271261"/>
              <a:ext cx="142118" cy="66987"/>
            </a:xfrm>
            <a:custGeom>
              <a:avLst/>
              <a:gdLst>
                <a:gd name="connsiteX0" fmla="*/ 0 w 131868"/>
                <a:gd name="connsiteY0" fmla="*/ 76345 h 76345"/>
                <a:gd name="connsiteX1" fmla="*/ 131868 w 131868"/>
                <a:gd name="connsiteY1" fmla="*/ 0 h 76345"/>
                <a:gd name="connsiteX2" fmla="*/ 131868 w 131868"/>
                <a:gd name="connsiteY2" fmla="*/ 0 h 76345"/>
                <a:gd name="connsiteX0" fmla="*/ 0 w 215153"/>
                <a:gd name="connsiteY0" fmla="*/ 111047 h 111047"/>
                <a:gd name="connsiteX1" fmla="*/ 215153 w 215153"/>
                <a:gd name="connsiteY1" fmla="*/ 0 h 111047"/>
                <a:gd name="connsiteX2" fmla="*/ 215153 w 215153"/>
                <a:gd name="connsiteY2" fmla="*/ 0 h 111047"/>
                <a:gd name="connsiteX0" fmla="*/ 0 w 215153"/>
                <a:gd name="connsiteY0" fmla="*/ 111047 h 111047"/>
                <a:gd name="connsiteX1" fmla="*/ 215153 w 215153"/>
                <a:gd name="connsiteY1" fmla="*/ 0 h 111047"/>
                <a:gd name="connsiteX2" fmla="*/ 215153 w 215153"/>
                <a:gd name="connsiteY2" fmla="*/ 0 h 111047"/>
                <a:gd name="connsiteX0" fmla="*/ 0 w 159630"/>
                <a:gd name="connsiteY0" fmla="*/ 62464 h 62464"/>
                <a:gd name="connsiteX1" fmla="*/ 159630 w 159630"/>
                <a:gd name="connsiteY1" fmla="*/ 0 h 62464"/>
                <a:gd name="connsiteX2" fmla="*/ 159630 w 159630"/>
                <a:gd name="connsiteY2" fmla="*/ 0 h 62464"/>
                <a:gd name="connsiteX0" fmla="*/ 0 w 173511"/>
                <a:gd name="connsiteY0" fmla="*/ 83286 h 83286"/>
                <a:gd name="connsiteX1" fmla="*/ 173511 w 173511"/>
                <a:gd name="connsiteY1" fmla="*/ 0 h 83286"/>
                <a:gd name="connsiteX2" fmla="*/ 173511 w 173511"/>
                <a:gd name="connsiteY2" fmla="*/ 0 h 83286"/>
              </a:gdLst>
              <a:ahLst/>
              <a:cxnLst>
                <a:cxn ang="0">
                  <a:pos x="connsiteX0" y="connsiteY0"/>
                </a:cxn>
                <a:cxn ang="0">
                  <a:pos x="connsiteX1" y="connsiteY1"/>
                </a:cxn>
                <a:cxn ang="0">
                  <a:pos x="connsiteX2" y="connsiteY2"/>
                </a:cxn>
              </a:cxnLst>
              <a:rect l="l" t="t" r="r" b="b"/>
              <a:pathLst>
                <a:path w="173511" h="83286">
                  <a:moveTo>
                    <a:pt x="0" y="83286"/>
                  </a:moveTo>
                  <a:cubicBezTo>
                    <a:pt x="155003" y="25449"/>
                    <a:pt x="144593" y="13881"/>
                    <a:pt x="173511" y="0"/>
                  </a:cubicBezTo>
                  <a:lnTo>
                    <a:pt x="173511" y="0"/>
                  </a:lnTo>
                </a:path>
              </a:pathLst>
            </a:custGeom>
            <a:ln w="5715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42" name="Freeform 41">
              <a:extLst>
                <a:ext uri="{FF2B5EF4-FFF2-40B4-BE49-F238E27FC236}">
                  <a16:creationId xmlns:a16="http://schemas.microsoft.com/office/drawing/2014/main" id="{23BF13A2-A7F9-559E-C261-F7B211763A21}"/>
                </a:ext>
              </a:extLst>
            </p:cNvPr>
            <p:cNvSpPr/>
            <p:nvPr/>
          </p:nvSpPr>
          <p:spPr>
            <a:xfrm rot="17880000" flipV="1">
              <a:off x="3793179" y="3811016"/>
              <a:ext cx="80964" cy="209450"/>
            </a:xfrm>
            <a:custGeom>
              <a:avLst/>
              <a:gdLst>
                <a:gd name="connsiteX0" fmla="*/ 0 w 131868"/>
                <a:gd name="connsiteY0" fmla="*/ 76345 h 76345"/>
                <a:gd name="connsiteX1" fmla="*/ 131868 w 131868"/>
                <a:gd name="connsiteY1" fmla="*/ 0 h 76345"/>
                <a:gd name="connsiteX2" fmla="*/ 131868 w 131868"/>
                <a:gd name="connsiteY2" fmla="*/ 0 h 76345"/>
                <a:gd name="connsiteX0" fmla="*/ 0 w 215153"/>
                <a:gd name="connsiteY0" fmla="*/ 111047 h 111047"/>
                <a:gd name="connsiteX1" fmla="*/ 215153 w 215153"/>
                <a:gd name="connsiteY1" fmla="*/ 0 h 111047"/>
                <a:gd name="connsiteX2" fmla="*/ 215153 w 215153"/>
                <a:gd name="connsiteY2" fmla="*/ 0 h 111047"/>
                <a:gd name="connsiteX0" fmla="*/ 0 w 215153"/>
                <a:gd name="connsiteY0" fmla="*/ 111047 h 111047"/>
                <a:gd name="connsiteX1" fmla="*/ 215153 w 215153"/>
                <a:gd name="connsiteY1" fmla="*/ 0 h 111047"/>
                <a:gd name="connsiteX2" fmla="*/ 215153 w 215153"/>
                <a:gd name="connsiteY2" fmla="*/ 0 h 111047"/>
                <a:gd name="connsiteX0" fmla="*/ 0 w 159630"/>
                <a:gd name="connsiteY0" fmla="*/ 62464 h 62464"/>
                <a:gd name="connsiteX1" fmla="*/ 159630 w 159630"/>
                <a:gd name="connsiteY1" fmla="*/ 0 h 62464"/>
                <a:gd name="connsiteX2" fmla="*/ 159630 w 159630"/>
                <a:gd name="connsiteY2" fmla="*/ 0 h 62464"/>
                <a:gd name="connsiteX0" fmla="*/ 0 w 173511"/>
                <a:gd name="connsiteY0" fmla="*/ 83286 h 83286"/>
                <a:gd name="connsiteX1" fmla="*/ 173511 w 173511"/>
                <a:gd name="connsiteY1" fmla="*/ 0 h 83286"/>
                <a:gd name="connsiteX2" fmla="*/ 173511 w 173511"/>
                <a:gd name="connsiteY2" fmla="*/ 0 h 83286"/>
              </a:gdLst>
              <a:ahLst/>
              <a:cxnLst>
                <a:cxn ang="0">
                  <a:pos x="connsiteX0" y="connsiteY0"/>
                </a:cxn>
                <a:cxn ang="0">
                  <a:pos x="connsiteX1" y="connsiteY1"/>
                </a:cxn>
                <a:cxn ang="0">
                  <a:pos x="connsiteX2" y="connsiteY2"/>
                </a:cxn>
              </a:cxnLst>
              <a:rect l="l" t="t" r="r" b="b"/>
              <a:pathLst>
                <a:path w="173511" h="83286">
                  <a:moveTo>
                    <a:pt x="0" y="83286"/>
                  </a:moveTo>
                  <a:cubicBezTo>
                    <a:pt x="155003" y="25449"/>
                    <a:pt x="144593" y="13881"/>
                    <a:pt x="173511" y="0"/>
                  </a:cubicBezTo>
                  <a:lnTo>
                    <a:pt x="173511" y="0"/>
                  </a:lnTo>
                </a:path>
              </a:pathLst>
            </a:custGeom>
            <a:ln w="5715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43" name="Oval 42">
              <a:extLst>
                <a:ext uri="{FF2B5EF4-FFF2-40B4-BE49-F238E27FC236}">
                  <a16:creationId xmlns:a16="http://schemas.microsoft.com/office/drawing/2014/main" id="{F1F5942B-C5C9-DF9C-EF1F-31D51B8A97CD}"/>
                </a:ext>
              </a:extLst>
            </p:cNvPr>
            <p:cNvSpPr/>
            <p:nvPr/>
          </p:nvSpPr>
          <p:spPr>
            <a:xfrm>
              <a:off x="1346132" y="5230705"/>
              <a:ext cx="61638" cy="63176"/>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44" name="Oval 43">
              <a:extLst>
                <a:ext uri="{FF2B5EF4-FFF2-40B4-BE49-F238E27FC236}">
                  <a16:creationId xmlns:a16="http://schemas.microsoft.com/office/drawing/2014/main" id="{4835D579-5760-C735-B2DB-A791ECD63DF9}"/>
                </a:ext>
              </a:extLst>
            </p:cNvPr>
            <p:cNvSpPr/>
            <p:nvPr/>
          </p:nvSpPr>
          <p:spPr>
            <a:xfrm>
              <a:off x="3714188" y="3869316"/>
              <a:ext cx="37447" cy="78150"/>
            </a:xfrm>
            <a:prstGeom prst="ellips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grpSp>
          <p:nvGrpSpPr>
            <p:cNvPr id="45" name="Group 44">
              <a:extLst>
                <a:ext uri="{FF2B5EF4-FFF2-40B4-BE49-F238E27FC236}">
                  <a16:creationId xmlns:a16="http://schemas.microsoft.com/office/drawing/2014/main" id="{0DD3352F-9F1D-E37F-1CC9-4676334DD22F}"/>
                </a:ext>
              </a:extLst>
            </p:cNvPr>
            <p:cNvGrpSpPr/>
            <p:nvPr/>
          </p:nvGrpSpPr>
          <p:grpSpPr>
            <a:xfrm>
              <a:off x="4123327" y="5373211"/>
              <a:ext cx="149792" cy="147090"/>
              <a:chOff x="4249051" y="3219718"/>
              <a:chExt cx="149792" cy="147090"/>
            </a:xfrm>
          </p:grpSpPr>
          <p:sp>
            <p:nvSpPr>
              <p:cNvPr id="132" name="Oval 131">
                <a:extLst>
                  <a:ext uri="{FF2B5EF4-FFF2-40B4-BE49-F238E27FC236}">
                    <a16:creationId xmlns:a16="http://schemas.microsoft.com/office/drawing/2014/main" id="{E15B3D8D-B6DA-9CFB-7A85-050C4C98EC9A}"/>
                  </a:ext>
                </a:extLst>
              </p:cNvPr>
              <p:cNvSpPr/>
              <p:nvPr/>
            </p:nvSpPr>
            <p:spPr>
              <a:xfrm>
                <a:off x="4249051" y="3219718"/>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44450">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133" name="Oval 132">
                <a:extLst>
                  <a:ext uri="{FF2B5EF4-FFF2-40B4-BE49-F238E27FC236}">
                    <a16:creationId xmlns:a16="http://schemas.microsoft.com/office/drawing/2014/main" id="{75647FCB-794C-0517-4860-688227C2E829}"/>
                  </a:ext>
                </a:extLst>
              </p:cNvPr>
              <p:cNvSpPr/>
              <p:nvPr/>
            </p:nvSpPr>
            <p:spPr>
              <a:xfrm>
                <a:off x="4303901" y="3279430"/>
                <a:ext cx="41751" cy="39075"/>
              </a:xfrm>
              <a:prstGeom prst="ellipse">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grpSp>
        <p:sp>
          <p:nvSpPr>
            <p:cNvPr id="46" name="Freeform 2">
              <a:extLst>
                <a:ext uri="{FF2B5EF4-FFF2-40B4-BE49-F238E27FC236}">
                  <a16:creationId xmlns:a16="http://schemas.microsoft.com/office/drawing/2014/main" id="{CCA43B94-279E-0960-131B-5EC1667618DE}"/>
                </a:ext>
              </a:extLst>
            </p:cNvPr>
            <p:cNvSpPr>
              <a:spLocks/>
            </p:cNvSpPr>
            <p:nvPr/>
          </p:nvSpPr>
          <p:spPr bwMode="auto">
            <a:xfrm>
              <a:off x="1067337" y="4736684"/>
              <a:ext cx="708861" cy="17070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gradFill>
            <a:ln w="38100" cap="flat" cmpd="sng">
              <a:solidFill>
                <a:srgbClr val="CACACA"/>
              </a:solidFill>
              <a:round/>
              <a:headEnd type="none" w="med" len="med"/>
              <a:tailEnd type="none" w="med" len="med"/>
            </a:ln>
          </p:spPr>
          <p:txBody>
            <a:bodyPr lIns="0" tIns="0" rIns="0" bIns="0"/>
            <a:lstStyle/>
            <a:p>
              <a:endParaRPr lang="en-US" sz="1200"/>
            </a:p>
          </p:txBody>
        </p:sp>
        <p:sp>
          <p:nvSpPr>
            <p:cNvPr id="47" name="Line 10">
              <a:extLst>
                <a:ext uri="{FF2B5EF4-FFF2-40B4-BE49-F238E27FC236}">
                  <a16:creationId xmlns:a16="http://schemas.microsoft.com/office/drawing/2014/main" id="{C83DE75D-11F0-BE0C-B69C-6F6C32F66140}"/>
                </a:ext>
              </a:extLst>
            </p:cNvPr>
            <p:cNvSpPr>
              <a:spLocks noChangeShapeType="1"/>
            </p:cNvSpPr>
            <p:nvPr/>
          </p:nvSpPr>
          <p:spPr bwMode="auto">
            <a:xfrm flipH="1">
              <a:off x="1723307"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48" name="Line 11">
              <a:extLst>
                <a:ext uri="{FF2B5EF4-FFF2-40B4-BE49-F238E27FC236}">
                  <a16:creationId xmlns:a16="http://schemas.microsoft.com/office/drawing/2014/main" id="{ED9A0091-2C13-6D3E-4694-17B1C207C323}"/>
                </a:ext>
              </a:extLst>
            </p:cNvPr>
            <p:cNvSpPr>
              <a:spLocks noChangeShapeType="1"/>
            </p:cNvSpPr>
            <p:nvPr/>
          </p:nvSpPr>
          <p:spPr bwMode="auto">
            <a:xfrm flipH="1">
              <a:off x="1669743"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49" name="Line 12">
              <a:extLst>
                <a:ext uri="{FF2B5EF4-FFF2-40B4-BE49-F238E27FC236}">
                  <a16:creationId xmlns:a16="http://schemas.microsoft.com/office/drawing/2014/main" id="{987F7108-AE11-3F30-2D06-9AB13FCD70AD}"/>
                </a:ext>
              </a:extLst>
            </p:cNvPr>
            <p:cNvSpPr>
              <a:spLocks noChangeShapeType="1"/>
            </p:cNvSpPr>
            <p:nvPr/>
          </p:nvSpPr>
          <p:spPr bwMode="auto">
            <a:xfrm flipH="1">
              <a:off x="1615615"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0" name="Line 13">
              <a:extLst>
                <a:ext uri="{FF2B5EF4-FFF2-40B4-BE49-F238E27FC236}">
                  <a16:creationId xmlns:a16="http://schemas.microsoft.com/office/drawing/2014/main" id="{5D2E8912-1C07-5600-6661-F314A8347316}"/>
                </a:ext>
              </a:extLst>
            </p:cNvPr>
            <p:cNvSpPr>
              <a:spLocks noChangeShapeType="1"/>
            </p:cNvSpPr>
            <p:nvPr/>
          </p:nvSpPr>
          <p:spPr bwMode="auto">
            <a:xfrm flipH="1">
              <a:off x="1561770"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1" name="Line 14">
              <a:extLst>
                <a:ext uri="{FF2B5EF4-FFF2-40B4-BE49-F238E27FC236}">
                  <a16:creationId xmlns:a16="http://schemas.microsoft.com/office/drawing/2014/main" id="{54A93B1A-71DA-E370-7EA6-89173263FF5D}"/>
                </a:ext>
              </a:extLst>
            </p:cNvPr>
            <p:cNvSpPr>
              <a:spLocks noChangeShapeType="1"/>
            </p:cNvSpPr>
            <p:nvPr/>
          </p:nvSpPr>
          <p:spPr bwMode="auto">
            <a:xfrm flipH="1">
              <a:off x="1507924"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2" name="Line 15">
              <a:extLst>
                <a:ext uri="{FF2B5EF4-FFF2-40B4-BE49-F238E27FC236}">
                  <a16:creationId xmlns:a16="http://schemas.microsoft.com/office/drawing/2014/main" id="{0912C340-FB40-B433-320E-0FC1A6C3940B}"/>
                </a:ext>
              </a:extLst>
            </p:cNvPr>
            <p:cNvSpPr>
              <a:spLocks noChangeShapeType="1"/>
            </p:cNvSpPr>
            <p:nvPr/>
          </p:nvSpPr>
          <p:spPr bwMode="auto">
            <a:xfrm flipH="1">
              <a:off x="1454078"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3" name="Line 16">
              <a:extLst>
                <a:ext uri="{FF2B5EF4-FFF2-40B4-BE49-F238E27FC236}">
                  <a16:creationId xmlns:a16="http://schemas.microsoft.com/office/drawing/2014/main" id="{A796DA3B-59F3-D3D9-538E-F3F64DA34BDE}"/>
                </a:ext>
              </a:extLst>
            </p:cNvPr>
            <p:cNvSpPr>
              <a:spLocks noChangeShapeType="1"/>
            </p:cNvSpPr>
            <p:nvPr/>
          </p:nvSpPr>
          <p:spPr bwMode="auto">
            <a:xfrm flipH="1">
              <a:off x="1400514"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4" name="Line 17">
              <a:extLst>
                <a:ext uri="{FF2B5EF4-FFF2-40B4-BE49-F238E27FC236}">
                  <a16:creationId xmlns:a16="http://schemas.microsoft.com/office/drawing/2014/main" id="{C56BDA99-9B00-4454-E695-0DC183D0B8F9}"/>
                </a:ext>
              </a:extLst>
            </p:cNvPr>
            <p:cNvSpPr>
              <a:spLocks noChangeShapeType="1"/>
            </p:cNvSpPr>
            <p:nvPr/>
          </p:nvSpPr>
          <p:spPr bwMode="auto">
            <a:xfrm flipH="1">
              <a:off x="1346386"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5" name="Line 18">
              <a:extLst>
                <a:ext uri="{FF2B5EF4-FFF2-40B4-BE49-F238E27FC236}">
                  <a16:creationId xmlns:a16="http://schemas.microsoft.com/office/drawing/2014/main" id="{292F9B85-73D4-B12F-6139-66B43F5A02AE}"/>
                </a:ext>
              </a:extLst>
            </p:cNvPr>
            <p:cNvSpPr>
              <a:spLocks noChangeShapeType="1"/>
            </p:cNvSpPr>
            <p:nvPr/>
          </p:nvSpPr>
          <p:spPr bwMode="auto">
            <a:xfrm flipH="1">
              <a:off x="1292540" y="4750696"/>
              <a:ext cx="2256" cy="222470"/>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6" name="Line 19">
              <a:extLst>
                <a:ext uri="{FF2B5EF4-FFF2-40B4-BE49-F238E27FC236}">
                  <a16:creationId xmlns:a16="http://schemas.microsoft.com/office/drawing/2014/main" id="{85F64E60-2A32-0D78-E87C-B6ECFF4F8756}"/>
                </a:ext>
              </a:extLst>
            </p:cNvPr>
            <p:cNvSpPr>
              <a:spLocks noChangeShapeType="1"/>
            </p:cNvSpPr>
            <p:nvPr/>
          </p:nvSpPr>
          <p:spPr bwMode="auto">
            <a:xfrm flipH="1">
              <a:off x="1238694"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7" name="Line 20">
              <a:extLst>
                <a:ext uri="{FF2B5EF4-FFF2-40B4-BE49-F238E27FC236}">
                  <a16:creationId xmlns:a16="http://schemas.microsoft.com/office/drawing/2014/main" id="{FC5C2411-F242-09BC-0AE7-C6DDD8376C08}"/>
                </a:ext>
              </a:extLst>
            </p:cNvPr>
            <p:cNvSpPr>
              <a:spLocks noChangeShapeType="1"/>
            </p:cNvSpPr>
            <p:nvPr/>
          </p:nvSpPr>
          <p:spPr bwMode="auto">
            <a:xfrm flipH="1">
              <a:off x="1184849"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8" name="Line 21">
              <a:extLst>
                <a:ext uri="{FF2B5EF4-FFF2-40B4-BE49-F238E27FC236}">
                  <a16:creationId xmlns:a16="http://schemas.microsoft.com/office/drawing/2014/main" id="{08022284-94CC-47DB-ED4A-4BE6488493DB}"/>
                </a:ext>
              </a:extLst>
            </p:cNvPr>
            <p:cNvSpPr>
              <a:spLocks noChangeShapeType="1"/>
            </p:cNvSpPr>
            <p:nvPr/>
          </p:nvSpPr>
          <p:spPr bwMode="auto">
            <a:xfrm flipH="1">
              <a:off x="1131002"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sp>
          <p:nvSpPr>
            <p:cNvPr id="59" name="Line 22">
              <a:extLst>
                <a:ext uri="{FF2B5EF4-FFF2-40B4-BE49-F238E27FC236}">
                  <a16:creationId xmlns:a16="http://schemas.microsoft.com/office/drawing/2014/main" id="{C3B62403-5917-90B0-CE35-F04132043494}"/>
                </a:ext>
              </a:extLst>
            </p:cNvPr>
            <p:cNvSpPr>
              <a:spLocks noChangeShapeType="1"/>
            </p:cNvSpPr>
            <p:nvPr/>
          </p:nvSpPr>
          <p:spPr bwMode="auto">
            <a:xfrm flipH="1">
              <a:off x="1077438" y="4751583"/>
              <a:ext cx="2256" cy="222755"/>
            </a:xfrm>
            <a:prstGeom prst="line">
              <a:avLst/>
            </a:prstGeom>
            <a:noFill/>
            <a:ln w="38100" cmpd="sng">
              <a:solidFill>
                <a:srgbClr val="CACACA"/>
              </a:solidFill>
              <a:round/>
              <a:headEnd/>
              <a:tailEnd/>
            </a:ln>
            <a:extLst>
              <a:ext uri="{909E8E84-426E-40dd-AFC4-6F175D3DCCD1}">
                <a14:hiddenFill xmlns:a14="http://schemas.microsoft.com/office/drawing/2010/main" xmlns="">
                  <a:noFill/>
                </a14:hiddenFill>
              </a:ext>
            </a:extLst>
          </p:spPr>
          <p:txBody>
            <a:bodyPr lIns="0" tIns="0" rIns="0" bIns="0"/>
            <a:lstStyle/>
            <a:p>
              <a:endParaRPr lang="en-US" sz="1200"/>
            </a:p>
          </p:txBody>
        </p:sp>
        <p:grpSp>
          <p:nvGrpSpPr>
            <p:cNvPr id="60" name="Group 59">
              <a:extLst>
                <a:ext uri="{FF2B5EF4-FFF2-40B4-BE49-F238E27FC236}">
                  <a16:creationId xmlns:a16="http://schemas.microsoft.com/office/drawing/2014/main" id="{A1D7137B-6E29-B91C-A4EE-C2431BCE3BF1}"/>
                </a:ext>
              </a:extLst>
            </p:cNvPr>
            <p:cNvGrpSpPr/>
            <p:nvPr/>
          </p:nvGrpSpPr>
          <p:grpSpPr>
            <a:xfrm>
              <a:off x="2059966" y="3471441"/>
              <a:ext cx="879723" cy="839286"/>
              <a:chOff x="2176954" y="1258803"/>
              <a:chExt cx="901793" cy="897007"/>
            </a:xfrm>
          </p:grpSpPr>
          <p:sp>
            <p:nvSpPr>
              <p:cNvPr id="130" name="Rectangle 129">
                <a:extLst>
                  <a:ext uri="{FF2B5EF4-FFF2-40B4-BE49-F238E27FC236}">
                    <a16:creationId xmlns:a16="http://schemas.microsoft.com/office/drawing/2014/main" id="{94AD310F-2F8D-7494-9A29-DD205AA8CAF5}"/>
                  </a:ext>
                </a:extLst>
              </p:cNvPr>
              <p:cNvSpPr/>
              <p:nvPr/>
            </p:nvSpPr>
            <p:spPr>
              <a:xfrm>
                <a:off x="2176954" y="1258803"/>
                <a:ext cx="901793" cy="897007"/>
              </a:xfrm>
              <a:prstGeom prst="rect">
                <a:avLst/>
              </a:prstGeom>
              <a:solidFill>
                <a:schemeClr val="bg1"/>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31" name="Picture 130">
                <a:extLst>
                  <a:ext uri="{FF2B5EF4-FFF2-40B4-BE49-F238E27FC236}">
                    <a16:creationId xmlns:a16="http://schemas.microsoft.com/office/drawing/2014/main" id="{43A81C47-A466-FC5A-9842-69B132C4D015}"/>
                  </a:ext>
                </a:extLst>
              </p:cNvPr>
              <p:cNvPicPr>
                <a:picLocks noChangeAspect="1"/>
              </p:cNvPicPr>
              <p:nvPr/>
            </p:nvPicPr>
            <p:blipFill>
              <a:blip r:embed="rId2"/>
              <a:stretch>
                <a:fillRect/>
              </a:stretch>
            </p:blipFill>
            <p:spPr>
              <a:xfrm>
                <a:off x="2270527" y="1323579"/>
                <a:ext cx="719873" cy="779953"/>
              </a:xfrm>
              <a:prstGeom prst="rect">
                <a:avLst/>
              </a:prstGeom>
              <a:solidFill>
                <a:schemeClr val="bg1"/>
              </a:solidFill>
            </p:spPr>
          </p:pic>
        </p:grpSp>
        <p:sp>
          <p:nvSpPr>
            <p:cNvPr id="61" name="Rounded Rectangle 60">
              <a:extLst>
                <a:ext uri="{FF2B5EF4-FFF2-40B4-BE49-F238E27FC236}">
                  <a16:creationId xmlns:a16="http://schemas.microsoft.com/office/drawing/2014/main" id="{AC6D33D1-3C76-D96F-9623-0AE2E23171B0}"/>
                </a:ext>
              </a:extLst>
            </p:cNvPr>
            <p:cNvSpPr/>
            <p:nvPr/>
          </p:nvSpPr>
          <p:spPr>
            <a:xfrm>
              <a:off x="4015926" y="5616866"/>
              <a:ext cx="175802" cy="40352"/>
            </a:xfrm>
            <a:prstGeom prst="round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62" name="Rectangle 61">
              <a:extLst>
                <a:ext uri="{FF2B5EF4-FFF2-40B4-BE49-F238E27FC236}">
                  <a16:creationId xmlns:a16="http://schemas.microsoft.com/office/drawing/2014/main" id="{E5841DF8-42B8-3343-1650-721BDE374938}"/>
                </a:ext>
              </a:extLst>
            </p:cNvPr>
            <p:cNvSpPr/>
            <p:nvPr/>
          </p:nvSpPr>
          <p:spPr>
            <a:xfrm>
              <a:off x="3599631" y="5894611"/>
              <a:ext cx="3228934" cy="729762"/>
            </a:xfrm>
            <a:prstGeom prst="rect">
              <a:avLst/>
            </a:prstGeom>
            <a:gradFill>
              <a:gsLst>
                <a:gs pos="100000">
                  <a:srgbClr val="A603AB"/>
                </a:gs>
                <a:gs pos="81000">
                  <a:srgbClr val="0819FB"/>
                </a:gs>
                <a:gs pos="64000">
                  <a:srgbClr val="1A8D48"/>
                </a:gs>
                <a:gs pos="45000">
                  <a:srgbClr val="FFFF00"/>
                </a:gs>
                <a:gs pos="22000">
                  <a:srgbClr val="EE3F17"/>
                </a:gs>
                <a:gs pos="0">
                  <a:srgbClr val="E81766"/>
                </a:gs>
                <a:gs pos="100000">
                  <a:srgbClr val="A603A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63" name="Group 62">
              <a:extLst>
                <a:ext uri="{FF2B5EF4-FFF2-40B4-BE49-F238E27FC236}">
                  <a16:creationId xmlns:a16="http://schemas.microsoft.com/office/drawing/2014/main" id="{45BC56CC-F203-E5D7-B150-5AEE1AA16B3C}"/>
                </a:ext>
              </a:extLst>
            </p:cNvPr>
            <p:cNvGrpSpPr/>
            <p:nvPr/>
          </p:nvGrpSpPr>
          <p:grpSpPr>
            <a:xfrm>
              <a:off x="3438299" y="5860725"/>
              <a:ext cx="1740011" cy="888305"/>
              <a:chOff x="5197053" y="2453547"/>
              <a:chExt cx="2567515" cy="598552"/>
            </a:xfrm>
          </p:grpSpPr>
          <p:sp>
            <p:nvSpPr>
              <p:cNvPr id="115" name="Line 3">
                <a:extLst>
                  <a:ext uri="{FF2B5EF4-FFF2-40B4-BE49-F238E27FC236}">
                    <a16:creationId xmlns:a16="http://schemas.microsoft.com/office/drawing/2014/main" id="{DECBD58A-09B5-B314-B59F-10357BAC9971}"/>
                  </a:ext>
                </a:extLst>
              </p:cNvPr>
              <p:cNvSpPr>
                <a:spLocks noChangeShapeType="1"/>
              </p:cNvSpPr>
              <p:nvPr/>
            </p:nvSpPr>
            <p:spPr bwMode="auto">
              <a:xfrm flipH="1">
                <a:off x="7764568"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6" name="Line 4">
                <a:extLst>
                  <a:ext uri="{FF2B5EF4-FFF2-40B4-BE49-F238E27FC236}">
                    <a16:creationId xmlns:a16="http://schemas.microsoft.com/office/drawing/2014/main" id="{A0638A1E-C7EC-16F4-01E1-475EE41BD54A}"/>
                  </a:ext>
                </a:extLst>
              </p:cNvPr>
              <p:cNvSpPr>
                <a:spLocks noChangeShapeType="1"/>
              </p:cNvSpPr>
              <p:nvPr/>
            </p:nvSpPr>
            <p:spPr bwMode="auto">
              <a:xfrm flipH="1">
                <a:off x="7580886"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7" name="Line 5">
                <a:extLst>
                  <a:ext uri="{FF2B5EF4-FFF2-40B4-BE49-F238E27FC236}">
                    <a16:creationId xmlns:a16="http://schemas.microsoft.com/office/drawing/2014/main" id="{70A4D64B-57C2-DFB2-8779-B92DB48435F7}"/>
                  </a:ext>
                </a:extLst>
              </p:cNvPr>
              <p:cNvSpPr>
                <a:spLocks noChangeShapeType="1"/>
              </p:cNvSpPr>
              <p:nvPr/>
            </p:nvSpPr>
            <p:spPr bwMode="auto">
              <a:xfrm flipH="1">
                <a:off x="7399228"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8" name="Line 6">
                <a:extLst>
                  <a:ext uri="{FF2B5EF4-FFF2-40B4-BE49-F238E27FC236}">
                    <a16:creationId xmlns:a16="http://schemas.microsoft.com/office/drawing/2014/main" id="{4C73CE1D-180E-88DD-4267-217EB2F7AD49}"/>
                  </a:ext>
                </a:extLst>
              </p:cNvPr>
              <p:cNvSpPr>
                <a:spLocks noChangeShapeType="1"/>
              </p:cNvSpPr>
              <p:nvPr/>
            </p:nvSpPr>
            <p:spPr bwMode="auto">
              <a:xfrm flipH="1">
                <a:off x="7214194"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9" name="Line 7">
                <a:extLst>
                  <a:ext uri="{FF2B5EF4-FFF2-40B4-BE49-F238E27FC236}">
                    <a16:creationId xmlns:a16="http://schemas.microsoft.com/office/drawing/2014/main" id="{4A5F9CB2-D3C4-2844-F4D4-3C674715A6FC}"/>
                  </a:ext>
                </a:extLst>
              </p:cNvPr>
              <p:cNvSpPr>
                <a:spLocks noChangeShapeType="1"/>
              </p:cNvSpPr>
              <p:nvPr/>
            </p:nvSpPr>
            <p:spPr bwMode="auto">
              <a:xfrm flipH="1">
                <a:off x="703051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0" name="Line 8">
                <a:extLst>
                  <a:ext uri="{FF2B5EF4-FFF2-40B4-BE49-F238E27FC236}">
                    <a16:creationId xmlns:a16="http://schemas.microsoft.com/office/drawing/2014/main" id="{BE3B0617-07EE-7FA8-B4AE-CC23F85B4C48}"/>
                  </a:ext>
                </a:extLst>
              </p:cNvPr>
              <p:cNvSpPr>
                <a:spLocks noChangeShapeType="1"/>
              </p:cNvSpPr>
              <p:nvPr/>
            </p:nvSpPr>
            <p:spPr bwMode="auto">
              <a:xfrm flipH="1">
                <a:off x="6847503"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1" name="Line 9">
                <a:extLst>
                  <a:ext uri="{FF2B5EF4-FFF2-40B4-BE49-F238E27FC236}">
                    <a16:creationId xmlns:a16="http://schemas.microsoft.com/office/drawing/2014/main" id="{D7DE8B2A-3636-A1BD-EA8C-853AB449C472}"/>
                  </a:ext>
                </a:extLst>
              </p:cNvPr>
              <p:cNvSpPr>
                <a:spLocks noChangeShapeType="1"/>
              </p:cNvSpPr>
              <p:nvPr/>
            </p:nvSpPr>
            <p:spPr bwMode="auto">
              <a:xfrm flipH="1">
                <a:off x="6663819"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2" name="Line 10">
                <a:extLst>
                  <a:ext uri="{FF2B5EF4-FFF2-40B4-BE49-F238E27FC236}">
                    <a16:creationId xmlns:a16="http://schemas.microsoft.com/office/drawing/2014/main" id="{F5AA025E-48D2-12D6-1639-10C18AC27086}"/>
                  </a:ext>
                </a:extLst>
              </p:cNvPr>
              <p:cNvSpPr>
                <a:spLocks noChangeShapeType="1"/>
              </p:cNvSpPr>
              <p:nvPr/>
            </p:nvSpPr>
            <p:spPr bwMode="auto">
              <a:xfrm flipH="1">
                <a:off x="6480136"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3" name="Line 11">
                <a:extLst>
                  <a:ext uri="{FF2B5EF4-FFF2-40B4-BE49-F238E27FC236}">
                    <a16:creationId xmlns:a16="http://schemas.microsoft.com/office/drawing/2014/main" id="{2B322A50-EF9B-C7B2-8823-DAE1681378CF}"/>
                  </a:ext>
                </a:extLst>
              </p:cNvPr>
              <p:cNvSpPr>
                <a:spLocks noChangeShapeType="1"/>
              </p:cNvSpPr>
              <p:nvPr/>
            </p:nvSpPr>
            <p:spPr bwMode="auto">
              <a:xfrm flipH="1">
                <a:off x="629780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4" name="Line 12">
                <a:extLst>
                  <a:ext uri="{FF2B5EF4-FFF2-40B4-BE49-F238E27FC236}">
                    <a16:creationId xmlns:a16="http://schemas.microsoft.com/office/drawing/2014/main" id="{DDD7E2B8-F063-147F-8059-5EC65FF3166F}"/>
                  </a:ext>
                </a:extLst>
              </p:cNvPr>
              <p:cNvSpPr>
                <a:spLocks noChangeShapeType="1"/>
              </p:cNvSpPr>
              <p:nvPr/>
            </p:nvSpPr>
            <p:spPr bwMode="auto">
              <a:xfrm flipH="1">
                <a:off x="61141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5" name="Line 13">
                <a:extLst>
                  <a:ext uri="{FF2B5EF4-FFF2-40B4-BE49-F238E27FC236}">
                    <a16:creationId xmlns:a16="http://schemas.microsoft.com/office/drawing/2014/main" id="{984B032C-0A68-59A9-C3ED-8BDAD652B462}"/>
                  </a:ext>
                </a:extLst>
              </p:cNvPr>
              <p:cNvSpPr>
                <a:spLocks noChangeShapeType="1"/>
              </p:cNvSpPr>
              <p:nvPr/>
            </p:nvSpPr>
            <p:spPr bwMode="auto">
              <a:xfrm flipH="1">
                <a:off x="5931111"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6" name="Line 14">
                <a:extLst>
                  <a:ext uri="{FF2B5EF4-FFF2-40B4-BE49-F238E27FC236}">
                    <a16:creationId xmlns:a16="http://schemas.microsoft.com/office/drawing/2014/main" id="{53758204-87DE-160F-64F3-E63A2DE0F187}"/>
                  </a:ext>
                </a:extLst>
              </p:cNvPr>
              <p:cNvSpPr>
                <a:spLocks noChangeShapeType="1"/>
              </p:cNvSpPr>
              <p:nvPr/>
            </p:nvSpPr>
            <p:spPr bwMode="auto">
              <a:xfrm flipH="1">
                <a:off x="574742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7" name="Line 15">
                <a:extLst>
                  <a:ext uri="{FF2B5EF4-FFF2-40B4-BE49-F238E27FC236}">
                    <a16:creationId xmlns:a16="http://schemas.microsoft.com/office/drawing/2014/main" id="{BAFF404B-5474-D978-C296-0F4AC3739CBE}"/>
                  </a:ext>
                </a:extLst>
              </p:cNvPr>
              <p:cNvSpPr>
                <a:spLocks noChangeShapeType="1"/>
              </p:cNvSpPr>
              <p:nvPr/>
            </p:nvSpPr>
            <p:spPr bwMode="auto">
              <a:xfrm flipH="1">
                <a:off x="55644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8" name="Line 16">
                <a:extLst>
                  <a:ext uri="{FF2B5EF4-FFF2-40B4-BE49-F238E27FC236}">
                    <a16:creationId xmlns:a16="http://schemas.microsoft.com/office/drawing/2014/main" id="{AE3C28A1-506A-E161-A895-C1E4B8EC04AE}"/>
                  </a:ext>
                </a:extLst>
              </p:cNvPr>
              <p:cNvSpPr>
                <a:spLocks noChangeShapeType="1"/>
              </p:cNvSpPr>
              <p:nvPr/>
            </p:nvSpPr>
            <p:spPr bwMode="auto">
              <a:xfrm flipH="1">
                <a:off x="5381412"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29" name="Line 17">
                <a:extLst>
                  <a:ext uri="{FF2B5EF4-FFF2-40B4-BE49-F238E27FC236}">
                    <a16:creationId xmlns:a16="http://schemas.microsoft.com/office/drawing/2014/main" id="{2382E424-1932-15FE-C6B0-26735C338F5A}"/>
                  </a:ext>
                </a:extLst>
              </p:cNvPr>
              <p:cNvSpPr>
                <a:spLocks noChangeShapeType="1"/>
              </p:cNvSpPr>
              <p:nvPr/>
            </p:nvSpPr>
            <p:spPr bwMode="auto">
              <a:xfrm flipH="1">
                <a:off x="5197053"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grpSp>
        <p:grpSp>
          <p:nvGrpSpPr>
            <p:cNvPr id="64" name="Group 63">
              <a:extLst>
                <a:ext uri="{FF2B5EF4-FFF2-40B4-BE49-F238E27FC236}">
                  <a16:creationId xmlns:a16="http://schemas.microsoft.com/office/drawing/2014/main" id="{0C808FDB-065B-0D7E-994C-C850A1433A0E}"/>
                </a:ext>
              </a:extLst>
            </p:cNvPr>
            <p:cNvGrpSpPr/>
            <p:nvPr/>
          </p:nvGrpSpPr>
          <p:grpSpPr>
            <a:xfrm>
              <a:off x="5310847" y="5758804"/>
              <a:ext cx="1743673" cy="888305"/>
              <a:chOff x="5197053" y="2453547"/>
              <a:chExt cx="2572919" cy="598552"/>
            </a:xfrm>
          </p:grpSpPr>
          <p:sp>
            <p:nvSpPr>
              <p:cNvPr id="100" name="Line 3">
                <a:extLst>
                  <a:ext uri="{FF2B5EF4-FFF2-40B4-BE49-F238E27FC236}">
                    <a16:creationId xmlns:a16="http://schemas.microsoft.com/office/drawing/2014/main" id="{39D2F788-F5C6-F0AF-D3FF-3958488CC4AB}"/>
                  </a:ext>
                </a:extLst>
              </p:cNvPr>
              <p:cNvSpPr>
                <a:spLocks noChangeShapeType="1"/>
              </p:cNvSpPr>
              <p:nvPr/>
            </p:nvSpPr>
            <p:spPr bwMode="auto">
              <a:xfrm flipH="1">
                <a:off x="7764569"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1" name="Line 4">
                <a:extLst>
                  <a:ext uri="{FF2B5EF4-FFF2-40B4-BE49-F238E27FC236}">
                    <a16:creationId xmlns:a16="http://schemas.microsoft.com/office/drawing/2014/main" id="{4E675D8E-4E20-CB4B-8657-ABB93EA632CD}"/>
                  </a:ext>
                </a:extLst>
              </p:cNvPr>
              <p:cNvSpPr>
                <a:spLocks noChangeShapeType="1"/>
              </p:cNvSpPr>
              <p:nvPr/>
            </p:nvSpPr>
            <p:spPr bwMode="auto">
              <a:xfrm flipH="1">
                <a:off x="7580886"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2" name="Line 5">
                <a:extLst>
                  <a:ext uri="{FF2B5EF4-FFF2-40B4-BE49-F238E27FC236}">
                    <a16:creationId xmlns:a16="http://schemas.microsoft.com/office/drawing/2014/main" id="{8820D72C-4DDE-B5B8-E394-7140C27D5F3B}"/>
                  </a:ext>
                </a:extLst>
              </p:cNvPr>
              <p:cNvSpPr>
                <a:spLocks noChangeShapeType="1"/>
              </p:cNvSpPr>
              <p:nvPr/>
            </p:nvSpPr>
            <p:spPr bwMode="auto">
              <a:xfrm flipH="1">
                <a:off x="7399228"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3" name="Line 6">
                <a:extLst>
                  <a:ext uri="{FF2B5EF4-FFF2-40B4-BE49-F238E27FC236}">
                    <a16:creationId xmlns:a16="http://schemas.microsoft.com/office/drawing/2014/main" id="{97A74B6F-69F7-D2BD-F42C-ED4F037D36C6}"/>
                  </a:ext>
                </a:extLst>
              </p:cNvPr>
              <p:cNvSpPr>
                <a:spLocks noChangeShapeType="1"/>
              </p:cNvSpPr>
              <p:nvPr/>
            </p:nvSpPr>
            <p:spPr bwMode="auto">
              <a:xfrm flipH="1">
                <a:off x="7228104"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4" name="Line 7">
                <a:extLst>
                  <a:ext uri="{FF2B5EF4-FFF2-40B4-BE49-F238E27FC236}">
                    <a16:creationId xmlns:a16="http://schemas.microsoft.com/office/drawing/2014/main" id="{8754F896-9526-E3A4-9BA6-EFF206063823}"/>
                  </a:ext>
                </a:extLst>
              </p:cNvPr>
              <p:cNvSpPr>
                <a:spLocks noChangeShapeType="1"/>
              </p:cNvSpPr>
              <p:nvPr/>
            </p:nvSpPr>
            <p:spPr bwMode="auto">
              <a:xfrm flipH="1">
                <a:off x="703051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5" name="Line 8">
                <a:extLst>
                  <a:ext uri="{FF2B5EF4-FFF2-40B4-BE49-F238E27FC236}">
                    <a16:creationId xmlns:a16="http://schemas.microsoft.com/office/drawing/2014/main" id="{44E821E7-3718-3D87-A3FF-AB3C7D9FD4E3}"/>
                  </a:ext>
                </a:extLst>
              </p:cNvPr>
              <p:cNvSpPr>
                <a:spLocks noChangeShapeType="1"/>
              </p:cNvSpPr>
              <p:nvPr/>
            </p:nvSpPr>
            <p:spPr bwMode="auto">
              <a:xfrm flipH="1">
                <a:off x="6847503"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6" name="Line 9">
                <a:extLst>
                  <a:ext uri="{FF2B5EF4-FFF2-40B4-BE49-F238E27FC236}">
                    <a16:creationId xmlns:a16="http://schemas.microsoft.com/office/drawing/2014/main" id="{61FD30DA-8605-AC55-06A3-0FD64BB726C7}"/>
                  </a:ext>
                </a:extLst>
              </p:cNvPr>
              <p:cNvSpPr>
                <a:spLocks noChangeShapeType="1"/>
              </p:cNvSpPr>
              <p:nvPr/>
            </p:nvSpPr>
            <p:spPr bwMode="auto">
              <a:xfrm flipH="1">
                <a:off x="666382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7" name="Line 10">
                <a:extLst>
                  <a:ext uri="{FF2B5EF4-FFF2-40B4-BE49-F238E27FC236}">
                    <a16:creationId xmlns:a16="http://schemas.microsoft.com/office/drawing/2014/main" id="{771E416D-422B-86CB-12D2-0610A2AA838E}"/>
                  </a:ext>
                </a:extLst>
              </p:cNvPr>
              <p:cNvSpPr>
                <a:spLocks noChangeShapeType="1"/>
              </p:cNvSpPr>
              <p:nvPr/>
            </p:nvSpPr>
            <p:spPr bwMode="auto">
              <a:xfrm flipH="1">
                <a:off x="6480136"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8" name="Line 11">
                <a:extLst>
                  <a:ext uri="{FF2B5EF4-FFF2-40B4-BE49-F238E27FC236}">
                    <a16:creationId xmlns:a16="http://schemas.microsoft.com/office/drawing/2014/main" id="{219227F9-B489-3F96-B346-1395665AEDDC}"/>
                  </a:ext>
                </a:extLst>
              </p:cNvPr>
              <p:cNvSpPr>
                <a:spLocks noChangeShapeType="1"/>
              </p:cNvSpPr>
              <p:nvPr/>
            </p:nvSpPr>
            <p:spPr bwMode="auto">
              <a:xfrm flipH="1">
                <a:off x="629780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09" name="Line 12">
                <a:extLst>
                  <a:ext uri="{FF2B5EF4-FFF2-40B4-BE49-F238E27FC236}">
                    <a16:creationId xmlns:a16="http://schemas.microsoft.com/office/drawing/2014/main" id="{9EEE840A-9C14-1507-05A1-B419243040B7}"/>
                  </a:ext>
                </a:extLst>
              </p:cNvPr>
              <p:cNvSpPr>
                <a:spLocks noChangeShapeType="1"/>
              </p:cNvSpPr>
              <p:nvPr/>
            </p:nvSpPr>
            <p:spPr bwMode="auto">
              <a:xfrm flipH="1">
                <a:off x="61141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0" name="Line 13">
                <a:extLst>
                  <a:ext uri="{FF2B5EF4-FFF2-40B4-BE49-F238E27FC236}">
                    <a16:creationId xmlns:a16="http://schemas.microsoft.com/office/drawing/2014/main" id="{9AF088C3-5A84-4431-05AC-95623B38F3F9}"/>
                  </a:ext>
                </a:extLst>
              </p:cNvPr>
              <p:cNvSpPr>
                <a:spLocks noChangeShapeType="1"/>
              </p:cNvSpPr>
              <p:nvPr/>
            </p:nvSpPr>
            <p:spPr bwMode="auto">
              <a:xfrm flipH="1">
                <a:off x="5931111"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1" name="Line 14">
                <a:extLst>
                  <a:ext uri="{FF2B5EF4-FFF2-40B4-BE49-F238E27FC236}">
                    <a16:creationId xmlns:a16="http://schemas.microsoft.com/office/drawing/2014/main" id="{2257710F-F3EC-BB00-4223-20519B784DB0}"/>
                  </a:ext>
                </a:extLst>
              </p:cNvPr>
              <p:cNvSpPr>
                <a:spLocks noChangeShapeType="1"/>
              </p:cNvSpPr>
              <p:nvPr/>
            </p:nvSpPr>
            <p:spPr bwMode="auto">
              <a:xfrm flipH="1">
                <a:off x="574742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2" name="Line 15">
                <a:extLst>
                  <a:ext uri="{FF2B5EF4-FFF2-40B4-BE49-F238E27FC236}">
                    <a16:creationId xmlns:a16="http://schemas.microsoft.com/office/drawing/2014/main" id="{9B576A60-7013-4162-8F95-0AEB103F7624}"/>
                  </a:ext>
                </a:extLst>
              </p:cNvPr>
              <p:cNvSpPr>
                <a:spLocks noChangeShapeType="1"/>
              </p:cNvSpPr>
              <p:nvPr/>
            </p:nvSpPr>
            <p:spPr bwMode="auto">
              <a:xfrm flipH="1">
                <a:off x="55644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3" name="Line 16">
                <a:extLst>
                  <a:ext uri="{FF2B5EF4-FFF2-40B4-BE49-F238E27FC236}">
                    <a16:creationId xmlns:a16="http://schemas.microsoft.com/office/drawing/2014/main" id="{CB617A79-98B1-17DD-DD5C-812DCF646432}"/>
                  </a:ext>
                </a:extLst>
              </p:cNvPr>
              <p:cNvSpPr>
                <a:spLocks noChangeShapeType="1"/>
              </p:cNvSpPr>
              <p:nvPr/>
            </p:nvSpPr>
            <p:spPr bwMode="auto">
              <a:xfrm flipH="1">
                <a:off x="538141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114" name="Line 17">
                <a:extLst>
                  <a:ext uri="{FF2B5EF4-FFF2-40B4-BE49-F238E27FC236}">
                    <a16:creationId xmlns:a16="http://schemas.microsoft.com/office/drawing/2014/main" id="{4B006026-4781-E08A-8560-567C820123D0}"/>
                  </a:ext>
                </a:extLst>
              </p:cNvPr>
              <p:cNvSpPr>
                <a:spLocks noChangeShapeType="1"/>
              </p:cNvSpPr>
              <p:nvPr/>
            </p:nvSpPr>
            <p:spPr bwMode="auto">
              <a:xfrm flipH="1">
                <a:off x="519705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grpSp>
        <p:sp>
          <p:nvSpPr>
            <p:cNvPr id="65" name="Right Triangle 12">
              <a:extLst>
                <a:ext uri="{FF2B5EF4-FFF2-40B4-BE49-F238E27FC236}">
                  <a16:creationId xmlns:a16="http://schemas.microsoft.com/office/drawing/2014/main" id="{E31E692F-6CF2-26A9-D9BC-847452221105}"/>
                </a:ext>
              </a:extLst>
            </p:cNvPr>
            <p:cNvSpPr/>
            <p:nvPr/>
          </p:nvSpPr>
          <p:spPr>
            <a:xfrm>
              <a:off x="3595926" y="5463866"/>
              <a:ext cx="3204358" cy="438543"/>
            </a:xfrm>
            <a:custGeom>
              <a:avLst/>
              <a:gdLst>
                <a:gd name="connsiteX0" fmla="*/ 0 w 1980172"/>
                <a:gd name="connsiteY0" fmla="*/ 481712 h 481712"/>
                <a:gd name="connsiteX1" fmla="*/ 0 w 1980172"/>
                <a:gd name="connsiteY1" fmla="*/ 0 h 481712"/>
                <a:gd name="connsiteX2" fmla="*/ 1980172 w 1980172"/>
                <a:gd name="connsiteY2" fmla="*/ 481712 h 481712"/>
                <a:gd name="connsiteX3" fmla="*/ 0 w 1980172"/>
                <a:gd name="connsiteY3" fmla="*/ 481712 h 481712"/>
                <a:gd name="connsiteX0" fmla="*/ 0 w 2446164"/>
                <a:gd name="connsiteY0" fmla="*/ 481712 h 481712"/>
                <a:gd name="connsiteX1" fmla="*/ 465992 w 2446164"/>
                <a:gd name="connsiteY1" fmla="*/ 0 h 481712"/>
                <a:gd name="connsiteX2" fmla="*/ 2446164 w 2446164"/>
                <a:gd name="connsiteY2" fmla="*/ 481712 h 481712"/>
                <a:gd name="connsiteX3" fmla="*/ 0 w 2446164"/>
                <a:gd name="connsiteY3" fmla="*/ 481712 h 481712"/>
              </a:gdLst>
              <a:ahLst/>
              <a:cxnLst>
                <a:cxn ang="0">
                  <a:pos x="connsiteX0" y="connsiteY0"/>
                </a:cxn>
                <a:cxn ang="0">
                  <a:pos x="connsiteX1" y="connsiteY1"/>
                </a:cxn>
                <a:cxn ang="0">
                  <a:pos x="connsiteX2" y="connsiteY2"/>
                </a:cxn>
                <a:cxn ang="0">
                  <a:pos x="connsiteX3" y="connsiteY3"/>
                </a:cxn>
              </a:cxnLst>
              <a:rect l="l" t="t" r="r" b="b"/>
              <a:pathLst>
                <a:path w="2446164" h="481712">
                  <a:moveTo>
                    <a:pt x="0" y="481712"/>
                  </a:moveTo>
                  <a:lnTo>
                    <a:pt x="465992" y="0"/>
                  </a:lnTo>
                  <a:lnTo>
                    <a:pt x="2446164" y="481712"/>
                  </a:lnTo>
                  <a:lnTo>
                    <a:pt x="0" y="481712"/>
                  </a:lnTo>
                  <a:close/>
                </a:path>
              </a:pathLst>
            </a:custGeom>
            <a:solidFill>
              <a:schemeClr val="bg2">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TextBox 65">
              <a:extLst>
                <a:ext uri="{FF2B5EF4-FFF2-40B4-BE49-F238E27FC236}">
                  <a16:creationId xmlns:a16="http://schemas.microsoft.com/office/drawing/2014/main" id="{07B52111-B38D-0C32-65AB-ABF8F3A28607}"/>
                </a:ext>
              </a:extLst>
            </p:cNvPr>
            <p:cNvSpPr txBox="1"/>
            <p:nvPr/>
          </p:nvSpPr>
          <p:spPr>
            <a:xfrm>
              <a:off x="2970050" y="3382964"/>
              <a:ext cx="1126783" cy="369332"/>
            </a:xfrm>
            <a:prstGeom prst="rect">
              <a:avLst/>
            </a:prstGeom>
            <a:noFill/>
          </p:spPr>
          <p:txBody>
            <a:bodyPr wrap="none" rtlCol="0">
              <a:spAutoFit/>
            </a:bodyPr>
            <a:lstStyle/>
            <a:p>
              <a:r>
                <a:rPr lang="en-US" sz="1600" dirty="0"/>
                <a:t>Reference</a:t>
              </a:r>
            </a:p>
          </p:txBody>
        </p:sp>
        <p:grpSp>
          <p:nvGrpSpPr>
            <p:cNvPr id="67" name="Group 66">
              <a:extLst>
                <a:ext uri="{FF2B5EF4-FFF2-40B4-BE49-F238E27FC236}">
                  <a16:creationId xmlns:a16="http://schemas.microsoft.com/office/drawing/2014/main" id="{6D90EAF6-BA06-47DC-E6EB-970842B891C5}"/>
                </a:ext>
              </a:extLst>
            </p:cNvPr>
            <p:cNvGrpSpPr/>
            <p:nvPr/>
          </p:nvGrpSpPr>
          <p:grpSpPr>
            <a:xfrm>
              <a:off x="4311904" y="5350140"/>
              <a:ext cx="3045848" cy="229625"/>
              <a:chOff x="1694122" y="1477238"/>
              <a:chExt cx="3603625" cy="1295400"/>
            </a:xfrm>
            <a:solidFill>
              <a:schemeClr val="bg1"/>
            </a:solidFill>
          </p:grpSpPr>
          <p:sp>
            <p:nvSpPr>
              <p:cNvPr id="94" name="Freeform 5">
                <a:extLst>
                  <a:ext uri="{FF2B5EF4-FFF2-40B4-BE49-F238E27FC236}">
                    <a16:creationId xmlns:a16="http://schemas.microsoft.com/office/drawing/2014/main" id="{336D25D2-AC22-C6EA-A567-8CAF11F72BF2}"/>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sz="1600"/>
              </a:p>
            </p:txBody>
          </p:sp>
          <p:sp>
            <p:nvSpPr>
              <p:cNvPr id="95" name="Freeform 6">
                <a:extLst>
                  <a:ext uri="{FF2B5EF4-FFF2-40B4-BE49-F238E27FC236}">
                    <a16:creationId xmlns:a16="http://schemas.microsoft.com/office/drawing/2014/main" id="{A498DE0E-8904-9502-7E5C-76FAA526C7B5}"/>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sz="1600"/>
              </a:p>
            </p:txBody>
          </p:sp>
          <p:sp>
            <p:nvSpPr>
              <p:cNvPr id="96" name="Freeform 7">
                <a:extLst>
                  <a:ext uri="{FF2B5EF4-FFF2-40B4-BE49-F238E27FC236}">
                    <a16:creationId xmlns:a16="http://schemas.microsoft.com/office/drawing/2014/main" id="{7EFEDED2-C301-1E27-8E8F-522EF9C2D77C}"/>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sz="1600"/>
              </a:p>
            </p:txBody>
          </p:sp>
          <p:sp>
            <p:nvSpPr>
              <p:cNvPr id="97" name="Freeform 8">
                <a:extLst>
                  <a:ext uri="{FF2B5EF4-FFF2-40B4-BE49-F238E27FC236}">
                    <a16:creationId xmlns:a16="http://schemas.microsoft.com/office/drawing/2014/main" id="{B5127CEF-C15C-6796-5E03-645FA9404BED}"/>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sz="1600"/>
              </a:p>
            </p:txBody>
          </p:sp>
          <p:sp>
            <p:nvSpPr>
              <p:cNvPr id="98" name="Freeform 10">
                <a:extLst>
                  <a:ext uri="{FF2B5EF4-FFF2-40B4-BE49-F238E27FC236}">
                    <a16:creationId xmlns:a16="http://schemas.microsoft.com/office/drawing/2014/main" id="{10838319-0C0C-DC57-A63A-3BB4BB04511D}"/>
                  </a:ext>
                </a:extLst>
              </p:cNvPr>
              <p:cNvSpPr>
                <a:spLocks/>
              </p:cNvSpPr>
              <p:nvPr/>
            </p:nvSpPr>
            <p:spPr bwMode="auto">
              <a:xfrm>
                <a:off x="4824672" y="1477238"/>
                <a:ext cx="473075"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5 w 21600"/>
                  <a:gd name="T11" fmla="*/ 407 h 21600"/>
                  <a:gd name="T12" fmla="*/ 40 w 21600"/>
                  <a:gd name="T13" fmla="*/ 411 h 21600"/>
                  <a:gd name="T14" fmla="*/ 46 w 21600"/>
                  <a:gd name="T15" fmla="*/ 416 h 21600"/>
                  <a:gd name="T16" fmla="*/ 53 w 21600"/>
                  <a:gd name="T17" fmla="*/ 418 h 21600"/>
                  <a:gd name="T18" fmla="*/ 58 w 21600"/>
                  <a:gd name="T19" fmla="*/ 408 h 21600"/>
                  <a:gd name="T20" fmla="*/ 64 w 21600"/>
                  <a:gd name="T21" fmla="*/ 387 h 21600"/>
                  <a:gd name="T22" fmla="*/ 71 w 21600"/>
                  <a:gd name="T23" fmla="*/ 372 h 21600"/>
                  <a:gd name="T24" fmla="*/ 77 w 21600"/>
                  <a:gd name="T25" fmla="*/ 392 h 21600"/>
                  <a:gd name="T26" fmla="*/ 82 w 21600"/>
                  <a:gd name="T27" fmla="*/ 454 h 21600"/>
                  <a:gd name="T28" fmla="*/ 88 w 21600"/>
                  <a:gd name="T29" fmla="*/ 512 h 21600"/>
                  <a:gd name="T30" fmla="*/ 95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5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6 w 21600"/>
                  <a:gd name="T65" fmla="*/ 356 h 21600"/>
                  <a:gd name="T66" fmla="*/ 202 w 21600"/>
                  <a:gd name="T67" fmla="*/ 485 h 21600"/>
                  <a:gd name="T68" fmla="*/ 208 w 21600"/>
                  <a:gd name="T69" fmla="*/ 512 h 21600"/>
                  <a:gd name="T70" fmla="*/ 214 w 21600"/>
                  <a:gd name="T71" fmla="*/ 454 h 21600"/>
                  <a:gd name="T72" fmla="*/ 220 w 21600"/>
                  <a:gd name="T73" fmla="*/ 392 h 21600"/>
                  <a:gd name="T74" fmla="*/ 226 w 21600"/>
                  <a:gd name="T75" fmla="*/ 372 h 21600"/>
                  <a:gd name="T76" fmla="*/ 232 w 21600"/>
                  <a:gd name="T77" fmla="*/ 387 h 21600"/>
                  <a:gd name="T78" fmla="*/ 238 w 21600"/>
                  <a:gd name="T79" fmla="*/ 408 h 21600"/>
                  <a:gd name="T80" fmla="*/ 244 w 21600"/>
                  <a:gd name="T81" fmla="*/ 418 h 21600"/>
                  <a:gd name="T82" fmla="*/ 250 w 21600"/>
                  <a:gd name="T83" fmla="*/ 416 h 21600"/>
                  <a:gd name="T84" fmla="*/ 256 w 21600"/>
                  <a:gd name="T85" fmla="*/ 411 h 21600"/>
                  <a:gd name="T86" fmla="*/ 262 w 21600"/>
                  <a:gd name="T87" fmla="*/ 407 h 21600"/>
                  <a:gd name="T88" fmla="*/ 268 w 21600"/>
                  <a:gd name="T89" fmla="*/ 407 h 21600"/>
                  <a:gd name="T90" fmla="*/ 274 w 21600"/>
                  <a:gd name="T91" fmla="*/ 408 h 21600"/>
                  <a:gd name="T92" fmla="*/ 280 w 21600"/>
                  <a:gd name="T93" fmla="*/ 409 h 21600"/>
                  <a:gd name="T94" fmla="*/ 286 w 21600"/>
                  <a:gd name="T95" fmla="*/ 409 h 21600"/>
                  <a:gd name="T96" fmla="*/ 292 w 21600"/>
                  <a:gd name="T97" fmla="*/ 409 h 21600"/>
                  <a:gd name="T98" fmla="*/ 298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sz="1600"/>
              </a:p>
            </p:txBody>
          </p:sp>
          <p:sp>
            <p:nvSpPr>
              <p:cNvPr id="99" name="Freeform 12">
                <a:extLst>
                  <a:ext uri="{FF2B5EF4-FFF2-40B4-BE49-F238E27FC236}">
                    <a16:creationId xmlns:a16="http://schemas.microsoft.com/office/drawing/2014/main" id="{0476CCB2-40C1-300D-855A-EE021A09BBF3}"/>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sz="1600"/>
              </a:p>
            </p:txBody>
          </p:sp>
        </p:grpSp>
        <p:cxnSp>
          <p:nvCxnSpPr>
            <p:cNvPr id="68" name="Straight Arrow Connector 67">
              <a:extLst>
                <a:ext uri="{FF2B5EF4-FFF2-40B4-BE49-F238E27FC236}">
                  <a16:creationId xmlns:a16="http://schemas.microsoft.com/office/drawing/2014/main" id="{3E3159C5-6DD5-834F-522D-4BD0C0A56FD6}"/>
                </a:ext>
              </a:extLst>
            </p:cNvPr>
            <p:cNvCxnSpPr/>
            <p:nvPr/>
          </p:nvCxnSpPr>
          <p:spPr>
            <a:xfrm>
              <a:off x="6624328" y="5282885"/>
              <a:ext cx="53982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2E44ABDF-5C1A-3C99-FC73-5A32DBB30A54}"/>
                </a:ext>
              </a:extLst>
            </p:cNvPr>
            <p:cNvSpPr txBox="1"/>
            <p:nvPr/>
          </p:nvSpPr>
          <p:spPr>
            <a:xfrm>
              <a:off x="6405764" y="5496794"/>
              <a:ext cx="933461" cy="369332"/>
            </a:xfrm>
            <a:prstGeom prst="rect">
              <a:avLst/>
            </a:prstGeom>
            <a:noFill/>
          </p:spPr>
          <p:txBody>
            <a:bodyPr wrap="none" rtlCol="0">
              <a:spAutoFit/>
            </a:bodyPr>
            <a:lstStyle/>
            <a:p>
              <a:r>
                <a:rPr lang="en-US" sz="1600" dirty="0">
                  <a:latin typeface="Symbol" charset="2"/>
                  <a:ea typeface="Symbol" charset="2"/>
                  <a:cs typeface="Symbol" charset="2"/>
                </a:rPr>
                <a:t>D</a:t>
              </a:r>
              <a:r>
                <a:rPr lang="en-US" sz="1600" dirty="0"/>
                <a:t>T &lt; 1fs</a:t>
              </a:r>
            </a:p>
          </p:txBody>
        </p:sp>
        <p:grpSp>
          <p:nvGrpSpPr>
            <p:cNvPr id="70" name="Group 69">
              <a:extLst>
                <a:ext uri="{FF2B5EF4-FFF2-40B4-BE49-F238E27FC236}">
                  <a16:creationId xmlns:a16="http://schemas.microsoft.com/office/drawing/2014/main" id="{5DD1CC3A-E3D7-1DA1-D3F7-5936479EE03B}"/>
                </a:ext>
              </a:extLst>
            </p:cNvPr>
            <p:cNvGrpSpPr/>
            <p:nvPr/>
          </p:nvGrpSpPr>
          <p:grpSpPr>
            <a:xfrm>
              <a:off x="2850179" y="5364149"/>
              <a:ext cx="149792" cy="147090"/>
              <a:chOff x="4249051" y="3219718"/>
              <a:chExt cx="149792" cy="147090"/>
            </a:xfrm>
          </p:grpSpPr>
          <p:sp>
            <p:nvSpPr>
              <p:cNvPr id="92" name="Oval 91">
                <a:extLst>
                  <a:ext uri="{FF2B5EF4-FFF2-40B4-BE49-F238E27FC236}">
                    <a16:creationId xmlns:a16="http://schemas.microsoft.com/office/drawing/2014/main" id="{A1EABC2A-799D-BE50-97F2-8374683F031B}"/>
                  </a:ext>
                </a:extLst>
              </p:cNvPr>
              <p:cNvSpPr/>
              <p:nvPr/>
            </p:nvSpPr>
            <p:spPr>
              <a:xfrm>
                <a:off x="4249051" y="3219718"/>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44450">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93" name="Oval 92">
                <a:extLst>
                  <a:ext uri="{FF2B5EF4-FFF2-40B4-BE49-F238E27FC236}">
                    <a16:creationId xmlns:a16="http://schemas.microsoft.com/office/drawing/2014/main" id="{15B1142D-7750-D7B9-ABF4-D17B3E0254D6}"/>
                  </a:ext>
                </a:extLst>
              </p:cNvPr>
              <p:cNvSpPr/>
              <p:nvPr/>
            </p:nvSpPr>
            <p:spPr>
              <a:xfrm>
                <a:off x="4303901" y="3279430"/>
                <a:ext cx="41751" cy="39075"/>
              </a:xfrm>
              <a:prstGeom prst="ellipse">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grpSp>
        <p:sp>
          <p:nvSpPr>
            <p:cNvPr id="71" name="TextBox 70">
              <a:extLst>
                <a:ext uri="{FF2B5EF4-FFF2-40B4-BE49-F238E27FC236}">
                  <a16:creationId xmlns:a16="http://schemas.microsoft.com/office/drawing/2014/main" id="{3280B430-CD4F-5241-D691-329D5F468781}"/>
                </a:ext>
              </a:extLst>
            </p:cNvPr>
            <p:cNvSpPr txBox="1"/>
            <p:nvPr/>
          </p:nvSpPr>
          <p:spPr>
            <a:xfrm>
              <a:off x="2403656" y="4987512"/>
              <a:ext cx="1064356" cy="400456"/>
            </a:xfrm>
            <a:prstGeom prst="rect">
              <a:avLst/>
            </a:prstGeom>
            <a:noFill/>
            <a:effectLst/>
            <a:scene3d>
              <a:camera prst="orthographicFront"/>
              <a:lightRig rig="threePt" dir="t"/>
            </a:scene3d>
            <a:sp3d>
              <a:bevelT w="57150" prst="hardEdge"/>
            </a:sp3d>
          </p:spPr>
          <p:txBody>
            <a:bodyPr wrap="none" rtlCol="0">
              <a:spAutoFit/>
            </a:bodyPr>
            <a:lstStyle/>
            <a:p>
              <a:pPr algn="ctr"/>
              <a:r>
                <a:rPr lang="en-US" sz="900" dirty="0"/>
                <a:t>Microwave  OUT</a:t>
              </a:r>
            </a:p>
            <a:p>
              <a:pPr algn="ctr"/>
              <a:r>
                <a:rPr lang="en-US" sz="900" dirty="0"/>
                <a:t>DC – 10 GHz</a:t>
              </a:r>
            </a:p>
          </p:txBody>
        </p:sp>
        <p:sp>
          <p:nvSpPr>
            <p:cNvPr id="72" name="Rectangle 71">
              <a:extLst>
                <a:ext uri="{FF2B5EF4-FFF2-40B4-BE49-F238E27FC236}">
                  <a16:creationId xmlns:a16="http://schemas.microsoft.com/office/drawing/2014/main" id="{0E308437-E0C4-19EC-EA7E-40CF79BCCD9D}"/>
                </a:ext>
              </a:extLst>
            </p:cNvPr>
            <p:cNvSpPr/>
            <p:nvPr/>
          </p:nvSpPr>
          <p:spPr>
            <a:xfrm flipH="1">
              <a:off x="980276" y="5907327"/>
              <a:ext cx="1549654" cy="729762"/>
            </a:xfrm>
            <a:prstGeom prst="rect">
              <a:avLst/>
            </a:prstGeom>
            <a:gradFill>
              <a:gsLst>
                <a:gs pos="0">
                  <a:schemeClr val="bg1">
                    <a:lumMod val="75000"/>
                  </a:schemeClr>
                </a:gs>
                <a:gs pos="100000">
                  <a:schemeClr val="tx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3" name="Right Triangle 12">
              <a:extLst>
                <a:ext uri="{FF2B5EF4-FFF2-40B4-BE49-F238E27FC236}">
                  <a16:creationId xmlns:a16="http://schemas.microsoft.com/office/drawing/2014/main" id="{89581D72-FE4C-C349-46BD-94800D28CD00}"/>
                </a:ext>
              </a:extLst>
            </p:cNvPr>
            <p:cNvSpPr/>
            <p:nvPr/>
          </p:nvSpPr>
          <p:spPr>
            <a:xfrm flipH="1">
              <a:off x="954958" y="5479185"/>
              <a:ext cx="1954916" cy="427786"/>
            </a:xfrm>
            <a:custGeom>
              <a:avLst/>
              <a:gdLst>
                <a:gd name="connsiteX0" fmla="*/ 0 w 1980172"/>
                <a:gd name="connsiteY0" fmla="*/ 481712 h 481712"/>
                <a:gd name="connsiteX1" fmla="*/ 0 w 1980172"/>
                <a:gd name="connsiteY1" fmla="*/ 0 h 481712"/>
                <a:gd name="connsiteX2" fmla="*/ 1980172 w 1980172"/>
                <a:gd name="connsiteY2" fmla="*/ 481712 h 481712"/>
                <a:gd name="connsiteX3" fmla="*/ 0 w 1980172"/>
                <a:gd name="connsiteY3" fmla="*/ 481712 h 481712"/>
                <a:gd name="connsiteX0" fmla="*/ 0 w 2446164"/>
                <a:gd name="connsiteY0" fmla="*/ 481712 h 481712"/>
                <a:gd name="connsiteX1" fmla="*/ 465992 w 2446164"/>
                <a:gd name="connsiteY1" fmla="*/ 0 h 481712"/>
                <a:gd name="connsiteX2" fmla="*/ 2446164 w 2446164"/>
                <a:gd name="connsiteY2" fmla="*/ 481712 h 481712"/>
                <a:gd name="connsiteX3" fmla="*/ 0 w 2446164"/>
                <a:gd name="connsiteY3" fmla="*/ 481712 h 481712"/>
                <a:gd name="connsiteX0" fmla="*/ 721532 w 3167696"/>
                <a:gd name="connsiteY0" fmla="*/ 505346 h 505346"/>
                <a:gd name="connsiteX1" fmla="*/ 0 w 3167696"/>
                <a:gd name="connsiteY1" fmla="*/ 0 h 505346"/>
                <a:gd name="connsiteX2" fmla="*/ 3167696 w 3167696"/>
                <a:gd name="connsiteY2" fmla="*/ 505346 h 505346"/>
                <a:gd name="connsiteX3" fmla="*/ 721532 w 3167696"/>
                <a:gd name="connsiteY3" fmla="*/ 505346 h 505346"/>
                <a:gd name="connsiteX0" fmla="*/ 636709 w 3082873"/>
                <a:gd name="connsiteY0" fmla="*/ 469896 h 469896"/>
                <a:gd name="connsiteX1" fmla="*/ 0 w 3082873"/>
                <a:gd name="connsiteY1" fmla="*/ 0 h 469896"/>
                <a:gd name="connsiteX2" fmla="*/ 3082873 w 3082873"/>
                <a:gd name="connsiteY2" fmla="*/ 469896 h 469896"/>
                <a:gd name="connsiteX3" fmla="*/ 636709 w 3082873"/>
                <a:gd name="connsiteY3" fmla="*/ 469896 h 469896"/>
              </a:gdLst>
              <a:ahLst/>
              <a:cxnLst>
                <a:cxn ang="0">
                  <a:pos x="connsiteX0" y="connsiteY0"/>
                </a:cxn>
                <a:cxn ang="0">
                  <a:pos x="connsiteX1" y="connsiteY1"/>
                </a:cxn>
                <a:cxn ang="0">
                  <a:pos x="connsiteX2" y="connsiteY2"/>
                </a:cxn>
                <a:cxn ang="0">
                  <a:pos x="connsiteX3" y="connsiteY3"/>
                </a:cxn>
              </a:cxnLst>
              <a:rect l="l" t="t" r="r" b="b"/>
              <a:pathLst>
                <a:path w="3082873" h="469896">
                  <a:moveTo>
                    <a:pt x="636709" y="469896"/>
                  </a:moveTo>
                  <a:lnTo>
                    <a:pt x="0" y="0"/>
                  </a:lnTo>
                  <a:lnTo>
                    <a:pt x="3082873" y="469896"/>
                  </a:lnTo>
                  <a:lnTo>
                    <a:pt x="636709" y="469896"/>
                  </a:lnTo>
                  <a:close/>
                </a:path>
              </a:pathLst>
            </a:custGeom>
            <a:solidFill>
              <a:schemeClr val="bg2">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74" name="Group 73">
              <a:extLst>
                <a:ext uri="{FF2B5EF4-FFF2-40B4-BE49-F238E27FC236}">
                  <a16:creationId xmlns:a16="http://schemas.microsoft.com/office/drawing/2014/main" id="{124D133E-D59B-5E3C-2D14-316E17CF0750}"/>
                </a:ext>
              </a:extLst>
            </p:cNvPr>
            <p:cNvGrpSpPr/>
            <p:nvPr/>
          </p:nvGrpSpPr>
          <p:grpSpPr>
            <a:xfrm flipH="1">
              <a:off x="940493" y="5873438"/>
              <a:ext cx="1740297" cy="888309"/>
              <a:chOff x="5197053" y="2453546"/>
              <a:chExt cx="2568146" cy="598555"/>
            </a:xfrm>
          </p:grpSpPr>
          <p:sp>
            <p:nvSpPr>
              <p:cNvPr id="77" name="Line 3">
                <a:extLst>
                  <a:ext uri="{FF2B5EF4-FFF2-40B4-BE49-F238E27FC236}">
                    <a16:creationId xmlns:a16="http://schemas.microsoft.com/office/drawing/2014/main" id="{315E4068-158D-FD9D-90E4-919D7623AA5B}"/>
                  </a:ext>
                </a:extLst>
              </p:cNvPr>
              <p:cNvSpPr>
                <a:spLocks noChangeShapeType="1"/>
              </p:cNvSpPr>
              <p:nvPr/>
            </p:nvSpPr>
            <p:spPr bwMode="auto">
              <a:xfrm flipH="1">
                <a:off x="776519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78" name="Line 4">
                <a:extLst>
                  <a:ext uri="{FF2B5EF4-FFF2-40B4-BE49-F238E27FC236}">
                    <a16:creationId xmlns:a16="http://schemas.microsoft.com/office/drawing/2014/main" id="{F306A802-EC6F-C144-C807-E606FDA497D4}"/>
                  </a:ext>
                </a:extLst>
              </p:cNvPr>
              <p:cNvSpPr>
                <a:spLocks noChangeShapeType="1"/>
              </p:cNvSpPr>
              <p:nvPr/>
            </p:nvSpPr>
            <p:spPr bwMode="auto">
              <a:xfrm flipH="1">
                <a:off x="7581500"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79" name="Line 5">
                <a:extLst>
                  <a:ext uri="{FF2B5EF4-FFF2-40B4-BE49-F238E27FC236}">
                    <a16:creationId xmlns:a16="http://schemas.microsoft.com/office/drawing/2014/main" id="{247E61B0-3CD9-034F-89AA-69C5DF86D803}"/>
                  </a:ext>
                </a:extLst>
              </p:cNvPr>
              <p:cNvSpPr>
                <a:spLocks noChangeShapeType="1"/>
              </p:cNvSpPr>
              <p:nvPr/>
            </p:nvSpPr>
            <p:spPr bwMode="auto">
              <a:xfrm flipH="1">
                <a:off x="7399827"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0" name="Line 6">
                <a:extLst>
                  <a:ext uri="{FF2B5EF4-FFF2-40B4-BE49-F238E27FC236}">
                    <a16:creationId xmlns:a16="http://schemas.microsoft.com/office/drawing/2014/main" id="{D76BF490-7E45-421D-42C0-1B34978F8BD5}"/>
                  </a:ext>
                </a:extLst>
              </p:cNvPr>
              <p:cNvSpPr>
                <a:spLocks noChangeShapeType="1"/>
              </p:cNvSpPr>
              <p:nvPr/>
            </p:nvSpPr>
            <p:spPr bwMode="auto">
              <a:xfrm flipH="1">
                <a:off x="7214778"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1" name="Line 7">
                <a:extLst>
                  <a:ext uri="{FF2B5EF4-FFF2-40B4-BE49-F238E27FC236}">
                    <a16:creationId xmlns:a16="http://schemas.microsoft.com/office/drawing/2014/main" id="{75600FFE-04D0-60AD-DEBA-AA7F86DD792B}"/>
                  </a:ext>
                </a:extLst>
              </p:cNvPr>
              <p:cNvSpPr>
                <a:spLocks noChangeShapeType="1"/>
              </p:cNvSpPr>
              <p:nvPr/>
            </p:nvSpPr>
            <p:spPr bwMode="auto">
              <a:xfrm flipH="1">
                <a:off x="703107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2" name="Line 8">
                <a:extLst>
                  <a:ext uri="{FF2B5EF4-FFF2-40B4-BE49-F238E27FC236}">
                    <a16:creationId xmlns:a16="http://schemas.microsoft.com/office/drawing/2014/main" id="{ACAEDDF7-5978-291E-99AA-0F73FD3C8DF0}"/>
                  </a:ext>
                </a:extLst>
              </p:cNvPr>
              <p:cNvSpPr>
                <a:spLocks noChangeShapeType="1"/>
              </p:cNvSpPr>
              <p:nvPr/>
            </p:nvSpPr>
            <p:spPr bwMode="auto">
              <a:xfrm flipH="1">
                <a:off x="684805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3" name="Line 9">
                <a:extLst>
                  <a:ext uri="{FF2B5EF4-FFF2-40B4-BE49-F238E27FC236}">
                    <a16:creationId xmlns:a16="http://schemas.microsoft.com/office/drawing/2014/main" id="{8C6F2289-02B4-21FE-67C8-D82699DA83E2}"/>
                  </a:ext>
                </a:extLst>
              </p:cNvPr>
              <p:cNvSpPr>
                <a:spLocks noChangeShapeType="1"/>
              </p:cNvSpPr>
              <p:nvPr/>
            </p:nvSpPr>
            <p:spPr bwMode="auto">
              <a:xfrm flipH="1">
                <a:off x="6664362"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4" name="Line 10">
                <a:extLst>
                  <a:ext uri="{FF2B5EF4-FFF2-40B4-BE49-F238E27FC236}">
                    <a16:creationId xmlns:a16="http://schemas.microsoft.com/office/drawing/2014/main" id="{924E953D-B4EC-D5AE-54E8-FF0F132CC8A1}"/>
                  </a:ext>
                </a:extLst>
              </p:cNvPr>
              <p:cNvSpPr>
                <a:spLocks noChangeShapeType="1"/>
              </p:cNvSpPr>
              <p:nvPr/>
            </p:nvSpPr>
            <p:spPr bwMode="auto">
              <a:xfrm flipH="1">
                <a:off x="6480662" y="2453547"/>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5" name="Line 11">
                <a:extLst>
                  <a:ext uri="{FF2B5EF4-FFF2-40B4-BE49-F238E27FC236}">
                    <a16:creationId xmlns:a16="http://schemas.microsoft.com/office/drawing/2014/main" id="{3DAAD8CA-A161-F856-C53A-61DD52180645}"/>
                  </a:ext>
                </a:extLst>
              </p:cNvPr>
              <p:cNvSpPr>
                <a:spLocks noChangeShapeType="1"/>
              </p:cNvSpPr>
              <p:nvPr/>
            </p:nvSpPr>
            <p:spPr bwMode="auto">
              <a:xfrm flipH="1">
                <a:off x="629831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6" name="Line 12">
                <a:extLst>
                  <a:ext uri="{FF2B5EF4-FFF2-40B4-BE49-F238E27FC236}">
                    <a16:creationId xmlns:a16="http://schemas.microsoft.com/office/drawing/2014/main" id="{2A71DBBA-C8C3-B8BE-BE30-782F332335BD}"/>
                  </a:ext>
                </a:extLst>
              </p:cNvPr>
              <p:cNvSpPr>
                <a:spLocks noChangeShapeType="1"/>
              </p:cNvSpPr>
              <p:nvPr/>
            </p:nvSpPr>
            <p:spPr bwMode="auto">
              <a:xfrm flipH="1">
                <a:off x="6114617"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7" name="Line 13">
                <a:extLst>
                  <a:ext uri="{FF2B5EF4-FFF2-40B4-BE49-F238E27FC236}">
                    <a16:creationId xmlns:a16="http://schemas.microsoft.com/office/drawing/2014/main" id="{165025A8-BFF0-DE92-B26F-CE336ABC5172}"/>
                  </a:ext>
                </a:extLst>
              </p:cNvPr>
              <p:cNvSpPr>
                <a:spLocks noChangeShapeType="1"/>
              </p:cNvSpPr>
              <p:nvPr/>
            </p:nvSpPr>
            <p:spPr bwMode="auto">
              <a:xfrm flipH="1">
                <a:off x="593159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8" name="Line 14">
                <a:extLst>
                  <a:ext uri="{FF2B5EF4-FFF2-40B4-BE49-F238E27FC236}">
                    <a16:creationId xmlns:a16="http://schemas.microsoft.com/office/drawing/2014/main" id="{98B28478-C7BD-E7F8-3762-2F4CF94D0FB2}"/>
                  </a:ext>
                </a:extLst>
              </p:cNvPr>
              <p:cNvSpPr>
                <a:spLocks noChangeShapeType="1"/>
              </p:cNvSpPr>
              <p:nvPr/>
            </p:nvSpPr>
            <p:spPr bwMode="auto">
              <a:xfrm flipH="1">
                <a:off x="5747900"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89" name="Line 15">
                <a:extLst>
                  <a:ext uri="{FF2B5EF4-FFF2-40B4-BE49-F238E27FC236}">
                    <a16:creationId xmlns:a16="http://schemas.microsoft.com/office/drawing/2014/main" id="{FEA5F022-B49E-96C5-891B-67F572D967E3}"/>
                  </a:ext>
                </a:extLst>
              </p:cNvPr>
              <p:cNvSpPr>
                <a:spLocks noChangeShapeType="1"/>
              </p:cNvSpPr>
              <p:nvPr/>
            </p:nvSpPr>
            <p:spPr bwMode="auto">
              <a:xfrm flipH="1">
                <a:off x="5564870"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90" name="Line 16">
                <a:extLst>
                  <a:ext uri="{FF2B5EF4-FFF2-40B4-BE49-F238E27FC236}">
                    <a16:creationId xmlns:a16="http://schemas.microsoft.com/office/drawing/2014/main" id="{8CB402F0-434C-E747-5592-05D244750EDA}"/>
                  </a:ext>
                </a:extLst>
              </p:cNvPr>
              <p:cNvSpPr>
                <a:spLocks noChangeShapeType="1"/>
              </p:cNvSpPr>
              <p:nvPr/>
            </p:nvSpPr>
            <p:spPr bwMode="auto">
              <a:xfrm flipH="1">
                <a:off x="5381857" y="2453546"/>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sp>
            <p:nvSpPr>
              <p:cNvPr id="91" name="Line 17">
                <a:extLst>
                  <a:ext uri="{FF2B5EF4-FFF2-40B4-BE49-F238E27FC236}">
                    <a16:creationId xmlns:a16="http://schemas.microsoft.com/office/drawing/2014/main" id="{A4375C65-1D6E-56D9-506E-FE24DB0FFD4F}"/>
                  </a:ext>
                </a:extLst>
              </p:cNvPr>
              <p:cNvSpPr>
                <a:spLocks noChangeShapeType="1"/>
              </p:cNvSpPr>
              <p:nvPr/>
            </p:nvSpPr>
            <p:spPr bwMode="auto">
              <a:xfrm flipH="1">
                <a:off x="5197053" y="2453547"/>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sz="1600"/>
              </a:p>
            </p:txBody>
          </p:sp>
        </p:grpSp>
        <p:sp>
          <p:nvSpPr>
            <p:cNvPr id="75" name="TextBox 74">
              <a:extLst>
                <a:ext uri="{FF2B5EF4-FFF2-40B4-BE49-F238E27FC236}">
                  <a16:creationId xmlns:a16="http://schemas.microsoft.com/office/drawing/2014/main" id="{FDCBE045-ED4D-FB89-E513-4AFF50BADA85}"/>
                </a:ext>
              </a:extLst>
            </p:cNvPr>
            <p:cNvSpPr txBox="1"/>
            <p:nvPr/>
          </p:nvSpPr>
          <p:spPr>
            <a:xfrm>
              <a:off x="4794602" y="6090363"/>
              <a:ext cx="916951" cy="400456"/>
            </a:xfrm>
            <a:prstGeom prst="rect">
              <a:avLst/>
            </a:prstGeom>
            <a:solidFill>
              <a:schemeClr val="bg1">
                <a:alpha val="76000"/>
              </a:schemeClr>
            </a:solidFill>
          </p:spPr>
          <p:txBody>
            <a:bodyPr wrap="none" rtlCol="0">
              <a:spAutoFit/>
            </a:bodyPr>
            <a:lstStyle/>
            <a:p>
              <a:r>
                <a:rPr lang="en-US" b="1" dirty="0"/>
                <a:t>optical</a:t>
              </a:r>
            </a:p>
          </p:txBody>
        </p:sp>
        <p:sp>
          <p:nvSpPr>
            <p:cNvPr id="76" name="TextBox 75">
              <a:extLst>
                <a:ext uri="{FF2B5EF4-FFF2-40B4-BE49-F238E27FC236}">
                  <a16:creationId xmlns:a16="http://schemas.microsoft.com/office/drawing/2014/main" id="{84BCC55D-BF10-3848-D768-5492DD99ACA9}"/>
                </a:ext>
              </a:extLst>
            </p:cNvPr>
            <p:cNvSpPr txBox="1"/>
            <p:nvPr/>
          </p:nvSpPr>
          <p:spPr>
            <a:xfrm>
              <a:off x="1265688" y="6081158"/>
              <a:ext cx="986730" cy="400456"/>
            </a:xfrm>
            <a:prstGeom prst="rect">
              <a:avLst/>
            </a:prstGeom>
            <a:solidFill>
              <a:schemeClr val="bg1">
                <a:alpha val="76000"/>
              </a:schemeClr>
            </a:solidFill>
          </p:spPr>
          <p:txBody>
            <a:bodyPr wrap="none" rtlCol="0">
              <a:spAutoFit/>
            </a:bodyPr>
            <a:lstStyle/>
            <a:p>
              <a:pPr algn="ctr"/>
              <a:r>
                <a:rPr lang="en-US" b="1" dirty="0">
                  <a:latin typeface="Symbol" pitchFamily="2" charset="2"/>
                </a:rPr>
                <a:t>m</a:t>
              </a:r>
              <a:r>
                <a:rPr lang="en-US" b="1" dirty="0"/>
                <a:t>-wave</a:t>
              </a:r>
            </a:p>
          </p:txBody>
        </p:sp>
      </p:grpSp>
      <p:sp>
        <p:nvSpPr>
          <p:cNvPr id="143" name="TextBox 142">
            <a:extLst>
              <a:ext uri="{FF2B5EF4-FFF2-40B4-BE49-F238E27FC236}">
                <a16:creationId xmlns:a16="http://schemas.microsoft.com/office/drawing/2014/main" id="{3C94B9BB-1246-DF66-5C20-C0ACA07F1CA2}"/>
              </a:ext>
            </a:extLst>
          </p:cNvPr>
          <p:cNvSpPr txBox="1"/>
          <p:nvPr/>
        </p:nvSpPr>
        <p:spPr>
          <a:xfrm>
            <a:off x="4696019" y="713985"/>
            <a:ext cx="4352451" cy="1477328"/>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a:spAutoFit/>
          </a:bodyPr>
          <a:lstStyle/>
          <a:p>
            <a:r>
              <a:rPr lang="en-US" b="1" dirty="0"/>
              <a:t>OFCs are mode-locked optical systems with a deterministic (coherent) relationship between optical and microwave modes.</a:t>
            </a:r>
          </a:p>
          <a:p>
            <a:pPr marL="285750" indent="-285750">
              <a:buFont typeface="Arial" panose="020B0604020202020204" pitchFamily="34" charset="0"/>
              <a:buChar char="•"/>
            </a:pPr>
            <a:r>
              <a:rPr lang="en-US" dirty="0"/>
              <a:t>Optical harmonics: </a:t>
            </a:r>
            <a:r>
              <a:rPr lang="en-US" dirty="0" err="1">
                <a:latin typeface="Symbol" pitchFamily="2" charset="2"/>
              </a:rPr>
              <a:t>n</a:t>
            </a:r>
            <a:r>
              <a:rPr lang="en-US" baseline="-25000" dirty="0" err="1"/>
              <a:t>N</a:t>
            </a:r>
            <a:r>
              <a:rPr lang="en-US" dirty="0"/>
              <a:t> = N </a:t>
            </a:r>
            <a:r>
              <a:rPr lang="en-US" dirty="0" err="1"/>
              <a:t>f</a:t>
            </a:r>
            <a:r>
              <a:rPr lang="en-US" baseline="-25000" dirty="0" err="1"/>
              <a:t>r</a:t>
            </a:r>
            <a:r>
              <a:rPr lang="en-US" dirty="0"/>
              <a:t>+ </a:t>
            </a:r>
            <a:r>
              <a:rPr lang="en-US" dirty="0" err="1"/>
              <a:t>f</a:t>
            </a:r>
            <a:r>
              <a:rPr lang="en-US" baseline="-25000" dirty="0" err="1"/>
              <a:t>CE</a:t>
            </a:r>
            <a:endParaRPr lang="en-US" baseline="-25000" dirty="0"/>
          </a:p>
          <a:p>
            <a:pPr marL="285750" indent="-285750">
              <a:buFont typeface="Arial" panose="020B0604020202020204" pitchFamily="34" charset="0"/>
              <a:buChar char="•"/>
            </a:pPr>
            <a:r>
              <a:rPr lang="en-US" dirty="0"/>
              <a:t>Microwave harmonics: </a:t>
            </a:r>
            <a:r>
              <a:rPr lang="en-US" dirty="0" err="1"/>
              <a:t>f</a:t>
            </a:r>
            <a:r>
              <a:rPr lang="en-US" baseline="-25000" dirty="0" err="1"/>
              <a:t>N</a:t>
            </a:r>
            <a:r>
              <a:rPr lang="en-US" dirty="0"/>
              <a:t> = N </a:t>
            </a:r>
            <a:r>
              <a:rPr lang="en-US" dirty="0" err="1"/>
              <a:t>f</a:t>
            </a:r>
            <a:r>
              <a:rPr lang="en-US" baseline="-25000" dirty="0" err="1"/>
              <a:t>r</a:t>
            </a:r>
            <a:endParaRPr lang="en-US" baseline="-25000" dirty="0"/>
          </a:p>
        </p:txBody>
      </p:sp>
    </p:spTree>
    <p:extLst>
      <p:ext uri="{BB962C8B-B14F-4D97-AF65-F5344CB8AC3E}">
        <p14:creationId xmlns:p14="http://schemas.microsoft.com/office/powerpoint/2010/main" val="28257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7D16364-B582-9847-8699-0D4A52956AA3}"/>
              </a:ext>
            </a:extLst>
          </p:cNvPr>
          <p:cNvSpPr txBox="1"/>
          <p:nvPr/>
        </p:nvSpPr>
        <p:spPr>
          <a:xfrm>
            <a:off x="1726734" y="153648"/>
            <a:ext cx="5690532" cy="646331"/>
          </a:xfrm>
          <a:prstGeom prst="rect">
            <a:avLst/>
          </a:prstGeom>
          <a:noFill/>
        </p:spPr>
        <p:txBody>
          <a:bodyPr wrap="none" rtlCol="0">
            <a:spAutoFit/>
          </a:bodyPr>
          <a:lstStyle/>
          <a:p>
            <a:r>
              <a:rPr lang="en-US" sz="3600" dirty="0"/>
              <a:t>Thank you for your attention!</a:t>
            </a:r>
          </a:p>
        </p:txBody>
      </p:sp>
      <p:sp>
        <p:nvSpPr>
          <p:cNvPr id="5" name="TextBox 4">
            <a:extLst>
              <a:ext uri="{FF2B5EF4-FFF2-40B4-BE49-F238E27FC236}">
                <a16:creationId xmlns:a16="http://schemas.microsoft.com/office/drawing/2014/main" id="{6D873838-C16A-2D49-A401-EDFE1B84E991}"/>
              </a:ext>
            </a:extLst>
          </p:cNvPr>
          <p:cNvSpPr txBox="1"/>
          <p:nvPr/>
        </p:nvSpPr>
        <p:spPr>
          <a:xfrm>
            <a:off x="863420" y="4040968"/>
            <a:ext cx="7115346" cy="830997"/>
          </a:xfrm>
          <a:prstGeom prst="rect">
            <a:avLst/>
          </a:prstGeom>
          <a:noFill/>
        </p:spPr>
        <p:txBody>
          <a:bodyPr wrap="none" rtlCol="0">
            <a:spAutoFit/>
          </a:bodyPr>
          <a:lstStyle/>
          <a:p>
            <a:pPr algn="ctr"/>
            <a:r>
              <a:rPr lang="en-US" sz="2400" dirty="0"/>
              <a:t>Have additional questions, please feel free to email me:</a:t>
            </a:r>
          </a:p>
          <a:p>
            <a:pPr algn="ctr"/>
            <a:r>
              <a:rPr lang="en-US" sz="2400" dirty="0" err="1"/>
              <a:t>Tara.Fortier@nist.gov</a:t>
            </a:r>
            <a:endParaRPr lang="en-US" sz="2400" dirty="0"/>
          </a:p>
        </p:txBody>
      </p:sp>
      <p:pic>
        <p:nvPicPr>
          <p:cNvPr id="6" name="Picture 5">
            <a:extLst>
              <a:ext uri="{FF2B5EF4-FFF2-40B4-BE49-F238E27FC236}">
                <a16:creationId xmlns:a16="http://schemas.microsoft.com/office/drawing/2014/main" id="{31D64C1D-2BE8-CD41-ADA8-5D02A7C13E20}"/>
              </a:ext>
            </a:extLst>
          </p:cNvPr>
          <p:cNvPicPr>
            <a:picLocks noChangeAspect="1"/>
          </p:cNvPicPr>
          <p:nvPr/>
        </p:nvPicPr>
        <p:blipFill>
          <a:blip r:embed="rId2"/>
          <a:stretch>
            <a:fillRect/>
          </a:stretch>
        </p:blipFill>
        <p:spPr>
          <a:xfrm>
            <a:off x="1302096" y="771321"/>
            <a:ext cx="6539804" cy="3231832"/>
          </a:xfrm>
          <a:prstGeom prst="rect">
            <a:avLst/>
          </a:prstGeom>
        </p:spPr>
      </p:pic>
      <p:sp>
        <p:nvSpPr>
          <p:cNvPr id="2" name="Rectangle 1"/>
          <p:cNvSpPr/>
          <p:nvPr/>
        </p:nvSpPr>
        <p:spPr>
          <a:xfrm>
            <a:off x="90050" y="5321675"/>
            <a:ext cx="8853055" cy="1477328"/>
          </a:xfrm>
          <a:prstGeom prst="rect">
            <a:avLst/>
          </a:prstGeom>
        </p:spPr>
        <p:txBody>
          <a:bodyPr wrap="square">
            <a:spAutoFit/>
          </a:bodyPr>
          <a:lstStyle/>
          <a:p>
            <a:pPr marL="285750" indent="-285750" algn="ctr">
              <a:buFont typeface="Arial" panose="020B0604020202020204" pitchFamily="34" charset="0"/>
              <a:buChar char="•"/>
            </a:pPr>
            <a:r>
              <a:rPr lang="en-US" b="1" dirty="0"/>
              <a:t>T.M. Fortier &amp; E. Baumann, “20 years of developments in optical frequency comb technology and applications,” Communications Physics 2 (2019)</a:t>
            </a:r>
          </a:p>
          <a:p>
            <a:pPr marL="285750" indent="-285750" algn="ctr">
              <a:buFont typeface="Arial" panose="020B0604020202020204" pitchFamily="34" charset="0"/>
              <a:buChar char="•"/>
            </a:pPr>
            <a:r>
              <a:rPr lang="en-US" dirty="0"/>
              <a:t>N. Newbury, “Searching for applications with a fine-tooth comb,” Science</a:t>
            </a:r>
            <a:r>
              <a:rPr lang="en-US" b="1" dirty="0"/>
              <a:t> 5</a:t>
            </a:r>
            <a:r>
              <a:rPr lang="en-US" dirty="0"/>
              <a:t> (2011)</a:t>
            </a:r>
          </a:p>
          <a:p>
            <a:pPr marL="285750" indent="-285750" algn="ctr">
              <a:buFont typeface="Arial" panose="020B0604020202020204" pitchFamily="34" charset="0"/>
              <a:buChar char="•"/>
            </a:pPr>
            <a:r>
              <a:rPr lang="en-US" dirty="0"/>
              <a:t>S.A </a:t>
            </a:r>
            <a:r>
              <a:rPr lang="en-US" dirty="0" err="1"/>
              <a:t>Diddams</a:t>
            </a:r>
            <a:r>
              <a:rPr lang="en-US" dirty="0"/>
              <a:t>, K. </a:t>
            </a:r>
            <a:r>
              <a:rPr lang="en-US" dirty="0" err="1"/>
              <a:t>Vahal</a:t>
            </a:r>
            <a:r>
              <a:rPr lang="en-US" dirty="0"/>
              <a:t> &amp; T. </a:t>
            </a:r>
            <a:r>
              <a:rPr lang="en-US" dirty="0" err="1"/>
              <a:t>Udem</a:t>
            </a:r>
            <a:r>
              <a:rPr lang="en-US" dirty="0"/>
              <a:t> “Optical frequency combs: Coherently uniting the electromagnetic spectrum,” Science (2020)</a:t>
            </a:r>
          </a:p>
        </p:txBody>
      </p:sp>
    </p:spTree>
    <p:extLst>
      <p:ext uri="{BB962C8B-B14F-4D97-AF65-F5344CB8AC3E}">
        <p14:creationId xmlns:p14="http://schemas.microsoft.com/office/powerpoint/2010/main" val="4116675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8372" b="36372"/>
          <a:stretch/>
        </p:blipFill>
        <p:spPr>
          <a:xfrm>
            <a:off x="5" y="646775"/>
            <a:ext cx="9144000" cy="2748926"/>
          </a:xfrm>
          <a:prstGeom prst="rect">
            <a:avLst/>
          </a:prstGeom>
        </p:spPr>
      </p:pic>
      <p:sp>
        <p:nvSpPr>
          <p:cNvPr id="28" name="Rectangle 27"/>
          <p:cNvSpPr/>
          <p:nvPr/>
        </p:nvSpPr>
        <p:spPr>
          <a:xfrm>
            <a:off x="4797768" y="2468925"/>
            <a:ext cx="700211" cy="26353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PSFS</a:t>
            </a:r>
          </a:p>
        </p:txBody>
      </p:sp>
      <p:pic>
        <p:nvPicPr>
          <p:cNvPr id="50" name="Picture 49">
            <a:extLst>
              <a:ext uri="{FF2B5EF4-FFF2-40B4-BE49-F238E27FC236}">
                <a16:creationId xmlns:a16="http://schemas.microsoft.com/office/drawing/2014/main" id="{51C4CD92-DED6-3E4E-BAED-EA6F99ED254D}"/>
              </a:ext>
            </a:extLst>
          </p:cNvPr>
          <p:cNvPicPr>
            <a:picLocks noChangeAspect="1"/>
          </p:cNvPicPr>
          <p:nvPr/>
        </p:nvPicPr>
        <p:blipFill rotWithShape="1">
          <a:blip r:embed="rId3"/>
          <a:srcRect l="8530" t="21190" r="546" b="19977"/>
          <a:stretch/>
        </p:blipFill>
        <p:spPr>
          <a:xfrm>
            <a:off x="4456530" y="2796529"/>
            <a:ext cx="1554480" cy="1005840"/>
          </a:xfrm>
          <a:prstGeom prst="rect">
            <a:avLst/>
          </a:prstGeom>
          <a:ln>
            <a:solidFill>
              <a:schemeClr val="tx1"/>
            </a:solidFill>
          </a:ln>
        </p:spPr>
      </p:pic>
      <p:sp>
        <p:nvSpPr>
          <p:cNvPr id="81" name="Curved Down Arrow 80">
            <a:extLst>
              <a:ext uri="{FF2B5EF4-FFF2-40B4-BE49-F238E27FC236}">
                <a16:creationId xmlns:a16="http://schemas.microsoft.com/office/drawing/2014/main" id="{89282EE4-48AA-B846-B2E3-E66BC41FFD4C}"/>
              </a:ext>
            </a:extLst>
          </p:cNvPr>
          <p:cNvSpPr/>
          <p:nvPr/>
        </p:nvSpPr>
        <p:spPr>
          <a:xfrm rot="11032618">
            <a:off x="5298295" y="3941854"/>
            <a:ext cx="2070204" cy="834009"/>
          </a:xfrm>
          <a:prstGeom prst="curvedDownArrow">
            <a:avLst>
              <a:gd name="adj1" fmla="val 16819"/>
              <a:gd name="adj2" fmla="val 4429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5DB46D5F-E279-EE47-AFE6-C2F05189BB8C}"/>
              </a:ext>
            </a:extLst>
          </p:cNvPr>
          <p:cNvGrpSpPr/>
          <p:nvPr/>
        </p:nvGrpSpPr>
        <p:grpSpPr>
          <a:xfrm>
            <a:off x="6811629" y="3514762"/>
            <a:ext cx="1960407" cy="2120807"/>
            <a:chOff x="7040749" y="2643713"/>
            <a:chExt cx="1960407" cy="2120807"/>
          </a:xfrm>
        </p:grpSpPr>
        <p:pic>
          <p:nvPicPr>
            <p:cNvPr id="73" name="Picture 72">
              <a:extLst>
                <a:ext uri="{FF2B5EF4-FFF2-40B4-BE49-F238E27FC236}">
                  <a16:creationId xmlns:a16="http://schemas.microsoft.com/office/drawing/2014/main" id="{5D98888D-25EE-F947-8D21-6A5B8C94C5BF}"/>
                </a:ext>
              </a:extLst>
            </p:cNvPr>
            <p:cNvPicPr>
              <a:picLocks noChangeAspect="1"/>
            </p:cNvPicPr>
            <p:nvPr/>
          </p:nvPicPr>
          <p:blipFill>
            <a:blip r:embed="rId4"/>
            <a:stretch>
              <a:fillRect/>
            </a:stretch>
          </p:blipFill>
          <p:spPr>
            <a:xfrm>
              <a:off x="7194003" y="3000648"/>
              <a:ext cx="1577308" cy="1763872"/>
            </a:xfrm>
            <a:prstGeom prst="rect">
              <a:avLst/>
            </a:prstGeom>
          </p:spPr>
        </p:pic>
        <p:pic>
          <p:nvPicPr>
            <p:cNvPr id="74" name="Picture 73">
              <a:extLst>
                <a:ext uri="{FF2B5EF4-FFF2-40B4-BE49-F238E27FC236}">
                  <a16:creationId xmlns:a16="http://schemas.microsoft.com/office/drawing/2014/main" id="{6B992836-65BD-BC4D-92AC-AC265A6673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040749" y="3226826"/>
              <a:ext cx="315118" cy="324768"/>
            </a:xfrm>
            <a:prstGeom prst="rect">
              <a:avLst/>
            </a:prstGeom>
          </p:spPr>
        </p:pic>
        <p:pic>
          <p:nvPicPr>
            <p:cNvPr id="75" name="Picture 74">
              <a:extLst>
                <a:ext uri="{FF2B5EF4-FFF2-40B4-BE49-F238E27FC236}">
                  <a16:creationId xmlns:a16="http://schemas.microsoft.com/office/drawing/2014/main" id="{65892B65-3483-F341-A125-E5656DC6CD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686038" y="3753548"/>
              <a:ext cx="315118" cy="324768"/>
            </a:xfrm>
            <a:prstGeom prst="rect">
              <a:avLst/>
            </a:prstGeom>
          </p:spPr>
        </p:pic>
        <p:pic>
          <p:nvPicPr>
            <p:cNvPr id="76" name="Picture 75">
              <a:extLst>
                <a:ext uri="{FF2B5EF4-FFF2-40B4-BE49-F238E27FC236}">
                  <a16:creationId xmlns:a16="http://schemas.microsoft.com/office/drawing/2014/main" id="{57A9BDD7-2980-C942-A02F-B7C0E63845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245565" y="2935799"/>
              <a:ext cx="315118" cy="324768"/>
            </a:xfrm>
            <a:prstGeom prst="rect">
              <a:avLst/>
            </a:prstGeom>
          </p:spPr>
        </p:pic>
        <p:pic>
          <p:nvPicPr>
            <p:cNvPr id="77" name="Picture 76">
              <a:extLst>
                <a:ext uri="{FF2B5EF4-FFF2-40B4-BE49-F238E27FC236}">
                  <a16:creationId xmlns:a16="http://schemas.microsoft.com/office/drawing/2014/main" id="{A59DF577-F74B-CD4A-9F48-F4BB9136E3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620994" y="3245386"/>
              <a:ext cx="315118" cy="324768"/>
            </a:xfrm>
            <a:prstGeom prst="rect">
              <a:avLst/>
            </a:prstGeom>
          </p:spPr>
        </p:pic>
        <p:pic>
          <p:nvPicPr>
            <p:cNvPr id="78" name="Picture 77">
              <a:extLst>
                <a:ext uri="{FF2B5EF4-FFF2-40B4-BE49-F238E27FC236}">
                  <a16:creationId xmlns:a16="http://schemas.microsoft.com/office/drawing/2014/main" id="{2387BC8E-61F7-3B4D-8251-97F9DA583C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402770" y="2920618"/>
              <a:ext cx="315118" cy="324768"/>
            </a:xfrm>
            <a:prstGeom prst="rect">
              <a:avLst/>
            </a:prstGeom>
          </p:spPr>
        </p:pic>
        <p:sp>
          <p:nvSpPr>
            <p:cNvPr id="80" name="TextBox 79">
              <a:extLst>
                <a:ext uri="{FF2B5EF4-FFF2-40B4-BE49-F238E27FC236}">
                  <a16:creationId xmlns:a16="http://schemas.microsoft.com/office/drawing/2014/main" id="{B48FBC29-2CC2-F841-8C89-6542B9338765}"/>
                </a:ext>
              </a:extLst>
            </p:cNvPr>
            <p:cNvSpPr txBox="1"/>
            <p:nvPr/>
          </p:nvSpPr>
          <p:spPr>
            <a:xfrm>
              <a:off x="7620501" y="2643713"/>
              <a:ext cx="705642" cy="369332"/>
            </a:xfrm>
            <a:prstGeom prst="rect">
              <a:avLst/>
            </a:prstGeom>
            <a:noFill/>
            <a:ln>
              <a:noFill/>
            </a:ln>
          </p:spPr>
          <p:txBody>
            <a:bodyPr wrap="none" rtlCol="0">
              <a:spAutoFit/>
            </a:bodyPr>
            <a:lstStyle/>
            <a:p>
              <a:r>
                <a:rPr lang="en-US" sz="1800" dirty="0">
                  <a:latin typeface="Avenir" panose="02000503020000020003" pitchFamily="2" charset="0"/>
                </a:rPr>
                <a:t>PSFS</a:t>
              </a:r>
            </a:p>
          </p:txBody>
        </p:sp>
      </p:grpSp>
      <p:sp>
        <p:nvSpPr>
          <p:cNvPr id="82" name="Curved Down Arrow 81">
            <a:extLst>
              <a:ext uri="{FF2B5EF4-FFF2-40B4-BE49-F238E27FC236}">
                <a16:creationId xmlns:a16="http://schemas.microsoft.com/office/drawing/2014/main" id="{4EA182A7-EAB4-0642-AF3C-BB0F1469378F}"/>
              </a:ext>
            </a:extLst>
          </p:cNvPr>
          <p:cNvSpPr/>
          <p:nvPr/>
        </p:nvSpPr>
        <p:spPr>
          <a:xfrm rot="21287838">
            <a:off x="1880890" y="1738827"/>
            <a:ext cx="3245714" cy="824723"/>
          </a:xfrm>
          <a:prstGeom prst="curvedDownArrow">
            <a:avLst>
              <a:gd name="adj1" fmla="val 16819"/>
              <a:gd name="adj2" fmla="val 44292"/>
              <a:gd name="adj3" fmla="val 2500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9" name="Picture 48">
            <a:extLst>
              <a:ext uri="{FF2B5EF4-FFF2-40B4-BE49-F238E27FC236}">
                <a16:creationId xmlns:a16="http://schemas.microsoft.com/office/drawing/2014/main" id="{775D6154-3612-6642-A2C8-417A867841D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777582">
            <a:off x="3008169" y="1487885"/>
            <a:ext cx="617802" cy="560106"/>
          </a:xfrm>
          <a:prstGeom prst="rect">
            <a:avLst/>
          </a:prstGeom>
        </p:spPr>
      </p:pic>
      <p:pic>
        <p:nvPicPr>
          <p:cNvPr id="83" name="Picture 82">
            <a:extLst>
              <a:ext uri="{FF2B5EF4-FFF2-40B4-BE49-F238E27FC236}">
                <a16:creationId xmlns:a16="http://schemas.microsoft.com/office/drawing/2014/main" id="{775D6154-3612-6642-A2C8-417A867841D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19812054">
            <a:off x="5578493" y="4310694"/>
            <a:ext cx="613551" cy="556252"/>
          </a:xfrm>
          <a:prstGeom prst="rect">
            <a:avLst/>
          </a:prstGeom>
        </p:spPr>
      </p:pic>
      <p:sp>
        <p:nvSpPr>
          <p:cNvPr id="3" name="TextBox 2"/>
          <p:cNvSpPr txBox="1"/>
          <p:nvPr/>
        </p:nvSpPr>
        <p:spPr>
          <a:xfrm>
            <a:off x="6821278" y="5403584"/>
            <a:ext cx="1866666" cy="646331"/>
          </a:xfrm>
          <a:prstGeom prst="rect">
            <a:avLst/>
          </a:prstGeom>
          <a:noFill/>
        </p:spPr>
        <p:txBody>
          <a:bodyPr wrap="none" rtlCol="0">
            <a:spAutoFit/>
          </a:bodyPr>
          <a:lstStyle/>
          <a:p>
            <a:pPr algn="ctr"/>
            <a:r>
              <a:rPr lang="en-US" b="1" dirty="0"/>
              <a:t>400 atomic clocks</a:t>
            </a:r>
          </a:p>
          <a:p>
            <a:pPr algn="ctr"/>
            <a:r>
              <a:rPr lang="en-US" b="1" dirty="0"/>
              <a:t>50 NMIs</a:t>
            </a:r>
          </a:p>
        </p:txBody>
      </p:sp>
      <p:pic>
        <p:nvPicPr>
          <p:cNvPr id="95" name="Picture 94">
            <a:extLst>
              <a:ext uri="{FF2B5EF4-FFF2-40B4-BE49-F238E27FC236}">
                <a16:creationId xmlns:a16="http://schemas.microsoft.com/office/drawing/2014/main" id="{B21B106B-0490-6544-9E8A-4EF5E4930D91}"/>
              </a:ext>
            </a:extLst>
          </p:cNvPr>
          <p:cNvPicPr>
            <a:picLocks noChangeAspect="1"/>
          </p:cNvPicPr>
          <p:nvPr/>
        </p:nvPicPr>
        <p:blipFill>
          <a:blip r:embed="rId7"/>
          <a:stretch>
            <a:fillRect/>
          </a:stretch>
        </p:blipFill>
        <p:spPr>
          <a:xfrm>
            <a:off x="1577863" y="2488044"/>
            <a:ext cx="601062" cy="263536"/>
          </a:xfrm>
          <a:prstGeom prst="rect">
            <a:avLst/>
          </a:prstGeom>
        </p:spPr>
      </p:pic>
      <p:sp>
        <p:nvSpPr>
          <p:cNvPr id="8" name="Title 1">
            <a:extLst>
              <a:ext uri="{FF2B5EF4-FFF2-40B4-BE49-F238E27FC236}">
                <a16:creationId xmlns:a16="http://schemas.microsoft.com/office/drawing/2014/main" id="{BA837C84-E9AC-35BA-F94D-92F195E87303}"/>
              </a:ext>
            </a:extLst>
          </p:cNvPr>
          <p:cNvSpPr txBox="1">
            <a:spLocks/>
          </p:cNvSpPr>
          <p:nvPr/>
        </p:nvSpPr>
        <p:spPr>
          <a:xfrm>
            <a:off x="-1" y="1"/>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How atomic clocks define time</a:t>
            </a:r>
          </a:p>
        </p:txBody>
      </p:sp>
      <p:sp>
        <p:nvSpPr>
          <p:cNvPr id="6" name="TextBox 5"/>
          <p:cNvSpPr txBox="1"/>
          <p:nvPr/>
        </p:nvSpPr>
        <p:spPr>
          <a:xfrm>
            <a:off x="6163185" y="797430"/>
            <a:ext cx="2825145" cy="230832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buFont typeface="+mj-lt"/>
              <a:buAutoNum type="arabicPeriod" startAt="4"/>
            </a:pPr>
            <a:r>
              <a:rPr lang="en-US" dirty="0"/>
              <a:t>NIST’s microwave timescale information is broadcast via satellite to the BIPM to compare against the international ensemble of primary and secondary standards (PSFS)</a:t>
            </a:r>
          </a:p>
        </p:txBody>
      </p:sp>
      <p:sp>
        <p:nvSpPr>
          <p:cNvPr id="16" name="TextBox 15">
            <a:extLst>
              <a:ext uri="{FF2B5EF4-FFF2-40B4-BE49-F238E27FC236}">
                <a16:creationId xmlns:a16="http://schemas.microsoft.com/office/drawing/2014/main" id="{4F363BFB-353D-FABD-44E2-B091145A2E87}"/>
              </a:ext>
            </a:extLst>
          </p:cNvPr>
          <p:cNvSpPr txBox="1"/>
          <p:nvPr/>
        </p:nvSpPr>
        <p:spPr>
          <a:xfrm>
            <a:off x="135866" y="3081493"/>
            <a:ext cx="3770583" cy="230832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buFont typeface="+mj-lt"/>
              <a:buAutoNum type="arabicPeriod" startAt="5"/>
            </a:pPr>
            <a:r>
              <a:rPr lang="en-US" dirty="0"/>
              <a:t>The BIPM sends a document to NIST, once a month, to tell it how many nanoseconds off UTC(NIST) is with respect to PSFS.</a:t>
            </a:r>
          </a:p>
          <a:p>
            <a:pPr marL="342900" indent="-342900">
              <a:buFont typeface="+mj-lt"/>
              <a:buAutoNum type="arabicPeriod" startAt="5"/>
            </a:pPr>
            <a:endParaRPr lang="en-US" dirty="0"/>
          </a:p>
          <a:p>
            <a:pPr marL="342900" indent="-342900">
              <a:buFont typeface="+mj-lt"/>
              <a:buAutoNum type="arabicPeriod" startAt="5"/>
            </a:pPr>
            <a:r>
              <a:rPr lang="en-US" dirty="0"/>
              <a:t>NIST uses the information from BIPM to steer UTC(NIST) on time with PSFS.</a:t>
            </a:r>
          </a:p>
        </p:txBody>
      </p:sp>
      <p:sp>
        <p:nvSpPr>
          <p:cNvPr id="17" name="TextBox 16">
            <a:extLst>
              <a:ext uri="{FF2B5EF4-FFF2-40B4-BE49-F238E27FC236}">
                <a16:creationId xmlns:a16="http://schemas.microsoft.com/office/drawing/2014/main" id="{2431A16F-4875-AC31-6C84-6735C85B2E31}"/>
              </a:ext>
            </a:extLst>
          </p:cNvPr>
          <p:cNvSpPr txBox="1"/>
          <p:nvPr/>
        </p:nvSpPr>
        <p:spPr>
          <a:xfrm>
            <a:off x="269743" y="6072442"/>
            <a:ext cx="6046837" cy="646331"/>
          </a:xfrm>
          <a:prstGeom prst="rect">
            <a:avLst/>
          </a:prstGeom>
          <a:solidFill>
            <a:schemeClr val="accent4">
              <a:lumMod val="20000"/>
              <a:lumOff val="80000"/>
            </a:schemeClr>
          </a:solidFill>
        </p:spPr>
        <p:txBody>
          <a:bodyPr wrap="square" rtlCol="0">
            <a:spAutoFit/>
          </a:bodyPr>
          <a:lstStyle/>
          <a:p>
            <a:r>
              <a:rPr lang="en-US" b="1" dirty="0">
                <a:solidFill>
                  <a:srgbClr val="C00000"/>
                </a:solidFill>
              </a:rPr>
              <a:t>Fun fact: the NIST time server receive 10 time more combined hits per day than the Google Search engine!</a:t>
            </a:r>
          </a:p>
        </p:txBody>
      </p:sp>
      <p:sp>
        <p:nvSpPr>
          <p:cNvPr id="19" name="Down Arrow 18">
            <a:extLst>
              <a:ext uri="{FF2B5EF4-FFF2-40B4-BE49-F238E27FC236}">
                <a16:creationId xmlns:a16="http://schemas.microsoft.com/office/drawing/2014/main" id="{E48FC928-2012-0F8D-6CBE-9F5D468E9B02}"/>
              </a:ext>
            </a:extLst>
          </p:cNvPr>
          <p:cNvSpPr/>
          <p:nvPr/>
        </p:nvSpPr>
        <p:spPr>
          <a:xfrm rot="5400000">
            <a:off x="3985433" y="3150412"/>
            <a:ext cx="406993" cy="535199"/>
          </a:xfrm>
          <a:prstGeom prst="down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785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page3image1869788336">
            <a:extLst>
              <a:ext uri="{FF2B5EF4-FFF2-40B4-BE49-F238E27FC236}">
                <a16:creationId xmlns:a16="http://schemas.microsoft.com/office/drawing/2014/main" id="{35D48144-542C-6E4E-8A55-8377366FCC9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700" y="813784"/>
            <a:ext cx="7976679" cy="58420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2D1B4162-3AD7-064F-A70D-A53574071B4F}"/>
              </a:ext>
            </a:extLst>
          </p:cNvPr>
          <p:cNvSpPr/>
          <p:nvPr/>
        </p:nvSpPr>
        <p:spPr>
          <a:xfrm>
            <a:off x="6790271" y="1491504"/>
            <a:ext cx="334571" cy="4470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825B07-34AA-8544-B331-CB120E885941}"/>
              </a:ext>
            </a:extLst>
          </p:cNvPr>
          <p:cNvSpPr/>
          <p:nvPr/>
        </p:nvSpPr>
        <p:spPr>
          <a:xfrm>
            <a:off x="1451461" y="1491503"/>
            <a:ext cx="5673378" cy="420399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6D310A4-FE0A-3944-8AE4-20E6D42A38CF}"/>
              </a:ext>
            </a:extLst>
          </p:cNvPr>
          <p:cNvSpPr/>
          <p:nvPr/>
        </p:nvSpPr>
        <p:spPr>
          <a:xfrm>
            <a:off x="249144" y="1015914"/>
            <a:ext cx="602487" cy="5111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0F84F87-19E7-434A-8B59-960E28A1D13E}"/>
              </a:ext>
            </a:extLst>
          </p:cNvPr>
          <p:cNvSpPr txBox="1"/>
          <p:nvPr/>
        </p:nvSpPr>
        <p:spPr>
          <a:xfrm rot="16200000">
            <a:off x="-1097759" y="3465306"/>
            <a:ext cx="3012042" cy="523220"/>
          </a:xfrm>
          <a:prstGeom prst="rect">
            <a:avLst/>
          </a:prstGeom>
          <a:noFill/>
        </p:spPr>
        <p:txBody>
          <a:bodyPr wrap="none" rtlCol="0">
            <a:spAutoFit/>
          </a:bodyPr>
          <a:lstStyle/>
          <a:p>
            <a:pPr algn="ctr"/>
            <a:r>
              <a:rPr lang="en-US" sz="2800" dirty="0"/>
              <a:t>Fractional Accuracy</a:t>
            </a:r>
          </a:p>
        </p:txBody>
      </p:sp>
      <p:sp>
        <p:nvSpPr>
          <p:cNvPr id="17" name="Rectangle 16"/>
          <p:cNvSpPr/>
          <p:nvPr/>
        </p:nvSpPr>
        <p:spPr>
          <a:xfrm>
            <a:off x="3342989" y="6110875"/>
            <a:ext cx="1795606" cy="528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3875822" y="5941780"/>
            <a:ext cx="821110" cy="544446"/>
          </a:xfrm>
          <a:prstGeom prst="rect">
            <a:avLst/>
          </a:prstGeom>
          <a:noFill/>
        </p:spPr>
        <p:txBody>
          <a:bodyPr wrap="none" rtlCol="0">
            <a:spAutoFit/>
          </a:bodyPr>
          <a:lstStyle/>
          <a:p>
            <a:r>
              <a:rPr lang="en-US" sz="2400"/>
              <a:t>Year</a:t>
            </a:r>
          </a:p>
        </p:txBody>
      </p:sp>
      <p:cxnSp>
        <p:nvCxnSpPr>
          <p:cNvPr id="2051" name="Straight Connector 2050"/>
          <p:cNvCxnSpPr/>
          <p:nvPr/>
        </p:nvCxnSpPr>
        <p:spPr>
          <a:xfrm>
            <a:off x="6897493" y="1742894"/>
            <a:ext cx="0" cy="610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BCC583A6-7914-4DF6-B0D4-21FAFED78C52}"/>
              </a:ext>
            </a:extLst>
          </p:cNvPr>
          <p:cNvSpPr txBox="1"/>
          <p:nvPr/>
        </p:nvSpPr>
        <p:spPr>
          <a:xfrm>
            <a:off x="7053145" y="5616816"/>
            <a:ext cx="410409" cy="326667"/>
          </a:xfrm>
          <a:prstGeom prst="rect">
            <a:avLst/>
          </a:prstGeom>
          <a:noFill/>
        </p:spPr>
        <p:txBody>
          <a:bodyPr wrap="none" rtlCol="0">
            <a:spAutoFit/>
          </a:bodyPr>
          <a:lstStyle/>
          <a:p>
            <a:r>
              <a:rPr lang="en-US" sz="1200" dirty="0"/>
              <a:t>Al</a:t>
            </a:r>
            <a:r>
              <a:rPr lang="en-US" sz="1200" baseline="30000" dirty="0"/>
              <a:t>+</a:t>
            </a:r>
          </a:p>
        </p:txBody>
      </p:sp>
      <p:sp>
        <p:nvSpPr>
          <p:cNvPr id="37" name="TextBox 36">
            <a:extLst>
              <a:ext uri="{FF2B5EF4-FFF2-40B4-BE49-F238E27FC236}">
                <a16:creationId xmlns:a16="http://schemas.microsoft.com/office/drawing/2014/main" id="{DF162326-1617-4FEA-B16D-A3E016294EB8}"/>
              </a:ext>
            </a:extLst>
          </p:cNvPr>
          <p:cNvSpPr txBox="1"/>
          <p:nvPr/>
        </p:nvSpPr>
        <p:spPr>
          <a:xfrm>
            <a:off x="6736498" y="5337933"/>
            <a:ext cx="386718" cy="326667"/>
          </a:xfrm>
          <a:prstGeom prst="rect">
            <a:avLst/>
          </a:prstGeom>
          <a:noFill/>
        </p:spPr>
        <p:txBody>
          <a:bodyPr wrap="none" rtlCol="0">
            <a:spAutoFit/>
          </a:bodyPr>
          <a:lstStyle/>
          <a:p>
            <a:r>
              <a:rPr lang="en-US" sz="1200" dirty="0" err="1"/>
              <a:t>Yb</a:t>
            </a:r>
            <a:endParaRPr lang="en-US" sz="1200" dirty="0"/>
          </a:p>
        </p:txBody>
      </p:sp>
      <p:cxnSp>
        <p:nvCxnSpPr>
          <p:cNvPr id="38" name="Straight Connector 37">
            <a:extLst>
              <a:ext uri="{FF2B5EF4-FFF2-40B4-BE49-F238E27FC236}">
                <a16:creationId xmlns:a16="http://schemas.microsoft.com/office/drawing/2014/main" id="{D1D62272-893F-4CAD-B875-E18EDE248BE2}"/>
              </a:ext>
            </a:extLst>
          </p:cNvPr>
          <p:cNvCxnSpPr>
            <a:cxnSpLocks/>
          </p:cNvCxnSpPr>
          <p:nvPr/>
        </p:nvCxnSpPr>
        <p:spPr>
          <a:xfrm>
            <a:off x="6608969" y="5342869"/>
            <a:ext cx="512664" cy="904290"/>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0CB6155-2B83-4748-9B11-9A6F1D6A2928}"/>
              </a:ext>
            </a:extLst>
          </p:cNvPr>
          <p:cNvSpPr txBox="1"/>
          <p:nvPr/>
        </p:nvSpPr>
        <p:spPr>
          <a:xfrm>
            <a:off x="6483758" y="5357334"/>
            <a:ext cx="350270" cy="326667"/>
          </a:xfrm>
          <a:prstGeom prst="rect">
            <a:avLst/>
          </a:prstGeom>
          <a:noFill/>
        </p:spPr>
        <p:txBody>
          <a:bodyPr wrap="none" rtlCol="0">
            <a:spAutoFit/>
          </a:bodyPr>
          <a:lstStyle/>
          <a:p>
            <a:r>
              <a:rPr lang="en-US" sz="1200" dirty="0"/>
              <a:t>Sr</a:t>
            </a:r>
          </a:p>
        </p:txBody>
      </p:sp>
      <p:sp>
        <p:nvSpPr>
          <p:cNvPr id="40" name="Oval 39">
            <a:extLst>
              <a:ext uri="{FF2B5EF4-FFF2-40B4-BE49-F238E27FC236}">
                <a16:creationId xmlns:a16="http://schemas.microsoft.com/office/drawing/2014/main" id="{185837C1-79BF-4E36-B97F-216FAADBF3C9}"/>
              </a:ext>
            </a:extLst>
          </p:cNvPr>
          <p:cNvSpPr/>
          <p:nvPr/>
        </p:nvSpPr>
        <p:spPr>
          <a:xfrm>
            <a:off x="6840042" y="5367747"/>
            <a:ext cx="103956" cy="10783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03C389E-C585-4662-848F-450D91B86598}"/>
              </a:ext>
            </a:extLst>
          </p:cNvPr>
          <p:cNvSpPr txBox="1"/>
          <p:nvPr/>
        </p:nvSpPr>
        <p:spPr>
          <a:xfrm>
            <a:off x="6716505" y="5128392"/>
            <a:ext cx="410409" cy="326667"/>
          </a:xfrm>
          <a:prstGeom prst="rect">
            <a:avLst/>
          </a:prstGeom>
          <a:noFill/>
        </p:spPr>
        <p:txBody>
          <a:bodyPr wrap="none" rtlCol="0">
            <a:spAutoFit/>
          </a:bodyPr>
          <a:lstStyle/>
          <a:p>
            <a:r>
              <a:rPr lang="en-US" sz="1200" dirty="0"/>
              <a:t>Al</a:t>
            </a:r>
            <a:r>
              <a:rPr lang="en-US" sz="1200" baseline="30000" dirty="0"/>
              <a:t>+</a:t>
            </a:r>
          </a:p>
        </p:txBody>
      </p:sp>
      <p:sp>
        <p:nvSpPr>
          <p:cNvPr id="42" name="Triangle 13">
            <a:extLst>
              <a:ext uri="{FF2B5EF4-FFF2-40B4-BE49-F238E27FC236}">
                <a16:creationId xmlns:a16="http://schemas.microsoft.com/office/drawing/2014/main" id="{60C68759-5717-437D-BECE-D81EDA31E64A}"/>
              </a:ext>
            </a:extLst>
          </p:cNvPr>
          <p:cNvSpPr/>
          <p:nvPr/>
        </p:nvSpPr>
        <p:spPr>
          <a:xfrm>
            <a:off x="6993403" y="5668596"/>
            <a:ext cx="107541" cy="123950"/>
          </a:xfrm>
          <a:prstGeom prst="triangl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riangle 18">
            <a:extLst>
              <a:ext uri="{FF2B5EF4-FFF2-40B4-BE49-F238E27FC236}">
                <a16:creationId xmlns:a16="http://schemas.microsoft.com/office/drawing/2014/main" id="{D0ECBEFC-5698-4117-BFD1-083EE754C1E3}"/>
              </a:ext>
            </a:extLst>
          </p:cNvPr>
          <p:cNvSpPr/>
          <p:nvPr/>
        </p:nvSpPr>
        <p:spPr>
          <a:xfrm>
            <a:off x="6963531" y="5563241"/>
            <a:ext cx="107541" cy="123950"/>
          </a:xfrm>
          <a:prstGeom prst="triangl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riangle 23">
            <a:extLst>
              <a:ext uri="{FF2B5EF4-FFF2-40B4-BE49-F238E27FC236}">
                <a16:creationId xmlns:a16="http://schemas.microsoft.com/office/drawing/2014/main" id="{B3516806-6DB2-46BA-9A36-A51F8835C4F6}"/>
              </a:ext>
            </a:extLst>
          </p:cNvPr>
          <p:cNvSpPr/>
          <p:nvPr/>
        </p:nvSpPr>
        <p:spPr>
          <a:xfrm>
            <a:off x="6991584" y="5451364"/>
            <a:ext cx="107541" cy="123950"/>
          </a:xfrm>
          <a:prstGeom prst="triangl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FBBBB939-A7A3-4334-A0BD-EBD1BECD795E}"/>
              </a:ext>
            </a:extLst>
          </p:cNvPr>
          <p:cNvSpPr txBox="1"/>
          <p:nvPr/>
        </p:nvSpPr>
        <p:spPr>
          <a:xfrm>
            <a:off x="7045159" y="5360594"/>
            <a:ext cx="350270" cy="326667"/>
          </a:xfrm>
          <a:prstGeom prst="rect">
            <a:avLst/>
          </a:prstGeom>
          <a:noFill/>
        </p:spPr>
        <p:txBody>
          <a:bodyPr wrap="none" rtlCol="0">
            <a:spAutoFit/>
          </a:bodyPr>
          <a:lstStyle/>
          <a:p>
            <a:r>
              <a:rPr lang="en-US" sz="1200" dirty="0"/>
              <a:t>Sr</a:t>
            </a:r>
          </a:p>
        </p:txBody>
      </p:sp>
      <p:sp>
        <p:nvSpPr>
          <p:cNvPr id="47" name="Oval 46">
            <a:extLst>
              <a:ext uri="{FF2B5EF4-FFF2-40B4-BE49-F238E27FC236}">
                <a16:creationId xmlns:a16="http://schemas.microsoft.com/office/drawing/2014/main" id="{77E99B99-E62C-4CE9-958D-AB677CDDC15E}"/>
              </a:ext>
            </a:extLst>
          </p:cNvPr>
          <p:cNvSpPr/>
          <p:nvPr/>
        </p:nvSpPr>
        <p:spPr>
          <a:xfrm>
            <a:off x="6727762" y="5468857"/>
            <a:ext cx="103956" cy="10783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441783" y="1890869"/>
            <a:ext cx="1041975" cy="708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1" y="-1"/>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Historical performance of atomic clocks</a:t>
            </a:r>
          </a:p>
        </p:txBody>
      </p:sp>
      <p:sp>
        <p:nvSpPr>
          <p:cNvPr id="14" name="Rectangle 13">
            <a:extLst>
              <a:ext uri="{FF2B5EF4-FFF2-40B4-BE49-F238E27FC236}">
                <a16:creationId xmlns:a16="http://schemas.microsoft.com/office/drawing/2014/main" id="{E64F4F60-4631-A942-BAEB-987D8CA8CBCE}"/>
              </a:ext>
            </a:extLst>
          </p:cNvPr>
          <p:cNvSpPr/>
          <p:nvPr/>
        </p:nvSpPr>
        <p:spPr>
          <a:xfrm>
            <a:off x="1499605" y="5024323"/>
            <a:ext cx="2799471" cy="624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400FA67-133F-F14B-8DB1-F59394590429}"/>
              </a:ext>
            </a:extLst>
          </p:cNvPr>
          <p:cNvSpPr txBox="1"/>
          <p:nvPr/>
        </p:nvSpPr>
        <p:spPr>
          <a:xfrm rot="1777904">
            <a:off x="2707826" y="2548888"/>
            <a:ext cx="1831592" cy="369332"/>
          </a:xfrm>
          <a:prstGeom prst="rect">
            <a:avLst/>
          </a:prstGeom>
          <a:noFill/>
        </p:spPr>
        <p:txBody>
          <a:bodyPr wrap="none" rtlCol="0">
            <a:spAutoFit/>
          </a:bodyPr>
          <a:lstStyle/>
          <a:p>
            <a:r>
              <a:rPr lang="en-US" dirty="0">
                <a:solidFill>
                  <a:srgbClr val="1C37D5"/>
                </a:solidFill>
              </a:rPr>
              <a:t>Microwave clocks</a:t>
            </a:r>
          </a:p>
        </p:txBody>
      </p:sp>
      <p:sp>
        <p:nvSpPr>
          <p:cNvPr id="48" name="TextBox 47">
            <a:extLst>
              <a:ext uri="{FF2B5EF4-FFF2-40B4-BE49-F238E27FC236}">
                <a16:creationId xmlns:a16="http://schemas.microsoft.com/office/drawing/2014/main" id="{FFD4CF56-3FC1-6645-829A-317ACF297485}"/>
              </a:ext>
            </a:extLst>
          </p:cNvPr>
          <p:cNvSpPr txBox="1"/>
          <p:nvPr/>
        </p:nvSpPr>
        <p:spPr>
          <a:xfrm rot="3554044">
            <a:off x="3990986" y="2394591"/>
            <a:ext cx="1462003" cy="369332"/>
          </a:xfrm>
          <a:prstGeom prst="rect">
            <a:avLst/>
          </a:prstGeom>
          <a:noFill/>
        </p:spPr>
        <p:txBody>
          <a:bodyPr wrap="none" rtlCol="0">
            <a:spAutoFit/>
          </a:bodyPr>
          <a:lstStyle/>
          <a:p>
            <a:r>
              <a:rPr lang="en-US" dirty="0">
                <a:solidFill>
                  <a:srgbClr val="FF0000"/>
                </a:solidFill>
              </a:rPr>
              <a:t>Optical clocks</a:t>
            </a:r>
          </a:p>
        </p:txBody>
      </p:sp>
      <p:sp>
        <p:nvSpPr>
          <p:cNvPr id="18" name="Rectangle 17">
            <a:extLst>
              <a:ext uri="{FF2B5EF4-FFF2-40B4-BE49-F238E27FC236}">
                <a16:creationId xmlns:a16="http://schemas.microsoft.com/office/drawing/2014/main" id="{2EDCF903-4DC3-094D-93C1-1C83F527D6BC}"/>
              </a:ext>
            </a:extLst>
          </p:cNvPr>
          <p:cNvSpPr/>
          <p:nvPr/>
        </p:nvSpPr>
        <p:spPr>
          <a:xfrm>
            <a:off x="5416383" y="2465896"/>
            <a:ext cx="133517" cy="52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8BF8031-913A-A548-B9D0-2271209DF07B}"/>
              </a:ext>
            </a:extLst>
          </p:cNvPr>
          <p:cNvSpPr/>
          <p:nvPr/>
        </p:nvSpPr>
        <p:spPr>
          <a:xfrm>
            <a:off x="4001039" y="3919610"/>
            <a:ext cx="1065217" cy="338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740C5BD8-C684-AA47-92C4-1AFF97125802}"/>
              </a:ext>
            </a:extLst>
          </p:cNvPr>
          <p:cNvSpPr/>
          <p:nvPr/>
        </p:nvSpPr>
        <p:spPr>
          <a:xfrm>
            <a:off x="4137500" y="3842940"/>
            <a:ext cx="709367" cy="338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D665138A-DB81-8A4A-8438-16A00DA15C13}"/>
              </a:ext>
            </a:extLst>
          </p:cNvPr>
          <p:cNvSpPr/>
          <p:nvPr/>
        </p:nvSpPr>
        <p:spPr>
          <a:xfrm>
            <a:off x="1950037" y="1531588"/>
            <a:ext cx="1065217" cy="338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D3C6A9F-7144-47E3-0607-DEFDA957667C}"/>
              </a:ext>
            </a:extLst>
          </p:cNvPr>
          <p:cNvSpPr txBox="1"/>
          <p:nvPr/>
        </p:nvSpPr>
        <p:spPr>
          <a:xfrm>
            <a:off x="43144" y="6361683"/>
            <a:ext cx="4094356" cy="523220"/>
          </a:xfrm>
          <a:prstGeom prst="rect">
            <a:avLst/>
          </a:prstGeom>
          <a:noFill/>
        </p:spPr>
        <p:txBody>
          <a:bodyPr wrap="square" rtlCol="0">
            <a:spAutoFit/>
          </a:bodyPr>
          <a:lstStyle/>
          <a:p>
            <a:r>
              <a:rPr lang="it" sz="1400" i="1" dirty="0">
                <a:solidFill>
                  <a:schemeClr val="tx1">
                    <a:lumMod val="50000"/>
                    <a:lumOff val="50000"/>
                  </a:schemeClr>
                </a:solidFill>
                <a:latin typeface="Times" pitchFamily="2" charset="0"/>
              </a:rPr>
              <a:t>N. Poli et al, Rivista del Nuovo Cimento, </a:t>
            </a:r>
            <a:r>
              <a:rPr lang="it" sz="1400" b="1" i="1" dirty="0">
                <a:solidFill>
                  <a:schemeClr val="tx1">
                    <a:lumMod val="50000"/>
                    <a:lumOff val="50000"/>
                  </a:schemeClr>
                </a:solidFill>
                <a:latin typeface="Times" pitchFamily="2" charset="0"/>
              </a:rPr>
              <a:t>36</a:t>
            </a:r>
            <a:r>
              <a:rPr lang="it" sz="1400" i="1" dirty="0">
                <a:solidFill>
                  <a:schemeClr val="tx1">
                    <a:lumMod val="50000"/>
                    <a:lumOff val="50000"/>
                  </a:schemeClr>
                </a:solidFill>
                <a:latin typeface="Times" pitchFamily="2" charset="0"/>
              </a:rPr>
              <a:t> </a:t>
            </a:r>
            <a:r>
              <a:rPr lang="en-US" sz="1400" i="1" dirty="0">
                <a:solidFill>
                  <a:schemeClr val="tx1">
                    <a:lumMod val="50000"/>
                    <a:lumOff val="50000"/>
                  </a:schemeClr>
                </a:solidFill>
                <a:latin typeface="Times" pitchFamily="2" charset="0"/>
              </a:rPr>
              <a:t>(2013)</a:t>
            </a:r>
          </a:p>
          <a:p>
            <a:r>
              <a:rPr lang="en-US" sz="1400" i="1" dirty="0">
                <a:solidFill>
                  <a:schemeClr val="tx1">
                    <a:lumMod val="50000"/>
                    <a:lumOff val="50000"/>
                  </a:schemeClr>
                </a:solidFill>
                <a:latin typeface="Times" pitchFamily="2" charset="0"/>
              </a:rPr>
              <a:t>Ludlow Rev. Mod. Phys. </a:t>
            </a:r>
            <a:r>
              <a:rPr lang="en-US" sz="1400" b="1" i="1" dirty="0">
                <a:solidFill>
                  <a:schemeClr val="tx1">
                    <a:lumMod val="50000"/>
                    <a:lumOff val="50000"/>
                  </a:schemeClr>
                </a:solidFill>
                <a:latin typeface="Times" pitchFamily="2" charset="0"/>
              </a:rPr>
              <a:t>87</a:t>
            </a:r>
            <a:r>
              <a:rPr lang="en-US" sz="1400" i="1" dirty="0">
                <a:solidFill>
                  <a:schemeClr val="tx1">
                    <a:lumMod val="50000"/>
                    <a:lumOff val="50000"/>
                  </a:schemeClr>
                </a:solidFill>
                <a:latin typeface="Times" pitchFamily="2" charset="0"/>
              </a:rPr>
              <a:t> (2015)</a:t>
            </a:r>
          </a:p>
        </p:txBody>
      </p:sp>
      <p:sp>
        <p:nvSpPr>
          <p:cNvPr id="8" name="TextBox 7">
            <a:extLst>
              <a:ext uri="{FF2B5EF4-FFF2-40B4-BE49-F238E27FC236}">
                <a16:creationId xmlns:a16="http://schemas.microsoft.com/office/drawing/2014/main" id="{0DE4ED5B-8851-EA43-9CDB-5CA3DA0AAB23}"/>
              </a:ext>
            </a:extLst>
          </p:cNvPr>
          <p:cNvSpPr txBox="1"/>
          <p:nvPr/>
        </p:nvSpPr>
        <p:spPr>
          <a:xfrm>
            <a:off x="5964045" y="1118007"/>
            <a:ext cx="2895047" cy="1508105"/>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algn="ctr"/>
            <a:r>
              <a:rPr lang="en-US" sz="2000" b="1" dirty="0"/>
              <a:t>Clocks accuracy </a:t>
            </a:r>
            <a:r>
              <a:rPr lang="en-US" sz="2000" b="1" dirty="0" err="1">
                <a:latin typeface="Symbol" pitchFamily="2" charset="2"/>
              </a:rPr>
              <a:t>Dn</a:t>
            </a:r>
            <a:r>
              <a:rPr lang="en-US" sz="2000" b="1" dirty="0"/>
              <a:t>/</a:t>
            </a:r>
            <a:r>
              <a:rPr lang="en-US" sz="2000" b="1" dirty="0">
                <a:latin typeface="Symbol" pitchFamily="2" charset="2"/>
              </a:rPr>
              <a:t>n</a:t>
            </a:r>
          </a:p>
          <a:p>
            <a:pPr algn="ctr"/>
            <a:r>
              <a:rPr lang="en-US" dirty="0"/>
              <a:t>… operating at a higher transition frequency naturally increases the precision and accuracy.</a:t>
            </a:r>
          </a:p>
        </p:txBody>
      </p:sp>
      <p:grpSp>
        <p:nvGrpSpPr>
          <p:cNvPr id="21" name="Group 20">
            <a:extLst>
              <a:ext uri="{FF2B5EF4-FFF2-40B4-BE49-F238E27FC236}">
                <a16:creationId xmlns:a16="http://schemas.microsoft.com/office/drawing/2014/main" id="{2B0E8065-72A3-4C01-B6A1-811AE211E909}"/>
              </a:ext>
            </a:extLst>
          </p:cNvPr>
          <p:cNvGrpSpPr/>
          <p:nvPr/>
        </p:nvGrpSpPr>
        <p:grpSpPr>
          <a:xfrm>
            <a:off x="1286192" y="4265952"/>
            <a:ext cx="7691188" cy="830997"/>
            <a:chOff x="1286192" y="4265952"/>
            <a:chExt cx="7691188" cy="830997"/>
          </a:xfrm>
        </p:grpSpPr>
        <p:cxnSp>
          <p:nvCxnSpPr>
            <p:cNvPr id="33" name="Straight Connector 32">
              <a:extLst>
                <a:ext uri="{FF2B5EF4-FFF2-40B4-BE49-F238E27FC236}">
                  <a16:creationId xmlns:a16="http://schemas.microsoft.com/office/drawing/2014/main" id="{56662BF2-690E-8B47-912F-5A82D652D429}"/>
                </a:ext>
              </a:extLst>
            </p:cNvPr>
            <p:cNvCxnSpPr>
              <a:cxnSpLocks/>
            </p:cNvCxnSpPr>
            <p:nvPr/>
          </p:nvCxnSpPr>
          <p:spPr>
            <a:xfrm>
              <a:off x="1418892" y="4649293"/>
              <a:ext cx="6044662" cy="0"/>
            </a:xfrm>
            <a:prstGeom prst="line">
              <a:avLst/>
            </a:prstGeom>
            <a:ln w="28575">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7C5DB8C-F780-8F45-B44D-F9F508529063}"/>
                </a:ext>
              </a:extLst>
            </p:cNvPr>
            <p:cNvSpPr txBox="1"/>
            <p:nvPr/>
          </p:nvSpPr>
          <p:spPr>
            <a:xfrm>
              <a:off x="1286192" y="4265952"/>
              <a:ext cx="4560748" cy="369332"/>
            </a:xfrm>
            <a:prstGeom prst="rect">
              <a:avLst/>
            </a:prstGeom>
            <a:noFill/>
          </p:spPr>
          <p:txBody>
            <a:bodyPr wrap="square" rtlCol="0">
              <a:spAutoFit/>
            </a:bodyPr>
            <a:lstStyle/>
            <a:p>
              <a:pPr algn="ctr"/>
              <a:r>
                <a:rPr lang="en-US" dirty="0">
                  <a:solidFill>
                    <a:srgbClr val="0070C0"/>
                  </a:solidFill>
                </a:rPr>
                <a:t>1 part/million control of u-wave a cycle!</a:t>
              </a:r>
              <a:endParaRPr lang="en-US" baseline="30000" dirty="0">
                <a:solidFill>
                  <a:srgbClr val="0070C0"/>
                </a:solidFill>
              </a:endParaRPr>
            </a:p>
          </p:txBody>
        </p:sp>
        <p:sp>
          <p:nvSpPr>
            <p:cNvPr id="9" name="TextBox 8">
              <a:extLst>
                <a:ext uri="{FF2B5EF4-FFF2-40B4-BE49-F238E27FC236}">
                  <a16:creationId xmlns:a16="http://schemas.microsoft.com/office/drawing/2014/main" id="{5FF52493-79C4-ABCA-2EB0-BFF671517AFD}"/>
                </a:ext>
              </a:extLst>
            </p:cNvPr>
            <p:cNvSpPr txBox="1"/>
            <p:nvPr/>
          </p:nvSpPr>
          <p:spPr>
            <a:xfrm>
              <a:off x="7354237" y="4450618"/>
              <a:ext cx="1623143" cy="646331"/>
            </a:xfrm>
            <a:prstGeom prst="rect">
              <a:avLst/>
            </a:prstGeom>
            <a:solidFill>
              <a:schemeClr val="bg1"/>
            </a:solidFill>
          </p:spPr>
          <p:txBody>
            <a:bodyPr wrap="square" rtlCol="0">
              <a:spAutoFit/>
            </a:bodyPr>
            <a:lstStyle/>
            <a:p>
              <a:pPr algn="ctr"/>
              <a:r>
                <a:rPr lang="en-US" dirty="0">
                  <a:solidFill>
                    <a:schemeClr val="accent5">
                      <a:lumMod val="75000"/>
                    </a:schemeClr>
                  </a:solidFill>
                </a:rPr>
                <a:t>Accuracy Limit 10</a:t>
              </a:r>
              <a:r>
                <a:rPr lang="en-US" baseline="30000" dirty="0">
                  <a:solidFill>
                    <a:schemeClr val="accent5">
                      <a:lumMod val="75000"/>
                    </a:schemeClr>
                  </a:solidFill>
                </a:rPr>
                <a:t>-16</a:t>
              </a:r>
            </a:p>
          </p:txBody>
        </p:sp>
      </p:grpSp>
      <p:grpSp>
        <p:nvGrpSpPr>
          <p:cNvPr id="23" name="Group 22">
            <a:extLst>
              <a:ext uri="{FF2B5EF4-FFF2-40B4-BE49-F238E27FC236}">
                <a16:creationId xmlns:a16="http://schemas.microsoft.com/office/drawing/2014/main" id="{3A904A87-CCBB-99E0-F7D4-BE2102201E31}"/>
              </a:ext>
            </a:extLst>
          </p:cNvPr>
          <p:cNvGrpSpPr/>
          <p:nvPr/>
        </p:nvGrpSpPr>
        <p:grpSpPr>
          <a:xfrm>
            <a:off x="1347777" y="5298058"/>
            <a:ext cx="7654968" cy="799637"/>
            <a:chOff x="1347777" y="5298058"/>
            <a:chExt cx="7654968" cy="799637"/>
          </a:xfrm>
        </p:grpSpPr>
        <p:cxnSp>
          <p:nvCxnSpPr>
            <p:cNvPr id="32" name="Straight Connector 31">
              <a:extLst>
                <a:ext uri="{FF2B5EF4-FFF2-40B4-BE49-F238E27FC236}">
                  <a16:creationId xmlns:a16="http://schemas.microsoft.com/office/drawing/2014/main" id="{E5C5E27F-696A-E943-A687-D1E47CB65AD4}"/>
                </a:ext>
              </a:extLst>
            </p:cNvPr>
            <p:cNvCxnSpPr>
              <a:cxnSpLocks/>
            </p:cNvCxnSpPr>
            <p:nvPr/>
          </p:nvCxnSpPr>
          <p:spPr>
            <a:xfrm>
              <a:off x="1439594" y="5681653"/>
              <a:ext cx="6049553" cy="1384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D5BC6EC-CBEF-A94B-B5A1-18AA61AC56DC}"/>
                </a:ext>
              </a:extLst>
            </p:cNvPr>
            <p:cNvSpPr txBox="1"/>
            <p:nvPr/>
          </p:nvSpPr>
          <p:spPr>
            <a:xfrm>
              <a:off x="1347777" y="5298058"/>
              <a:ext cx="4240327" cy="369332"/>
            </a:xfrm>
            <a:prstGeom prst="rect">
              <a:avLst/>
            </a:prstGeom>
            <a:noFill/>
          </p:spPr>
          <p:txBody>
            <a:bodyPr wrap="square" rtlCol="0">
              <a:spAutoFit/>
            </a:bodyPr>
            <a:lstStyle/>
            <a:p>
              <a:pPr algn="ctr"/>
              <a:r>
                <a:rPr lang="en-US" dirty="0">
                  <a:solidFill>
                    <a:srgbClr val="C00000"/>
                  </a:solidFill>
                </a:rPr>
                <a:t>1 part/1000 control of an optical cycle</a:t>
              </a:r>
              <a:endParaRPr lang="en-US" baseline="30000" dirty="0">
                <a:solidFill>
                  <a:srgbClr val="C00000"/>
                </a:solidFill>
              </a:endParaRPr>
            </a:p>
          </p:txBody>
        </p:sp>
        <p:sp>
          <p:nvSpPr>
            <p:cNvPr id="13" name="TextBox 12">
              <a:extLst>
                <a:ext uri="{FF2B5EF4-FFF2-40B4-BE49-F238E27FC236}">
                  <a16:creationId xmlns:a16="http://schemas.microsoft.com/office/drawing/2014/main" id="{4D4B6160-BC8C-EA20-AC93-3AEF66C80D57}"/>
                </a:ext>
              </a:extLst>
            </p:cNvPr>
            <p:cNvSpPr txBox="1"/>
            <p:nvPr/>
          </p:nvSpPr>
          <p:spPr>
            <a:xfrm>
              <a:off x="7404553" y="5451364"/>
              <a:ext cx="1598192" cy="646331"/>
            </a:xfrm>
            <a:prstGeom prst="rect">
              <a:avLst/>
            </a:prstGeom>
            <a:solidFill>
              <a:schemeClr val="bg1"/>
            </a:solidFill>
          </p:spPr>
          <p:txBody>
            <a:bodyPr wrap="square" rtlCol="0">
              <a:spAutoFit/>
            </a:bodyPr>
            <a:lstStyle/>
            <a:p>
              <a:pPr algn="ctr"/>
              <a:r>
                <a:rPr lang="en-US" dirty="0">
                  <a:solidFill>
                    <a:srgbClr val="C00000"/>
                  </a:solidFill>
                </a:rPr>
                <a:t>Accuracy limit</a:t>
              </a:r>
            </a:p>
            <a:p>
              <a:pPr algn="ctr"/>
              <a:r>
                <a:rPr lang="en-US" dirty="0">
                  <a:solidFill>
                    <a:srgbClr val="C00000"/>
                  </a:solidFill>
                </a:rPr>
                <a:t>10</a:t>
              </a:r>
              <a:r>
                <a:rPr lang="en-US" baseline="30000" dirty="0">
                  <a:solidFill>
                    <a:srgbClr val="C00000"/>
                  </a:solidFill>
                </a:rPr>
                <a:t>-18</a:t>
              </a:r>
            </a:p>
          </p:txBody>
        </p:sp>
      </p:grpSp>
    </p:spTree>
    <p:extLst>
      <p:ext uri="{BB962C8B-B14F-4D97-AF65-F5344CB8AC3E}">
        <p14:creationId xmlns:p14="http://schemas.microsoft.com/office/powerpoint/2010/main" val="2360984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21838" y="4259530"/>
            <a:ext cx="1573572" cy="400110"/>
          </a:xfrm>
          <a:prstGeom prst="rect">
            <a:avLst/>
          </a:prstGeom>
          <a:noFill/>
        </p:spPr>
        <p:txBody>
          <a:bodyPr wrap="none" rtlCol="0">
            <a:spAutoFit/>
          </a:bodyPr>
          <a:lstStyle/>
          <a:p>
            <a:r>
              <a:rPr lang="en-US" sz="2000" b="1" dirty="0"/>
              <a:t>Up to 10 GHz</a:t>
            </a:r>
          </a:p>
        </p:txBody>
      </p:sp>
      <p:pic>
        <p:nvPicPr>
          <p:cNvPr id="11" name="Picture 10"/>
          <p:cNvPicPr>
            <a:picLocks noChangeAspect="1"/>
          </p:cNvPicPr>
          <p:nvPr/>
        </p:nvPicPr>
        <p:blipFill rotWithShape="1">
          <a:blip r:embed="rId2"/>
          <a:srcRect l="25812" r="25412"/>
          <a:stretch/>
        </p:blipFill>
        <p:spPr>
          <a:xfrm>
            <a:off x="5708598" y="2350157"/>
            <a:ext cx="1366506" cy="1680992"/>
          </a:xfrm>
          <a:prstGeom prst="rect">
            <a:avLst/>
          </a:prstGeom>
        </p:spPr>
      </p:pic>
      <p:sp>
        <p:nvSpPr>
          <p:cNvPr id="12" name="TextBox 11"/>
          <p:cNvSpPr txBox="1"/>
          <p:nvPr/>
        </p:nvSpPr>
        <p:spPr>
          <a:xfrm>
            <a:off x="1955942" y="3210707"/>
            <a:ext cx="1705365" cy="369332"/>
          </a:xfrm>
          <a:prstGeom prst="rect">
            <a:avLst/>
          </a:prstGeom>
          <a:noFill/>
        </p:spPr>
        <p:txBody>
          <a:bodyPr wrap="none" rtlCol="0">
            <a:spAutoFit/>
          </a:bodyPr>
          <a:lstStyle/>
          <a:p>
            <a:r>
              <a:rPr lang="en-US" dirty="0">
                <a:solidFill>
                  <a:schemeClr val="bg1"/>
                </a:solidFill>
              </a:rPr>
              <a:t>3 GHz processor</a:t>
            </a:r>
          </a:p>
        </p:txBody>
      </p:sp>
      <p:sp>
        <p:nvSpPr>
          <p:cNvPr id="13" name="TextBox 12"/>
          <p:cNvSpPr txBox="1"/>
          <p:nvPr/>
        </p:nvSpPr>
        <p:spPr>
          <a:xfrm>
            <a:off x="5279847" y="4347435"/>
            <a:ext cx="2552109" cy="400110"/>
          </a:xfrm>
          <a:prstGeom prst="rect">
            <a:avLst/>
          </a:prstGeom>
          <a:noFill/>
        </p:spPr>
        <p:txBody>
          <a:bodyPr wrap="none" rtlCol="0">
            <a:spAutoFit/>
          </a:bodyPr>
          <a:lstStyle/>
          <a:p>
            <a:r>
              <a:rPr lang="en-US" sz="2000" b="1" dirty="0"/>
              <a:t>200 </a:t>
            </a:r>
            <a:r>
              <a:rPr lang="en-US" sz="2000" b="1" dirty="0" err="1"/>
              <a:t>Tera</a:t>
            </a:r>
            <a:r>
              <a:rPr lang="en-US" sz="2000" b="1" dirty="0"/>
              <a:t>-oscillations/s</a:t>
            </a:r>
          </a:p>
        </p:txBody>
      </p:sp>
      <p:sp>
        <p:nvSpPr>
          <p:cNvPr id="14" name="TextBox 13"/>
          <p:cNvSpPr txBox="1"/>
          <p:nvPr/>
        </p:nvSpPr>
        <p:spPr>
          <a:xfrm>
            <a:off x="4728543" y="4951783"/>
            <a:ext cx="3655361" cy="1200329"/>
          </a:xfrm>
          <a:prstGeom prst="rect">
            <a:avLst/>
          </a:prstGeom>
          <a:noFill/>
        </p:spPr>
        <p:txBody>
          <a:bodyPr wrap="none" rtlCol="0">
            <a:spAutoFit/>
          </a:bodyPr>
          <a:lstStyle/>
          <a:p>
            <a:pPr algn="ctr"/>
            <a:r>
              <a:rPr lang="en-US" sz="2400" dirty="0">
                <a:solidFill>
                  <a:srgbClr val="FF0000"/>
                </a:solidFill>
              </a:rPr>
              <a:t>~10,000 to 100,000 x faster </a:t>
            </a:r>
          </a:p>
          <a:p>
            <a:pPr algn="ctr"/>
            <a:r>
              <a:rPr lang="en-US" sz="2400" dirty="0">
                <a:solidFill>
                  <a:srgbClr val="FF0000"/>
                </a:solidFill>
              </a:rPr>
              <a:t>than a state-of the-art </a:t>
            </a:r>
          </a:p>
          <a:p>
            <a:pPr algn="ctr"/>
            <a:r>
              <a:rPr lang="en-US" sz="2400" dirty="0">
                <a:solidFill>
                  <a:srgbClr val="FF0000"/>
                </a:solidFill>
              </a:rPr>
              <a:t>counter!</a:t>
            </a:r>
          </a:p>
        </p:txBody>
      </p:sp>
      <p:sp>
        <p:nvSpPr>
          <p:cNvPr id="16" name="Title 1"/>
          <p:cNvSpPr txBox="1">
            <a:spLocks/>
          </p:cNvSpPr>
          <p:nvPr/>
        </p:nvSpPr>
        <p:spPr>
          <a:xfrm>
            <a:off x="0" y="-10065"/>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The big challenge of optical clocks</a:t>
            </a:r>
          </a:p>
        </p:txBody>
      </p:sp>
      <p:sp>
        <p:nvSpPr>
          <p:cNvPr id="17" name="TextBox 16"/>
          <p:cNvSpPr txBox="1"/>
          <p:nvPr/>
        </p:nvSpPr>
        <p:spPr>
          <a:xfrm>
            <a:off x="557911" y="1230140"/>
            <a:ext cx="7998368" cy="830997"/>
          </a:xfrm>
          <a:prstGeom prst="rect">
            <a:avLst/>
          </a:prstGeom>
          <a:noFill/>
        </p:spPr>
        <p:txBody>
          <a:bodyPr wrap="square" rtlCol="0">
            <a:spAutoFit/>
          </a:bodyPr>
          <a:lstStyle/>
          <a:p>
            <a:pPr algn="ctr"/>
            <a:r>
              <a:rPr lang="en-US" sz="2400" b="1" dirty="0">
                <a:solidFill>
                  <a:srgbClr val="C00000"/>
                </a:solidFill>
              </a:rPr>
              <a:t>The big obstacle to optical clock development: light waves are too fast to count!</a:t>
            </a:r>
          </a:p>
        </p:txBody>
      </p:sp>
      <p:sp>
        <p:nvSpPr>
          <p:cNvPr id="5" name="Slide Number Placeholder 4"/>
          <p:cNvSpPr>
            <a:spLocks noGrp="1"/>
          </p:cNvSpPr>
          <p:nvPr>
            <p:ph type="sldNum" sz="quarter" idx="12"/>
          </p:nvPr>
        </p:nvSpPr>
        <p:spPr/>
        <p:txBody>
          <a:bodyPr/>
          <a:lstStyle/>
          <a:p>
            <a:fld id="{D1B06FA4-38C0-F542-8D12-4F2B8E32B691}" type="slidenum">
              <a:rPr lang="en-US" smtClean="0"/>
              <a:t>8</a:t>
            </a:fld>
            <a:endParaRPr lang="en-US"/>
          </a:p>
        </p:txBody>
      </p:sp>
      <p:pic>
        <p:nvPicPr>
          <p:cNvPr id="2" name="Picture 2" descr="Agilent/ HP 53131A Universal Counter">
            <a:extLst>
              <a:ext uri="{FF2B5EF4-FFF2-40B4-BE49-F238E27FC236}">
                <a16:creationId xmlns:a16="http://schemas.microsoft.com/office/drawing/2014/main" id="{7A182009-2564-9625-7EE8-5966050091E3}"/>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29549" y="2254470"/>
            <a:ext cx="3358150" cy="1872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961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9" name="Rectangle 7"/>
          <p:cNvSpPr>
            <a:spLocks/>
          </p:cNvSpPr>
          <p:nvPr/>
        </p:nvSpPr>
        <p:spPr bwMode="auto">
          <a:xfrm>
            <a:off x="2974181" y="3562693"/>
            <a:ext cx="3964781" cy="2205633"/>
          </a:xfrm>
          <a:prstGeom prst="rect">
            <a:avLst/>
          </a:prstGeom>
          <a:solidFill>
            <a:srgbClr val="FFFFFF"/>
          </a:solidFill>
          <a:ln w="12700" cap="flat">
            <a:solidFill>
              <a:schemeClr val="tx1"/>
            </a:solidFill>
            <a:prstDash val="solid"/>
            <a:miter lim="800000"/>
            <a:headEnd type="none" w="med" len="med"/>
            <a:tailEnd type="none" w="med" len="med"/>
          </a:ln>
          <a:effectLst>
            <a:outerShdw blurRad="38100" dist="63500" dir="3179999" algn="ctr" rotWithShape="0">
              <a:schemeClr val="bg2">
                <a:alpha val="50000"/>
              </a:schemeClr>
            </a:outerShdw>
          </a:effectLst>
        </p:spPr>
        <p:txBody>
          <a:bodyPr lIns="0" tIns="0" rIns="0" bIns="0"/>
          <a:lstStyle/>
          <a:p>
            <a:pPr>
              <a:defRPr/>
            </a:pPr>
            <a:endParaRPr lang="en-US" sz="1266">
              <a:ea typeface="ヒラギノ角ゴシック W3" charset="0"/>
            </a:endParaRPr>
          </a:p>
        </p:txBody>
      </p:sp>
      <p:sp>
        <p:nvSpPr>
          <p:cNvPr id="39941" name="Freeform 8"/>
          <p:cNvSpPr>
            <a:spLocks/>
          </p:cNvSpPr>
          <p:nvPr/>
        </p:nvSpPr>
        <p:spPr bwMode="auto">
          <a:xfrm rot="5400000">
            <a:off x="6689175" y="3453549"/>
            <a:ext cx="1472912" cy="964406"/>
          </a:xfrm>
          <a:custGeom>
            <a:avLst/>
            <a:gdLst>
              <a:gd name="T0" fmla="*/ 0 w 21600"/>
              <a:gd name="T1" fmla="*/ 0 h 21600"/>
              <a:gd name="T2" fmla="*/ 1915569 w 21600"/>
              <a:gd name="T3" fmla="*/ 1300036 h 21600"/>
              <a:gd name="T4" fmla="*/ 1917700 w 21600"/>
              <a:gd name="T5" fmla="*/ 137160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cubicBezTo>
                  <a:pt x="10788" y="0"/>
                  <a:pt x="21576" y="10236"/>
                  <a:pt x="21576" y="20473"/>
                </a:cubicBezTo>
                <a:lnTo>
                  <a:pt x="21600" y="21600"/>
                </a:lnTo>
              </a:path>
            </a:pathLst>
          </a:custGeom>
          <a:noFill/>
          <a:ln w="25400" cap="flat">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sp>
        <p:nvSpPr>
          <p:cNvPr id="39942" name="Line 9"/>
          <p:cNvSpPr>
            <a:spLocks noChangeShapeType="1"/>
          </p:cNvSpPr>
          <p:nvPr/>
        </p:nvSpPr>
        <p:spPr bwMode="auto">
          <a:xfrm rot="10800000" flipH="1">
            <a:off x="3349228" y="3875232"/>
            <a:ext cx="1117" cy="159841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39943" name="Line 10"/>
          <p:cNvSpPr>
            <a:spLocks noChangeShapeType="1"/>
          </p:cNvSpPr>
          <p:nvPr/>
        </p:nvSpPr>
        <p:spPr bwMode="auto">
          <a:xfrm>
            <a:off x="3349228" y="5473646"/>
            <a:ext cx="3277195" cy="111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39944" name="Line 11"/>
          <p:cNvSpPr>
            <a:spLocks noChangeShapeType="1"/>
          </p:cNvSpPr>
          <p:nvPr/>
        </p:nvSpPr>
        <p:spPr bwMode="auto">
          <a:xfrm>
            <a:off x="3349228" y="4402083"/>
            <a:ext cx="2973586" cy="1117"/>
          </a:xfrm>
          <a:prstGeom prst="line">
            <a:avLst/>
          </a:prstGeom>
          <a:noFill/>
          <a:ln w="25400">
            <a:solidFill>
              <a:srgbClr val="333399"/>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39945" name="Rectangle 12"/>
          <p:cNvSpPr>
            <a:spLocks/>
          </p:cNvSpPr>
          <p:nvPr/>
        </p:nvSpPr>
        <p:spPr bwMode="auto">
          <a:xfrm>
            <a:off x="3037806" y="3679068"/>
            <a:ext cx="168316" cy="303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969">
                <a:solidFill>
                  <a:schemeClr val="tx1"/>
                </a:solidFill>
                <a:latin typeface="Arial" charset="0"/>
                <a:ea typeface="ＭＳ Ｐゴシック" charset="-128"/>
                <a:sym typeface="Arial" charset="0"/>
              </a:rPr>
              <a:t>V</a:t>
            </a:r>
          </a:p>
        </p:txBody>
      </p:sp>
      <p:sp>
        <p:nvSpPr>
          <p:cNvPr id="39946" name="Rectangle 13"/>
          <p:cNvSpPr>
            <a:spLocks/>
          </p:cNvSpPr>
          <p:nvPr/>
        </p:nvSpPr>
        <p:spPr bwMode="auto">
          <a:xfrm>
            <a:off x="6630888" y="5357849"/>
            <a:ext cx="70532" cy="303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969">
                <a:solidFill>
                  <a:schemeClr val="tx1"/>
                </a:solidFill>
                <a:latin typeface="Arial" charset="0"/>
                <a:ea typeface="ＭＳ Ｐゴシック" charset="-128"/>
                <a:sym typeface="Arial" charset="0"/>
              </a:rPr>
              <a:t>t</a:t>
            </a:r>
          </a:p>
        </p:txBody>
      </p:sp>
      <p:sp>
        <p:nvSpPr>
          <p:cNvPr id="39947" name="Rectangle 14"/>
          <p:cNvSpPr>
            <a:spLocks/>
          </p:cNvSpPr>
          <p:nvPr/>
        </p:nvSpPr>
        <p:spPr bwMode="auto">
          <a:xfrm>
            <a:off x="3871615" y="3759435"/>
            <a:ext cx="2098331" cy="303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r>
              <a:rPr lang="en-US" altLang="en-US" sz="1969">
                <a:solidFill>
                  <a:srgbClr val="333399"/>
                </a:solidFill>
                <a:latin typeface="Arial" charset="0"/>
                <a:ea typeface="ＭＳ Ｐゴシック" charset="-128"/>
                <a:sym typeface="Arial" charset="0"/>
              </a:rPr>
              <a:t>Photodector signal</a:t>
            </a:r>
          </a:p>
        </p:txBody>
      </p:sp>
      <p:sp>
        <p:nvSpPr>
          <p:cNvPr id="39951" name="Freeform 23"/>
          <p:cNvSpPr>
            <a:spLocks/>
          </p:cNvSpPr>
          <p:nvPr/>
        </p:nvSpPr>
        <p:spPr bwMode="auto">
          <a:xfrm>
            <a:off x="2358033" y="2437552"/>
            <a:ext cx="4929188" cy="839391"/>
          </a:xfrm>
          <a:custGeom>
            <a:avLst/>
            <a:gdLst>
              <a:gd name="T0" fmla="*/ 118463 w 21600"/>
              <a:gd name="T1" fmla="*/ 5306 h 21600"/>
              <a:gd name="T2" fmla="*/ 223943 w 21600"/>
              <a:gd name="T3" fmla="*/ 90198 h 21600"/>
              <a:gd name="T4" fmla="*/ 329424 w 21600"/>
              <a:gd name="T5" fmla="*/ 26529 h 21600"/>
              <a:gd name="T6" fmla="*/ 447887 w 21600"/>
              <a:gd name="T7" fmla="*/ 0 h 21600"/>
              <a:gd name="T8" fmla="*/ 566674 w 21600"/>
              <a:gd name="T9" fmla="*/ 419156 h 21600"/>
              <a:gd name="T10" fmla="*/ 685137 w 21600"/>
              <a:gd name="T11" fmla="*/ 413851 h 21600"/>
              <a:gd name="T12" fmla="*/ 803924 w 21600"/>
              <a:gd name="T13" fmla="*/ 578330 h 21600"/>
              <a:gd name="T14" fmla="*/ 909405 w 21600"/>
              <a:gd name="T15" fmla="*/ 413851 h 21600"/>
              <a:gd name="T16" fmla="*/ 1014561 w 21600"/>
              <a:gd name="T17" fmla="*/ 259983 h 21600"/>
              <a:gd name="T18" fmla="*/ 1133348 w 21600"/>
              <a:gd name="T19" fmla="*/ 525272 h 21600"/>
              <a:gd name="T20" fmla="*/ 1238829 w 21600"/>
              <a:gd name="T21" fmla="*/ 382016 h 21600"/>
              <a:gd name="T22" fmla="*/ 1357291 w 21600"/>
              <a:gd name="T23" fmla="*/ 663222 h 21600"/>
              <a:gd name="T24" fmla="*/ 1475754 w 21600"/>
              <a:gd name="T25" fmla="*/ 928511 h 21600"/>
              <a:gd name="T26" fmla="*/ 1581235 w 21600"/>
              <a:gd name="T27" fmla="*/ 801172 h 21600"/>
              <a:gd name="T28" fmla="*/ 1700022 w 21600"/>
              <a:gd name="T29" fmla="*/ 1193800 h 21600"/>
              <a:gd name="T30" fmla="*/ 1818485 w 21600"/>
              <a:gd name="T31" fmla="*/ 1172577 h 21600"/>
              <a:gd name="T32" fmla="*/ 1923965 w 21600"/>
              <a:gd name="T33" fmla="*/ 1103602 h 21600"/>
              <a:gd name="T34" fmla="*/ 2042428 w 21600"/>
              <a:gd name="T35" fmla="*/ 1077073 h 21600"/>
              <a:gd name="T36" fmla="*/ 2147909 w 21600"/>
              <a:gd name="T37" fmla="*/ 1146048 h 21600"/>
              <a:gd name="T38" fmla="*/ 2253389 w 21600"/>
              <a:gd name="T39" fmla="*/ 1188494 h 21600"/>
              <a:gd name="T40" fmla="*/ 2371852 w 21600"/>
              <a:gd name="T41" fmla="*/ 1193800 h 21600"/>
              <a:gd name="T42" fmla="*/ 2477333 w 21600"/>
              <a:gd name="T43" fmla="*/ 1193800 h 21600"/>
              <a:gd name="T44" fmla="*/ 2595795 w 21600"/>
              <a:gd name="T45" fmla="*/ 1119519 h 21600"/>
              <a:gd name="T46" fmla="*/ 2714583 w 21600"/>
              <a:gd name="T47" fmla="*/ 1092990 h 21600"/>
              <a:gd name="T48" fmla="*/ 2833045 w 21600"/>
              <a:gd name="T49" fmla="*/ 891371 h 21600"/>
              <a:gd name="T50" fmla="*/ 2938526 w 21600"/>
              <a:gd name="T51" fmla="*/ 641999 h 21600"/>
              <a:gd name="T52" fmla="*/ 3057313 w 21600"/>
              <a:gd name="T53" fmla="*/ 758726 h 21600"/>
              <a:gd name="T54" fmla="*/ 3162469 w 21600"/>
              <a:gd name="T55" fmla="*/ 912594 h 21600"/>
              <a:gd name="T56" fmla="*/ 3281257 w 21600"/>
              <a:gd name="T57" fmla="*/ 435074 h 21600"/>
              <a:gd name="T58" fmla="*/ 3399719 w 21600"/>
              <a:gd name="T59" fmla="*/ 371404 h 21600"/>
              <a:gd name="T60" fmla="*/ 3505200 w 21600"/>
              <a:gd name="T61" fmla="*/ 509355 h 21600"/>
              <a:gd name="T62" fmla="*/ 3623663 w 21600"/>
              <a:gd name="T63" fmla="*/ 249372 h 21600"/>
              <a:gd name="T64" fmla="*/ 3729143 w 21600"/>
              <a:gd name="T65" fmla="*/ 74281 h 21600"/>
              <a:gd name="T66" fmla="*/ 3847931 w 21600"/>
              <a:gd name="T67" fmla="*/ 0 h 21600"/>
              <a:gd name="T68" fmla="*/ 3966393 w 21600"/>
              <a:gd name="T69" fmla="*/ 0 h 21600"/>
              <a:gd name="T70" fmla="*/ 4084856 w 21600"/>
              <a:gd name="T71" fmla="*/ 15917 h 21600"/>
              <a:gd name="T72" fmla="*/ 4203644 w 21600"/>
              <a:gd name="T73" fmla="*/ 148562 h 21600"/>
              <a:gd name="T74" fmla="*/ 4309124 w 21600"/>
              <a:gd name="T75" fmla="*/ 58364 h 21600"/>
              <a:gd name="T76" fmla="*/ 4414605 w 21600"/>
              <a:gd name="T77" fmla="*/ 5306 h 21600"/>
              <a:gd name="T78" fmla="*/ 4533067 w 21600"/>
              <a:gd name="T79" fmla="*/ 127339 h 21600"/>
              <a:gd name="T80" fmla="*/ 4651530 w 21600"/>
              <a:gd name="T81" fmla="*/ 350181 h 21600"/>
              <a:gd name="T82" fmla="*/ 4757011 w 21600"/>
              <a:gd name="T83" fmla="*/ 604859 h 21600"/>
              <a:gd name="T84" fmla="*/ 4875798 w 21600"/>
              <a:gd name="T85" fmla="*/ 461603 h 21600"/>
              <a:gd name="T86" fmla="*/ 4994261 w 21600"/>
              <a:gd name="T87" fmla="*/ 742809 h 21600"/>
              <a:gd name="T88" fmla="*/ 5099741 w 21600"/>
              <a:gd name="T89" fmla="*/ 992180 h 21600"/>
              <a:gd name="T90" fmla="*/ 5218204 w 21600"/>
              <a:gd name="T91" fmla="*/ 870148 h 21600"/>
              <a:gd name="T92" fmla="*/ 5336992 w 21600"/>
              <a:gd name="T93" fmla="*/ 1082379 h 21600"/>
              <a:gd name="T94" fmla="*/ 5442148 w 21600"/>
              <a:gd name="T95" fmla="*/ 1183188 h 21600"/>
              <a:gd name="T96" fmla="*/ 5547628 w 21600"/>
              <a:gd name="T97" fmla="*/ 1140742 h 21600"/>
              <a:gd name="T98" fmla="*/ 5653109 w 21600"/>
              <a:gd name="T99" fmla="*/ 1050544 h 21600"/>
              <a:gd name="T100" fmla="*/ 5771571 w 21600"/>
              <a:gd name="T101" fmla="*/ 1177883 h 21600"/>
              <a:gd name="T102" fmla="*/ 5877052 w 21600"/>
              <a:gd name="T103" fmla="*/ 1130131 h 21600"/>
              <a:gd name="T104" fmla="*/ 5995839 w 21600"/>
              <a:gd name="T105" fmla="*/ 1193800 h 21600"/>
              <a:gd name="T106" fmla="*/ 6114302 w 21600"/>
              <a:gd name="T107" fmla="*/ 1124825 h 21600"/>
              <a:gd name="T108" fmla="*/ 6219783 w 21600"/>
              <a:gd name="T109" fmla="*/ 1183188 h 21600"/>
              <a:gd name="T110" fmla="*/ 6338245 w 21600"/>
              <a:gd name="T111" fmla="*/ 1061156 h 21600"/>
              <a:gd name="T112" fmla="*/ 6443726 w 21600"/>
              <a:gd name="T113" fmla="*/ 1140742 h 21600"/>
              <a:gd name="T114" fmla="*/ 6562513 w 21600"/>
              <a:gd name="T115" fmla="*/ 1119519 h 21600"/>
              <a:gd name="T116" fmla="*/ 6680976 w 21600"/>
              <a:gd name="T117" fmla="*/ 705668 h 21600"/>
              <a:gd name="T118" fmla="*/ 6786457 w 21600"/>
              <a:gd name="T119" fmla="*/ 864842 h 21600"/>
              <a:gd name="T120" fmla="*/ 6891937 w 21600"/>
              <a:gd name="T121" fmla="*/ 986875 h 21600"/>
              <a:gd name="T122" fmla="*/ 7010400 w 21600"/>
              <a:gd name="T123" fmla="*/ 1082379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00" h="21600">
                <a:moveTo>
                  <a:pt x="0" y="0"/>
                </a:moveTo>
                <a:lnTo>
                  <a:pt x="0" y="672"/>
                </a:lnTo>
                <a:lnTo>
                  <a:pt x="41" y="864"/>
                </a:lnTo>
                <a:lnTo>
                  <a:pt x="41" y="6048"/>
                </a:lnTo>
                <a:lnTo>
                  <a:pt x="81" y="6528"/>
                </a:lnTo>
                <a:lnTo>
                  <a:pt x="81" y="13632"/>
                </a:lnTo>
                <a:lnTo>
                  <a:pt x="122" y="14112"/>
                </a:lnTo>
                <a:lnTo>
                  <a:pt x="122" y="20064"/>
                </a:lnTo>
                <a:lnTo>
                  <a:pt x="162" y="20256"/>
                </a:lnTo>
                <a:lnTo>
                  <a:pt x="162" y="21600"/>
                </a:lnTo>
                <a:lnTo>
                  <a:pt x="162" y="21312"/>
                </a:lnTo>
                <a:lnTo>
                  <a:pt x="203" y="21216"/>
                </a:lnTo>
                <a:lnTo>
                  <a:pt x="203" y="16800"/>
                </a:lnTo>
                <a:lnTo>
                  <a:pt x="244" y="16512"/>
                </a:lnTo>
                <a:lnTo>
                  <a:pt x="244" y="9024"/>
                </a:lnTo>
                <a:lnTo>
                  <a:pt x="284" y="8544"/>
                </a:lnTo>
                <a:lnTo>
                  <a:pt x="284" y="2400"/>
                </a:lnTo>
                <a:lnTo>
                  <a:pt x="325" y="2112"/>
                </a:lnTo>
                <a:lnTo>
                  <a:pt x="325" y="0"/>
                </a:lnTo>
                <a:lnTo>
                  <a:pt x="365" y="96"/>
                </a:lnTo>
                <a:lnTo>
                  <a:pt x="365" y="3552"/>
                </a:lnTo>
                <a:lnTo>
                  <a:pt x="406" y="3936"/>
                </a:lnTo>
                <a:lnTo>
                  <a:pt x="406" y="9792"/>
                </a:lnTo>
                <a:lnTo>
                  <a:pt x="406" y="10176"/>
                </a:lnTo>
                <a:lnTo>
                  <a:pt x="406" y="11040"/>
                </a:lnTo>
                <a:lnTo>
                  <a:pt x="447" y="11520"/>
                </a:lnTo>
                <a:lnTo>
                  <a:pt x="447" y="18432"/>
                </a:lnTo>
                <a:lnTo>
                  <a:pt x="487" y="18720"/>
                </a:lnTo>
                <a:lnTo>
                  <a:pt x="487" y="21600"/>
                </a:lnTo>
                <a:lnTo>
                  <a:pt x="528" y="21600"/>
                </a:lnTo>
                <a:lnTo>
                  <a:pt x="528" y="19104"/>
                </a:lnTo>
                <a:lnTo>
                  <a:pt x="568" y="18816"/>
                </a:lnTo>
                <a:lnTo>
                  <a:pt x="568" y="12000"/>
                </a:lnTo>
                <a:lnTo>
                  <a:pt x="609" y="11616"/>
                </a:lnTo>
                <a:lnTo>
                  <a:pt x="609" y="4320"/>
                </a:lnTo>
                <a:lnTo>
                  <a:pt x="650" y="3936"/>
                </a:lnTo>
                <a:lnTo>
                  <a:pt x="650" y="192"/>
                </a:lnTo>
                <a:lnTo>
                  <a:pt x="690" y="96"/>
                </a:lnTo>
                <a:lnTo>
                  <a:pt x="690" y="0"/>
                </a:lnTo>
                <a:lnTo>
                  <a:pt x="690" y="1632"/>
                </a:lnTo>
                <a:lnTo>
                  <a:pt x="731" y="1824"/>
                </a:lnTo>
                <a:lnTo>
                  <a:pt x="731" y="8064"/>
                </a:lnTo>
                <a:lnTo>
                  <a:pt x="771" y="8448"/>
                </a:lnTo>
                <a:lnTo>
                  <a:pt x="771" y="16032"/>
                </a:lnTo>
                <a:lnTo>
                  <a:pt x="812" y="16416"/>
                </a:lnTo>
                <a:lnTo>
                  <a:pt x="812" y="21120"/>
                </a:lnTo>
                <a:lnTo>
                  <a:pt x="853" y="21216"/>
                </a:lnTo>
                <a:lnTo>
                  <a:pt x="853" y="21504"/>
                </a:lnTo>
                <a:lnTo>
                  <a:pt x="853" y="21600"/>
                </a:lnTo>
                <a:lnTo>
                  <a:pt x="853" y="20544"/>
                </a:lnTo>
                <a:lnTo>
                  <a:pt x="893" y="20352"/>
                </a:lnTo>
                <a:lnTo>
                  <a:pt x="893" y="14976"/>
                </a:lnTo>
                <a:lnTo>
                  <a:pt x="934" y="14592"/>
                </a:lnTo>
                <a:lnTo>
                  <a:pt x="934" y="7008"/>
                </a:lnTo>
                <a:lnTo>
                  <a:pt x="974" y="6624"/>
                </a:lnTo>
                <a:lnTo>
                  <a:pt x="974" y="1056"/>
                </a:lnTo>
                <a:lnTo>
                  <a:pt x="1015" y="864"/>
                </a:lnTo>
                <a:lnTo>
                  <a:pt x="1015" y="0"/>
                </a:lnTo>
                <a:lnTo>
                  <a:pt x="1015" y="480"/>
                </a:lnTo>
                <a:lnTo>
                  <a:pt x="1056" y="672"/>
                </a:lnTo>
                <a:lnTo>
                  <a:pt x="1056" y="5664"/>
                </a:lnTo>
                <a:lnTo>
                  <a:pt x="1096" y="6048"/>
                </a:lnTo>
                <a:lnTo>
                  <a:pt x="1096" y="13152"/>
                </a:lnTo>
                <a:lnTo>
                  <a:pt x="1137" y="13536"/>
                </a:lnTo>
                <a:lnTo>
                  <a:pt x="1137" y="19776"/>
                </a:lnTo>
                <a:lnTo>
                  <a:pt x="1177" y="19968"/>
                </a:lnTo>
                <a:lnTo>
                  <a:pt x="1177" y="21600"/>
                </a:lnTo>
                <a:lnTo>
                  <a:pt x="1177" y="21408"/>
                </a:lnTo>
                <a:lnTo>
                  <a:pt x="1218" y="21408"/>
                </a:lnTo>
                <a:lnTo>
                  <a:pt x="1218" y="17280"/>
                </a:lnTo>
                <a:lnTo>
                  <a:pt x="1259" y="16896"/>
                </a:lnTo>
                <a:lnTo>
                  <a:pt x="1259" y="12960"/>
                </a:lnTo>
                <a:lnTo>
                  <a:pt x="1259" y="12576"/>
                </a:lnTo>
                <a:lnTo>
                  <a:pt x="1259" y="9504"/>
                </a:lnTo>
                <a:lnTo>
                  <a:pt x="1299" y="9120"/>
                </a:lnTo>
                <a:lnTo>
                  <a:pt x="1299" y="2784"/>
                </a:lnTo>
                <a:lnTo>
                  <a:pt x="1340" y="2496"/>
                </a:lnTo>
                <a:lnTo>
                  <a:pt x="1340" y="0"/>
                </a:lnTo>
                <a:lnTo>
                  <a:pt x="1380" y="0"/>
                </a:lnTo>
                <a:lnTo>
                  <a:pt x="1380" y="3168"/>
                </a:lnTo>
                <a:lnTo>
                  <a:pt x="1421" y="3456"/>
                </a:lnTo>
                <a:lnTo>
                  <a:pt x="1421" y="10560"/>
                </a:lnTo>
                <a:lnTo>
                  <a:pt x="1462" y="10944"/>
                </a:lnTo>
                <a:lnTo>
                  <a:pt x="1462" y="18048"/>
                </a:lnTo>
                <a:lnTo>
                  <a:pt x="1502" y="18336"/>
                </a:lnTo>
                <a:lnTo>
                  <a:pt x="1502" y="21504"/>
                </a:lnTo>
                <a:lnTo>
                  <a:pt x="1543" y="21600"/>
                </a:lnTo>
                <a:lnTo>
                  <a:pt x="1543" y="19392"/>
                </a:lnTo>
                <a:lnTo>
                  <a:pt x="1583" y="19200"/>
                </a:lnTo>
                <a:lnTo>
                  <a:pt x="1583" y="12576"/>
                </a:lnTo>
                <a:lnTo>
                  <a:pt x="1624" y="12192"/>
                </a:lnTo>
                <a:lnTo>
                  <a:pt x="1624" y="4704"/>
                </a:lnTo>
                <a:lnTo>
                  <a:pt x="1665" y="4416"/>
                </a:lnTo>
                <a:lnTo>
                  <a:pt x="1665" y="384"/>
                </a:lnTo>
                <a:lnTo>
                  <a:pt x="1705" y="288"/>
                </a:lnTo>
                <a:lnTo>
                  <a:pt x="1705" y="0"/>
                </a:lnTo>
                <a:lnTo>
                  <a:pt x="1705" y="1344"/>
                </a:lnTo>
                <a:lnTo>
                  <a:pt x="1746" y="1536"/>
                </a:lnTo>
                <a:lnTo>
                  <a:pt x="1746" y="7584"/>
                </a:lnTo>
                <a:lnTo>
                  <a:pt x="1786" y="7968"/>
                </a:lnTo>
                <a:lnTo>
                  <a:pt x="1786" y="15552"/>
                </a:lnTo>
                <a:lnTo>
                  <a:pt x="1827" y="15936"/>
                </a:lnTo>
                <a:lnTo>
                  <a:pt x="1827" y="20928"/>
                </a:lnTo>
                <a:lnTo>
                  <a:pt x="1868" y="21024"/>
                </a:lnTo>
                <a:lnTo>
                  <a:pt x="1868" y="21600"/>
                </a:lnTo>
                <a:lnTo>
                  <a:pt x="1868" y="20928"/>
                </a:lnTo>
                <a:lnTo>
                  <a:pt x="1908" y="20736"/>
                </a:lnTo>
                <a:lnTo>
                  <a:pt x="1908" y="15456"/>
                </a:lnTo>
                <a:lnTo>
                  <a:pt x="1949" y="15072"/>
                </a:lnTo>
                <a:lnTo>
                  <a:pt x="1949" y="7488"/>
                </a:lnTo>
                <a:lnTo>
                  <a:pt x="1989" y="7104"/>
                </a:lnTo>
                <a:lnTo>
                  <a:pt x="1989" y="1344"/>
                </a:lnTo>
                <a:lnTo>
                  <a:pt x="2030" y="1152"/>
                </a:lnTo>
                <a:lnTo>
                  <a:pt x="2030" y="0"/>
                </a:lnTo>
                <a:lnTo>
                  <a:pt x="2030" y="384"/>
                </a:lnTo>
                <a:lnTo>
                  <a:pt x="2071" y="480"/>
                </a:lnTo>
                <a:lnTo>
                  <a:pt x="2071" y="4800"/>
                </a:lnTo>
                <a:lnTo>
                  <a:pt x="2111" y="5184"/>
                </a:lnTo>
                <a:lnTo>
                  <a:pt x="2111" y="7488"/>
                </a:lnTo>
                <a:lnTo>
                  <a:pt x="2111" y="7968"/>
                </a:lnTo>
                <a:lnTo>
                  <a:pt x="2111" y="12672"/>
                </a:lnTo>
                <a:lnTo>
                  <a:pt x="2152" y="13056"/>
                </a:lnTo>
                <a:lnTo>
                  <a:pt x="2152" y="19488"/>
                </a:lnTo>
                <a:lnTo>
                  <a:pt x="2192" y="19680"/>
                </a:lnTo>
                <a:lnTo>
                  <a:pt x="2192" y="21600"/>
                </a:lnTo>
                <a:lnTo>
                  <a:pt x="2192" y="21504"/>
                </a:lnTo>
                <a:lnTo>
                  <a:pt x="2233" y="21504"/>
                </a:lnTo>
                <a:lnTo>
                  <a:pt x="2233" y="17664"/>
                </a:lnTo>
                <a:lnTo>
                  <a:pt x="2274" y="17376"/>
                </a:lnTo>
                <a:lnTo>
                  <a:pt x="2274" y="10464"/>
                </a:lnTo>
                <a:lnTo>
                  <a:pt x="2314" y="10080"/>
                </a:lnTo>
                <a:lnTo>
                  <a:pt x="2314" y="3168"/>
                </a:lnTo>
                <a:lnTo>
                  <a:pt x="2355" y="2880"/>
                </a:lnTo>
                <a:lnTo>
                  <a:pt x="2355" y="0"/>
                </a:lnTo>
                <a:lnTo>
                  <a:pt x="2395" y="0"/>
                </a:lnTo>
                <a:lnTo>
                  <a:pt x="2395" y="2784"/>
                </a:lnTo>
                <a:lnTo>
                  <a:pt x="2436" y="3072"/>
                </a:lnTo>
                <a:lnTo>
                  <a:pt x="2436" y="9984"/>
                </a:lnTo>
                <a:lnTo>
                  <a:pt x="2477" y="10464"/>
                </a:lnTo>
                <a:lnTo>
                  <a:pt x="2477" y="17280"/>
                </a:lnTo>
                <a:lnTo>
                  <a:pt x="2517" y="17664"/>
                </a:lnTo>
                <a:lnTo>
                  <a:pt x="2517" y="20928"/>
                </a:lnTo>
                <a:lnTo>
                  <a:pt x="2517" y="21024"/>
                </a:lnTo>
                <a:lnTo>
                  <a:pt x="2517" y="21408"/>
                </a:lnTo>
                <a:lnTo>
                  <a:pt x="2558" y="21504"/>
                </a:lnTo>
                <a:lnTo>
                  <a:pt x="2558" y="21600"/>
                </a:lnTo>
                <a:lnTo>
                  <a:pt x="2558" y="19776"/>
                </a:lnTo>
                <a:lnTo>
                  <a:pt x="2598" y="19488"/>
                </a:lnTo>
                <a:lnTo>
                  <a:pt x="2598" y="13056"/>
                </a:lnTo>
                <a:lnTo>
                  <a:pt x="2639" y="12672"/>
                </a:lnTo>
                <a:lnTo>
                  <a:pt x="2639" y="5184"/>
                </a:lnTo>
                <a:lnTo>
                  <a:pt x="2680" y="4800"/>
                </a:lnTo>
                <a:lnTo>
                  <a:pt x="2680" y="480"/>
                </a:lnTo>
                <a:lnTo>
                  <a:pt x="2720" y="384"/>
                </a:lnTo>
                <a:lnTo>
                  <a:pt x="2720" y="0"/>
                </a:lnTo>
                <a:lnTo>
                  <a:pt x="2720" y="1056"/>
                </a:lnTo>
                <a:lnTo>
                  <a:pt x="2761" y="1248"/>
                </a:lnTo>
                <a:lnTo>
                  <a:pt x="2761" y="7008"/>
                </a:lnTo>
                <a:lnTo>
                  <a:pt x="2802" y="7488"/>
                </a:lnTo>
                <a:lnTo>
                  <a:pt x="2802" y="15072"/>
                </a:lnTo>
                <a:lnTo>
                  <a:pt x="2842" y="15456"/>
                </a:lnTo>
                <a:lnTo>
                  <a:pt x="2842" y="20736"/>
                </a:lnTo>
                <a:lnTo>
                  <a:pt x="2883" y="20928"/>
                </a:lnTo>
                <a:lnTo>
                  <a:pt x="2883" y="21600"/>
                </a:lnTo>
                <a:lnTo>
                  <a:pt x="2883" y="21120"/>
                </a:lnTo>
                <a:lnTo>
                  <a:pt x="2923" y="20928"/>
                </a:lnTo>
                <a:lnTo>
                  <a:pt x="2923" y="15936"/>
                </a:lnTo>
                <a:lnTo>
                  <a:pt x="2964" y="15552"/>
                </a:lnTo>
                <a:lnTo>
                  <a:pt x="2964" y="15168"/>
                </a:lnTo>
                <a:lnTo>
                  <a:pt x="2964" y="14784"/>
                </a:lnTo>
                <a:lnTo>
                  <a:pt x="2964" y="7968"/>
                </a:lnTo>
                <a:lnTo>
                  <a:pt x="3005" y="7584"/>
                </a:lnTo>
                <a:lnTo>
                  <a:pt x="3005" y="1632"/>
                </a:lnTo>
                <a:lnTo>
                  <a:pt x="3045" y="1344"/>
                </a:lnTo>
                <a:lnTo>
                  <a:pt x="3045" y="0"/>
                </a:lnTo>
                <a:lnTo>
                  <a:pt x="3045" y="288"/>
                </a:lnTo>
                <a:lnTo>
                  <a:pt x="3086" y="384"/>
                </a:lnTo>
                <a:lnTo>
                  <a:pt x="3086" y="4320"/>
                </a:lnTo>
                <a:lnTo>
                  <a:pt x="3126" y="4704"/>
                </a:lnTo>
                <a:lnTo>
                  <a:pt x="3126" y="12096"/>
                </a:lnTo>
                <a:lnTo>
                  <a:pt x="3167" y="12480"/>
                </a:lnTo>
                <a:lnTo>
                  <a:pt x="3167" y="19104"/>
                </a:lnTo>
                <a:lnTo>
                  <a:pt x="3208" y="19392"/>
                </a:lnTo>
                <a:lnTo>
                  <a:pt x="3208" y="21600"/>
                </a:lnTo>
                <a:lnTo>
                  <a:pt x="3248" y="21504"/>
                </a:lnTo>
                <a:lnTo>
                  <a:pt x="3248" y="18048"/>
                </a:lnTo>
                <a:lnTo>
                  <a:pt x="3289" y="17760"/>
                </a:lnTo>
                <a:lnTo>
                  <a:pt x="3289" y="11040"/>
                </a:lnTo>
                <a:lnTo>
                  <a:pt x="3329" y="10560"/>
                </a:lnTo>
                <a:lnTo>
                  <a:pt x="3329" y="3552"/>
                </a:lnTo>
                <a:lnTo>
                  <a:pt x="3370" y="3168"/>
                </a:lnTo>
                <a:lnTo>
                  <a:pt x="3370" y="1152"/>
                </a:lnTo>
                <a:lnTo>
                  <a:pt x="3370" y="960"/>
                </a:lnTo>
                <a:lnTo>
                  <a:pt x="3370" y="0"/>
                </a:lnTo>
                <a:lnTo>
                  <a:pt x="3411" y="0"/>
                </a:lnTo>
                <a:lnTo>
                  <a:pt x="3411" y="2496"/>
                </a:lnTo>
                <a:lnTo>
                  <a:pt x="3451" y="2784"/>
                </a:lnTo>
                <a:lnTo>
                  <a:pt x="3451" y="9024"/>
                </a:lnTo>
                <a:lnTo>
                  <a:pt x="3492" y="9504"/>
                </a:lnTo>
                <a:lnTo>
                  <a:pt x="3492" y="16896"/>
                </a:lnTo>
                <a:lnTo>
                  <a:pt x="3532" y="17184"/>
                </a:lnTo>
                <a:lnTo>
                  <a:pt x="3532" y="21312"/>
                </a:lnTo>
                <a:lnTo>
                  <a:pt x="3573" y="21408"/>
                </a:lnTo>
                <a:lnTo>
                  <a:pt x="3573" y="21600"/>
                </a:lnTo>
                <a:lnTo>
                  <a:pt x="3573" y="20064"/>
                </a:lnTo>
                <a:lnTo>
                  <a:pt x="3614" y="19776"/>
                </a:lnTo>
                <a:lnTo>
                  <a:pt x="3614" y="13632"/>
                </a:lnTo>
                <a:lnTo>
                  <a:pt x="3654" y="13248"/>
                </a:lnTo>
                <a:lnTo>
                  <a:pt x="3654" y="6048"/>
                </a:lnTo>
                <a:lnTo>
                  <a:pt x="3695" y="5664"/>
                </a:lnTo>
                <a:lnTo>
                  <a:pt x="3695" y="672"/>
                </a:lnTo>
                <a:lnTo>
                  <a:pt x="3735" y="576"/>
                </a:lnTo>
                <a:lnTo>
                  <a:pt x="3735" y="0"/>
                </a:lnTo>
                <a:lnTo>
                  <a:pt x="3735" y="864"/>
                </a:lnTo>
                <a:lnTo>
                  <a:pt x="3776" y="1056"/>
                </a:lnTo>
                <a:lnTo>
                  <a:pt x="3776" y="5376"/>
                </a:lnTo>
                <a:lnTo>
                  <a:pt x="3776" y="5760"/>
                </a:lnTo>
                <a:lnTo>
                  <a:pt x="3776" y="6528"/>
                </a:lnTo>
                <a:lnTo>
                  <a:pt x="3817" y="6912"/>
                </a:lnTo>
                <a:lnTo>
                  <a:pt x="3817" y="14592"/>
                </a:lnTo>
                <a:lnTo>
                  <a:pt x="3857" y="14976"/>
                </a:lnTo>
                <a:lnTo>
                  <a:pt x="3857" y="20256"/>
                </a:lnTo>
                <a:lnTo>
                  <a:pt x="3898" y="20448"/>
                </a:lnTo>
                <a:lnTo>
                  <a:pt x="3898" y="21600"/>
                </a:lnTo>
                <a:lnTo>
                  <a:pt x="3898" y="21216"/>
                </a:lnTo>
                <a:lnTo>
                  <a:pt x="3938" y="21120"/>
                </a:lnTo>
                <a:lnTo>
                  <a:pt x="3938" y="16416"/>
                </a:lnTo>
                <a:lnTo>
                  <a:pt x="3979" y="16032"/>
                </a:lnTo>
                <a:lnTo>
                  <a:pt x="3979" y="8544"/>
                </a:lnTo>
                <a:lnTo>
                  <a:pt x="4020" y="8064"/>
                </a:lnTo>
                <a:lnTo>
                  <a:pt x="4020" y="1920"/>
                </a:lnTo>
                <a:lnTo>
                  <a:pt x="4060" y="1632"/>
                </a:lnTo>
                <a:lnTo>
                  <a:pt x="4060" y="0"/>
                </a:lnTo>
                <a:lnTo>
                  <a:pt x="4060" y="96"/>
                </a:lnTo>
                <a:lnTo>
                  <a:pt x="4101" y="96"/>
                </a:lnTo>
                <a:lnTo>
                  <a:pt x="4101" y="3936"/>
                </a:lnTo>
                <a:lnTo>
                  <a:pt x="4141" y="4320"/>
                </a:lnTo>
                <a:lnTo>
                  <a:pt x="4141" y="11520"/>
                </a:lnTo>
                <a:lnTo>
                  <a:pt x="4182" y="12000"/>
                </a:lnTo>
                <a:lnTo>
                  <a:pt x="4182" y="18816"/>
                </a:lnTo>
                <a:lnTo>
                  <a:pt x="4223" y="19104"/>
                </a:lnTo>
                <a:lnTo>
                  <a:pt x="4223" y="19872"/>
                </a:lnTo>
                <a:lnTo>
                  <a:pt x="4223" y="20064"/>
                </a:lnTo>
                <a:lnTo>
                  <a:pt x="4223" y="21600"/>
                </a:lnTo>
                <a:lnTo>
                  <a:pt x="4263" y="21600"/>
                </a:lnTo>
                <a:lnTo>
                  <a:pt x="4263" y="18816"/>
                </a:lnTo>
                <a:lnTo>
                  <a:pt x="4304" y="18432"/>
                </a:lnTo>
                <a:lnTo>
                  <a:pt x="4304" y="11520"/>
                </a:lnTo>
                <a:lnTo>
                  <a:pt x="4344" y="11136"/>
                </a:lnTo>
                <a:lnTo>
                  <a:pt x="4344" y="3936"/>
                </a:lnTo>
                <a:lnTo>
                  <a:pt x="4385" y="3648"/>
                </a:lnTo>
                <a:lnTo>
                  <a:pt x="4385" y="96"/>
                </a:lnTo>
                <a:lnTo>
                  <a:pt x="4426" y="0"/>
                </a:lnTo>
                <a:lnTo>
                  <a:pt x="4426" y="2112"/>
                </a:lnTo>
                <a:lnTo>
                  <a:pt x="4466" y="2400"/>
                </a:lnTo>
                <a:lnTo>
                  <a:pt x="4466" y="8544"/>
                </a:lnTo>
                <a:lnTo>
                  <a:pt x="4507" y="8928"/>
                </a:lnTo>
                <a:lnTo>
                  <a:pt x="4507" y="16416"/>
                </a:lnTo>
                <a:lnTo>
                  <a:pt x="4547" y="16800"/>
                </a:lnTo>
                <a:lnTo>
                  <a:pt x="4547" y="21216"/>
                </a:lnTo>
                <a:lnTo>
                  <a:pt x="4588" y="21312"/>
                </a:lnTo>
                <a:lnTo>
                  <a:pt x="4588" y="21600"/>
                </a:lnTo>
                <a:lnTo>
                  <a:pt x="4588" y="20256"/>
                </a:lnTo>
                <a:lnTo>
                  <a:pt x="4629" y="20064"/>
                </a:lnTo>
                <a:lnTo>
                  <a:pt x="4629" y="17184"/>
                </a:lnTo>
                <a:lnTo>
                  <a:pt x="4629" y="16800"/>
                </a:lnTo>
                <a:lnTo>
                  <a:pt x="4629" y="14112"/>
                </a:lnTo>
                <a:lnTo>
                  <a:pt x="4669" y="13728"/>
                </a:lnTo>
                <a:lnTo>
                  <a:pt x="4669" y="6528"/>
                </a:lnTo>
                <a:lnTo>
                  <a:pt x="4710" y="6144"/>
                </a:lnTo>
                <a:lnTo>
                  <a:pt x="4710" y="864"/>
                </a:lnTo>
                <a:lnTo>
                  <a:pt x="4750" y="672"/>
                </a:lnTo>
                <a:lnTo>
                  <a:pt x="4750" y="0"/>
                </a:lnTo>
                <a:lnTo>
                  <a:pt x="4750" y="672"/>
                </a:lnTo>
                <a:lnTo>
                  <a:pt x="4791" y="864"/>
                </a:lnTo>
                <a:lnTo>
                  <a:pt x="4791" y="6048"/>
                </a:lnTo>
                <a:lnTo>
                  <a:pt x="4832" y="6432"/>
                </a:lnTo>
                <a:lnTo>
                  <a:pt x="4832" y="14016"/>
                </a:lnTo>
                <a:lnTo>
                  <a:pt x="4872" y="14496"/>
                </a:lnTo>
                <a:lnTo>
                  <a:pt x="4872" y="20064"/>
                </a:lnTo>
                <a:lnTo>
                  <a:pt x="4913" y="20256"/>
                </a:lnTo>
                <a:lnTo>
                  <a:pt x="4913" y="21600"/>
                </a:lnTo>
                <a:lnTo>
                  <a:pt x="4913" y="21312"/>
                </a:lnTo>
                <a:lnTo>
                  <a:pt x="4953" y="21216"/>
                </a:lnTo>
                <a:lnTo>
                  <a:pt x="4953" y="16896"/>
                </a:lnTo>
                <a:lnTo>
                  <a:pt x="4994" y="16512"/>
                </a:lnTo>
                <a:lnTo>
                  <a:pt x="4994" y="9024"/>
                </a:lnTo>
                <a:lnTo>
                  <a:pt x="5035" y="8640"/>
                </a:lnTo>
                <a:lnTo>
                  <a:pt x="5035" y="2496"/>
                </a:lnTo>
                <a:lnTo>
                  <a:pt x="5075" y="2208"/>
                </a:lnTo>
                <a:lnTo>
                  <a:pt x="5075" y="0"/>
                </a:lnTo>
                <a:lnTo>
                  <a:pt x="5116" y="96"/>
                </a:lnTo>
                <a:lnTo>
                  <a:pt x="5116" y="3552"/>
                </a:lnTo>
                <a:lnTo>
                  <a:pt x="5156" y="3840"/>
                </a:lnTo>
                <a:lnTo>
                  <a:pt x="5156" y="11040"/>
                </a:lnTo>
                <a:lnTo>
                  <a:pt x="5197" y="11424"/>
                </a:lnTo>
                <a:lnTo>
                  <a:pt x="5197" y="18432"/>
                </a:lnTo>
                <a:lnTo>
                  <a:pt x="5238" y="18720"/>
                </a:lnTo>
                <a:lnTo>
                  <a:pt x="5238" y="21600"/>
                </a:lnTo>
                <a:lnTo>
                  <a:pt x="5278" y="21600"/>
                </a:lnTo>
                <a:lnTo>
                  <a:pt x="5278" y="19104"/>
                </a:lnTo>
                <a:lnTo>
                  <a:pt x="5319" y="18816"/>
                </a:lnTo>
                <a:lnTo>
                  <a:pt x="5319" y="12096"/>
                </a:lnTo>
                <a:lnTo>
                  <a:pt x="5359" y="11712"/>
                </a:lnTo>
                <a:lnTo>
                  <a:pt x="5359" y="4320"/>
                </a:lnTo>
                <a:lnTo>
                  <a:pt x="5400" y="4032"/>
                </a:lnTo>
                <a:lnTo>
                  <a:pt x="5400" y="192"/>
                </a:lnTo>
                <a:lnTo>
                  <a:pt x="5441" y="96"/>
                </a:lnTo>
                <a:lnTo>
                  <a:pt x="5441" y="0"/>
                </a:lnTo>
                <a:lnTo>
                  <a:pt x="5441" y="1632"/>
                </a:lnTo>
                <a:lnTo>
                  <a:pt x="5481" y="1824"/>
                </a:lnTo>
                <a:lnTo>
                  <a:pt x="5481" y="3456"/>
                </a:lnTo>
                <a:lnTo>
                  <a:pt x="5481" y="3840"/>
                </a:lnTo>
                <a:lnTo>
                  <a:pt x="5481" y="7968"/>
                </a:lnTo>
                <a:lnTo>
                  <a:pt x="5522" y="8448"/>
                </a:lnTo>
                <a:lnTo>
                  <a:pt x="5522" y="15936"/>
                </a:lnTo>
                <a:lnTo>
                  <a:pt x="5562" y="16320"/>
                </a:lnTo>
                <a:lnTo>
                  <a:pt x="5562" y="21120"/>
                </a:lnTo>
                <a:lnTo>
                  <a:pt x="5603" y="21216"/>
                </a:lnTo>
                <a:lnTo>
                  <a:pt x="5603" y="21600"/>
                </a:lnTo>
                <a:lnTo>
                  <a:pt x="5603" y="20544"/>
                </a:lnTo>
                <a:lnTo>
                  <a:pt x="5644" y="20352"/>
                </a:lnTo>
                <a:lnTo>
                  <a:pt x="5644" y="15072"/>
                </a:lnTo>
                <a:lnTo>
                  <a:pt x="5684" y="14592"/>
                </a:lnTo>
                <a:lnTo>
                  <a:pt x="5684" y="7008"/>
                </a:lnTo>
                <a:lnTo>
                  <a:pt x="5725" y="6624"/>
                </a:lnTo>
                <a:lnTo>
                  <a:pt x="5725" y="1056"/>
                </a:lnTo>
                <a:lnTo>
                  <a:pt x="5765" y="960"/>
                </a:lnTo>
                <a:lnTo>
                  <a:pt x="5765" y="0"/>
                </a:lnTo>
                <a:lnTo>
                  <a:pt x="5765" y="480"/>
                </a:lnTo>
                <a:lnTo>
                  <a:pt x="5806" y="672"/>
                </a:lnTo>
                <a:lnTo>
                  <a:pt x="5806" y="5568"/>
                </a:lnTo>
                <a:lnTo>
                  <a:pt x="5847" y="5952"/>
                </a:lnTo>
                <a:lnTo>
                  <a:pt x="5847" y="13152"/>
                </a:lnTo>
                <a:lnTo>
                  <a:pt x="5887" y="13536"/>
                </a:lnTo>
                <a:lnTo>
                  <a:pt x="5887" y="18336"/>
                </a:lnTo>
                <a:lnTo>
                  <a:pt x="5887" y="18624"/>
                </a:lnTo>
                <a:lnTo>
                  <a:pt x="5887" y="19776"/>
                </a:lnTo>
                <a:lnTo>
                  <a:pt x="5928" y="19968"/>
                </a:lnTo>
                <a:lnTo>
                  <a:pt x="5928" y="21600"/>
                </a:lnTo>
                <a:lnTo>
                  <a:pt x="5928" y="21408"/>
                </a:lnTo>
                <a:lnTo>
                  <a:pt x="5968" y="21408"/>
                </a:lnTo>
                <a:lnTo>
                  <a:pt x="5968" y="17280"/>
                </a:lnTo>
                <a:lnTo>
                  <a:pt x="6009" y="16992"/>
                </a:lnTo>
                <a:lnTo>
                  <a:pt x="6009" y="9600"/>
                </a:lnTo>
                <a:lnTo>
                  <a:pt x="6050" y="9120"/>
                </a:lnTo>
                <a:lnTo>
                  <a:pt x="6050" y="2784"/>
                </a:lnTo>
                <a:lnTo>
                  <a:pt x="6090" y="2496"/>
                </a:lnTo>
                <a:lnTo>
                  <a:pt x="6090" y="0"/>
                </a:lnTo>
                <a:lnTo>
                  <a:pt x="6131" y="0"/>
                </a:lnTo>
                <a:lnTo>
                  <a:pt x="6131" y="3168"/>
                </a:lnTo>
                <a:lnTo>
                  <a:pt x="6171" y="3456"/>
                </a:lnTo>
                <a:lnTo>
                  <a:pt x="6171" y="10464"/>
                </a:lnTo>
                <a:lnTo>
                  <a:pt x="6212" y="10944"/>
                </a:lnTo>
                <a:lnTo>
                  <a:pt x="6212" y="18048"/>
                </a:lnTo>
                <a:lnTo>
                  <a:pt x="6253" y="18336"/>
                </a:lnTo>
                <a:lnTo>
                  <a:pt x="6253" y="21504"/>
                </a:lnTo>
                <a:lnTo>
                  <a:pt x="6293" y="21600"/>
                </a:lnTo>
                <a:lnTo>
                  <a:pt x="6293" y="19488"/>
                </a:lnTo>
                <a:lnTo>
                  <a:pt x="6334" y="19200"/>
                </a:lnTo>
                <a:lnTo>
                  <a:pt x="6334" y="18912"/>
                </a:lnTo>
                <a:lnTo>
                  <a:pt x="6334" y="18624"/>
                </a:lnTo>
                <a:lnTo>
                  <a:pt x="6334" y="12672"/>
                </a:lnTo>
                <a:lnTo>
                  <a:pt x="6374" y="12192"/>
                </a:lnTo>
                <a:lnTo>
                  <a:pt x="6374" y="4800"/>
                </a:lnTo>
                <a:lnTo>
                  <a:pt x="6415" y="4416"/>
                </a:lnTo>
                <a:lnTo>
                  <a:pt x="6415" y="288"/>
                </a:lnTo>
                <a:lnTo>
                  <a:pt x="6456" y="192"/>
                </a:lnTo>
                <a:lnTo>
                  <a:pt x="6456" y="0"/>
                </a:lnTo>
                <a:lnTo>
                  <a:pt x="6456" y="1344"/>
                </a:lnTo>
                <a:lnTo>
                  <a:pt x="6496" y="1536"/>
                </a:lnTo>
                <a:lnTo>
                  <a:pt x="6496" y="7488"/>
                </a:lnTo>
                <a:lnTo>
                  <a:pt x="6537" y="7872"/>
                </a:lnTo>
                <a:lnTo>
                  <a:pt x="6537" y="15456"/>
                </a:lnTo>
                <a:lnTo>
                  <a:pt x="6577" y="15840"/>
                </a:lnTo>
                <a:lnTo>
                  <a:pt x="6577" y="20928"/>
                </a:lnTo>
                <a:lnTo>
                  <a:pt x="6618" y="21024"/>
                </a:lnTo>
                <a:lnTo>
                  <a:pt x="6618" y="21600"/>
                </a:lnTo>
                <a:lnTo>
                  <a:pt x="6618" y="20736"/>
                </a:lnTo>
                <a:lnTo>
                  <a:pt x="6659" y="20544"/>
                </a:lnTo>
                <a:lnTo>
                  <a:pt x="6659" y="15552"/>
                </a:lnTo>
                <a:lnTo>
                  <a:pt x="6699" y="15168"/>
                </a:lnTo>
                <a:lnTo>
                  <a:pt x="6699" y="7488"/>
                </a:lnTo>
                <a:lnTo>
                  <a:pt x="6740" y="7104"/>
                </a:lnTo>
                <a:lnTo>
                  <a:pt x="6740" y="4128"/>
                </a:lnTo>
                <a:lnTo>
                  <a:pt x="6740" y="3744"/>
                </a:lnTo>
                <a:lnTo>
                  <a:pt x="6740" y="1344"/>
                </a:lnTo>
                <a:lnTo>
                  <a:pt x="6780" y="1152"/>
                </a:lnTo>
                <a:lnTo>
                  <a:pt x="6780" y="0"/>
                </a:lnTo>
                <a:lnTo>
                  <a:pt x="6780" y="384"/>
                </a:lnTo>
                <a:lnTo>
                  <a:pt x="6821" y="480"/>
                </a:lnTo>
                <a:lnTo>
                  <a:pt x="6821" y="4704"/>
                </a:lnTo>
                <a:lnTo>
                  <a:pt x="6862" y="5088"/>
                </a:lnTo>
                <a:lnTo>
                  <a:pt x="6862" y="12576"/>
                </a:lnTo>
                <a:lnTo>
                  <a:pt x="6902" y="12960"/>
                </a:lnTo>
                <a:lnTo>
                  <a:pt x="6902" y="19392"/>
                </a:lnTo>
                <a:lnTo>
                  <a:pt x="6943" y="19680"/>
                </a:lnTo>
                <a:lnTo>
                  <a:pt x="6943" y="21600"/>
                </a:lnTo>
                <a:lnTo>
                  <a:pt x="6943" y="21504"/>
                </a:lnTo>
                <a:lnTo>
                  <a:pt x="6983" y="21504"/>
                </a:lnTo>
                <a:lnTo>
                  <a:pt x="6983" y="17760"/>
                </a:lnTo>
                <a:lnTo>
                  <a:pt x="7024" y="17376"/>
                </a:lnTo>
                <a:lnTo>
                  <a:pt x="7024" y="10560"/>
                </a:lnTo>
                <a:lnTo>
                  <a:pt x="7065" y="10080"/>
                </a:lnTo>
                <a:lnTo>
                  <a:pt x="7065" y="3168"/>
                </a:lnTo>
                <a:lnTo>
                  <a:pt x="7105" y="2880"/>
                </a:lnTo>
                <a:lnTo>
                  <a:pt x="7105" y="0"/>
                </a:lnTo>
                <a:lnTo>
                  <a:pt x="7146" y="0"/>
                </a:lnTo>
                <a:lnTo>
                  <a:pt x="7146" y="1920"/>
                </a:lnTo>
                <a:lnTo>
                  <a:pt x="7146" y="2208"/>
                </a:lnTo>
                <a:lnTo>
                  <a:pt x="7146" y="2784"/>
                </a:lnTo>
                <a:lnTo>
                  <a:pt x="7186" y="3072"/>
                </a:lnTo>
                <a:lnTo>
                  <a:pt x="7186" y="9984"/>
                </a:lnTo>
                <a:lnTo>
                  <a:pt x="7227" y="10368"/>
                </a:lnTo>
                <a:lnTo>
                  <a:pt x="7227" y="17280"/>
                </a:lnTo>
                <a:lnTo>
                  <a:pt x="7268" y="17568"/>
                </a:lnTo>
                <a:lnTo>
                  <a:pt x="7268" y="21408"/>
                </a:lnTo>
                <a:lnTo>
                  <a:pt x="7308" y="21504"/>
                </a:lnTo>
                <a:lnTo>
                  <a:pt x="7308" y="21600"/>
                </a:lnTo>
                <a:lnTo>
                  <a:pt x="7308" y="19776"/>
                </a:lnTo>
                <a:lnTo>
                  <a:pt x="7349" y="19488"/>
                </a:lnTo>
                <a:lnTo>
                  <a:pt x="7349" y="13152"/>
                </a:lnTo>
                <a:lnTo>
                  <a:pt x="7389" y="12768"/>
                </a:lnTo>
                <a:lnTo>
                  <a:pt x="7389" y="5280"/>
                </a:lnTo>
                <a:lnTo>
                  <a:pt x="7430" y="4896"/>
                </a:lnTo>
                <a:lnTo>
                  <a:pt x="7430" y="480"/>
                </a:lnTo>
                <a:lnTo>
                  <a:pt x="7471" y="384"/>
                </a:lnTo>
                <a:lnTo>
                  <a:pt x="7471" y="0"/>
                </a:lnTo>
                <a:lnTo>
                  <a:pt x="7471" y="1056"/>
                </a:lnTo>
                <a:lnTo>
                  <a:pt x="7511" y="1248"/>
                </a:lnTo>
                <a:lnTo>
                  <a:pt x="7511" y="7008"/>
                </a:lnTo>
                <a:lnTo>
                  <a:pt x="7552" y="7392"/>
                </a:lnTo>
                <a:lnTo>
                  <a:pt x="7552" y="14976"/>
                </a:lnTo>
                <a:lnTo>
                  <a:pt x="7592" y="15360"/>
                </a:lnTo>
                <a:lnTo>
                  <a:pt x="7592" y="16512"/>
                </a:lnTo>
                <a:lnTo>
                  <a:pt x="7592" y="16896"/>
                </a:lnTo>
                <a:lnTo>
                  <a:pt x="7592" y="20736"/>
                </a:lnTo>
                <a:lnTo>
                  <a:pt x="7633" y="20832"/>
                </a:lnTo>
                <a:lnTo>
                  <a:pt x="7633" y="21600"/>
                </a:lnTo>
                <a:lnTo>
                  <a:pt x="7633" y="21120"/>
                </a:lnTo>
                <a:lnTo>
                  <a:pt x="7674" y="20928"/>
                </a:lnTo>
                <a:lnTo>
                  <a:pt x="7674" y="16032"/>
                </a:lnTo>
                <a:lnTo>
                  <a:pt x="7714" y="15648"/>
                </a:lnTo>
                <a:lnTo>
                  <a:pt x="7714" y="8064"/>
                </a:lnTo>
                <a:lnTo>
                  <a:pt x="7755" y="7680"/>
                </a:lnTo>
                <a:lnTo>
                  <a:pt x="7755" y="1632"/>
                </a:lnTo>
                <a:lnTo>
                  <a:pt x="7795" y="1344"/>
                </a:lnTo>
                <a:lnTo>
                  <a:pt x="7795" y="0"/>
                </a:lnTo>
                <a:lnTo>
                  <a:pt x="7795" y="192"/>
                </a:lnTo>
                <a:lnTo>
                  <a:pt x="7836" y="288"/>
                </a:lnTo>
                <a:lnTo>
                  <a:pt x="7836" y="4320"/>
                </a:lnTo>
                <a:lnTo>
                  <a:pt x="7877" y="4704"/>
                </a:lnTo>
                <a:lnTo>
                  <a:pt x="7877" y="12096"/>
                </a:lnTo>
                <a:lnTo>
                  <a:pt x="7917" y="12480"/>
                </a:lnTo>
                <a:lnTo>
                  <a:pt x="7917" y="19104"/>
                </a:lnTo>
                <a:lnTo>
                  <a:pt x="7958" y="19392"/>
                </a:lnTo>
                <a:lnTo>
                  <a:pt x="7958" y="21600"/>
                </a:lnTo>
                <a:lnTo>
                  <a:pt x="7998" y="21504"/>
                </a:lnTo>
                <a:lnTo>
                  <a:pt x="7998" y="20256"/>
                </a:lnTo>
                <a:lnTo>
                  <a:pt x="7998" y="20064"/>
                </a:lnTo>
                <a:lnTo>
                  <a:pt x="7998" y="18144"/>
                </a:lnTo>
                <a:lnTo>
                  <a:pt x="8039" y="17760"/>
                </a:lnTo>
                <a:lnTo>
                  <a:pt x="8039" y="11040"/>
                </a:lnTo>
                <a:lnTo>
                  <a:pt x="8080" y="10656"/>
                </a:lnTo>
                <a:lnTo>
                  <a:pt x="8080" y="3552"/>
                </a:lnTo>
                <a:lnTo>
                  <a:pt x="8120" y="3264"/>
                </a:lnTo>
                <a:lnTo>
                  <a:pt x="8120" y="0"/>
                </a:lnTo>
                <a:lnTo>
                  <a:pt x="8161" y="0"/>
                </a:lnTo>
                <a:lnTo>
                  <a:pt x="8161" y="2400"/>
                </a:lnTo>
                <a:lnTo>
                  <a:pt x="8202" y="2688"/>
                </a:lnTo>
                <a:lnTo>
                  <a:pt x="8202" y="9408"/>
                </a:lnTo>
                <a:lnTo>
                  <a:pt x="8242" y="9888"/>
                </a:lnTo>
                <a:lnTo>
                  <a:pt x="8242" y="16800"/>
                </a:lnTo>
                <a:lnTo>
                  <a:pt x="8283" y="17184"/>
                </a:lnTo>
                <a:lnTo>
                  <a:pt x="8283" y="21312"/>
                </a:lnTo>
                <a:lnTo>
                  <a:pt x="8323" y="21408"/>
                </a:lnTo>
                <a:lnTo>
                  <a:pt x="8323" y="21600"/>
                </a:lnTo>
                <a:lnTo>
                  <a:pt x="8323" y="20064"/>
                </a:lnTo>
                <a:lnTo>
                  <a:pt x="8364" y="19776"/>
                </a:lnTo>
                <a:lnTo>
                  <a:pt x="8364" y="13632"/>
                </a:lnTo>
                <a:lnTo>
                  <a:pt x="8405" y="13248"/>
                </a:lnTo>
                <a:lnTo>
                  <a:pt x="8405" y="6048"/>
                </a:lnTo>
                <a:lnTo>
                  <a:pt x="8445" y="5664"/>
                </a:lnTo>
                <a:lnTo>
                  <a:pt x="8445" y="672"/>
                </a:lnTo>
                <a:lnTo>
                  <a:pt x="8486" y="576"/>
                </a:lnTo>
                <a:lnTo>
                  <a:pt x="8486" y="0"/>
                </a:lnTo>
                <a:lnTo>
                  <a:pt x="8486" y="864"/>
                </a:lnTo>
                <a:lnTo>
                  <a:pt x="8526" y="1056"/>
                </a:lnTo>
                <a:lnTo>
                  <a:pt x="8526" y="6528"/>
                </a:lnTo>
                <a:lnTo>
                  <a:pt x="8567" y="6912"/>
                </a:lnTo>
                <a:lnTo>
                  <a:pt x="8567" y="14496"/>
                </a:lnTo>
                <a:lnTo>
                  <a:pt x="8608" y="14880"/>
                </a:lnTo>
                <a:lnTo>
                  <a:pt x="8608" y="20256"/>
                </a:lnTo>
                <a:lnTo>
                  <a:pt x="8648" y="20448"/>
                </a:lnTo>
                <a:lnTo>
                  <a:pt x="8648" y="21600"/>
                </a:lnTo>
                <a:lnTo>
                  <a:pt x="8648" y="21216"/>
                </a:lnTo>
                <a:lnTo>
                  <a:pt x="8689" y="21120"/>
                </a:lnTo>
                <a:lnTo>
                  <a:pt x="8689" y="16416"/>
                </a:lnTo>
                <a:lnTo>
                  <a:pt x="8729" y="16128"/>
                </a:lnTo>
                <a:lnTo>
                  <a:pt x="8729" y="8544"/>
                </a:lnTo>
                <a:lnTo>
                  <a:pt x="8770" y="8160"/>
                </a:lnTo>
                <a:lnTo>
                  <a:pt x="8770" y="1920"/>
                </a:lnTo>
                <a:lnTo>
                  <a:pt x="8811" y="1632"/>
                </a:lnTo>
                <a:lnTo>
                  <a:pt x="8811" y="0"/>
                </a:lnTo>
                <a:lnTo>
                  <a:pt x="8811" y="96"/>
                </a:lnTo>
                <a:lnTo>
                  <a:pt x="8851" y="96"/>
                </a:lnTo>
                <a:lnTo>
                  <a:pt x="8851" y="864"/>
                </a:lnTo>
                <a:lnTo>
                  <a:pt x="8851" y="1056"/>
                </a:lnTo>
                <a:lnTo>
                  <a:pt x="8851" y="3936"/>
                </a:lnTo>
                <a:lnTo>
                  <a:pt x="8892" y="4224"/>
                </a:lnTo>
                <a:lnTo>
                  <a:pt x="8892" y="11520"/>
                </a:lnTo>
                <a:lnTo>
                  <a:pt x="8932" y="11904"/>
                </a:lnTo>
                <a:lnTo>
                  <a:pt x="8932" y="18720"/>
                </a:lnTo>
                <a:lnTo>
                  <a:pt x="8973" y="19008"/>
                </a:lnTo>
                <a:lnTo>
                  <a:pt x="8973" y="21600"/>
                </a:lnTo>
                <a:lnTo>
                  <a:pt x="9014" y="21600"/>
                </a:lnTo>
                <a:lnTo>
                  <a:pt x="9014" y="18816"/>
                </a:lnTo>
                <a:lnTo>
                  <a:pt x="9054" y="18528"/>
                </a:lnTo>
                <a:lnTo>
                  <a:pt x="9054" y="11616"/>
                </a:lnTo>
                <a:lnTo>
                  <a:pt x="9095" y="11136"/>
                </a:lnTo>
                <a:lnTo>
                  <a:pt x="9095" y="3936"/>
                </a:lnTo>
                <a:lnTo>
                  <a:pt x="9135" y="3648"/>
                </a:lnTo>
                <a:lnTo>
                  <a:pt x="9135" y="96"/>
                </a:lnTo>
                <a:lnTo>
                  <a:pt x="9176" y="0"/>
                </a:lnTo>
                <a:lnTo>
                  <a:pt x="9176" y="2112"/>
                </a:lnTo>
                <a:lnTo>
                  <a:pt x="9217" y="2400"/>
                </a:lnTo>
                <a:lnTo>
                  <a:pt x="9217" y="8448"/>
                </a:lnTo>
                <a:lnTo>
                  <a:pt x="9257" y="8928"/>
                </a:lnTo>
                <a:lnTo>
                  <a:pt x="9257" y="14400"/>
                </a:lnTo>
                <a:lnTo>
                  <a:pt x="9257" y="14880"/>
                </a:lnTo>
                <a:lnTo>
                  <a:pt x="9257" y="16416"/>
                </a:lnTo>
                <a:lnTo>
                  <a:pt x="9298" y="16704"/>
                </a:lnTo>
                <a:lnTo>
                  <a:pt x="9298" y="21216"/>
                </a:lnTo>
                <a:lnTo>
                  <a:pt x="9338" y="21312"/>
                </a:lnTo>
                <a:lnTo>
                  <a:pt x="9338" y="21600"/>
                </a:lnTo>
                <a:lnTo>
                  <a:pt x="9338" y="20352"/>
                </a:lnTo>
                <a:lnTo>
                  <a:pt x="9379" y="20064"/>
                </a:lnTo>
                <a:lnTo>
                  <a:pt x="9379" y="14208"/>
                </a:lnTo>
                <a:lnTo>
                  <a:pt x="9420" y="13728"/>
                </a:lnTo>
                <a:lnTo>
                  <a:pt x="9420" y="6624"/>
                </a:lnTo>
                <a:lnTo>
                  <a:pt x="9460" y="6144"/>
                </a:lnTo>
                <a:lnTo>
                  <a:pt x="9460" y="864"/>
                </a:lnTo>
                <a:lnTo>
                  <a:pt x="9501" y="768"/>
                </a:lnTo>
                <a:lnTo>
                  <a:pt x="9501" y="0"/>
                </a:lnTo>
                <a:lnTo>
                  <a:pt x="9501" y="672"/>
                </a:lnTo>
                <a:lnTo>
                  <a:pt x="9541" y="768"/>
                </a:lnTo>
                <a:lnTo>
                  <a:pt x="9541" y="6048"/>
                </a:lnTo>
                <a:lnTo>
                  <a:pt x="9582" y="6432"/>
                </a:lnTo>
                <a:lnTo>
                  <a:pt x="9582" y="14016"/>
                </a:lnTo>
                <a:lnTo>
                  <a:pt x="9623" y="14400"/>
                </a:lnTo>
                <a:lnTo>
                  <a:pt x="9623" y="19968"/>
                </a:lnTo>
                <a:lnTo>
                  <a:pt x="9663" y="20256"/>
                </a:lnTo>
                <a:lnTo>
                  <a:pt x="9663" y="21600"/>
                </a:lnTo>
                <a:lnTo>
                  <a:pt x="9663" y="21408"/>
                </a:lnTo>
                <a:lnTo>
                  <a:pt x="9704" y="21312"/>
                </a:lnTo>
                <a:lnTo>
                  <a:pt x="9704" y="21120"/>
                </a:lnTo>
                <a:lnTo>
                  <a:pt x="9704" y="21024"/>
                </a:lnTo>
                <a:lnTo>
                  <a:pt x="9704" y="16896"/>
                </a:lnTo>
                <a:lnTo>
                  <a:pt x="9744" y="16512"/>
                </a:lnTo>
                <a:lnTo>
                  <a:pt x="9744" y="9120"/>
                </a:lnTo>
                <a:lnTo>
                  <a:pt x="9785" y="8640"/>
                </a:lnTo>
                <a:lnTo>
                  <a:pt x="9785" y="2208"/>
                </a:lnTo>
                <a:lnTo>
                  <a:pt x="9826" y="1920"/>
                </a:lnTo>
                <a:lnTo>
                  <a:pt x="9826" y="0"/>
                </a:lnTo>
                <a:lnTo>
                  <a:pt x="9866" y="96"/>
                </a:lnTo>
                <a:lnTo>
                  <a:pt x="9866" y="3456"/>
                </a:lnTo>
                <a:lnTo>
                  <a:pt x="9907" y="3840"/>
                </a:lnTo>
                <a:lnTo>
                  <a:pt x="9907" y="10944"/>
                </a:lnTo>
                <a:lnTo>
                  <a:pt x="9947" y="11424"/>
                </a:lnTo>
                <a:lnTo>
                  <a:pt x="9947" y="18336"/>
                </a:lnTo>
                <a:lnTo>
                  <a:pt x="9988" y="18720"/>
                </a:lnTo>
                <a:lnTo>
                  <a:pt x="9988" y="21600"/>
                </a:lnTo>
                <a:lnTo>
                  <a:pt x="10029" y="21600"/>
                </a:lnTo>
                <a:lnTo>
                  <a:pt x="10029" y="19200"/>
                </a:lnTo>
                <a:lnTo>
                  <a:pt x="10069" y="18912"/>
                </a:lnTo>
                <a:lnTo>
                  <a:pt x="10069" y="12096"/>
                </a:lnTo>
                <a:lnTo>
                  <a:pt x="10110" y="11712"/>
                </a:lnTo>
                <a:lnTo>
                  <a:pt x="10110" y="8256"/>
                </a:lnTo>
                <a:lnTo>
                  <a:pt x="10110" y="7872"/>
                </a:lnTo>
                <a:lnTo>
                  <a:pt x="10110" y="4416"/>
                </a:lnTo>
                <a:lnTo>
                  <a:pt x="10150" y="4032"/>
                </a:lnTo>
                <a:lnTo>
                  <a:pt x="10150" y="192"/>
                </a:lnTo>
                <a:lnTo>
                  <a:pt x="10191" y="96"/>
                </a:lnTo>
                <a:lnTo>
                  <a:pt x="10191" y="0"/>
                </a:lnTo>
                <a:lnTo>
                  <a:pt x="10191" y="1536"/>
                </a:lnTo>
                <a:lnTo>
                  <a:pt x="10232" y="1824"/>
                </a:lnTo>
                <a:lnTo>
                  <a:pt x="10232" y="7968"/>
                </a:lnTo>
                <a:lnTo>
                  <a:pt x="10272" y="8352"/>
                </a:lnTo>
                <a:lnTo>
                  <a:pt x="10272" y="15936"/>
                </a:lnTo>
                <a:lnTo>
                  <a:pt x="10313" y="16320"/>
                </a:lnTo>
                <a:lnTo>
                  <a:pt x="10313" y="21024"/>
                </a:lnTo>
                <a:lnTo>
                  <a:pt x="10353" y="21216"/>
                </a:lnTo>
                <a:lnTo>
                  <a:pt x="10353" y="21600"/>
                </a:lnTo>
                <a:lnTo>
                  <a:pt x="10353" y="20544"/>
                </a:lnTo>
                <a:lnTo>
                  <a:pt x="10394" y="20352"/>
                </a:lnTo>
                <a:lnTo>
                  <a:pt x="10394" y="15072"/>
                </a:lnTo>
                <a:lnTo>
                  <a:pt x="10435" y="14688"/>
                </a:lnTo>
                <a:lnTo>
                  <a:pt x="10435" y="7104"/>
                </a:lnTo>
                <a:lnTo>
                  <a:pt x="10475" y="6720"/>
                </a:lnTo>
                <a:lnTo>
                  <a:pt x="10475" y="1152"/>
                </a:lnTo>
                <a:lnTo>
                  <a:pt x="10516" y="960"/>
                </a:lnTo>
                <a:lnTo>
                  <a:pt x="10516" y="0"/>
                </a:lnTo>
                <a:lnTo>
                  <a:pt x="10516" y="192"/>
                </a:lnTo>
                <a:lnTo>
                  <a:pt x="10516" y="288"/>
                </a:lnTo>
                <a:lnTo>
                  <a:pt x="10516" y="480"/>
                </a:lnTo>
                <a:lnTo>
                  <a:pt x="10556" y="576"/>
                </a:lnTo>
                <a:lnTo>
                  <a:pt x="10556" y="5568"/>
                </a:lnTo>
                <a:lnTo>
                  <a:pt x="10597" y="5952"/>
                </a:lnTo>
                <a:lnTo>
                  <a:pt x="10597" y="13056"/>
                </a:lnTo>
                <a:lnTo>
                  <a:pt x="10638" y="13440"/>
                </a:lnTo>
                <a:lnTo>
                  <a:pt x="10638" y="19680"/>
                </a:lnTo>
                <a:lnTo>
                  <a:pt x="10678" y="19968"/>
                </a:lnTo>
                <a:lnTo>
                  <a:pt x="10678" y="21600"/>
                </a:lnTo>
                <a:lnTo>
                  <a:pt x="10678" y="21504"/>
                </a:lnTo>
                <a:lnTo>
                  <a:pt x="10719" y="21408"/>
                </a:lnTo>
                <a:lnTo>
                  <a:pt x="10719" y="17376"/>
                </a:lnTo>
                <a:lnTo>
                  <a:pt x="10759" y="16992"/>
                </a:lnTo>
                <a:lnTo>
                  <a:pt x="10759" y="9600"/>
                </a:lnTo>
                <a:lnTo>
                  <a:pt x="10800" y="9216"/>
                </a:lnTo>
                <a:lnTo>
                  <a:pt x="10800" y="2880"/>
                </a:lnTo>
                <a:lnTo>
                  <a:pt x="10841" y="2592"/>
                </a:lnTo>
                <a:lnTo>
                  <a:pt x="10841" y="0"/>
                </a:lnTo>
                <a:lnTo>
                  <a:pt x="10881" y="0"/>
                </a:lnTo>
                <a:lnTo>
                  <a:pt x="10881" y="3072"/>
                </a:lnTo>
                <a:lnTo>
                  <a:pt x="10922" y="3456"/>
                </a:lnTo>
                <a:lnTo>
                  <a:pt x="10922" y="10464"/>
                </a:lnTo>
                <a:lnTo>
                  <a:pt x="10962" y="10848"/>
                </a:lnTo>
                <a:lnTo>
                  <a:pt x="10962" y="12192"/>
                </a:lnTo>
                <a:lnTo>
                  <a:pt x="10962" y="12576"/>
                </a:lnTo>
                <a:lnTo>
                  <a:pt x="10962" y="17952"/>
                </a:lnTo>
                <a:lnTo>
                  <a:pt x="11003" y="18336"/>
                </a:lnTo>
                <a:lnTo>
                  <a:pt x="11003" y="21504"/>
                </a:lnTo>
                <a:lnTo>
                  <a:pt x="11044" y="21600"/>
                </a:lnTo>
                <a:lnTo>
                  <a:pt x="11044" y="19488"/>
                </a:lnTo>
                <a:lnTo>
                  <a:pt x="11084" y="19200"/>
                </a:lnTo>
                <a:lnTo>
                  <a:pt x="11084" y="12672"/>
                </a:lnTo>
                <a:lnTo>
                  <a:pt x="11125" y="12288"/>
                </a:lnTo>
                <a:lnTo>
                  <a:pt x="11125" y="4800"/>
                </a:lnTo>
                <a:lnTo>
                  <a:pt x="11165" y="4512"/>
                </a:lnTo>
                <a:lnTo>
                  <a:pt x="11165" y="288"/>
                </a:lnTo>
                <a:lnTo>
                  <a:pt x="11206" y="192"/>
                </a:lnTo>
                <a:lnTo>
                  <a:pt x="11206" y="0"/>
                </a:lnTo>
                <a:lnTo>
                  <a:pt x="11206" y="1248"/>
                </a:lnTo>
                <a:lnTo>
                  <a:pt x="11247" y="1536"/>
                </a:lnTo>
                <a:lnTo>
                  <a:pt x="11247" y="7488"/>
                </a:lnTo>
                <a:lnTo>
                  <a:pt x="11287" y="7872"/>
                </a:lnTo>
                <a:lnTo>
                  <a:pt x="11287" y="15456"/>
                </a:lnTo>
                <a:lnTo>
                  <a:pt x="11328" y="15840"/>
                </a:lnTo>
                <a:lnTo>
                  <a:pt x="11328" y="20928"/>
                </a:lnTo>
                <a:lnTo>
                  <a:pt x="11368" y="21024"/>
                </a:lnTo>
                <a:lnTo>
                  <a:pt x="11368" y="21600"/>
                </a:lnTo>
                <a:lnTo>
                  <a:pt x="11368" y="21504"/>
                </a:lnTo>
                <a:lnTo>
                  <a:pt x="11368" y="20736"/>
                </a:lnTo>
                <a:lnTo>
                  <a:pt x="11409" y="20640"/>
                </a:lnTo>
                <a:lnTo>
                  <a:pt x="11409" y="15552"/>
                </a:lnTo>
                <a:lnTo>
                  <a:pt x="11450" y="15168"/>
                </a:lnTo>
                <a:lnTo>
                  <a:pt x="11450" y="7584"/>
                </a:lnTo>
                <a:lnTo>
                  <a:pt x="11490" y="7200"/>
                </a:lnTo>
                <a:lnTo>
                  <a:pt x="11490" y="1344"/>
                </a:lnTo>
                <a:lnTo>
                  <a:pt x="11531" y="1152"/>
                </a:lnTo>
                <a:lnTo>
                  <a:pt x="11531" y="0"/>
                </a:lnTo>
                <a:lnTo>
                  <a:pt x="11531" y="384"/>
                </a:lnTo>
                <a:lnTo>
                  <a:pt x="11571" y="480"/>
                </a:lnTo>
                <a:lnTo>
                  <a:pt x="11571" y="5088"/>
                </a:lnTo>
                <a:lnTo>
                  <a:pt x="11612" y="5472"/>
                </a:lnTo>
                <a:lnTo>
                  <a:pt x="11612" y="12576"/>
                </a:lnTo>
                <a:lnTo>
                  <a:pt x="11653" y="12960"/>
                </a:lnTo>
                <a:lnTo>
                  <a:pt x="11653" y="19392"/>
                </a:lnTo>
                <a:lnTo>
                  <a:pt x="11693" y="19680"/>
                </a:lnTo>
                <a:lnTo>
                  <a:pt x="11693" y="21600"/>
                </a:lnTo>
                <a:lnTo>
                  <a:pt x="11693" y="21504"/>
                </a:lnTo>
                <a:lnTo>
                  <a:pt x="11734" y="21504"/>
                </a:lnTo>
                <a:lnTo>
                  <a:pt x="11734" y="17760"/>
                </a:lnTo>
                <a:lnTo>
                  <a:pt x="11774" y="17472"/>
                </a:lnTo>
                <a:lnTo>
                  <a:pt x="11774" y="10560"/>
                </a:lnTo>
                <a:lnTo>
                  <a:pt x="11815" y="10176"/>
                </a:lnTo>
                <a:lnTo>
                  <a:pt x="11815" y="3168"/>
                </a:lnTo>
                <a:lnTo>
                  <a:pt x="11856" y="2880"/>
                </a:lnTo>
                <a:lnTo>
                  <a:pt x="11856" y="0"/>
                </a:lnTo>
                <a:lnTo>
                  <a:pt x="11896" y="0"/>
                </a:lnTo>
                <a:lnTo>
                  <a:pt x="11896" y="2784"/>
                </a:lnTo>
                <a:lnTo>
                  <a:pt x="11937" y="3072"/>
                </a:lnTo>
                <a:lnTo>
                  <a:pt x="11937" y="9888"/>
                </a:lnTo>
                <a:lnTo>
                  <a:pt x="11977" y="10368"/>
                </a:lnTo>
                <a:lnTo>
                  <a:pt x="11977" y="17184"/>
                </a:lnTo>
                <a:lnTo>
                  <a:pt x="12018" y="17568"/>
                </a:lnTo>
                <a:lnTo>
                  <a:pt x="12018" y="21408"/>
                </a:lnTo>
                <a:lnTo>
                  <a:pt x="12059" y="21504"/>
                </a:lnTo>
                <a:lnTo>
                  <a:pt x="12059" y="21600"/>
                </a:lnTo>
                <a:lnTo>
                  <a:pt x="12059" y="19776"/>
                </a:lnTo>
                <a:lnTo>
                  <a:pt x="12099" y="19584"/>
                </a:lnTo>
                <a:lnTo>
                  <a:pt x="12099" y="13152"/>
                </a:lnTo>
                <a:lnTo>
                  <a:pt x="12140" y="12768"/>
                </a:lnTo>
                <a:lnTo>
                  <a:pt x="12140" y="5280"/>
                </a:lnTo>
                <a:lnTo>
                  <a:pt x="12180" y="4896"/>
                </a:lnTo>
                <a:lnTo>
                  <a:pt x="12180" y="576"/>
                </a:lnTo>
                <a:lnTo>
                  <a:pt x="12221" y="384"/>
                </a:lnTo>
                <a:lnTo>
                  <a:pt x="12221" y="0"/>
                </a:lnTo>
                <a:lnTo>
                  <a:pt x="12221" y="1056"/>
                </a:lnTo>
                <a:lnTo>
                  <a:pt x="12262" y="1248"/>
                </a:lnTo>
                <a:lnTo>
                  <a:pt x="12262" y="6912"/>
                </a:lnTo>
                <a:lnTo>
                  <a:pt x="12302" y="7392"/>
                </a:lnTo>
                <a:lnTo>
                  <a:pt x="12302" y="14976"/>
                </a:lnTo>
                <a:lnTo>
                  <a:pt x="12343" y="15360"/>
                </a:lnTo>
                <a:lnTo>
                  <a:pt x="12343" y="20640"/>
                </a:lnTo>
                <a:lnTo>
                  <a:pt x="12383" y="20832"/>
                </a:lnTo>
                <a:lnTo>
                  <a:pt x="12383" y="21600"/>
                </a:lnTo>
                <a:lnTo>
                  <a:pt x="12383" y="21120"/>
                </a:lnTo>
                <a:lnTo>
                  <a:pt x="12424" y="20928"/>
                </a:lnTo>
                <a:lnTo>
                  <a:pt x="12424" y="16032"/>
                </a:lnTo>
                <a:lnTo>
                  <a:pt x="12465" y="15648"/>
                </a:lnTo>
                <a:lnTo>
                  <a:pt x="12465" y="8064"/>
                </a:lnTo>
                <a:lnTo>
                  <a:pt x="12505" y="7680"/>
                </a:lnTo>
                <a:lnTo>
                  <a:pt x="12505" y="1632"/>
                </a:lnTo>
                <a:lnTo>
                  <a:pt x="12546" y="1440"/>
                </a:lnTo>
                <a:lnTo>
                  <a:pt x="12546" y="0"/>
                </a:lnTo>
                <a:lnTo>
                  <a:pt x="12546" y="192"/>
                </a:lnTo>
                <a:lnTo>
                  <a:pt x="12586" y="288"/>
                </a:lnTo>
                <a:lnTo>
                  <a:pt x="12586" y="4320"/>
                </a:lnTo>
                <a:lnTo>
                  <a:pt x="12627" y="4608"/>
                </a:lnTo>
                <a:lnTo>
                  <a:pt x="12627" y="9888"/>
                </a:lnTo>
                <a:lnTo>
                  <a:pt x="12627" y="10272"/>
                </a:lnTo>
                <a:lnTo>
                  <a:pt x="12627" y="12000"/>
                </a:lnTo>
                <a:lnTo>
                  <a:pt x="12668" y="12384"/>
                </a:lnTo>
                <a:lnTo>
                  <a:pt x="12668" y="19104"/>
                </a:lnTo>
                <a:lnTo>
                  <a:pt x="12708" y="19296"/>
                </a:lnTo>
                <a:lnTo>
                  <a:pt x="12708" y="21600"/>
                </a:lnTo>
                <a:lnTo>
                  <a:pt x="12749" y="21504"/>
                </a:lnTo>
                <a:lnTo>
                  <a:pt x="12749" y="18144"/>
                </a:lnTo>
                <a:lnTo>
                  <a:pt x="12789" y="17856"/>
                </a:lnTo>
                <a:lnTo>
                  <a:pt x="12789" y="11136"/>
                </a:lnTo>
                <a:lnTo>
                  <a:pt x="12830" y="10656"/>
                </a:lnTo>
                <a:lnTo>
                  <a:pt x="12830" y="3552"/>
                </a:lnTo>
                <a:lnTo>
                  <a:pt x="12871" y="3264"/>
                </a:lnTo>
                <a:lnTo>
                  <a:pt x="12871" y="0"/>
                </a:lnTo>
                <a:lnTo>
                  <a:pt x="12911" y="0"/>
                </a:lnTo>
                <a:lnTo>
                  <a:pt x="12911" y="2400"/>
                </a:lnTo>
                <a:lnTo>
                  <a:pt x="12952" y="2688"/>
                </a:lnTo>
                <a:lnTo>
                  <a:pt x="12952" y="9408"/>
                </a:lnTo>
                <a:lnTo>
                  <a:pt x="12992" y="9792"/>
                </a:lnTo>
                <a:lnTo>
                  <a:pt x="12992" y="16800"/>
                </a:lnTo>
                <a:lnTo>
                  <a:pt x="13033" y="17184"/>
                </a:lnTo>
                <a:lnTo>
                  <a:pt x="13033" y="21312"/>
                </a:lnTo>
                <a:lnTo>
                  <a:pt x="13074" y="21408"/>
                </a:lnTo>
                <a:lnTo>
                  <a:pt x="13074" y="21504"/>
                </a:lnTo>
                <a:lnTo>
                  <a:pt x="13074" y="21600"/>
                </a:lnTo>
                <a:lnTo>
                  <a:pt x="13074" y="20064"/>
                </a:lnTo>
                <a:lnTo>
                  <a:pt x="13114" y="19872"/>
                </a:lnTo>
                <a:lnTo>
                  <a:pt x="13114" y="13728"/>
                </a:lnTo>
                <a:lnTo>
                  <a:pt x="13155" y="13344"/>
                </a:lnTo>
                <a:lnTo>
                  <a:pt x="13155" y="5760"/>
                </a:lnTo>
                <a:lnTo>
                  <a:pt x="13195" y="5376"/>
                </a:lnTo>
                <a:lnTo>
                  <a:pt x="13195" y="672"/>
                </a:lnTo>
                <a:lnTo>
                  <a:pt x="13236" y="576"/>
                </a:lnTo>
                <a:lnTo>
                  <a:pt x="13236" y="0"/>
                </a:lnTo>
                <a:lnTo>
                  <a:pt x="13236" y="864"/>
                </a:lnTo>
                <a:lnTo>
                  <a:pt x="13277" y="1056"/>
                </a:lnTo>
                <a:lnTo>
                  <a:pt x="13277" y="6432"/>
                </a:lnTo>
                <a:lnTo>
                  <a:pt x="13317" y="6816"/>
                </a:lnTo>
                <a:lnTo>
                  <a:pt x="13317" y="14496"/>
                </a:lnTo>
                <a:lnTo>
                  <a:pt x="13358" y="14880"/>
                </a:lnTo>
                <a:lnTo>
                  <a:pt x="13358" y="20256"/>
                </a:lnTo>
                <a:lnTo>
                  <a:pt x="13398" y="20448"/>
                </a:lnTo>
                <a:lnTo>
                  <a:pt x="13398" y="21600"/>
                </a:lnTo>
                <a:lnTo>
                  <a:pt x="13398" y="21216"/>
                </a:lnTo>
                <a:lnTo>
                  <a:pt x="13439" y="21120"/>
                </a:lnTo>
                <a:lnTo>
                  <a:pt x="13439" y="16512"/>
                </a:lnTo>
                <a:lnTo>
                  <a:pt x="13480" y="16128"/>
                </a:lnTo>
                <a:lnTo>
                  <a:pt x="13480" y="12864"/>
                </a:lnTo>
                <a:lnTo>
                  <a:pt x="13480" y="12480"/>
                </a:lnTo>
                <a:lnTo>
                  <a:pt x="13480" y="8640"/>
                </a:lnTo>
                <a:lnTo>
                  <a:pt x="13520" y="8160"/>
                </a:lnTo>
                <a:lnTo>
                  <a:pt x="13520" y="1920"/>
                </a:lnTo>
                <a:lnTo>
                  <a:pt x="13561" y="1728"/>
                </a:lnTo>
                <a:lnTo>
                  <a:pt x="13561" y="0"/>
                </a:lnTo>
                <a:lnTo>
                  <a:pt x="13561" y="96"/>
                </a:lnTo>
                <a:lnTo>
                  <a:pt x="13602" y="96"/>
                </a:lnTo>
                <a:lnTo>
                  <a:pt x="13602" y="3840"/>
                </a:lnTo>
                <a:lnTo>
                  <a:pt x="13642" y="4224"/>
                </a:lnTo>
                <a:lnTo>
                  <a:pt x="13642" y="11424"/>
                </a:lnTo>
                <a:lnTo>
                  <a:pt x="13683" y="11904"/>
                </a:lnTo>
                <a:lnTo>
                  <a:pt x="13683" y="18720"/>
                </a:lnTo>
                <a:lnTo>
                  <a:pt x="13723" y="19008"/>
                </a:lnTo>
                <a:lnTo>
                  <a:pt x="13723" y="21600"/>
                </a:lnTo>
                <a:lnTo>
                  <a:pt x="13764" y="21600"/>
                </a:lnTo>
                <a:lnTo>
                  <a:pt x="13764" y="18816"/>
                </a:lnTo>
                <a:lnTo>
                  <a:pt x="13805" y="18528"/>
                </a:lnTo>
                <a:lnTo>
                  <a:pt x="13805" y="11616"/>
                </a:lnTo>
                <a:lnTo>
                  <a:pt x="13845" y="11232"/>
                </a:lnTo>
                <a:lnTo>
                  <a:pt x="13845" y="4032"/>
                </a:lnTo>
                <a:lnTo>
                  <a:pt x="13886" y="3648"/>
                </a:lnTo>
                <a:lnTo>
                  <a:pt x="13886" y="384"/>
                </a:lnTo>
                <a:lnTo>
                  <a:pt x="13886" y="192"/>
                </a:lnTo>
                <a:lnTo>
                  <a:pt x="13886" y="96"/>
                </a:lnTo>
                <a:lnTo>
                  <a:pt x="13926" y="0"/>
                </a:lnTo>
                <a:lnTo>
                  <a:pt x="13926" y="2112"/>
                </a:lnTo>
                <a:lnTo>
                  <a:pt x="13967" y="2304"/>
                </a:lnTo>
                <a:lnTo>
                  <a:pt x="13967" y="8448"/>
                </a:lnTo>
                <a:lnTo>
                  <a:pt x="14008" y="8832"/>
                </a:lnTo>
                <a:lnTo>
                  <a:pt x="14008" y="16320"/>
                </a:lnTo>
                <a:lnTo>
                  <a:pt x="14048" y="16704"/>
                </a:lnTo>
                <a:lnTo>
                  <a:pt x="14048" y="21216"/>
                </a:lnTo>
                <a:lnTo>
                  <a:pt x="14089" y="21312"/>
                </a:lnTo>
                <a:lnTo>
                  <a:pt x="14089" y="21600"/>
                </a:lnTo>
                <a:lnTo>
                  <a:pt x="14089" y="20352"/>
                </a:lnTo>
                <a:lnTo>
                  <a:pt x="14129" y="20160"/>
                </a:lnTo>
                <a:lnTo>
                  <a:pt x="14129" y="14208"/>
                </a:lnTo>
                <a:lnTo>
                  <a:pt x="14170" y="13824"/>
                </a:lnTo>
                <a:lnTo>
                  <a:pt x="14170" y="6624"/>
                </a:lnTo>
                <a:lnTo>
                  <a:pt x="14211" y="6240"/>
                </a:lnTo>
                <a:lnTo>
                  <a:pt x="14211" y="864"/>
                </a:lnTo>
                <a:lnTo>
                  <a:pt x="14251" y="768"/>
                </a:lnTo>
                <a:lnTo>
                  <a:pt x="14251" y="0"/>
                </a:lnTo>
                <a:lnTo>
                  <a:pt x="14251" y="672"/>
                </a:lnTo>
                <a:lnTo>
                  <a:pt x="14292" y="768"/>
                </a:lnTo>
                <a:lnTo>
                  <a:pt x="14292" y="5952"/>
                </a:lnTo>
                <a:lnTo>
                  <a:pt x="14332" y="6336"/>
                </a:lnTo>
                <a:lnTo>
                  <a:pt x="14332" y="7584"/>
                </a:lnTo>
                <a:lnTo>
                  <a:pt x="14332" y="7968"/>
                </a:lnTo>
                <a:lnTo>
                  <a:pt x="14332" y="13920"/>
                </a:lnTo>
                <a:lnTo>
                  <a:pt x="14373" y="14400"/>
                </a:lnTo>
                <a:lnTo>
                  <a:pt x="14373" y="19968"/>
                </a:lnTo>
                <a:lnTo>
                  <a:pt x="14414" y="20160"/>
                </a:lnTo>
                <a:lnTo>
                  <a:pt x="14414" y="21600"/>
                </a:lnTo>
                <a:lnTo>
                  <a:pt x="14414" y="21408"/>
                </a:lnTo>
                <a:lnTo>
                  <a:pt x="14454" y="21312"/>
                </a:lnTo>
                <a:lnTo>
                  <a:pt x="14454" y="16992"/>
                </a:lnTo>
                <a:lnTo>
                  <a:pt x="14495" y="16608"/>
                </a:lnTo>
                <a:lnTo>
                  <a:pt x="14495" y="9120"/>
                </a:lnTo>
                <a:lnTo>
                  <a:pt x="14535" y="8736"/>
                </a:lnTo>
                <a:lnTo>
                  <a:pt x="14535" y="2208"/>
                </a:lnTo>
                <a:lnTo>
                  <a:pt x="14576" y="2016"/>
                </a:lnTo>
                <a:lnTo>
                  <a:pt x="14576" y="0"/>
                </a:lnTo>
                <a:lnTo>
                  <a:pt x="14617" y="96"/>
                </a:lnTo>
                <a:lnTo>
                  <a:pt x="14617" y="3456"/>
                </a:lnTo>
                <a:lnTo>
                  <a:pt x="14657" y="3744"/>
                </a:lnTo>
                <a:lnTo>
                  <a:pt x="14657" y="10944"/>
                </a:lnTo>
                <a:lnTo>
                  <a:pt x="14698" y="11328"/>
                </a:lnTo>
                <a:lnTo>
                  <a:pt x="14698" y="18336"/>
                </a:lnTo>
                <a:lnTo>
                  <a:pt x="14738" y="18624"/>
                </a:lnTo>
                <a:lnTo>
                  <a:pt x="14738" y="20928"/>
                </a:lnTo>
                <a:lnTo>
                  <a:pt x="14738" y="21024"/>
                </a:lnTo>
                <a:lnTo>
                  <a:pt x="14738" y="21600"/>
                </a:lnTo>
                <a:lnTo>
                  <a:pt x="14779" y="21600"/>
                </a:lnTo>
                <a:lnTo>
                  <a:pt x="14779" y="19200"/>
                </a:lnTo>
                <a:lnTo>
                  <a:pt x="14820" y="18912"/>
                </a:lnTo>
                <a:lnTo>
                  <a:pt x="14820" y="12192"/>
                </a:lnTo>
                <a:lnTo>
                  <a:pt x="14860" y="11808"/>
                </a:lnTo>
                <a:lnTo>
                  <a:pt x="14860" y="4416"/>
                </a:lnTo>
                <a:lnTo>
                  <a:pt x="14901" y="4128"/>
                </a:lnTo>
                <a:lnTo>
                  <a:pt x="14901" y="192"/>
                </a:lnTo>
                <a:lnTo>
                  <a:pt x="14941" y="96"/>
                </a:lnTo>
                <a:lnTo>
                  <a:pt x="14941" y="0"/>
                </a:lnTo>
                <a:lnTo>
                  <a:pt x="14941" y="1536"/>
                </a:lnTo>
                <a:lnTo>
                  <a:pt x="14982" y="1728"/>
                </a:lnTo>
                <a:lnTo>
                  <a:pt x="14982" y="7872"/>
                </a:lnTo>
                <a:lnTo>
                  <a:pt x="15023" y="8352"/>
                </a:lnTo>
                <a:lnTo>
                  <a:pt x="15023" y="15840"/>
                </a:lnTo>
                <a:lnTo>
                  <a:pt x="15063" y="16224"/>
                </a:lnTo>
                <a:lnTo>
                  <a:pt x="15063" y="21024"/>
                </a:lnTo>
                <a:lnTo>
                  <a:pt x="15104" y="21216"/>
                </a:lnTo>
                <a:lnTo>
                  <a:pt x="15104" y="21600"/>
                </a:lnTo>
                <a:lnTo>
                  <a:pt x="15104" y="20544"/>
                </a:lnTo>
                <a:lnTo>
                  <a:pt x="15144" y="20352"/>
                </a:lnTo>
                <a:lnTo>
                  <a:pt x="15144" y="15168"/>
                </a:lnTo>
                <a:lnTo>
                  <a:pt x="15185" y="14688"/>
                </a:lnTo>
                <a:lnTo>
                  <a:pt x="15185" y="7104"/>
                </a:lnTo>
                <a:lnTo>
                  <a:pt x="15226" y="6720"/>
                </a:lnTo>
                <a:lnTo>
                  <a:pt x="15226" y="1152"/>
                </a:lnTo>
                <a:lnTo>
                  <a:pt x="15266" y="960"/>
                </a:lnTo>
                <a:lnTo>
                  <a:pt x="15266" y="0"/>
                </a:lnTo>
                <a:lnTo>
                  <a:pt x="15266" y="480"/>
                </a:lnTo>
                <a:lnTo>
                  <a:pt x="15307" y="576"/>
                </a:lnTo>
                <a:lnTo>
                  <a:pt x="15307" y="5472"/>
                </a:lnTo>
                <a:lnTo>
                  <a:pt x="15347" y="5856"/>
                </a:lnTo>
                <a:lnTo>
                  <a:pt x="15347" y="12960"/>
                </a:lnTo>
                <a:lnTo>
                  <a:pt x="15388" y="13440"/>
                </a:lnTo>
                <a:lnTo>
                  <a:pt x="15388" y="19680"/>
                </a:lnTo>
                <a:lnTo>
                  <a:pt x="15429" y="19968"/>
                </a:lnTo>
                <a:lnTo>
                  <a:pt x="15429" y="21600"/>
                </a:lnTo>
                <a:lnTo>
                  <a:pt x="15429" y="21504"/>
                </a:lnTo>
                <a:lnTo>
                  <a:pt x="15469" y="21408"/>
                </a:lnTo>
                <a:lnTo>
                  <a:pt x="15469" y="17376"/>
                </a:lnTo>
                <a:lnTo>
                  <a:pt x="15510" y="16992"/>
                </a:lnTo>
                <a:lnTo>
                  <a:pt x="15510" y="9696"/>
                </a:lnTo>
                <a:lnTo>
                  <a:pt x="15550" y="9216"/>
                </a:lnTo>
                <a:lnTo>
                  <a:pt x="15550" y="2880"/>
                </a:lnTo>
                <a:lnTo>
                  <a:pt x="15591" y="2592"/>
                </a:lnTo>
                <a:lnTo>
                  <a:pt x="15591" y="1152"/>
                </a:lnTo>
                <a:lnTo>
                  <a:pt x="15591" y="960"/>
                </a:lnTo>
                <a:lnTo>
                  <a:pt x="15591" y="0"/>
                </a:lnTo>
                <a:lnTo>
                  <a:pt x="15632" y="0"/>
                </a:lnTo>
                <a:lnTo>
                  <a:pt x="15632" y="3072"/>
                </a:lnTo>
                <a:lnTo>
                  <a:pt x="15672" y="3360"/>
                </a:lnTo>
                <a:lnTo>
                  <a:pt x="15672" y="10368"/>
                </a:lnTo>
                <a:lnTo>
                  <a:pt x="15713" y="10848"/>
                </a:lnTo>
                <a:lnTo>
                  <a:pt x="15713" y="17952"/>
                </a:lnTo>
                <a:lnTo>
                  <a:pt x="15753" y="18240"/>
                </a:lnTo>
                <a:lnTo>
                  <a:pt x="15753" y="21504"/>
                </a:lnTo>
                <a:lnTo>
                  <a:pt x="15794" y="21600"/>
                </a:lnTo>
                <a:lnTo>
                  <a:pt x="15794" y="19488"/>
                </a:lnTo>
                <a:lnTo>
                  <a:pt x="15835" y="19296"/>
                </a:lnTo>
                <a:lnTo>
                  <a:pt x="15835" y="12768"/>
                </a:lnTo>
                <a:lnTo>
                  <a:pt x="15875" y="12288"/>
                </a:lnTo>
                <a:lnTo>
                  <a:pt x="15875" y="4896"/>
                </a:lnTo>
                <a:lnTo>
                  <a:pt x="15916" y="4512"/>
                </a:lnTo>
                <a:lnTo>
                  <a:pt x="15916" y="288"/>
                </a:lnTo>
                <a:lnTo>
                  <a:pt x="15956" y="192"/>
                </a:lnTo>
                <a:lnTo>
                  <a:pt x="15956" y="0"/>
                </a:lnTo>
                <a:lnTo>
                  <a:pt x="15956" y="1248"/>
                </a:lnTo>
                <a:lnTo>
                  <a:pt x="15997" y="1440"/>
                </a:lnTo>
                <a:lnTo>
                  <a:pt x="15997" y="5472"/>
                </a:lnTo>
                <a:lnTo>
                  <a:pt x="15997" y="5760"/>
                </a:lnTo>
                <a:lnTo>
                  <a:pt x="15997" y="7392"/>
                </a:lnTo>
                <a:lnTo>
                  <a:pt x="16038" y="7776"/>
                </a:lnTo>
                <a:lnTo>
                  <a:pt x="16038" y="15360"/>
                </a:lnTo>
                <a:lnTo>
                  <a:pt x="16078" y="15744"/>
                </a:lnTo>
                <a:lnTo>
                  <a:pt x="16078" y="20832"/>
                </a:lnTo>
                <a:lnTo>
                  <a:pt x="16119" y="21024"/>
                </a:lnTo>
                <a:lnTo>
                  <a:pt x="16119" y="21600"/>
                </a:lnTo>
                <a:lnTo>
                  <a:pt x="16119" y="20832"/>
                </a:lnTo>
                <a:lnTo>
                  <a:pt x="16159" y="20640"/>
                </a:lnTo>
                <a:lnTo>
                  <a:pt x="16159" y="15648"/>
                </a:lnTo>
                <a:lnTo>
                  <a:pt x="16200" y="15264"/>
                </a:lnTo>
                <a:lnTo>
                  <a:pt x="16200" y="7584"/>
                </a:lnTo>
                <a:lnTo>
                  <a:pt x="16241" y="7200"/>
                </a:lnTo>
                <a:lnTo>
                  <a:pt x="16241" y="1344"/>
                </a:lnTo>
                <a:lnTo>
                  <a:pt x="16281" y="1152"/>
                </a:lnTo>
                <a:lnTo>
                  <a:pt x="16281" y="0"/>
                </a:lnTo>
                <a:lnTo>
                  <a:pt x="16281" y="288"/>
                </a:lnTo>
                <a:lnTo>
                  <a:pt x="16322" y="480"/>
                </a:lnTo>
                <a:lnTo>
                  <a:pt x="16322" y="4992"/>
                </a:lnTo>
                <a:lnTo>
                  <a:pt x="16362" y="5376"/>
                </a:lnTo>
                <a:lnTo>
                  <a:pt x="16362" y="12480"/>
                </a:lnTo>
                <a:lnTo>
                  <a:pt x="16403" y="12864"/>
                </a:lnTo>
                <a:lnTo>
                  <a:pt x="16403" y="19392"/>
                </a:lnTo>
                <a:lnTo>
                  <a:pt x="16444" y="19584"/>
                </a:lnTo>
                <a:lnTo>
                  <a:pt x="16444" y="19872"/>
                </a:lnTo>
                <a:lnTo>
                  <a:pt x="16444" y="20064"/>
                </a:lnTo>
                <a:lnTo>
                  <a:pt x="16444" y="21600"/>
                </a:lnTo>
                <a:lnTo>
                  <a:pt x="16444" y="21504"/>
                </a:lnTo>
                <a:lnTo>
                  <a:pt x="16484" y="21504"/>
                </a:lnTo>
                <a:lnTo>
                  <a:pt x="16484" y="17760"/>
                </a:lnTo>
                <a:lnTo>
                  <a:pt x="16525" y="17472"/>
                </a:lnTo>
                <a:lnTo>
                  <a:pt x="16525" y="10176"/>
                </a:lnTo>
                <a:lnTo>
                  <a:pt x="16565" y="9792"/>
                </a:lnTo>
                <a:lnTo>
                  <a:pt x="16565" y="3264"/>
                </a:lnTo>
                <a:lnTo>
                  <a:pt x="16606" y="2976"/>
                </a:lnTo>
                <a:lnTo>
                  <a:pt x="16606" y="0"/>
                </a:lnTo>
                <a:lnTo>
                  <a:pt x="16647" y="0"/>
                </a:lnTo>
                <a:lnTo>
                  <a:pt x="16647" y="2688"/>
                </a:lnTo>
                <a:lnTo>
                  <a:pt x="16687" y="2976"/>
                </a:lnTo>
                <a:lnTo>
                  <a:pt x="16687" y="9888"/>
                </a:lnTo>
                <a:lnTo>
                  <a:pt x="16728" y="10272"/>
                </a:lnTo>
                <a:lnTo>
                  <a:pt x="16728" y="17184"/>
                </a:lnTo>
                <a:lnTo>
                  <a:pt x="16768" y="17568"/>
                </a:lnTo>
                <a:lnTo>
                  <a:pt x="16768" y="21408"/>
                </a:lnTo>
                <a:lnTo>
                  <a:pt x="16809" y="21504"/>
                </a:lnTo>
                <a:lnTo>
                  <a:pt x="16809" y="21600"/>
                </a:lnTo>
                <a:lnTo>
                  <a:pt x="16809" y="19776"/>
                </a:lnTo>
                <a:lnTo>
                  <a:pt x="16850" y="19584"/>
                </a:lnTo>
                <a:lnTo>
                  <a:pt x="16850" y="17184"/>
                </a:lnTo>
                <a:lnTo>
                  <a:pt x="16850" y="16800"/>
                </a:lnTo>
                <a:lnTo>
                  <a:pt x="16850" y="13248"/>
                </a:lnTo>
                <a:lnTo>
                  <a:pt x="16890" y="12864"/>
                </a:lnTo>
                <a:lnTo>
                  <a:pt x="16890" y="5280"/>
                </a:lnTo>
                <a:lnTo>
                  <a:pt x="16931" y="4992"/>
                </a:lnTo>
                <a:lnTo>
                  <a:pt x="16931" y="576"/>
                </a:lnTo>
                <a:lnTo>
                  <a:pt x="16971" y="384"/>
                </a:lnTo>
                <a:lnTo>
                  <a:pt x="16971" y="0"/>
                </a:lnTo>
                <a:lnTo>
                  <a:pt x="16971" y="1056"/>
                </a:lnTo>
                <a:lnTo>
                  <a:pt x="17012" y="1248"/>
                </a:lnTo>
                <a:lnTo>
                  <a:pt x="17012" y="6912"/>
                </a:lnTo>
                <a:lnTo>
                  <a:pt x="17053" y="7296"/>
                </a:lnTo>
                <a:lnTo>
                  <a:pt x="17053" y="14880"/>
                </a:lnTo>
                <a:lnTo>
                  <a:pt x="17093" y="15264"/>
                </a:lnTo>
                <a:lnTo>
                  <a:pt x="17093" y="20640"/>
                </a:lnTo>
                <a:lnTo>
                  <a:pt x="17134" y="20832"/>
                </a:lnTo>
                <a:lnTo>
                  <a:pt x="17134" y="21600"/>
                </a:lnTo>
                <a:lnTo>
                  <a:pt x="17134" y="21120"/>
                </a:lnTo>
                <a:lnTo>
                  <a:pt x="17174" y="21024"/>
                </a:lnTo>
                <a:lnTo>
                  <a:pt x="17174" y="16128"/>
                </a:lnTo>
                <a:lnTo>
                  <a:pt x="17215" y="15744"/>
                </a:lnTo>
                <a:lnTo>
                  <a:pt x="17215" y="8160"/>
                </a:lnTo>
                <a:lnTo>
                  <a:pt x="17256" y="7776"/>
                </a:lnTo>
                <a:lnTo>
                  <a:pt x="17256" y="2400"/>
                </a:lnTo>
                <a:lnTo>
                  <a:pt x="17256" y="2112"/>
                </a:lnTo>
                <a:lnTo>
                  <a:pt x="17256" y="1632"/>
                </a:lnTo>
                <a:lnTo>
                  <a:pt x="17296" y="1440"/>
                </a:lnTo>
                <a:lnTo>
                  <a:pt x="17296" y="0"/>
                </a:lnTo>
                <a:lnTo>
                  <a:pt x="17296" y="192"/>
                </a:lnTo>
                <a:lnTo>
                  <a:pt x="17337" y="288"/>
                </a:lnTo>
                <a:lnTo>
                  <a:pt x="17337" y="4224"/>
                </a:lnTo>
                <a:lnTo>
                  <a:pt x="17377" y="4608"/>
                </a:lnTo>
                <a:lnTo>
                  <a:pt x="17377" y="11904"/>
                </a:lnTo>
                <a:lnTo>
                  <a:pt x="17418" y="12384"/>
                </a:lnTo>
                <a:lnTo>
                  <a:pt x="17418" y="19008"/>
                </a:lnTo>
                <a:lnTo>
                  <a:pt x="17459" y="19296"/>
                </a:lnTo>
                <a:lnTo>
                  <a:pt x="17459" y="21600"/>
                </a:lnTo>
                <a:lnTo>
                  <a:pt x="17499" y="21504"/>
                </a:lnTo>
                <a:lnTo>
                  <a:pt x="17499" y="18240"/>
                </a:lnTo>
                <a:lnTo>
                  <a:pt x="17540" y="17856"/>
                </a:lnTo>
                <a:lnTo>
                  <a:pt x="17540" y="11136"/>
                </a:lnTo>
                <a:lnTo>
                  <a:pt x="17580" y="10752"/>
                </a:lnTo>
                <a:lnTo>
                  <a:pt x="17580" y="3648"/>
                </a:lnTo>
                <a:lnTo>
                  <a:pt x="17621" y="3360"/>
                </a:lnTo>
                <a:lnTo>
                  <a:pt x="17621" y="0"/>
                </a:lnTo>
                <a:lnTo>
                  <a:pt x="17662" y="0"/>
                </a:lnTo>
                <a:lnTo>
                  <a:pt x="17662" y="2400"/>
                </a:lnTo>
                <a:lnTo>
                  <a:pt x="17702" y="2688"/>
                </a:lnTo>
                <a:lnTo>
                  <a:pt x="17702" y="3552"/>
                </a:lnTo>
                <a:lnTo>
                  <a:pt x="17702" y="3840"/>
                </a:lnTo>
                <a:lnTo>
                  <a:pt x="17702" y="9312"/>
                </a:lnTo>
                <a:lnTo>
                  <a:pt x="17743" y="9792"/>
                </a:lnTo>
                <a:lnTo>
                  <a:pt x="17743" y="16704"/>
                </a:lnTo>
                <a:lnTo>
                  <a:pt x="17783" y="17088"/>
                </a:lnTo>
                <a:lnTo>
                  <a:pt x="17783" y="21312"/>
                </a:lnTo>
                <a:lnTo>
                  <a:pt x="17824" y="21408"/>
                </a:lnTo>
                <a:lnTo>
                  <a:pt x="17824" y="21600"/>
                </a:lnTo>
                <a:lnTo>
                  <a:pt x="17824" y="20064"/>
                </a:lnTo>
                <a:lnTo>
                  <a:pt x="17865" y="19872"/>
                </a:lnTo>
                <a:lnTo>
                  <a:pt x="17865" y="13728"/>
                </a:lnTo>
                <a:lnTo>
                  <a:pt x="17905" y="13344"/>
                </a:lnTo>
                <a:lnTo>
                  <a:pt x="17905" y="5760"/>
                </a:lnTo>
                <a:lnTo>
                  <a:pt x="17946" y="5376"/>
                </a:lnTo>
                <a:lnTo>
                  <a:pt x="17946" y="768"/>
                </a:lnTo>
                <a:lnTo>
                  <a:pt x="17986" y="576"/>
                </a:lnTo>
                <a:lnTo>
                  <a:pt x="17986" y="0"/>
                </a:lnTo>
                <a:lnTo>
                  <a:pt x="17986" y="768"/>
                </a:lnTo>
                <a:lnTo>
                  <a:pt x="18027" y="960"/>
                </a:lnTo>
                <a:lnTo>
                  <a:pt x="18027" y="6432"/>
                </a:lnTo>
                <a:lnTo>
                  <a:pt x="18068" y="6816"/>
                </a:lnTo>
                <a:lnTo>
                  <a:pt x="18068" y="14400"/>
                </a:lnTo>
                <a:lnTo>
                  <a:pt x="18108" y="14784"/>
                </a:lnTo>
                <a:lnTo>
                  <a:pt x="18108" y="18432"/>
                </a:lnTo>
                <a:lnTo>
                  <a:pt x="18108" y="18720"/>
                </a:lnTo>
                <a:lnTo>
                  <a:pt x="18108" y="20448"/>
                </a:lnTo>
                <a:lnTo>
                  <a:pt x="18149" y="20640"/>
                </a:lnTo>
                <a:lnTo>
                  <a:pt x="18149" y="21600"/>
                </a:lnTo>
                <a:lnTo>
                  <a:pt x="18149" y="21312"/>
                </a:lnTo>
                <a:lnTo>
                  <a:pt x="18189" y="21120"/>
                </a:lnTo>
                <a:lnTo>
                  <a:pt x="18189" y="16512"/>
                </a:lnTo>
                <a:lnTo>
                  <a:pt x="18230" y="16224"/>
                </a:lnTo>
                <a:lnTo>
                  <a:pt x="18230" y="8640"/>
                </a:lnTo>
                <a:lnTo>
                  <a:pt x="18271" y="8256"/>
                </a:lnTo>
                <a:lnTo>
                  <a:pt x="18271" y="1920"/>
                </a:lnTo>
                <a:lnTo>
                  <a:pt x="18311" y="1728"/>
                </a:lnTo>
                <a:lnTo>
                  <a:pt x="18311" y="0"/>
                </a:lnTo>
                <a:lnTo>
                  <a:pt x="18311" y="96"/>
                </a:lnTo>
                <a:lnTo>
                  <a:pt x="18352" y="96"/>
                </a:lnTo>
                <a:lnTo>
                  <a:pt x="18352" y="3840"/>
                </a:lnTo>
                <a:lnTo>
                  <a:pt x="18392" y="4128"/>
                </a:lnTo>
                <a:lnTo>
                  <a:pt x="18392" y="11424"/>
                </a:lnTo>
                <a:lnTo>
                  <a:pt x="18433" y="11808"/>
                </a:lnTo>
                <a:lnTo>
                  <a:pt x="18433" y="18720"/>
                </a:lnTo>
                <a:lnTo>
                  <a:pt x="18474" y="19008"/>
                </a:lnTo>
                <a:lnTo>
                  <a:pt x="18474" y="21600"/>
                </a:lnTo>
                <a:lnTo>
                  <a:pt x="18514" y="21600"/>
                </a:lnTo>
                <a:lnTo>
                  <a:pt x="18514" y="18912"/>
                </a:lnTo>
                <a:lnTo>
                  <a:pt x="18555" y="18624"/>
                </a:lnTo>
                <a:lnTo>
                  <a:pt x="18555" y="11712"/>
                </a:lnTo>
                <a:lnTo>
                  <a:pt x="18595" y="11232"/>
                </a:lnTo>
                <a:lnTo>
                  <a:pt x="18595" y="4032"/>
                </a:lnTo>
                <a:lnTo>
                  <a:pt x="18636" y="3744"/>
                </a:lnTo>
                <a:lnTo>
                  <a:pt x="18636" y="96"/>
                </a:lnTo>
                <a:lnTo>
                  <a:pt x="18677" y="96"/>
                </a:lnTo>
                <a:lnTo>
                  <a:pt x="18677" y="0"/>
                </a:lnTo>
                <a:lnTo>
                  <a:pt x="18677" y="2016"/>
                </a:lnTo>
                <a:lnTo>
                  <a:pt x="18717" y="2304"/>
                </a:lnTo>
                <a:lnTo>
                  <a:pt x="18717" y="8352"/>
                </a:lnTo>
                <a:lnTo>
                  <a:pt x="18758" y="8832"/>
                </a:lnTo>
                <a:lnTo>
                  <a:pt x="18758" y="16320"/>
                </a:lnTo>
                <a:lnTo>
                  <a:pt x="18798" y="16704"/>
                </a:lnTo>
                <a:lnTo>
                  <a:pt x="18798" y="21216"/>
                </a:lnTo>
                <a:lnTo>
                  <a:pt x="18839" y="21312"/>
                </a:lnTo>
                <a:lnTo>
                  <a:pt x="18839" y="21600"/>
                </a:lnTo>
                <a:lnTo>
                  <a:pt x="18839" y="20352"/>
                </a:lnTo>
                <a:lnTo>
                  <a:pt x="18880" y="20160"/>
                </a:lnTo>
                <a:lnTo>
                  <a:pt x="18880" y="14304"/>
                </a:lnTo>
                <a:lnTo>
                  <a:pt x="18920" y="13824"/>
                </a:lnTo>
                <a:lnTo>
                  <a:pt x="18920" y="6624"/>
                </a:lnTo>
                <a:lnTo>
                  <a:pt x="18961" y="6240"/>
                </a:lnTo>
                <a:lnTo>
                  <a:pt x="18961" y="4032"/>
                </a:lnTo>
                <a:lnTo>
                  <a:pt x="18961" y="3744"/>
                </a:lnTo>
                <a:lnTo>
                  <a:pt x="18961" y="960"/>
                </a:lnTo>
                <a:lnTo>
                  <a:pt x="19002" y="768"/>
                </a:lnTo>
                <a:lnTo>
                  <a:pt x="19002" y="0"/>
                </a:lnTo>
                <a:lnTo>
                  <a:pt x="19002" y="672"/>
                </a:lnTo>
                <a:lnTo>
                  <a:pt x="19042" y="768"/>
                </a:lnTo>
                <a:lnTo>
                  <a:pt x="19042" y="5952"/>
                </a:lnTo>
                <a:lnTo>
                  <a:pt x="19083" y="6336"/>
                </a:lnTo>
                <a:lnTo>
                  <a:pt x="19083" y="13920"/>
                </a:lnTo>
                <a:lnTo>
                  <a:pt x="19123" y="14304"/>
                </a:lnTo>
                <a:lnTo>
                  <a:pt x="19123" y="19968"/>
                </a:lnTo>
                <a:lnTo>
                  <a:pt x="19164" y="20160"/>
                </a:lnTo>
                <a:lnTo>
                  <a:pt x="19164" y="21600"/>
                </a:lnTo>
                <a:lnTo>
                  <a:pt x="19164" y="21408"/>
                </a:lnTo>
                <a:lnTo>
                  <a:pt x="19205" y="21312"/>
                </a:lnTo>
                <a:lnTo>
                  <a:pt x="19205" y="16992"/>
                </a:lnTo>
                <a:lnTo>
                  <a:pt x="19245" y="16608"/>
                </a:lnTo>
                <a:lnTo>
                  <a:pt x="19245" y="9216"/>
                </a:lnTo>
                <a:lnTo>
                  <a:pt x="19286" y="8736"/>
                </a:lnTo>
                <a:lnTo>
                  <a:pt x="19286" y="2304"/>
                </a:lnTo>
                <a:lnTo>
                  <a:pt x="19326" y="2016"/>
                </a:lnTo>
                <a:lnTo>
                  <a:pt x="19326" y="0"/>
                </a:lnTo>
                <a:lnTo>
                  <a:pt x="19367" y="96"/>
                </a:lnTo>
                <a:lnTo>
                  <a:pt x="19367" y="2016"/>
                </a:lnTo>
                <a:lnTo>
                  <a:pt x="19367" y="2304"/>
                </a:lnTo>
                <a:lnTo>
                  <a:pt x="19367" y="3456"/>
                </a:lnTo>
                <a:lnTo>
                  <a:pt x="19408" y="3744"/>
                </a:lnTo>
                <a:lnTo>
                  <a:pt x="19408" y="10848"/>
                </a:lnTo>
                <a:lnTo>
                  <a:pt x="19448" y="11328"/>
                </a:lnTo>
                <a:lnTo>
                  <a:pt x="19448" y="18336"/>
                </a:lnTo>
                <a:lnTo>
                  <a:pt x="19489" y="18624"/>
                </a:lnTo>
                <a:lnTo>
                  <a:pt x="19489" y="21600"/>
                </a:lnTo>
                <a:lnTo>
                  <a:pt x="19529" y="21600"/>
                </a:lnTo>
                <a:lnTo>
                  <a:pt x="19529" y="19200"/>
                </a:lnTo>
                <a:lnTo>
                  <a:pt x="19570" y="18912"/>
                </a:lnTo>
                <a:lnTo>
                  <a:pt x="19570" y="12288"/>
                </a:lnTo>
                <a:lnTo>
                  <a:pt x="19611" y="11808"/>
                </a:lnTo>
                <a:lnTo>
                  <a:pt x="19611" y="4512"/>
                </a:lnTo>
                <a:lnTo>
                  <a:pt x="19651" y="4128"/>
                </a:lnTo>
                <a:lnTo>
                  <a:pt x="19651" y="192"/>
                </a:lnTo>
                <a:lnTo>
                  <a:pt x="19692" y="96"/>
                </a:lnTo>
                <a:lnTo>
                  <a:pt x="19692" y="0"/>
                </a:lnTo>
                <a:lnTo>
                  <a:pt x="19692" y="1728"/>
                </a:lnTo>
                <a:lnTo>
                  <a:pt x="19732" y="2016"/>
                </a:lnTo>
                <a:lnTo>
                  <a:pt x="19732" y="7872"/>
                </a:lnTo>
                <a:lnTo>
                  <a:pt x="19773" y="8256"/>
                </a:lnTo>
                <a:lnTo>
                  <a:pt x="19773" y="15840"/>
                </a:lnTo>
                <a:lnTo>
                  <a:pt x="19814" y="16224"/>
                </a:lnTo>
                <a:lnTo>
                  <a:pt x="19814" y="16608"/>
                </a:lnTo>
                <a:lnTo>
                  <a:pt x="19814" y="16896"/>
                </a:lnTo>
                <a:lnTo>
                  <a:pt x="19814" y="21024"/>
                </a:lnTo>
                <a:lnTo>
                  <a:pt x="19854" y="21120"/>
                </a:lnTo>
                <a:lnTo>
                  <a:pt x="19854" y="21600"/>
                </a:lnTo>
                <a:lnTo>
                  <a:pt x="19854" y="20640"/>
                </a:lnTo>
                <a:lnTo>
                  <a:pt x="19895" y="20448"/>
                </a:lnTo>
                <a:lnTo>
                  <a:pt x="19895" y="14784"/>
                </a:lnTo>
                <a:lnTo>
                  <a:pt x="19935" y="14400"/>
                </a:lnTo>
                <a:lnTo>
                  <a:pt x="19935" y="7200"/>
                </a:lnTo>
                <a:lnTo>
                  <a:pt x="19976" y="6720"/>
                </a:lnTo>
                <a:lnTo>
                  <a:pt x="19976" y="1152"/>
                </a:lnTo>
                <a:lnTo>
                  <a:pt x="20017" y="960"/>
                </a:lnTo>
                <a:lnTo>
                  <a:pt x="20017" y="0"/>
                </a:lnTo>
                <a:lnTo>
                  <a:pt x="20017" y="480"/>
                </a:lnTo>
                <a:lnTo>
                  <a:pt x="20057" y="576"/>
                </a:lnTo>
                <a:lnTo>
                  <a:pt x="20057" y="5472"/>
                </a:lnTo>
                <a:lnTo>
                  <a:pt x="20098" y="5856"/>
                </a:lnTo>
                <a:lnTo>
                  <a:pt x="20098" y="12960"/>
                </a:lnTo>
                <a:lnTo>
                  <a:pt x="20138" y="13344"/>
                </a:lnTo>
                <a:lnTo>
                  <a:pt x="20138" y="19680"/>
                </a:lnTo>
                <a:lnTo>
                  <a:pt x="20179" y="19872"/>
                </a:lnTo>
                <a:lnTo>
                  <a:pt x="20179" y="21600"/>
                </a:lnTo>
                <a:lnTo>
                  <a:pt x="20179" y="21504"/>
                </a:lnTo>
                <a:lnTo>
                  <a:pt x="20220" y="21408"/>
                </a:lnTo>
                <a:lnTo>
                  <a:pt x="20220" y="20256"/>
                </a:lnTo>
                <a:lnTo>
                  <a:pt x="20220" y="19968"/>
                </a:lnTo>
                <a:lnTo>
                  <a:pt x="20220" y="17472"/>
                </a:lnTo>
                <a:lnTo>
                  <a:pt x="20260" y="17088"/>
                </a:lnTo>
                <a:lnTo>
                  <a:pt x="20260" y="9696"/>
                </a:lnTo>
                <a:lnTo>
                  <a:pt x="20301" y="9312"/>
                </a:lnTo>
                <a:lnTo>
                  <a:pt x="20301" y="2880"/>
                </a:lnTo>
                <a:lnTo>
                  <a:pt x="20341" y="2592"/>
                </a:lnTo>
                <a:lnTo>
                  <a:pt x="20341" y="0"/>
                </a:lnTo>
                <a:lnTo>
                  <a:pt x="20382" y="0"/>
                </a:lnTo>
                <a:lnTo>
                  <a:pt x="20382" y="3072"/>
                </a:lnTo>
                <a:lnTo>
                  <a:pt x="20423" y="3360"/>
                </a:lnTo>
                <a:lnTo>
                  <a:pt x="20423" y="10368"/>
                </a:lnTo>
                <a:lnTo>
                  <a:pt x="20463" y="10752"/>
                </a:lnTo>
                <a:lnTo>
                  <a:pt x="20463" y="17952"/>
                </a:lnTo>
                <a:lnTo>
                  <a:pt x="20504" y="18240"/>
                </a:lnTo>
                <a:lnTo>
                  <a:pt x="20504" y="21504"/>
                </a:lnTo>
                <a:lnTo>
                  <a:pt x="20544" y="21600"/>
                </a:lnTo>
                <a:lnTo>
                  <a:pt x="20544" y="19584"/>
                </a:lnTo>
                <a:lnTo>
                  <a:pt x="20585" y="19296"/>
                </a:lnTo>
                <a:lnTo>
                  <a:pt x="20585" y="12768"/>
                </a:lnTo>
                <a:lnTo>
                  <a:pt x="20626" y="12384"/>
                </a:lnTo>
                <a:lnTo>
                  <a:pt x="20626" y="6048"/>
                </a:lnTo>
                <a:lnTo>
                  <a:pt x="20626" y="5664"/>
                </a:lnTo>
                <a:lnTo>
                  <a:pt x="20626" y="4896"/>
                </a:lnTo>
                <a:lnTo>
                  <a:pt x="20666" y="4512"/>
                </a:lnTo>
                <a:lnTo>
                  <a:pt x="20666" y="288"/>
                </a:lnTo>
                <a:lnTo>
                  <a:pt x="20707" y="192"/>
                </a:lnTo>
                <a:lnTo>
                  <a:pt x="20707" y="0"/>
                </a:lnTo>
                <a:lnTo>
                  <a:pt x="20707" y="1248"/>
                </a:lnTo>
                <a:lnTo>
                  <a:pt x="20747" y="1440"/>
                </a:lnTo>
                <a:lnTo>
                  <a:pt x="20747" y="7392"/>
                </a:lnTo>
                <a:lnTo>
                  <a:pt x="20788" y="7776"/>
                </a:lnTo>
                <a:lnTo>
                  <a:pt x="20788" y="15360"/>
                </a:lnTo>
                <a:lnTo>
                  <a:pt x="20829" y="15744"/>
                </a:lnTo>
                <a:lnTo>
                  <a:pt x="20829" y="20832"/>
                </a:lnTo>
                <a:lnTo>
                  <a:pt x="20869" y="21024"/>
                </a:lnTo>
                <a:lnTo>
                  <a:pt x="20869" y="21600"/>
                </a:lnTo>
                <a:lnTo>
                  <a:pt x="20869" y="20832"/>
                </a:lnTo>
                <a:lnTo>
                  <a:pt x="20910" y="20640"/>
                </a:lnTo>
                <a:lnTo>
                  <a:pt x="20910" y="15648"/>
                </a:lnTo>
                <a:lnTo>
                  <a:pt x="20950" y="15264"/>
                </a:lnTo>
                <a:lnTo>
                  <a:pt x="20950" y="7680"/>
                </a:lnTo>
                <a:lnTo>
                  <a:pt x="20991" y="7296"/>
                </a:lnTo>
                <a:lnTo>
                  <a:pt x="20991" y="1440"/>
                </a:lnTo>
                <a:lnTo>
                  <a:pt x="21032" y="1248"/>
                </a:lnTo>
                <a:lnTo>
                  <a:pt x="21032" y="0"/>
                </a:lnTo>
                <a:lnTo>
                  <a:pt x="21032" y="288"/>
                </a:lnTo>
                <a:lnTo>
                  <a:pt x="21072" y="384"/>
                </a:lnTo>
                <a:lnTo>
                  <a:pt x="21072" y="864"/>
                </a:lnTo>
                <a:lnTo>
                  <a:pt x="21072" y="1056"/>
                </a:lnTo>
                <a:lnTo>
                  <a:pt x="21072" y="4992"/>
                </a:lnTo>
                <a:lnTo>
                  <a:pt x="21113" y="5376"/>
                </a:lnTo>
                <a:lnTo>
                  <a:pt x="21113" y="12480"/>
                </a:lnTo>
                <a:lnTo>
                  <a:pt x="21153" y="12864"/>
                </a:lnTo>
                <a:lnTo>
                  <a:pt x="21153" y="19296"/>
                </a:lnTo>
                <a:lnTo>
                  <a:pt x="21194" y="19584"/>
                </a:lnTo>
                <a:lnTo>
                  <a:pt x="21194" y="21600"/>
                </a:lnTo>
                <a:lnTo>
                  <a:pt x="21194" y="21504"/>
                </a:lnTo>
                <a:lnTo>
                  <a:pt x="21235" y="21504"/>
                </a:lnTo>
                <a:lnTo>
                  <a:pt x="21235" y="17856"/>
                </a:lnTo>
                <a:lnTo>
                  <a:pt x="21275" y="17472"/>
                </a:lnTo>
                <a:lnTo>
                  <a:pt x="21275" y="10272"/>
                </a:lnTo>
                <a:lnTo>
                  <a:pt x="21316" y="9792"/>
                </a:lnTo>
                <a:lnTo>
                  <a:pt x="21316" y="3264"/>
                </a:lnTo>
                <a:lnTo>
                  <a:pt x="21356" y="2976"/>
                </a:lnTo>
                <a:lnTo>
                  <a:pt x="21356" y="0"/>
                </a:lnTo>
                <a:lnTo>
                  <a:pt x="21397" y="0"/>
                </a:lnTo>
                <a:lnTo>
                  <a:pt x="21397" y="2688"/>
                </a:lnTo>
                <a:lnTo>
                  <a:pt x="21438" y="2976"/>
                </a:lnTo>
                <a:lnTo>
                  <a:pt x="21438" y="9792"/>
                </a:lnTo>
                <a:lnTo>
                  <a:pt x="21478" y="10272"/>
                </a:lnTo>
                <a:lnTo>
                  <a:pt x="21478" y="14496"/>
                </a:lnTo>
                <a:lnTo>
                  <a:pt x="21478" y="14880"/>
                </a:lnTo>
                <a:lnTo>
                  <a:pt x="21478" y="17472"/>
                </a:lnTo>
                <a:lnTo>
                  <a:pt x="21519" y="17856"/>
                </a:lnTo>
                <a:lnTo>
                  <a:pt x="21519" y="21408"/>
                </a:lnTo>
                <a:lnTo>
                  <a:pt x="21559" y="21504"/>
                </a:lnTo>
                <a:lnTo>
                  <a:pt x="21559" y="21600"/>
                </a:lnTo>
                <a:lnTo>
                  <a:pt x="21559" y="19872"/>
                </a:lnTo>
                <a:lnTo>
                  <a:pt x="21600" y="19584"/>
                </a:lnTo>
                <a:lnTo>
                  <a:pt x="21600" y="17184"/>
                </a:lnTo>
                <a:lnTo>
                  <a:pt x="21600" y="16800"/>
                </a:lnTo>
              </a:path>
            </a:pathLst>
          </a:custGeom>
          <a:noFill/>
          <a:ln w="12700" cap="flat">
            <a:solidFill>
              <a:srgbClr val="FF271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66"/>
          </a:p>
        </p:txBody>
      </p:sp>
      <p:grpSp>
        <p:nvGrpSpPr>
          <p:cNvPr id="26" name="Group 9"/>
          <p:cNvGrpSpPr>
            <a:grpSpLocks/>
          </p:cNvGrpSpPr>
          <p:nvPr/>
        </p:nvGrpSpPr>
        <p:grpSpPr bwMode="auto">
          <a:xfrm>
            <a:off x="7572869" y="2565285"/>
            <a:ext cx="669929" cy="634008"/>
            <a:chOff x="0" y="0"/>
            <a:chExt cx="600" cy="568"/>
          </a:xfrm>
        </p:grpSpPr>
        <p:sp>
          <p:nvSpPr>
            <p:cNvPr id="27" name="Oval 5"/>
            <p:cNvSpPr>
              <a:spLocks/>
            </p:cNvSpPr>
            <p:nvPr/>
          </p:nvSpPr>
          <p:spPr bwMode="auto">
            <a:xfrm>
              <a:off x="0" y="0"/>
              <a:ext cx="600" cy="56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28" name="AutoShape 6"/>
            <p:cNvSpPr>
              <a:spLocks/>
            </p:cNvSpPr>
            <p:nvPr/>
          </p:nvSpPr>
          <p:spPr bwMode="auto">
            <a:xfrm>
              <a:off x="108" y="133"/>
              <a:ext cx="398" cy="240"/>
            </a:xfrm>
            <a:prstGeom prst="triangle">
              <a:avLst>
                <a:gd name="adj" fmla="val 50000"/>
              </a:avLst>
            </a:prstGeom>
            <a:solidFill>
              <a:schemeClr val="tx1"/>
            </a:solidFill>
            <a:ln w="38100">
              <a:solidFill>
                <a:schemeClr val="tx1"/>
              </a:solidFill>
              <a:miter lim="800000"/>
              <a:headEnd/>
              <a:tailEnd/>
            </a:ln>
          </p:spPr>
          <p:txBody>
            <a:bodyPr lIns="0" tIns="0" rIns="0" bIns="0"/>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eaLnBrk="1" hangingPunct="1"/>
              <a:endParaRPr lang="en-US" altLang="en-US" sz="2672"/>
            </a:p>
          </p:txBody>
        </p:sp>
        <p:sp>
          <p:nvSpPr>
            <p:cNvPr id="29" name="Line 7"/>
            <p:cNvSpPr>
              <a:spLocks noChangeShapeType="1"/>
            </p:cNvSpPr>
            <p:nvPr/>
          </p:nvSpPr>
          <p:spPr bwMode="auto">
            <a:xfrm>
              <a:off x="297" y="0"/>
              <a:ext cx="1" cy="56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sp>
          <p:nvSpPr>
            <p:cNvPr id="30" name="Line 8"/>
            <p:cNvSpPr>
              <a:spLocks noChangeShapeType="1"/>
            </p:cNvSpPr>
            <p:nvPr/>
          </p:nvSpPr>
          <p:spPr bwMode="auto">
            <a:xfrm>
              <a:off x="35" y="1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1266"/>
            </a:p>
          </p:txBody>
        </p:sp>
      </p:grpSp>
      <p:sp>
        <p:nvSpPr>
          <p:cNvPr id="31" name="Rectangle 33"/>
          <p:cNvSpPr>
            <a:spLocks/>
          </p:cNvSpPr>
          <p:nvPr/>
        </p:nvSpPr>
        <p:spPr bwMode="auto">
          <a:xfrm>
            <a:off x="1130777" y="2565285"/>
            <a:ext cx="722955" cy="51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BBE0E3"/>
                </a:solidFill>
                <a:miter lim="800000"/>
                <a:headEnd/>
                <a:tailEnd/>
              </a14:hiddenLine>
            </a:ext>
          </a:extLst>
        </p:spPr>
        <p:txBody>
          <a:bodyPr wrap="none" lIns="0" tIns="0" rIns="0" bIns="0" anchor="ctr">
            <a:spAutoFit/>
          </a:bodyP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1687" dirty="0">
                <a:solidFill>
                  <a:schemeClr val="tx1"/>
                </a:solidFill>
                <a:latin typeface="Arial" charset="0"/>
                <a:ea typeface="ＭＳ Ｐゴシック" charset="-128"/>
                <a:sym typeface="Arial" charset="0"/>
              </a:rPr>
              <a:t>Wave 1</a:t>
            </a:r>
          </a:p>
          <a:p>
            <a:pPr algn="ctr" eaLnBrk="1" hangingPunct="1"/>
            <a:r>
              <a:rPr lang="en-US" altLang="en-US" sz="1687" dirty="0">
                <a:solidFill>
                  <a:schemeClr val="tx1"/>
                </a:solidFill>
                <a:latin typeface="Arial" charset="0"/>
                <a:ea typeface="ＭＳ Ｐゴシック" charset="-128"/>
                <a:sym typeface="Arial" charset="0"/>
              </a:rPr>
              <a:t>(</a:t>
            </a:r>
            <a:r>
              <a:rPr lang="en-US" altLang="en-US" sz="1687" dirty="0">
                <a:solidFill>
                  <a:schemeClr val="tx1"/>
                </a:solidFill>
                <a:latin typeface="Symbol" charset="2"/>
                <a:ea typeface="ＭＳ Ｐゴシック" charset="-128"/>
                <a:sym typeface="Symbol" charset="2"/>
              </a:rPr>
              <a:t>n</a:t>
            </a:r>
            <a:r>
              <a:rPr lang="en-US" altLang="en-US" sz="1687" baseline="-20000" dirty="0">
                <a:solidFill>
                  <a:schemeClr val="tx1"/>
                </a:solidFill>
                <a:latin typeface="Arial" charset="0"/>
                <a:ea typeface="ＭＳ Ｐゴシック" charset="-128"/>
                <a:sym typeface="Arial" charset="0"/>
              </a:rPr>
              <a:t>opt1</a:t>
            </a:r>
            <a:r>
              <a:rPr lang="en-US" altLang="en-US" sz="1687" dirty="0">
                <a:solidFill>
                  <a:schemeClr val="tx1"/>
                </a:solidFill>
                <a:latin typeface="Arial" charset="0"/>
                <a:ea typeface="ＭＳ Ｐゴシック" charset="-128"/>
                <a:sym typeface="Arial" charset="0"/>
              </a:rPr>
              <a:t>)</a:t>
            </a:r>
          </a:p>
        </p:txBody>
      </p:sp>
      <p:sp>
        <p:nvSpPr>
          <p:cNvPr id="2" name="Rectangle 1"/>
          <p:cNvSpPr/>
          <p:nvPr/>
        </p:nvSpPr>
        <p:spPr>
          <a:xfrm>
            <a:off x="472646" y="3996892"/>
            <a:ext cx="2429953" cy="923330"/>
          </a:xfrm>
          <a:prstGeom prst="rect">
            <a:avLst/>
          </a:prstGeom>
        </p:spPr>
        <p:txBody>
          <a:bodyPr wrap="square">
            <a:spAutoFit/>
          </a:bodyPr>
          <a:lstStyle/>
          <a:p>
            <a:pPr algn="ctr"/>
            <a:r>
              <a:rPr lang="en-US" altLang="en-US">
                <a:solidFill>
                  <a:schemeClr val="accent1">
                    <a:lumMod val="75000"/>
                  </a:schemeClr>
                </a:solidFill>
                <a:latin typeface="Arial" charset="0"/>
                <a:ea typeface="ＭＳ Ｐゴシック" charset="-128"/>
                <a:sym typeface="Arial" charset="0"/>
              </a:rPr>
              <a:t>PD will produce </a:t>
            </a:r>
            <a:r>
              <a:rPr lang="en-US" altLang="en-US" dirty="0">
                <a:solidFill>
                  <a:schemeClr val="accent1">
                    <a:lumMod val="75000"/>
                  </a:schemeClr>
                </a:solidFill>
                <a:latin typeface="Arial" charset="0"/>
                <a:ea typeface="ＭＳ Ｐゴシック" charset="-128"/>
                <a:sym typeface="Arial" charset="0"/>
              </a:rPr>
              <a:t>a voltage proportional to the light</a:t>
            </a:r>
            <a:r>
              <a:rPr lang="ja-JP" altLang="en-US" dirty="0">
                <a:solidFill>
                  <a:schemeClr val="accent1">
                    <a:lumMod val="75000"/>
                  </a:schemeClr>
                </a:solidFill>
                <a:latin typeface="Arial" charset="0"/>
                <a:sym typeface="Arial" charset="0"/>
              </a:rPr>
              <a:t>’</a:t>
            </a:r>
            <a:r>
              <a:rPr lang="en-US" altLang="ja-JP" dirty="0">
                <a:solidFill>
                  <a:schemeClr val="accent1">
                    <a:lumMod val="75000"/>
                  </a:schemeClr>
                </a:solidFill>
                <a:latin typeface="Arial" charset="0"/>
                <a:sym typeface="Arial" charset="0"/>
              </a:rPr>
              <a:t>s intensity</a:t>
            </a:r>
            <a:endParaRPr lang="en-US" altLang="en-US" dirty="0">
              <a:solidFill>
                <a:schemeClr val="accent1">
                  <a:lumMod val="75000"/>
                </a:schemeClr>
              </a:solidFill>
              <a:latin typeface="Arial" charset="0"/>
              <a:ea typeface="ＭＳ Ｐゴシック" charset="-128"/>
              <a:sym typeface="Arial" charset="0"/>
            </a:endParaRPr>
          </a:p>
        </p:txBody>
      </p:sp>
      <p:sp>
        <p:nvSpPr>
          <p:cNvPr id="3" name="Rectangle 2"/>
          <p:cNvSpPr/>
          <p:nvPr/>
        </p:nvSpPr>
        <p:spPr>
          <a:xfrm>
            <a:off x="1207208" y="1009717"/>
            <a:ext cx="6720653" cy="707886"/>
          </a:xfrm>
          <a:prstGeom prst="rect">
            <a:avLst/>
          </a:prstGeom>
        </p:spPr>
        <p:txBody>
          <a:bodyPr wrap="square">
            <a:spAutoFit/>
          </a:bodyPr>
          <a:lstStyle/>
          <a:p>
            <a:pPr algn="ctr"/>
            <a:r>
              <a:rPr lang="en-US" altLang="en-US" sz="2000" dirty="0">
                <a:latin typeface="Arial" charset="0"/>
                <a:ea typeface="ＭＳ Ｐゴシック" charset="-128"/>
                <a:sym typeface="Arial" charset="0"/>
              </a:rPr>
              <a:t>The carrier frequency of a light wave is too fast for a photodiode </a:t>
            </a:r>
            <a:r>
              <a:rPr lang="en-US" altLang="en-US" sz="2000">
                <a:latin typeface="Arial" charset="0"/>
                <a:ea typeface="ＭＳ Ｐゴシック" charset="-128"/>
                <a:sym typeface="Arial" charset="0"/>
              </a:rPr>
              <a:t>to resolve….</a:t>
            </a:r>
            <a:endParaRPr lang="en-US" altLang="en-US" sz="2000" dirty="0">
              <a:latin typeface="Arial" charset="0"/>
              <a:ea typeface="ＭＳ Ｐゴシック" charset="-128"/>
              <a:sym typeface="Arial" charset="0"/>
            </a:endParaRPr>
          </a:p>
        </p:txBody>
      </p:sp>
      <p:sp>
        <p:nvSpPr>
          <p:cNvPr id="5" name="Slide Number Placeholder 4"/>
          <p:cNvSpPr>
            <a:spLocks noGrp="1"/>
          </p:cNvSpPr>
          <p:nvPr>
            <p:ph type="sldNum" sz="quarter" idx="12"/>
          </p:nvPr>
        </p:nvSpPr>
        <p:spPr/>
        <p:txBody>
          <a:bodyPr/>
          <a:lstStyle/>
          <a:p>
            <a:fld id="{D1B06FA4-38C0-F542-8D12-4F2B8E32B691}" type="slidenum">
              <a:rPr lang="en-US" smtClean="0"/>
              <a:t>9</a:t>
            </a:fld>
            <a:endParaRPr lang="en-US"/>
          </a:p>
        </p:txBody>
      </p:sp>
      <p:sp>
        <p:nvSpPr>
          <p:cNvPr id="4" name="Rectangle 19">
            <a:extLst>
              <a:ext uri="{FF2B5EF4-FFF2-40B4-BE49-F238E27FC236}">
                <a16:creationId xmlns:a16="http://schemas.microsoft.com/office/drawing/2014/main" id="{0569194F-0154-6A75-4EF4-B159C8D61100}"/>
              </a:ext>
            </a:extLst>
          </p:cNvPr>
          <p:cNvSpPr>
            <a:spLocks/>
          </p:cNvSpPr>
          <p:nvPr/>
        </p:nvSpPr>
        <p:spPr bwMode="auto">
          <a:xfrm>
            <a:off x="-8930" y="-8930"/>
            <a:ext cx="9152930" cy="585216"/>
          </a:xfrm>
          <a:prstGeom prst="rect">
            <a:avLst/>
          </a:pr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nchor="ctr"/>
          <a:lstStyle>
            <a:lvl1pPr eaLnBrk="0" hangingPunct="0">
              <a:defRPr sz="3800">
                <a:solidFill>
                  <a:srgbClr val="FFFFFF"/>
                </a:solidFill>
                <a:latin typeface="Gill Sans" charset="0"/>
                <a:ea typeface="ヒラギノ角ゴシック W3" charset="-128"/>
                <a:sym typeface="Gill Sans" charset="0"/>
              </a:defRPr>
            </a:lvl1pPr>
            <a:lvl2pPr marL="742950" indent="-285750" eaLnBrk="0" hangingPunct="0">
              <a:defRPr sz="3800">
                <a:solidFill>
                  <a:srgbClr val="FFFFFF"/>
                </a:solidFill>
                <a:latin typeface="Gill Sans" charset="0"/>
                <a:ea typeface="ヒラギノ角ゴシック W3" charset="-128"/>
                <a:sym typeface="Gill Sans" charset="0"/>
              </a:defRPr>
            </a:lvl2pPr>
            <a:lvl3pPr marL="1143000" indent="-228600" eaLnBrk="0" hangingPunct="0">
              <a:defRPr sz="3800">
                <a:solidFill>
                  <a:srgbClr val="FFFFFF"/>
                </a:solidFill>
                <a:latin typeface="Gill Sans" charset="0"/>
                <a:ea typeface="ヒラギノ角ゴシック W3" charset="-128"/>
                <a:sym typeface="Gill Sans" charset="0"/>
              </a:defRPr>
            </a:lvl3pPr>
            <a:lvl4pPr marL="1600200" indent="-228600" eaLnBrk="0" hangingPunct="0">
              <a:defRPr sz="3800">
                <a:solidFill>
                  <a:srgbClr val="FFFFFF"/>
                </a:solidFill>
                <a:latin typeface="Gill Sans" charset="0"/>
                <a:ea typeface="ヒラギノ角ゴシック W3" charset="-128"/>
                <a:sym typeface="Gill Sans" charset="0"/>
              </a:defRPr>
            </a:lvl4pPr>
            <a:lvl5pPr marL="2057400" indent="-228600" eaLnBrk="0" hangingPunct="0">
              <a:defRPr sz="3800">
                <a:solidFill>
                  <a:srgbClr val="FFFFFF"/>
                </a:solidFill>
                <a:latin typeface="Gill Sans" charset="0"/>
                <a:ea typeface="ヒラギノ角ゴシック W3" charset="-128"/>
                <a:sym typeface="Gill Sans" charset="0"/>
              </a:defRPr>
            </a:lvl5pPr>
            <a:lvl6pPr marL="25146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6pPr>
            <a:lvl7pPr marL="29718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7pPr>
            <a:lvl8pPr marL="34290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8pPr>
            <a:lvl9pPr marL="3886200" indent="-228600" algn="ctr" eaLnBrk="0" fontAlgn="base" hangingPunct="0">
              <a:spcBef>
                <a:spcPct val="0"/>
              </a:spcBef>
              <a:spcAft>
                <a:spcPct val="0"/>
              </a:spcAft>
              <a:defRPr sz="3800">
                <a:solidFill>
                  <a:srgbClr val="FFFFFF"/>
                </a:solidFill>
                <a:latin typeface="Gill Sans" charset="0"/>
                <a:ea typeface="ヒラギノ角ゴシック W3" charset="-128"/>
                <a:sym typeface="Gill Sans" charset="0"/>
              </a:defRPr>
            </a:lvl9pPr>
          </a:lstStyle>
          <a:p>
            <a:pPr algn="ctr" eaLnBrk="1" hangingPunct="1"/>
            <a:r>
              <a:rPr lang="en-US" altLang="en-US" sz="3200" dirty="0">
                <a:latin typeface="Calibri" panose="020F0502020204030204" pitchFamily="34" charset="0"/>
                <a:ea typeface="ＭＳ Ｐゴシック" charset="-128"/>
                <a:cs typeface="Calibri" panose="020F0502020204030204" pitchFamily="34" charset="0"/>
                <a:sym typeface="Arial" charset="0"/>
              </a:rPr>
              <a:t>Difference frequency measurement</a:t>
            </a:r>
          </a:p>
        </p:txBody>
      </p:sp>
    </p:spTree>
    <p:extLst>
      <p:ext uri="{BB962C8B-B14F-4D97-AF65-F5344CB8AC3E}">
        <p14:creationId xmlns:p14="http://schemas.microsoft.com/office/powerpoint/2010/main" val="1358111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11893</TotalTime>
  <Words>4039</Words>
  <Application>Microsoft Macintosh PowerPoint</Application>
  <PresentationFormat>On-screen Show (4:3)</PresentationFormat>
  <Paragraphs>736</Paragraphs>
  <Slides>55</Slides>
  <Notes>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55</vt:i4>
      </vt:variant>
    </vt:vector>
  </HeadingPairs>
  <TitlesOfParts>
    <vt:vector size="70" baseType="lpstr">
      <vt:lpstr>Arial</vt:lpstr>
      <vt:lpstr>Arial</vt:lpstr>
      <vt:lpstr>Arial Hebrew</vt:lpstr>
      <vt:lpstr>Avenir</vt:lpstr>
      <vt:lpstr>Calibri</vt:lpstr>
      <vt:lpstr>Calibri Light</vt:lpstr>
      <vt:lpstr>Cambria Math</vt:lpstr>
      <vt:lpstr>Comic Sans MS</vt:lpstr>
      <vt:lpstr>Gill Sans</vt:lpstr>
      <vt:lpstr>Google Sans</vt:lpstr>
      <vt:lpstr>Harding</vt:lpstr>
      <vt:lpstr>Symbol</vt:lpstr>
      <vt:lpstr>Times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Fortier, Tara M. (Fed)</dc:creator>
  <cp:lastModifiedBy>Fortier, Tara M. (Fed)</cp:lastModifiedBy>
  <cp:revision>154</cp:revision>
  <dcterms:created xsi:type="dcterms:W3CDTF">2023-09-27T19:39:08Z</dcterms:created>
  <dcterms:modified xsi:type="dcterms:W3CDTF">2023-10-09T22:45:53Z</dcterms:modified>
</cp:coreProperties>
</file>