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  <p:sldMasterId id="2147483672" r:id="rId5"/>
    <p:sldMasterId id="2147483674" r:id="rId6"/>
    <p:sldMasterId id="2147483701" r:id="rId7"/>
  </p:sldMasterIdLst>
  <p:notesMasterIdLst>
    <p:notesMasterId r:id="rId30"/>
  </p:notesMasterIdLst>
  <p:sldIdLst>
    <p:sldId id="291" r:id="rId8"/>
    <p:sldId id="258" r:id="rId9"/>
    <p:sldId id="264" r:id="rId10"/>
    <p:sldId id="265" r:id="rId11"/>
    <p:sldId id="289" r:id="rId12"/>
    <p:sldId id="266" r:id="rId13"/>
    <p:sldId id="268" r:id="rId14"/>
    <p:sldId id="280" r:id="rId15"/>
    <p:sldId id="281" r:id="rId16"/>
    <p:sldId id="292" r:id="rId17"/>
    <p:sldId id="282" r:id="rId18"/>
    <p:sldId id="283" r:id="rId19"/>
    <p:sldId id="284" r:id="rId20"/>
    <p:sldId id="288" r:id="rId21"/>
    <p:sldId id="285" r:id="rId22"/>
    <p:sldId id="275" r:id="rId23"/>
    <p:sldId id="279" r:id="rId24"/>
    <p:sldId id="286" r:id="rId25"/>
    <p:sldId id="287" r:id="rId26"/>
    <p:sldId id="293" r:id="rId27"/>
    <p:sldId id="294" r:id="rId28"/>
    <p:sldId id="29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0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8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3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Kasevich" userId="70305ebb986b1c7e" providerId="LiveId" clId="{9D2E0916-A694-419B-B14D-00F2FCA18A44}"/>
    <pc:docChg chg="undo custSel addSld delSld modSld sldOrd">
      <pc:chgData name="Mark Kasevich" userId="70305ebb986b1c7e" providerId="LiveId" clId="{9D2E0916-A694-419B-B14D-00F2FCA18A44}" dt="2023-10-18T20:58:57.452" v="862" actId="20577"/>
      <pc:docMkLst>
        <pc:docMk/>
      </pc:docMkLst>
      <pc:sldChg chg="add del">
        <pc:chgData name="Mark Kasevich" userId="70305ebb986b1c7e" providerId="LiveId" clId="{9D2E0916-A694-419B-B14D-00F2FCA18A44}" dt="2023-10-18T11:54:42.143" v="725"/>
        <pc:sldMkLst>
          <pc:docMk/>
          <pc:sldMk cId="100744610" sldId="258"/>
        </pc:sldMkLst>
      </pc:sldChg>
      <pc:sldChg chg="add del">
        <pc:chgData name="Mark Kasevich" userId="70305ebb986b1c7e" providerId="LiveId" clId="{9D2E0916-A694-419B-B14D-00F2FCA18A44}" dt="2023-10-18T11:54:42.143" v="725"/>
        <pc:sldMkLst>
          <pc:docMk/>
          <pc:sldMk cId="1547446560" sldId="264"/>
        </pc:sldMkLst>
      </pc:sldChg>
      <pc:sldChg chg="del">
        <pc:chgData name="Mark Kasevich" userId="70305ebb986b1c7e" providerId="LiveId" clId="{9D2E0916-A694-419B-B14D-00F2FCA18A44}" dt="2023-10-18T11:53:50.074" v="724" actId="47"/>
        <pc:sldMkLst>
          <pc:docMk/>
          <pc:sldMk cId="1410410745" sldId="267"/>
        </pc:sldMkLst>
      </pc:sldChg>
      <pc:sldChg chg="modSp mod ord">
        <pc:chgData name="Mark Kasevich" userId="70305ebb986b1c7e" providerId="LiveId" clId="{9D2E0916-A694-419B-B14D-00F2FCA18A44}" dt="2023-10-18T20:57:37.723" v="734" actId="20578"/>
        <pc:sldMkLst>
          <pc:docMk/>
          <pc:sldMk cId="3366211504" sldId="287"/>
        </pc:sldMkLst>
        <pc:spChg chg="mod">
          <ac:chgData name="Mark Kasevich" userId="70305ebb986b1c7e" providerId="LiveId" clId="{9D2E0916-A694-419B-B14D-00F2FCA18A44}" dt="2023-10-18T06:18:18.705" v="603" actId="1076"/>
          <ac:spMkLst>
            <pc:docMk/>
            <pc:sldMk cId="3366211504" sldId="287"/>
            <ac:spMk id="5" creationId="{B0604E4E-992B-8D6E-3710-1B019ABBB6E0}"/>
          </ac:spMkLst>
        </pc:spChg>
        <pc:spChg chg="mod">
          <ac:chgData name="Mark Kasevich" userId="70305ebb986b1c7e" providerId="LiveId" clId="{9D2E0916-A694-419B-B14D-00F2FCA18A44}" dt="2023-10-18T06:18:32.002" v="604" actId="1076"/>
          <ac:spMkLst>
            <pc:docMk/>
            <pc:sldMk cId="3366211504" sldId="287"/>
            <ac:spMk id="20" creationId="{A20758F7-21CA-39E5-7173-9F0547B019E3}"/>
          </ac:spMkLst>
        </pc:spChg>
        <pc:picChg chg="mod">
          <ac:chgData name="Mark Kasevich" userId="70305ebb986b1c7e" providerId="LiveId" clId="{9D2E0916-A694-419B-B14D-00F2FCA18A44}" dt="2023-10-18T06:18:03.977" v="601" actId="1076"/>
          <ac:picMkLst>
            <pc:docMk/>
            <pc:sldMk cId="3366211504" sldId="287"/>
            <ac:picMk id="28" creationId="{E22B24DD-E961-84B4-AE58-2722F1025DBA}"/>
          </ac:picMkLst>
        </pc:picChg>
      </pc:sldChg>
      <pc:sldChg chg="modSp mod">
        <pc:chgData name="Mark Kasevich" userId="70305ebb986b1c7e" providerId="LiveId" clId="{9D2E0916-A694-419B-B14D-00F2FCA18A44}" dt="2023-10-18T20:58:57.452" v="862" actId="20577"/>
        <pc:sldMkLst>
          <pc:docMk/>
          <pc:sldMk cId="905146411" sldId="290"/>
        </pc:sldMkLst>
        <pc:spChg chg="mod">
          <ac:chgData name="Mark Kasevich" userId="70305ebb986b1c7e" providerId="LiveId" clId="{9D2E0916-A694-419B-B14D-00F2FCA18A44}" dt="2023-10-18T20:58:57.452" v="862" actId="20577"/>
          <ac:spMkLst>
            <pc:docMk/>
            <pc:sldMk cId="905146411" sldId="290"/>
            <ac:spMk id="8" creationId="{1F3E9CCD-21A5-B362-5778-B93911E4F3E3}"/>
          </ac:spMkLst>
        </pc:spChg>
      </pc:sldChg>
      <pc:sldChg chg="ord">
        <pc:chgData name="Mark Kasevich" userId="70305ebb986b1c7e" providerId="LiveId" clId="{9D2E0916-A694-419B-B14D-00F2FCA18A44}" dt="2023-10-18T05:55:13.007" v="2"/>
        <pc:sldMkLst>
          <pc:docMk/>
          <pc:sldMk cId="4101041235" sldId="292"/>
        </pc:sldMkLst>
      </pc:sldChg>
      <pc:sldChg chg="modSp new del mod">
        <pc:chgData name="Mark Kasevich" userId="70305ebb986b1c7e" providerId="LiveId" clId="{9D2E0916-A694-419B-B14D-00F2FCA18A44}" dt="2023-10-18T05:57:40.932" v="11" actId="680"/>
        <pc:sldMkLst>
          <pc:docMk/>
          <pc:sldMk cId="1168827354" sldId="293"/>
        </pc:sldMkLst>
        <pc:spChg chg="mod">
          <ac:chgData name="Mark Kasevich" userId="70305ebb986b1c7e" providerId="LiveId" clId="{9D2E0916-A694-419B-B14D-00F2FCA18A44}" dt="2023-10-18T05:57:39.787" v="10" actId="20577"/>
          <ac:spMkLst>
            <pc:docMk/>
            <pc:sldMk cId="1168827354" sldId="293"/>
            <ac:spMk id="2" creationId="{7EC52727-14D1-BD78-EE76-B32DA31D7667}"/>
          </ac:spMkLst>
        </pc:spChg>
      </pc:sldChg>
      <pc:sldChg chg="addSp modSp add mod">
        <pc:chgData name="Mark Kasevich" userId="70305ebb986b1c7e" providerId="LiveId" clId="{9D2E0916-A694-419B-B14D-00F2FCA18A44}" dt="2023-10-18T20:55:17.663" v="731" actId="20577"/>
        <pc:sldMkLst>
          <pc:docMk/>
          <pc:sldMk cId="2334284393" sldId="293"/>
        </pc:sldMkLst>
        <pc:spChg chg="mod">
          <ac:chgData name="Mark Kasevich" userId="70305ebb986b1c7e" providerId="LiveId" clId="{9D2E0916-A694-419B-B14D-00F2FCA18A44}" dt="2023-10-18T05:57:54.179" v="18" actId="20577"/>
          <ac:spMkLst>
            <pc:docMk/>
            <pc:sldMk cId="2334284393" sldId="293"/>
            <ac:spMk id="7" creationId="{CA297E21-65E1-25FF-F148-CC78ACD487EE}"/>
          </ac:spMkLst>
        </pc:spChg>
        <pc:spChg chg="mod">
          <ac:chgData name="Mark Kasevich" userId="70305ebb986b1c7e" providerId="LiveId" clId="{9D2E0916-A694-419B-B14D-00F2FCA18A44}" dt="2023-10-18T20:55:17.663" v="731" actId="20577"/>
          <ac:spMkLst>
            <pc:docMk/>
            <pc:sldMk cId="2334284393" sldId="293"/>
            <ac:spMk id="8" creationId="{1F3E9CCD-21A5-B362-5778-B93911E4F3E3}"/>
          </ac:spMkLst>
        </pc:spChg>
        <pc:picChg chg="add mod">
          <ac:chgData name="Mark Kasevich" userId="70305ebb986b1c7e" providerId="LiveId" clId="{9D2E0916-A694-419B-B14D-00F2FCA18A44}" dt="2023-10-18T06:07:22.480" v="353" actId="1076"/>
          <ac:picMkLst>
            <pc:docMk/>
            <pc:sldMk cId="2334284393" sldId="293"/>
            <ac:picMk id="2" creationId="{B5082B12-2505-3983-C67D-4026649709B5}"/>
          </ac:picMkLst>
        </pc:picChg>
      </pc:sldChg>
      <pc:sldChg chg="addSp delSp modSp add mod">
        <pc:chgData name="Mark Kasevich" userId="70305ebb986b1c7e" providerId="LiveId" clId="{9D2E0916-A694-419B-B14D-00F2FCA18A44}" dt="2023-10-18T06:32:10.285" v="723" actId="1076"/>
        <pc:sldMkLst>
          <pc:docMk/>
          <pc:sldMk cId="3756065758" sldId="294"/>
        </pc:sldMkLst>
        <pc:spChg chg="mod">
          <ac:chgData name="Mark Kasevich" userId="70305ebb986b1c7e" providerId="LiveId" clId="{9D2E0916-A694-419B-B14D-00F2FCA18A44}" dt="2023-10-18T06:09:55.106" v="505" actId="1076"/>
          <ac:spMkLst>
            <pc:docMk/>
            <pc:sldMk cId="3756065758" sldId="294"/>
            <ac:spMk id="4" creationId="{5D049530-4A5A-4A5D-B0AC-80AC586B8EBD}"/>
          </ac:spMkLst>
        </pc:spChg>
        <pc:spChg chg="mod">
          <ac:chgData name="Mark Kasevich" userId="70305ebb986b1c7e" providerId="LiveId" clId="{9D2E0916-A694-419B-B14D-00F2FCA18A44}" dt="2023-10-18T06:29:40.302" v="614" actId="20577"/>
          <ac:spMkLst>
            <pc:docMk/>
            <pc:sldMk cId="3756065758" sldId="294"/>
            <ac:spMk id="7" creationId="{CA297E21-65E1-25FF-F148-CC78ACD487EE}"/>
          </ac:spMkLst>
        </pc:spChg>
        <pc:spChg chg="del">
          <ac:chgData name="Mark Kasevich" userId="70305ebb986b1c7e" providerId="LiveId" clId="{9D2E0916-A694-419B-B14D-00F2FCA18A44}" dt="2023-10-18T06:09:43.922" v="503" actId="478"/>
          <ac:spMkLst>
            <pc:docMk/>
            <pc:sldMk cId="3756065758" sldId="294"/>
            <ac:spMk id="8" creationId="{1F3E9CCD-21A5-B362-5778-B93911E4F3E3}"/>
          </ac:spMkLst>
        </pc:spChg>
        <pc:spChg chg="add mod">
          <ac:chgData name="Mark Kasevich" userId="70305ebb986b1c7e" providerId="LiveId" clId="{9D2E0916-A694-419B-B14D-00F2FCA18A44}" dt="2023-10-18T06:31:51.084" v="720" actId="1076"/>
          <ac:spMkLst>
            <pc:docMk/>
            <pc:sldMk cId="3756065758" sldId="294"/>
            <ac:spMk id="12" creationId="{5336ED0F-881B-C514-A224-5EAA89F0CC56}"/>
          </ac:spMkLst>
        </pc:spChg>
        <pc:grpChg chg="add mod">
          <ac:chgData name="Mark Kasevich" userId="70305ebb986b1c7e" providerId="LiveId" clId="{9D2E0916-A694-419B-B14D-00F2FCA18A44}" dt="2023-10-18T06:31:34.364" v="717" actId="1076"/>
          <ac:grpSpMkLst>
            <pc:docMk/>
            <pc:sldMk cId="3756065758" sldId="294"/>
            <ac:grpSpMk id="2" creationId="{8D3684B6-DAB7-A719-DECE-76B1F0EAD776}"/>
          </ac:grpSpMkLst>
        </pc:grpChg>
        <pc:grpChg chg="mod">
          <ac:chgData name="Mark Kasevich" userId="70305ebb986b1c7e" providerId="LiveId" clId="{9D2E0916-A694-419B-B14D-00F2FCA18A44}" dt="2023-10-18T06:09:55.106" v="505" actId="1076"/>
          <ac:grpSpMkLst>
            <pc:docMk/>
            <pc:sldMk cId="3756065758" sldId="294"/>
            <ac:grpSpMk id="3" creationId="{A05EFB7B-05FD-1748-7121-D21236E95092}"/>
          </ac:grpSpMkLst>
        </pc:grpChg>
        <pc:grpChg chg="add mod">
          <ac:chgData name="Mark Kasevich" userId="70305ebb986b1c7e" providerId="LiveId" clId="{9D2E0916-A694-419B-B14D-00F2FCA18A44}" dt="2023-10-18T06:32:03.260" v="722" actId="1076"/>
          <ac:grpSpMkLst>
            <pc:docMk/>
            <pc:sldMk cId="3756065758" sldId="294"/>
            <ac:grpSpMk id="14" creationId="{ADCB585B-FD8B-149E-6AB2-BD3766DAE1A1}"/>
          </ac:grpSpMkLst>
        </pc:grpChg>
        <pc:picChg chg="mod">
          <ac:chgData name="Mark Kasevich" userId="70305ebb986b1c7e" providerId="LiveId" clId="{9D2E0916-A694-419B-B14D-00F2FCA18A44}" dt="2023-10-18T06:09:55.106" v="505" actId="1076"/>
          <ac:picMkLst>
            <pc:docMk/>
            <pc:sldMk cId="3756065758" sldId="294"/>
            <ac:picMk id="5" creationId="{A5A95A3E-DCAA-C934-CB1C-4EE171A6F87E}"/>
          </ac:picMkLst>
        </pc:picChg>
        <pc:picChg chg="mod">
          <ac:chgData name="Mark Kasevich" userId="70305ebb986b1c7e" providerId="LiveId" clId="{9D2E0916-A694-419B-B14D-00F2FCA18A44}" dt="2023-10-18T06:09:55.106" v="505" actId="1076"/>
          <ac:picMkLst>
            <pc:docMk/>
            <pc:sldMk cId="3756065758" sldId="294"/>
            <ac:picMk id="6" creationId="{7A6F677E-4296-F38D-11F2-E0377A9DEDB6}"/>
          </ac:picMkLst>
        </pc:picChg>
        <pc:picChg chg="add mod">
          <ac:chgData name="Mark Kasevich" userId="70305ebb986b1c7e" providerId="LiveId" clId="{9D2E0916-A694-419B-B14D-00F2FCA18A44}" dt="2023-10-18T06:32:10.285" v="723" actId="1076"/>
          <ac:picMkLst>
            <pc:docMk/>
            <pc:sldMk cId="3756065758" sldId="294"/>
            <ac:picMk id="10" creationId="{2C0E9E70-D814-9903-9DBD-FEE0863D4D3D}"/>
          </ac:picMkLst>
        </pc:picChg>
        <pc:picChg chg="add mod">
          <ac:chgData name="Mark Kasevich" userId="70305ebb986b1c7e" providerId="LiveId" clId="{9D2E0916-A694-419B-B14D-00F2FCA18A44}" dt="2023-10-18T06:31:57.023" v="721" actId="1076"/>
          <ac:picMkLst>
            <pc:docMk/>
            <pc:sldMk cId="3756065758" sldId="294"/>
            <ac:picMk id="11" creationId="{6E0383E0-DD03-993C-9F1D-292FE09F0F63}"/>
          </ac:picMkLst>
        </pc:picChg>
        <pc:picChg chg="add mod">
          <ac:chgData name="Mark Kasevich" userId="70305ebb986b1c7e" providerId="LiveId" clId="{9D2E0916-A694-419B-B14D-00F2FCA18A44}" dt="2023-10-18T06:17:22.659" v="600" actId="1076"/>
          <ac:picMkLst>
            <pc:docMk/>
            <pc:sldMk cId="3756065758" sldId="294"/>
            <ac:picMk id="13" creationId="{911F75DB-C041-2064-D2D5-06B3206B5E6C}"/>
          </ac:picMkLst>
        </pc:picChg>
        <pc:picChg chg="mod">
          <ac:chgData name="Mark Kasevich" userId="70305ebb986b1c7e" providerId="LiveId" clId="{9D2E0916-A694-419B-B14D-00F2FCA18A44}" dt="2023-10-18T06:32:03.260" v="722" actId="1076"/>
          <ac:picMkLst>
            <pc:docMk/>
            <pc:sldMk cId="3756065758" sldId="294"/>
            <ac:picMk id="15" creationId="{FFEA7D13-58D6-2DEA-7684-19AFC8E06754}"/>
          </ac:picMkLst>
        </pc:picChg>
        <pc:picChg chg="mod">
          <ac:chgData name="Mark Kasevich" userId="70305ebb986b1c7e" providerId="LiveId" clId="{9D2E0916-A694-419B-B14D-00F2FCA18A44}" dt="2023-10-18T06:32:03.260" v="722" actId="1076"/>
          <ac:picMkLst>
            <pc:docMk/>
            <pc:sldMk cId="3756065758" sldId="294"/>
            <ac:picMk id="16" creationId="{E211B69C-78B5-727C-84E7-2E5393BAE09F}"/>
          </ac:picMkLst>
        </pc:picChg>
        <pc:picChg chg="mod">
          <ac:chgData name="Mark Kasevich" userId="70305ebb986b1c7e" providerId="LiveId" clId="{9D2E0916-A694-419B-B14D-00F2FCA18A44}" dt="2023-10-18T06:32:03.260" v="722" actId="1076"/>
          <ac:picMkLst>
            <pc:docMk/>
            <pc:sldMk cId="3756065758" sldId="294"/>
            <ac:picMk id="17" creationId="{EB9DFC31-9FAF-932F-AB0D-305DF0A65EB3}"/>
          </ac:picMkLst>
        </pc:picChg>
        <pc:picChg chg="mod">
          <ac:chgData name="Mark Kasevich" userId="70305ebb986b1c7e" providerId="LiveId" clId="{9D2E0916-A694-419B-B14D-00F2FCA18A44}" dt="2023-10-18T06:32:03.260" v="722" actId="1076"/>
          <ac:picMkLst>
            <pc:docMk/>
            <pc:sldMk cId="3756065758" sldId="294"/>
            <ac:picMk id="18" creationId="{22E56C4C-B77C-6C28-8BCB-1B6463ED1C85}"/>
          </ac:picMkLst>
        </pc:picChg>
        <pc:picChg chg="mod">
          <ac:chgData name="Mark Kasevich" userId="70305ebb986b1c7e" providerId="LiveId" clId="{9D2E0916-A694-419B-B14D-00F2FCA18A44}" dt="2023-10-18T06:32:03.260" v="722" actId="1076"/>
          <ac:picMkLst>
            <pc:docMk/>
            <pc:sldMk cId="3756065758" sldId="294"/>
            <ac:picMk id="19" creationId="{788A6D9F-E751-CBA1-2E4B-8A3869884D40}"/>
          </ac:picMkLst>
        </pc:picChg>
        <pc:picChg chg="mod">
          <ac:chgData name="Mark Kasevich" userId="70305ebb986b1c7e" providerId="LiveId" clId="{9D2E0916-A694-419B-B14D-00F2FCA18A44}" dt="2023-10-18T06:32:03.260" v="722" actId="1076"/>
          <ac:picMkLst>
            <pc:docMk/>
            <pc:sldMk cId="3756065758" sldId="294"/>
            <ac:picMk id="20" creationId="{1B9E4D35-198C-FCD7-BBC6-F11D63E41D1F}"/>
          </ac:picMkLst>
        </pc:picChg>
        <pc:picChg chg="mod">
          <ac:chgData name="Mark Kasevich" userId="70305ebb986b1c7e" providerId="LiveId" clId="{9D2E0916-A694-419B-B14D-00F2FCA18A44}" dt="2023-10-18T06:32:03.260" v="722" actId="1076"/>
          <ac:picMkLst>
            <pc:docMk/>
            <pc:sldMk cId="3756065758" sldId="294"/>
            <ac:picMk id="21" creationId="{6EEEE95E-0C8B-1AA8-26E0-4057E4D2272B}"/>
          </ac:picMkLst>
        </pc:picChg>
        <pc:picChg chg="mod">
          <ac:chgData name="Mark Kasevich" userId="70305ebb986b1c7e" providerId="LiveId" clId="{9D2E0916-A694-419B-B14D-00F2FCA18A44}" dt="2023-10-18T06:32:03.260" v="722" actId="1076"/>
          <ac:picMkLst>
            <pc:docMk/>
            <pc:sldMk cId="3756065758" sldId="294"/>
            <ac:picMk id="22" creationId="{5772EB84-3636-CED3-CA78-EA6E3F671EC7}"/>
          </ac:picMkLst>
        </pc:picChg>
        <pc:picChg chg="mod">
          <ac:chgData name="Mark Kasevich" userId="70305ebb986b1c7e" providerId="LiveId" clId="{9D2E0916-A694-419B-B14D-00F2FCA18A44}" dt="2023-10-18T06:32:03.260" v="722" actId="1076"/>
          <ac:picMkLst>
            <pc:docMk/>
            <pc:sldMk cId="3756065758" sldId="294"/>
            <ac:picMk id="23" creationId="{58683711-57C5-1563-514E-BE3E1BFC0E4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5202F-4FCB-C24F-A222-C341944974EC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7F9FA-A542-FE49-AC3C-641280EC3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81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20071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9004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72372A-544B-4C2A-B94F-1EC4F78BA5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2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01F072-8BDC-4214-AD48-BDFCA27B06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09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4393" y="273052"/>
            <a:ext cx="7891976" cy="7096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435100"/>
            <a:ext cx="6815667" cy="46910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109EE0-7905-4FF1-AAFA-44EDFE2491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713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883863-D7C8-4A8A-89B2-353DADA1E3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767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A522A-65F4-4A67-9BE8-440B937363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75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986" y="1477108"/>
            <a:ext cx="2796116" cy="469509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77108"/>
            <a:ext cx="8189384" cy="469509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8A05EA-81F5-4BF1-8F96-F99CBE708CA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248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66743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6362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7532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838201"/>
            <a:ext cx="53848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838201"/>
            <a:ext cx="53848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110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6218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0320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5952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080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1281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4642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55233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52401"/>
            <a:ext cx="27432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401"/>
            <a:ext cx="80264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00991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957" y="2962420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8247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297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34906"/>
            <a:ext cx="2743200" cy="4691259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34904"/>
            <a:ext cx="8026400" cy="469126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n-lt"/>
                <a:cs typeface="Arial" pitchFamily="34" charset="0"/>
              </a:defRPr>
            </a:lvl1pPr>
            <a:lvl2pPr>
              <a:defRPr>
                <a:latin typeface="+mn-lt"/>
                <a:cs typeface="Arial" pitchFamily="34" charset="0"/>
              </a:defRPr>
            </a:lvl2pPr>
            <a:lvl3pPr>
              <a:defRPr>
                <a:latin typeface="+mn-lt"/>
                <a:cs typeface="Arial" pitchFamily="34" charset="0"/>
              </a:defRPr>
            </a:lvl3pPr>
            <a:lvl4pPr>
              <a:defRPr>
                <a:latin typeface="+mn-lt"/>
                <a:cs typeface="Arial" pitchFamily="34" charset="0"/>
              </a:defRPr>
            </a:lvl4pPr>
            <a:lvl5pPr>
              <a:defRPr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AC1D8ABA-5FFB-4877-81F7-6B38165480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9139" y="173038"/>
            <a:ext cx="7863840" cy="8398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D7B593-C51E-4D51-A149-C19C4BF701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870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25C2E-8A15-45B2-A879-845D231C5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36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7276" y="173038"/>
            <a:ext cx="7807569" cy="8539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76400"/>
            <a:ext cx="508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6400"/>
            <a:ext cx="508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77003"/>
            <a:ext cx="2540000" cy="161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42032C-FEAC-42E1-8F73-3D6A05458E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63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505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70" r:id="rId3"/>
    <p:sldLayoutId id="2147483662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5pPr>
      <a:lvl6pPr marL="457189"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6pPr>
      <a:lvl7pPr marL="914377"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7pPr>
      <a:lvl8pPr marL="1371566"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8pPr>
      <a:lvl9pPr marL="1828754"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+mn-ea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84933" y="6578603"/>
            <a:ext cx="533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E3D8EA17-74CB-4B81-9A8B-038119ABDB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50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5pPr>
      <a:lvl6pPr marL="457189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6pPr>
      <a:lvl7pPr marL="914377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7pPr>
      <a:lvl8pPr marL="1371566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8pPr>
      <a:lvl9pPr marL="1828754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+mn-lt"/>
          <a:ea typeface="+mn-ea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400">
          <a:solidFill>
            <a:schemeClr val="tx1"/>
          </a:solidFill>
          <a:latin typeface="+mn-lt"/>
          <a:ea typeface="+mn-ea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950" y="173039"/>
            <a:ext cx="7983319" cy="83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76400"/>
            <a:ext cx="10363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84933" y="6578603"/>
            <a:ext cx="533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cs typeface="Arial" pitchFamily="34" charset="0"/>
              </a:defRPr>
            </a:lvl1pPr>
          </a:lstStyle>
          <a:p>
            <a:fld id="{A76057C1-7586-4C2D-BEBF-21FFCCBDD7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6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hf hdr="0" ftr="0" dt="0"/>
  <p:txStyles>
    <p:titleStyle>
      <a:lvl1pPr marL="457189" indent="-457189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n-lt"/>
          <a:ea typeface="+mj-ea"/>
          <a:cs typeface="Arial" pitchFamily="34" charset="0"/>
        </a:defRPr>
      </a:lvl1pPr>
      <a:lvl2pPr marL="457189" indent="-457189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2pPr>
      <a:lvl3pPr marL="457189" indent="-457189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3pPr>
      <a:lvl4pPr marL="457189" indent="-457189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4pPr>
      <a:lvl5pPr marL="457189" indent="-457189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  <a:cs typeface="ＭＳ Ｐゴシック" charset="0"/>
        </a:defRPr>
      </a:lvl5pPr>
      <a:lvl6pPr marL="914377" indent="-457189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6pPr>
      <a:lvl7pPr marL="1371566" indent="-457189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7pPr>
      <a:lvl8pPr marL="1828754" indent="-457189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8pPr>
      <a:lvl9pPr marL="2285943" indent="-457189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Univers" pitchFamily="34" charset="-18"/>
          <a:ea typeface="ＭＳ Ｐゴシック" pitchFamily="20" charset="-128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4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10972800" cy="533400"/>
          </a:xfrm>
          <a:prstGeom prst="rect">
            <a:avLst/>
          </a:prstGeom>
          <a:solidFill>
            <a:srgbClr val="9607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838201"/>
            <a:ext cx="109728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824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10" Type="http://schemas.openxmlformats.org/officeDocument/2006/relationships/image" Target="../media/image50.jpe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78655-345C-B583-8838-08213F90D5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4525" y="1874396"/>
            <a:ext cx="9893808" cy="1470025"/>
          </a:xfrm>
        </p:spPr>
        <p:txBody>
          <a:bodyPr/>
          <a:lstStyle/>
          <a:p>
            <a:pPr marL="0" indent="0"/>
            <a:r>
              <a:rPr lang="en-US" dirty="0"/>
              <a:t>Distributed quantum sensing with             networks of entangled atomic ensembles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F0B87C-2C39-2C78-3DBA-F7F223AC25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296" y="3803904"/>
            <a:ext cx="8534400" cy="1752600"/>
          </a:xfrm>
        </p:spPr>
        <p:txBody>
          <a:bodyPr/>
          <a:lstStyle/>
          <a:p>
            <a:r>
              <a:rPr lang="en-US" dirty="0"/>
              <a:t>Mark Kasevich, Stanford University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0F4A5E-120D-F300-16ED-A93BAAA3C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4862" y="5556504"/>
            <a:ext cx="1186941" cy="108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46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773D1-55B8-9F6E-56FE-337B8A854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370" y="275909"/>
            <a:ext cx="9048830" cy="838397"/>
          </a:xfrm>
        </p:spPr>
        <p:txBody>
          <a:bodyPr/>
          <a:lstStyle/>
          <a:p>
            <a:r>
              <a:rPr lang="en-US" dirty="0"/>
              <a:t>Two node network phase observable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65D192-6AB8-BA08-4837-93746622BB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72372A-544B-4C2A-B94F-1EC4F78BA524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7D91DD7-0A04-0EC7-87D8-ADAC1AD098A5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E6F8B15-6C78-1B5B-4BFE-7C939B516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9631" y="2998565"/>
            <a:ext cx="2430110" cy="13335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6B51A5-E20D-71E6-9DAE-8EB0E59C82D3}"/>
              </a:ext>
            </a:extLst>
          </p:cNvPr>
          <p:cNvSpPr txBox="1"/>
          <p:nvPr/>
        </p:nvSpPr>
        <p:spPr>
          <a:xfrm>
            <a:off x="8504050" y="1428905"/>
            <a:ext cx="30543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Network (collective) phase observable for M network nodes: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409D482-71DE-12E1-36DA-1824BD9524B8}"/>
              </a:ext>
            </a:extLst>
          </p:cNvPr>
          <p:cNvGrpSpPr/>
          <p:nvPr/>
        </p:nvGrpSpPr>
        <p:grpSpPr>
          <a:xfrm>
            <a:off x="438070" y="1673018"/>
            <a:ext cx="7080303" cy="4176958"/>
            <a:chOff x="700960" y="1340521"/>
            <a:chExt cx="7080303" cy="417695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3748ADA-699E-065E-32C0-216D7126DEC3}"/>
                </a:ext>
              </a:extLst>
            </p:cNvPr>
            <p:cNvGrpSpPr/>
            <p:nvPr/>
          </p:nvGrpSpPr>
          <p:grpSpPr>
            <a:xfrm>
              <a:off x="700960" y="1364289"/>
              <a:ext cx="7080303" cy="4153190"/>
              <a:chOff x="552370" y="1364289"/>
              <a:chExt cx="6579149" cy="385922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9DB04233-9B91-09B3-C985-F3C454810E91}"/>
                  </a:ext>
                </a:extLst>
              </p:cNvPr>
              <p:cNvGrpSpPr/>
              <p:nvPr/>
            </p:nvGrpSpPr>
            <p:grpSpPr>
              <a:xfrm>
                <a:off x="552370" y="1364289"/>
                <a:ext cx="6579149" cy="3859221"/>
                <a:chOff x="552370" y="1364289"/>
                <a:chExt cx="6579149" cy="3859221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16A83B9A-94C0-6C26-AF0E-DA04738D42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52370" y="1364289"/>
                  <a:ext cx="6579149" cy="3859221"/>
                </a:xfrm>
                <a:prstGeom prst="rect">
                  <a:avLst/>
                </a:prstGeom>
              </p:spPr>
            </p:pic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EFE0E858-1234-F5E4-2277-394C0589D2B8}"/>
                    </a:ext>
                  </a:extLst>
                </p:cNvPr>
                <p:cNvSpPr/>
                <p:nvPr/>
              </p:nvSpPr>
              <p:spPr bwMode="auto">
                <a:xfrm>
                  <a:off x="4594860" y="3977640"/>
                  <a:ext cx="2388870" cy="1245870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20" charset="-128"/>
                  </a:endParaRPr>
                </a:p>
              </p:txBody>
            </p:sp>
          </p:grp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0BD0B6A-12C6-3E33-96D1-A2159D0CC994}"/>
                  </a:ext>
                </a:extLst>
              </p:cNvPr>
              <p:cNvSpPr/>
              <p:nvPr/>
            </p:nvSpPr>
            <p:spPr bwMode="auto">
              <a:xfrm>
                <a:off x="552370" y="1364289"/>
                <a:ext cx="304880" cy="33617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20" charset="-128"/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760A81D-DD88-C2EF-8AFF-429C4BA1702E}"/>
                </a:ext>
              </a:extLst>
            </p:cNvPr>
            <p:cNvSpPr txBox="1"/>
            <p:nvPr/>
          </p:nvSpPr>
          <p:spPr>
            <a:xfrm>
              <a:off x="1634490" y="1340521"/>
              <a:ext cx="1245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Node 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079A05A-D78C-6FA4-900B-220906993074}"/>
                </a:ext>
              </a:extLst>
            </p:cNvPr>
            <p:cNvSpPr txBox="1"/>
            <p:nvPr/>
          </p:nvSpPr>
          <p:spPr>
            <a:xfrm>
              <a:off x="2125980" y="4362656"/>
              <a:ext cx="1245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Node 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FB3FD18-C4D4-C3D6-5CA3-2934EB86986D}"/>
                </a:ext>
              </a:extLst>
            </p:cNvPr>
            <p:cNvSpPr txBox="1"/>
            <p:nvPr/>
          </p:nvSpPr>
          <p:spPr>
            <a:xfrm>
              <a:off x="1634490" y="2477496"/>
              <a:ext cx="12744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Network phase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074074E-386E-5B84-4B54-773A360963BC}"/>
              </a:ext>
            </a:extLst>
          </p:cNvPr>
          <p:cNvSpPr txBox="1"/>
          <p:nvPr/>
        </p:nvSpPr>
        <p:spPr>
          <a:xfrm>
            <a:off x="4865932" y="3089081"/>
            <a:ext cx="310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Node 1 - Node 2 (offset)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031272-5DF2-BC99-E616-3600B1BF3CDD}"/>
              </a:ext>
            </a:extLst>
          </p:cNvPr>
          <p:cNvSpPr txBox="1"/>
          <p:nvPr/>
        </p:nvSpPr>
        <p:spPr>
          <a:xfrm>
            <a:off x="8504050" y="4509204"/>
            <a:ext cx="30543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Observable suppresses local oscillator phase noise.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5B19F8-15B5-263F-1484-71BE59E1C167}"/>
              </a:ext>
            </a:extLst>
          </p:cNvPr>
          <p:cNvSpPr txBox="1"/>
          <p:nvPr/>
        </p:nvSpPr>
        <p:spPr>
          <a:xfrm>
            <a:off x="1039449" y="5403752"/>
            <a:ext cx="374904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Applied local oscillator phase shift (</a:t>
            </a:r>
            <a:r>
              <a:rPr lang="en-US" sz="1400" dirty="0" err="1"/>
              <a:t>mrad</a:t>
            </a:r>
            <a:r>
              <a:rPr lang="en-US" sz="1400" dirty="0"/>
              <a:t>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E716E6-6151-3775-A6F4-26FE55D78F48}"/>
              </a:ext>
            </a:extLst>
          </p:cNvPr>
          <p:cNvSpPr txBox="1"/>
          <p:nvPr/>
        </p:nvSpPr>
        <p:spPr>
          <a:xfrm>
            <a:off x="4912995" y="2129642"/>
            <a:ext cx="2366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Network phase</a:t>
            </a:r>
          </a:p>
          <a:p>
            <a:pPr algn="l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01041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9E0F80-E1E3-2825-1020-C7948CD91C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1F072-8BDC-4214-AD48-BDFCA27B061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49F3D4-D66E-B02C-FDD3-FF4867439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366" y="1741804"/>
            <a:ext cx="3086531" cy="45631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A12D05-6082-D535-9BAD-725712154CCD}"/>
              </a:ext>
            </a:extLst>
          </p:cNvPr>
          <p:cNvSpPr txBox="1"/>
          <p:nvPr/>
        </p:nvSpPr>
        <p:spPr>
          <a:xfrm>
            <a:off x="9266845" y="1752395"/>
            <a:ext cx="2084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Coherent spin state, 2 node response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D3BE85-B676-C76C-318F-EF4B992B4F94}"/>
              </a:ext>
            </a:extLst>
          </p:cNvPr>
          <p:cNvSpPr txBox="1"/>
          <p:nvPr/>
        </p:nvSpPr>
        <p:spPr>
          <a:xfrm>
            <a:off x="9263960" y="2979908"/>
            <a:ext cx="258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Single node coherent spin state response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0DB8DA-D075-DA9A-2781-427978D10485}"/>
              </a:ext>
            </a:extLst>
          </p:cNvPr>
          <p:cNvSpPr txBox="1"/>
          <p:nvPr/>
        </p:nvSpPr>
        <p:spPr>
          <a:xfrm>
            <a:off x="9263960" y="3930423"/>
            <a:ext cx="29251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Node separable (each node independently squeezed)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49D788-4121-2895-AE97-F0BEA4712278}"/>
              </a:ext>
            </a:extLst>
          </p:cNvPr>
          <p:cNvSpPr txBox="1"/>
          <p:nvPr/>
        </p:nvSpPr>
        <p:spPr>
          <a:xfrm>
            <a:off x="9266845" y="5137841"/>
            <a:ext cx="2583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Node entangled</a:t>
            </a:r>
          </a:p>
        </p:txBody>
      </p:sp>
      <p:pic>
        <p:nvPicPr>
          <p:cNvPr id="12" name="Picture 11" descr="A picture containing building, dome, accessory&#10;&#10;Description automatically generated">
            <a:extLst>
              <a:ext uri="{FF2B5EF4-FFF2-40B4-BE49-F238E27FC236}">
                <a16:creationId xmlns:a16="http://schemas.microsoft.com/office/drawing/2014/main" id="{04E65A9E-BE55-5A51-954C-0ABB791B38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46" y="1092102"/>
            <a:ext cx="4594665" cy="3260346"/>
          </a:xfrm>
          <a:prstGeom prst="roundRect">
            <a:avLst>
              <a:gd name="adj" fmla="val 28315"/>
            </a:avLst>
          </a:prstGeom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33E61CFE-CAC4-C6B5-E87A-54A0D6591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066" y="350739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Two node noise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E1D308F-9DC3-A796-B3DD-3BE95ED2FB0A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DB609A9-93DD-A4AE-7917-4B8450B73068}"/>
              </a:ext>
            </a:extLst>
          </p:cNvPr>
          <p:cNvSpPr txBox="1"/>
          <p:nvPr/>
        </p:nvSpPr>
        <p:spPr>
          <a:xfrm>
            <a:off x="448056" y="6484722"/>
            <a:ext cx="384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Malia, et al., Nature 2022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9F3D3F-E029-F2E3-D2F1-67B32C85BBFD}"/>
              </a:ext>
            </a:extLst>
          </p:cNvPr>
          <p:cNvSpPr txBox="1"/>
          <p:nvPr/>
        </p:nvSpPr>
        <p:spPr>
          <a:xfrm>
            <a:off x="6096000" y="1550126"/>
            <a:ext cx="39188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endParaRPr lang="en-US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1583E3-41C9-051A-081C-3243449F0793}"/>
              </a:ext>
            </a:extLst>
          </p:cNvPr>
          <p:cNvSpPr txBox="1"/>
          <p:nvPr/>
        </p:nvSpPr>
        <p:spPr>
          <a:xfrm>
            <a:off x="715346" y="4524766"/>
            <a:ext cx="517779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400" dirty="0"/>
              <a:t>Noise inferred from a second cavity interrogation.</a:t>
            </a:r>
          </a:p>
          <a:p>
            <a:pPr algn="l"/>
            <a:r>
              <a:rPr lang="en-US" sz="2400" dirty="0"/>
              <a:t>Both nodes share the common cavity mode.</a:t>
            </a:r>
          </a:p>
          <a:p>
            <a:pPr algn="l"/>
            <a:endParaRPr lang="en-US" sz="2400" dirty="0"/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67720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17520F89-BF8C-7A8B-A57F-86E92C085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927" y="1252870"/>
            <a:ext cx="3444094" cy="3251533"/>
          </a:xfrm>
          <a:prstGeom prst="roundRect">
            <a:avLst>
              <a:gd name="adj" fmla="val 7867"/>
            </a:avLst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759CF2F9-F20A-F72B-A217-82F24BD7F4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43" y="1086204"/>
            <a:ext cx="3773444" cy="2626195"/>
          </a:xfrm>
          <a:prstGeom prst="roundRect">
            <a:avLst>
              <a:gd name="adj" fmla="val 28045"/>
            </a:avLst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34F9AF-91C0-D50D-6CEB-B8761E23C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2636" y="4595489"/>
            <a:ext cx="3557371" cy="19172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2F60FA-BE32-7E3E-C392-078FB82F81F8}"/>
              </a:ext>
            </a:extLst>
          </p:cNvPr>
          <p:cNvSpPr txBox="1"/>
          <p:nvPr/>
        </p:nvSpPr>
        <p:spPr>
          <a:xfrm>
            <a:off x="608825" y="3975510"/>
            <a:ext cx="481508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Tx/>
              <a:buChar char="-"/>
            </a:pPr>
            <a:r>
              <a:rPr lang="en-US" sz="2400" dirty="0"/>
              <a:t>Prepare 2 node entangled state (non-destructive measurement of </a:t>
            </a:r>
            <a:r>
              <a:rPr lang="en-US" sz="2400" dirty="0" err="1"/>
              <a:t>J</a:t>
            </a:r>
            <a:r>
              <a:rPr lang="en-US" sz="2400" baseline="-25000" dirty="0" err="1"/>
              <a:t>z</a:t>
            </a:r>
            <a:r>
              <a:rPr lang="en-US" sz="2400" dirty="0"/>
              <a:t>)</a:t>
            </a:r>
          </a:p>
          <a:p>
            <a:pPr marL="285750" indent="-285750" algn="l">
              <a:spcAft>
                <a:spcPts val="600"/>
              </a:spcAft>
              <a:buFontTx/>
              <a:buChar char="-"/>
            </a:pPr>
            <a:r>
              <a:rPr lang="en-US" sz="2400" dirty="0"/>
              <a:t>Microwave Ramsey sequence</a:t>
            </a:r>
          </a:p>
          <a:p>
            <a:pPr marL="285750" indent="-285750" algn="l">
              <a:spcAft>
                <a:spcPts val="600"/>
              </a:spcAft>
              <a:buFontTx/>
              <a:buChar char="-"/>
            </a:pPr>
            <a:r>
              <a:rPr lang="en-US" sz="2400" dirty="0"/>
              <a:t>Detection (second measurement of </a:t>
            </a:r>
            <a:r>
              <a:rPr lang="en-US" sz="2400" dirty="0" err="1"/>
              <a:t>J</a:t>
            </a:r>
            <a:r>
              <a:rPr lang="en-US" sz="2400" baseline="-25000" dirty="0" err="1"/>
              <a:t>z</a:t>
            </a:r>
            <a:r>
              <a:rPr lang="en-US" sz="2400" dirty="0"/>
              <a:t>)</a:t>
            </a:r>
          </a:p>
          <a:p>
            <a:pPr marL="285750" indent="-285750" algn="l">
              <a:buFontTx/>
              <a:buChar char="-"/>
            </a:pP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1F7F3F-0EBF-B62F-12AA-904F508D8996}"/>
              </a:ext>
            </a:extLst>
          </p:cNvPr>
          <p:cNvSpPr txBox="1"/>
          <p:nvPr/>
        </p:nvSpPr>
        <p:spPr>
          <a:xfrm>
            <a:off x="9200007" y="4383315"/>
            <a:ext cx="28262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No change in width of detection noise histogram vs. applied phase shift.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954B99-F0B8-C1ED-2B8B-F01BD785B061}"/>
              </a:ext>
            </a:extLst>
          </p:cNvPr>
          <p:cNvSpPr txBox="1"/>
          <p:nvPr/>
        </p:nvSpPr>
        <p:spPr>
          <a:xfrm>
            <a:off x="9200007" y="1287230"/>
            <a:ext cx="26837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Measured differential phase shift due to magnetic field gradient (green).</a:t>
            </a:r>
          </a:p>
          <a:p>
            <a:pPr algn="l"/>
            <a:endParaRPr lang="en-US" dirty="0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7543C518-75E9-9A4A-327E-369D601DF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324" y="344841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Two node metrology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DC6AD8-3A10-B073-242A-4B090DE50B63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58800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scatter chart&#10;&#10;Description automatically generated with medium confidence">
            <a:extLst>
              <a:ext uri="{FF2B5EF4-FFF2-40B4-BE49-F238E27FC236}">
                <a16:creationId xmlns:a16="http://schemas.microsoft.com/office/drawing/2014/main" id="{3CCFD826-A8D2-0DB1-9C2A-E2281952F8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555" y="2281561"/>
            <a:ext cx="5040841" cy="3907629"/>
          </a:xfrm>
          <a:prstGeom prst="roundRect">
            <a:avLst>
              <a:gd name="adj" fmla="val 6973"/>
            </a:avLst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95BA56-3D21-FB09-515A-E950B45C4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41" y="2616988"/>
            <a:ext cx="3469526" cy="14091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892849-692E-E4AF-D55A-1AE2E4122128}"/>
              </a:ext>
            </a:extLst>
          </p:cNvPr>
          <p:cNvSpPr txBox="1"/>
          <p:nvPr/>
        </p:nvSpPr>
        <p:spPr>
          <a:xfrm>
            <a:off x="10046526" y="5265860"/>
            <a:ext cx="1728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Node entangled noise (green)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CFD2C5-C7ED-D483-2506-084D1FD23F37}"/>
              </a:ext>
            </a:extLst>
          </p:cNvPr>
          <p:cNvSpPr txBox="1"/>
          <p:nvPr/>
        </p:nvSpPr>
        <p:spPr>
          <a:xfrm>
            <a:off x="10046526" y="2901743"/>
            <a:ext cx="1728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Projection noise (black line)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0D7C42-6361-30EB-51B7-69E777D07491}"/>
              </a:ext>
            </a:extLst>
          </p:cNvPr>
          <p:cNvSpPr txBox="1"/>
          <p:nvPr/>
        </p:nvSpPr>
        <p:spPr>
          <a:xfrm>
            <a:off x="10046526" y="3915441"/>
            <a:ext cx="189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Node separable + local oscillator noise (</a:t>
            </a:r>
            <a:r>
              <a:rPr lang="en-US"/>
              <a:t>blue circles)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769E8A-5204-4B5A-E1C9-D0629457F064}"/>
              </a:ext>
            </a:extLst>
          </p:cNvPr>
          <p:cNvSpPr txBox="1"/>
          <p:nvPr/>
        </p:nvSpPr>
        <p:spPr>
          <a:xfrm>
            <a:off x="10046526" y="1566610"/>
            <a:ext cx="189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Coherent state + local oscillator noise (black squares)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4E9325-5B33-BFC8-6F87-676CA3D44585}"/>
              </a:ext>
            </a:extLst>
          </p:cNvPr>
          <p:cNvSpPr txBox="1"/>
          <p:nvPr/>
        </p:nvSpPr>
        <p:spPr>
          <a:xfrm>
            <a:off x="678721" y="4078222"/>
            <a:ext cx="3469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4 node entangled state preparation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1F94E0-E48B-D20B-005F-29B57476134B}"/>
              </a:ext>
            </a:extLst>
          </p:cNvPr>
          <p:cNvSpPr txBox="1"/>
          <p:nvPr/>
        </p:nvSpPr>
        <p:spPr>
          <a:xfrm>
            <a:off x="5150805" y="1314050"/>
            <a:ext cx="3981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Network phase noise vs. number of nodes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4B417B5F-B196-E743-689B-48D1D7CEE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421" y="337105"/>
            <a:ext cx="10773474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Two and four node metrological noise improvement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63AF673-E2CA-61AF-3039-D8D30B1171D8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CE6A0D-F46A-607A-DB28-6A2F4EFECF1A}"/>
              </a:ext>
            </a:extLst>
          </p:cNvPr>
          <p:cNvSpPr txBox="1"/>
          <p:nvPr/>
        </p:nvSpPr>
        <p:spPr>
          <a:xfrm>
            <a:off x="6595110" y="6004441"/>
            <a:ext cx="230886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Number of nodes</a:t>
            </a:r>
          </a:p>
        </p:txBody>
      </p:sp>
    </p:spTree>
    <p:extLst>
      <p:ext uri="{BB962C8B-B14F-4D97-AF65-F5344CB8AC3E}">
        <p14:creationId xmlns:p14="http://schemas.microsoft.com/office/powerpoint/2010/main" val="1739139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8ABA08-6371-7850-EB34-435E3E067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669" y="1999585"/>
            <a:ext cx="5417049" cy="35953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40CEA8-346D-0375-8F58-7987574C18B6}"/>
              </a:ext>
            </a:extLst>
          </p:cNvPr>
          <p:cNvSpPr txBox="1"/>
          <p:nvPr/>
        </p:nvSpPr>
        <p:spPr>
          <a:xfrm>
            <a:off x="891541" y="1999585"/>
            <a:ext cx="39776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Squeezing </a:t>
            </a:r>
            <a:r>
              <a:rPr lang="en-US" sz="2400"/>
              <a:t>efficacy for </a:t>
            </a:r>
            <a:r>
              <a:rPr lang="en-US" sz="2400" dirty="0"/>
              <a:t>projective, cavity-assisted, squeezing improves with atom number.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More nodes = more atoms.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C82A9E-79FE-D8E8-09D8-6DF926564C9A}"/>
              </a:ext>
            </a:extLst>
          </p:cNvPr>
          <p:cNvSpPr txBox="1"/>
          <p:nvPr/>
        </p:nvSpPr>
        <p:spPr>
          <a:xfrm>
            <a:off x="8701651" y="6349627"/>
            <a:ext cx="3107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err="1"/>
              <a:t>Hosten</a:t>
            </a:r>
            <a:r>
              <a:rPr lang="en-US" sz="1600" dirty="0"/>
              <a:t>, et al., </a:t>
            </a:r>
            <a:r>
              <a:rPr lang="en-US" sz="1600" dirty="0" err="1"/>
              <a:t>Natue</a:t>
            </a:r>
            <a:r>
              <a:rPr lang="en-US" sz="1600" dirty="0"/>
              <a:t> 2016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28F64A7-6258-E979-0C16-DFCD1674C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573" y="339096"/>
            <a:ext cx="10773474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Why?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71A141D-3633-E6C6-4142-BA1B352E24FD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17531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811BB9-9006-CAC8-1A03-88EDA8BF9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64" y="1229035"/>
            <a:ext cx="10335768" cy="4875482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99257E78-3352-7744-624E-4814916E2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" y="367248"/>
            <a:ext cx="10773474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Application to 2 node atom interferometry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3666619-DF97-D488-8313-2943D4E9D3BA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81352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00328" y="308565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Fluorescence detection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047" y="1492617"/>
            <a:ext cx="5881853" cy="4176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6137"/>
          <a:stretch/>
        </p:blipFill>
        <p:spPr>
          <a:xfrm>
            <a:off x="7796825" y="3796873"/>
            <a:ext cx="2160240" cy="24874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8753" y="1348601"/>
            <a:ext cx="2914650" cy="2524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4875" y="4084905"/>
            <a:ext cx="361950" cy="1438275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BA37D66-4832-3F61-5E99-BE59556E49D3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1344346-7E20-3CC4-6231-DAEBF6AA2679}"/>
              </a:ext>
            </a:extLst>
          </p:cNvPr>
          <p:cNvSpPr txBox="1"/>
          <p:nvPr/>
        </p:nvSpPr>
        <p:spPr>
          <a:xfrm>
            <a:off x="9308387" y="6395546"/>
            <a:ext cx="2310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Malia, et al., PRL 2020</a:t>
            </a:r>
          </a:p>
        </p:txBody>
      </p:sp>
    </p:spTree>
    <p:extLst>
      <p:ext uri="{BB962C8B-B14F-4D97-AF65-F5344CB8AC3E}">
        <p14:creationId xmlns:p14="http://schemas.microsoft.com/office/powerpoint/2010/main" val="467537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B5773-287B-5A0E-1F7D-039E1C2BB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381" y="1245904"/>
            <a:ext cx="3593294" cy="45056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4E86BD-ED7B-7882-B3FF-75D4C29C8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7077" y="1163608"/>
            <a:ext cx="4620195" cy="28916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FEDE22-C6E6-12E2-A101-5FF71833B999}"/>
              </a:ext>
            </a:extLst>
          </p:cNvPr>
          <p:cNvSpPr txBox="1"/>
          <p:nvPr/>
        </p:nvSpPr>
        <p:spPr>
          <a:xfrm>
            <a:off x="8952725" y="6508422"/>
            <a:ext cx="4279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/>
                <a:ea typeface="ＭＳ Ｐゴシック"/>
                <a:cs typeface="+mn-cs"/>
              </a:rPr>
              <a:t>Malia, et al., PRA 2022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5E98635-62F3-1E30-E25C-9E2902E9B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580" y="293386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/>
                <a:ea typeface="ＭＳ Ｐゴシック"/>
                <a:cs typeface="Arial" pitchFamily="34" charset="0"/>
              </a:rPr>
              <a:t>Machine learning to train detection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5D18BB-6B12-C8AC-E65A-EF5BA5A54A0E}"/>
              </a:ext>
            </a:extLst>
          </p:cNvPr>
          <p:cNvSpPr txBox="1"/>
          <p:nvPr/>
        </p:nvSpPr>
        <p:spPr>
          <a:xfrm>
            <a:off x="5685543" y="3955316"/>
            <a:ext cx="44917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/>
                <a:ea typeface="ＭＳ Ｐゴシック"/>
                <a:cs typeface="+mn-cs"/>
              </a:rPr>
              <a:t>Use machine learning to correct detection inhomogeneities associated with fluorescence imaging.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"/>
              <a:ea typeface="ＭＳ Ｐゴシック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/>
                <a:ea typeface="ＭＳ Ｐゴシック"/>
                <a:cs typeface="+mn-cs"/>
              </a:rPr>
              <a:t>Train fluorescent images with truth from cavity output.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"/>
              <a:ea typeface="ＭＳ Ｐゴシック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/>
                <a:ea typeface="ＭＳ Ｐゴシック"/>
                <a:cs typeface="+mn-cs"/>
              </a:rPr>
              <a:t>27% reduction in measurement noise (7.2 dB squeezing).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14AAF8-DBB8-9AE2-52E1-7CDE109078EF}"/>
              </a:ext>
            </a:extLst>
          </p:cNvPr>
          <p:cNvSpPr txBox="1"/>
          <p:nvPr/>
        </p:nvSpPr>
        <p:spPr>
          <a:xfrm>
            <a:off x="1155628" y="5689091"/>
            <a:ext cx="3224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/>
                <a:ea typeface="ＭＳ Ｐゴシック"/>
                <a:cs typeface="+mn-cs"/>
              </a:rPr>
              <a:t>Raw and pixelated images used for training.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A2D1D8-BF17-7B69-49B7-29F43EFAD248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23208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BF12A0-859A-600C-CF1A-271A46E21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365" y="1811459"/>
            <a:ext cx="2766975" cy="39659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78FC78-AB59-3F26-7D7F-701C87E08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1340" y="1656011"/>
            <a:ext cx="2852928" cy="42590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FF6963-C367-F853-A8F3-60DE6718E854}"/>
              </a:ext>
            </a:extLst>
          </p:cNvPr>
          <p:cNvSpPr txBox="1"/>
          <p:nvPr/>
        </p:nvSpPr>
        <p:spPr>
          <a:xfrm>
            <a:off x="10433304" y="1755648"/>
            <a:ext cx="1534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Node entangled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816A18-F5BA-38F9-24E0-6B20AF7DD858}"/>
              </a:ext>
            </a:extLst>
          </p:cNvPr>
          <p:cNvSpPr txBox="1"/>
          <p:nvPr/>
        </p:nvSpPr>
        <p:spPr>
          <a:xfrm>
            <a:off x="10433304" y="3317403"/>
            <a:ext cx="15648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Coherent state, 2 nodes (rejects local oscillator noise)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05A5EF-BDC2-7E02-7958-DE2AEA4691F7}"/>
              </a:ext>
            </a:extLst>
          </p:cNvPr>
          <p:cNvSpPr txBox="1"/>
          <p:nvPr/>
        </p:nvSpPr>
        <p:spPr>
          <a:xfrm>
            <a:off x="10433304" y="4565756"/>
            <a:ext cx="1564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Singe node + local oscillator noise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560A34-E090-0D15-E406-DE55D01E1E6D}"/>
              </a:ext>
            </a:extLst>
          </p:cNvPr>
          <p:cNvSpPr txBox="1"/>
          <p:nvPr/>
        </p:nvSpPr>
        <p:spPr>
          <a:xfrm>
            <a:off x="6298163" y="2696546"/>
            <a:ext cx="1063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Node entangled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437939-B8D4-5100-F432-B1467934F25C}"/>
              </a:ext>
            </a:extLst>
          </p:cNvPr>
          <p:cNvSpPr txBox="1"/>
          <p:nvPr/>
        </p:nvSpPr>
        <p:spPr>
          <a:xfrm>
            <a:off x="7265607" y="2095602"/>
            <a:ext cx="1063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Coherent state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4B242A-E948-6108-A9EA-023BE1E1D360}"/>
              </a:ext>
            </a:extLst>
          </p:cNvPr>
          <p:cNvSpPr txBox="1"/>
          <p:nvPr/>
        </p:nvSpPr>
        <p:spPr>
          <a:xfrm>
            <a:off x="7301963" y="4781199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/>
              <a:t>Contrast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05DF249-6D47-5D7C-48CC-9B45D4BB1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219" y="1953109"/>
            <a:ext cx="3858164" cy="25101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7CCD650-04BB-50F1-0EE2-2DFE8F219CDC}"/>
              </a:ext>
            </a:extLst>
          </p:cNvPr>
          <p:cNvSpPr txBox="1"/>
          <p:nvPr/>
        </p:nvSpPr>
        <p:spPr>
          <a:xfrm>
            <a:off x="865219" y="4565756"/>
            <a:ext cx="44249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Single node interferometer sequence.</a:t>
            </a:r>
          </a:p>
          <a:p>
            <a:pPr algn="l"/>
            <a:r>
              <a:rPr lang="en-US" dirty="0"/>
              <a:t>Microwave interaction (white);    Raman interaction (black).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Nodes are separated by 0.16 mm.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64ED6359-4E97-B881-E398-4C4661653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876" y="296516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Two node atom interferometry demonstration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8E15C83-07C5-CD6A-0474-77D2105DAD28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638948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0604E4E-992B-8D6E-3710-1B019ABBB6E0}"/>
              </a:ext>
            </a:extLst>
          </p:cNvPr>
          <p:cNvSpPr txBox="1"/>
          <p:nvPr/>
        </p:nvSpPr>
        <p:spPr>
          <a:xfrm>
            <a:off x="663029" y="1795446"/>
            <a:ext cx="25377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1e-12 g accelerometer resolution using atom interferometry.</a:t>
            </a:r>
          </a:p>
          <a:p>
            <a:endParaRPr lang="en-US" sz="2000" dirty="0"/>
          </a:p>
          <a:p>
            <a:r>
              <a:rPr lang="en-US" sz="2000" dirty="0"/>
              <a:t>Applications in foundation of QM, DM searches, gravitational wave detection, tests of the equivalence principle  and geodesy.</a:t>
            </a:r>
          </a:p>
          <a:p>
            <a:endParaRPr lang="en-US" sz="2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BB8E37F-391A-2BBE-0A8E-EA563C3F7E88}"/>
              </a:ext>
            </a:extLst>
          </p:cNvPr>
          <p:cNvGrpSpPr/>
          <p:nvPr/>
        </p:nvGrpSpPr>
        <p:grpSpPr>
          <a:xfrm>
            <a:off x="5390725" y="1813139"/>
            <a:ext cx="2634924" cy="4559785"/>
            <a:chOff x="3280468" y="1447801"/>
            <a:chExt cx="2586932" cy="434490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49901FE-3CFB-D101-8A44-3C216E89F6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5320" b="6525"/>
            <a:stretch/>
          </p:blipFill>
          <p:spPr>
            <a:xfrm>
              <a:off x="3280468" y="1447801"/>
              <a:ext cx="1741382" cy="4344909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4532270-EA94-38E7-6FAB-4A834F6D298D}"/>
                </a:ext>
              </a:extLst>
            </p:cNvPr>
            <p:cNvSpPr/>
            <p:nvPr/>
          </p:nvSpPr>
          <p:spPr>
            <a:xfrm>
              <a:off x="5562600" y="1676400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65E10ADD-4DD0-1A75-C2DF-4F3C54C3C194}"/>
              </a:ext>
            </a:extLst>
          </p:cNvPr>
          <p:cNvCxnSpPr>
            <a:cxnSpLocks/>
          </p:cNvCxnSpPr>
          <p:nvPr/>
        </p:nvCxnSpPr>
        <p:spPr>
          <a:xfrm>
            <a:off x="8277109" y="3539758"/>
            <a:ext cx="914400" cy="381000"/>
          </a:xfrm>
          <a:prstGeom prst="curvedConnector3">
            <a:avLst/>
          </a:prstGeom>
          <a:ln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20D5FD69-9F97-9B67-A19F-8552EC85C9E8}"/>
              </a:ext>
            </a:extLst>
          </p:cNvPr>
          <p:cNvCxnSpPr>
            <a:cxnSpLocks/>
          </p:cNvCxnSpPr>
          <p:nvPr/>
        </p:nvCxnSpPr>
        <p:spPr>
          <a:xfrm flipV="1">
            <a:off x="8277109" y="4301758"/>
            <a:ext cx="914400" cy="495300"/>
          </a:xfrm>
          <a:prstGeom prst="curvedConnector3">
            <a:avLst/>
          </a:prstGeom>
          <a:ln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F2233E7-96B7-6AB7-F41C-CEEDE744C163}"/>
              </a:ext>
            </a:extLst>
          </p:cNvPr>
          <p:cNvSpPr txBox="1"/>
          <p:nvPr/>
        </p:nvSpPr>
        <p:spPr>
          <a:xfrm>
            <a:off x="7221958" y="3121725"/>
            <a:ext cx="141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Results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D9BFBA-A150-EC7C-40B2-17919EDE5110}"/>
              </a:ext>
            </a:extLst>
          </p:cNvPr>
          <p:cNvSpPr txBox="1"/>
          <p:nvPr/>
        </p:nvSpPr>
        <p:spPr>
          <a:xfrm>
            <a:off x="7316990" y="1345397"/>
            <a:ext cx="141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Raw data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0758F7-21CA-39E5-7173-9F0547B019E3}"/>
              </a:ext>
            </a:extLst>
          </p:cNvPr>
          <p:cNvSpPr txBox="1"/>
          <p:nvPr/>
        </p:nvSpPr>
        <p:spPr>
          <a:xfrm>
            <a:off x="3336591" y="1293201"/>
            <a:ext cx="2758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Apparatus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1884D70-7198-865E-3672-EEAF6C478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2419" y="3399794"/>
            <a:ext cx="3841947" cy="248932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6B00C77-FCE3-65B9-D8D3-D0F676A39A60}"/>
              </a:ext>
            </a:extLst>
          </p:cNvPr>
          <p:cNvSpPr/>
          <p:nvPr/>
        </p:nvSpPr>
        <p:spPr bwMode="auto">
          <a:xfrm>
            <a:off x="7713183" y="3399794"/>
            <a:ext cx="563926" cy="3269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3B8C928-5EE4-5DB3-3856-031A3F912B99}"/>
              </a:ext>
            </a:extLst>
          </p:cNvPr>
          <p:cNvSpPr/>
          <p:nvPr/>
        </p:nvSpPr>
        <p:spPr bwMode="auto">
          <a:xfrm>
            <a:off x="7465013" y="5802723"/>
            <a:ext cx="563926" cy="3269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152599-6265-5F27-3632-BEC452E9D919}"/>
              </a:ext>
            </a:extLst>
          </p:cNvPr>
          <p:cNvSpPr/>
          <p:nvPr/>
        </p:nvSpPr>
        <p:spPr bwMode="auto">
          <a:xfrm>
            <a:off x="10380183" y="5682456"/>
            <a:ext cx="563926" cy="3269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0A431C-1364-D7A3-8B47-7FE151B7869F}"/>
              </a:ext>
            </a:extLst>
          </p:cNvPr>
          <p:cNvSpPr txBox="1"/>
          <p:nvPr/>
        </p:nvSpPr>
        <p:spPr>
          <a:xfrm>
            <a:off x="10569196" y="4851297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Gravitational </a:t>
            </a:r>
            <a:r>
              <a:rPr lang="en-US" dirty="0" err="1"/>
              <a:t>Aharonov</a:t>
            </a:r>
            <a:r>
              <a:rPr lang="en-US" dirty="0"/>
              <a:t>-Bohm phase shift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0BD191-04FF-EABE-FD0D-DDDA8E15DA50}"/>
              </a:ext>
            </a:extLst>
          </p:cNvPr>
          <p:cNvSpPr txBox="1"/>
          <p:nvPr/>
        </p:nvSpPr>
        <p:spPr>
          <a:xfrm>
            <a:off x="10718327" y="3115185"/>
            <a:ext cx="12866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Semi-classical theory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E14133-01DA-05CA-E8CA-408D38671EB8}"/>
              </a:ext>
            </a:extLst>
          </p:cNvPr>
          <p:cNvSpPr txBox="1"/>
          <p:nvPr/>
        </p:nvSpPr>
        <p:spPr>
          <a:xfrm>
            <a:off x="8277109" y="6420544"/>
            <a:ext cx="4089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Overstreet, et al., Science 2022</a:t>
            </a:r>
          </a:p>
        </p:txBody>
      </p:sp>
      <p:pic>
        <p:nvPicPr>
          <p:cNvPr id="28" name="Picture 4" descr="\\ATOMSRV1\ep\Experiment Pictures\fisheyeetc\stanford10mTower.JPG">
            <a:extLst>
              <a:ext uri="{FF2B5EF4-FFF2-40B4-BE49-F238E27FC236}">
                <a16:creationId xmlns:a16="http://schemas.microsoft.com/office/drawing/2014/main" id="{E22B24DD-E961-84B4-AE58-2722F1025D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l="13907" t="8056" r="24177"/>
          <a:stretch/>
        </p:blipFill>
        <p:spPr bwMode="auto">
          <a:xfrm>
            <a:off x="3373465" y="1726634"/>
            <a:ext cx="1801716" cy="4657641"/>
          </a:xfrm>
          <a:prstGeom prst="rect">
            <a:avLst/>
          </a:prstGeom>
          <a:noFill/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9C37CE3-3171-1A3C-BB68-8E92F3650354}"/>
              </a:ext>
            </a:extLst>
          </p:cNvPr>
          <p:cNvSpPr txBox="1"/>
          <p:nvPr/>
        </p:nvSpPr>
        <p:spPr>
          <a:xfrm>
            <a:off x="5390725" y="1357302"/>
            <a:ext cx="1638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Experiment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EB6BDC2-8B1B-71E9-22B8-CFDAA316F8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2183" y="1719730"/>
            <a:ext cx="2895600" cy="1246967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C24C6D9E-1443-79CD-0076-E421FF739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119" y="268179"/>
            <a:ext cx="11387528" cy="839836"/>
          </a:xfrm>
        </p:spPr>
        <p:txBody>
          <a:bodyPr/>
          <a:lstStyle/>
          <a:p>
            <a:r>
              <a:rPr lang="en-US" dirty="0"/>
              <a:t>Future application to long baseline atom interferometers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98416CC-88D1-A700-DA64-2B688DB5DB71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66211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42623" y="363311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Noise in interferometric sensors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2857" t="6190" b="10000"/>
          <a:stretch/>
        </p:blipFill>
        <p:spPr>
          <a:xfrm>
            <a:off x="2393135" y="2065305"/>
            <a:ext cx="4648200" cy="335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2858" t="6190" r="7142" b="10000"/>
          <a:stretch/>
        </p:blipFill>
        <p:spPr>
          <a:xfrm>
            <a:off x="7650780" y="1740405"/>
            <a:ext cx="2521527" cy="19812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145735" y="3513105"/>
            <a:ext cx="457200" cy="457200"/>
          </a:xfrm>
          <a:prstGeom prst="ellipse">
            <a:avLst/>
          </a:prstGeom>
          <a:solidFill>
            <a:schemeClr val="bg1">
              <a:lumMod val="85000"/>
              <a:alpha val="39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263344" y="1784707"/>
            <a:ext cx="2667000" cy="1752600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401767" y="3594677"/>
            <a:ext cx="2602354" cy="375628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688535" y="5514037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Phase (rad)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250499" y="354374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Number of atoms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  in exit port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42266" y="378563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N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6391879" y="2580503"/>
            <a:ext cx="1926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Probability P(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)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70457" y="4310109"/>
            <a:ext cx="30827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For uncorrelated particles: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“Shot noise” – physical origin is randomness of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wavefunction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 collapse.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7AD3030-A458-582C-D91D-763D6CD02367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0744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CA297E21-65E1-25FF-F148-CC78ACD487EE}"/>
              </a:ext>
            </a:extLst>
          </p:cNvPr>
          <p:cNvSpPr txBox="1">
            <a:spLocks/>
          </p:cNvSpPr>
          <p:nvPr/>
        </p:nvSpPr>
        <p:spPr bwMode="auto">
          <a:xfrm>
            <a:off x="481376" y="284603"/>
            <a:ext cx="11387528" cy="83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377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566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754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5943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r>
              <a:rPr lang="en-US" kern="0" dirty="0"/>
              <a:t>Future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3E9CCD-21A5-B362-5778-B93911E4F3E3}"/>
              </a:ext>
            </a:extLst>
          </p:cNvPr>
          <p:cNvSpPr txBox="1"/>
          <p:nvPr/>
        </p:nvSpPr>
        <p:spPr>
          <a:xfrm>
            <a:off x="640080" y="1474056"/>
            <a:ext cx="830708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800" dirty="0"/>
              <a:t>Currently working to implement this protocol with Sr optical clocks:</a:t>
            </a:r>
          </a:p>
          <a:p>
            <a:pPr algn="l">
              <a:spcAft>
                <a:spcPts val="1200"/>
              </a:spcAft>
            </a:pPr>
            <a:r>
              <a:rPr lang="en-US" sz="2800" dirty="0"/>
              <a:t>	- gravitational redshift between 			  entangled clock ensembles </a:t>
            </a:r>
          </a:p>
          <a:p>
            <a:pPr algn="l">
              <a:spcAft>
                <a:spcPts val="1200"/>
              </a:spcAft>
            </a:pPr>
            <a:r>
              <a:rPr lang="en-US" sz="2800" dirty="0"/>
              <a:t>	- gravitational </a:t>
            </a:r>
            <a:r>
              <a:rPr lang="en-US" sz="2800" dirty="0" err="1"/>
              <a:t>Aharonov</a:t>
            </a:r>
            <a:r>
              <a:rPr lang="en-US" sz="2800" dirty="0"/>
              <a:t>-Bohm effect 	  	  with entangled ensembles</a:t>
            </a:r>
          </a:p>
          <a:p>
            <a:pPr algn="l">
              <a:spcAft>
                <a:spcPts val="1200"/>
              </a:spcAft>
            </a:pPr>
            <a:r>
              <a:rPr lang="en-US" sz="2800" dirty="0"/>
              <a:t>	- large distance scale for network using 	  multiple cavities and low-loss photonic 	  link.</a:t>
            </a:r>
          </a:p>
          <a:p>
            <a:pPr algn="l">
              <a:spcAft>
                <a:spcPts val="1200"/>
              </a:spcAft>
            </a:pPr>
            <a:endParaRPr lang="en-US" sz="2800" dirty="0"/>
          </a:p>
          <a:p>
            <a:pPr algn="l">
              <a:spcAft>
                <a:spcPts val="1200"/>
              </a:spcAft>
            </a:pPr>
            <a:endParaRPr lang="en-US" sz="2800" dirty="0"/>
          </a:p>
          <a:p>
            <a:pPr algn="l">
              <a:spcAft>
                <a:spcPts val="1200"/>
              </a:spcAft>
            </a:pPr>
            <a:endParaRPr lang="en-US" sz="28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BE8C406-6EA7-B470-A7DF-D6A5ECB4D81A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Picture 1" descr="A picture containing indoor&#10;&#10;Description automatically generated">
            <a:extLst>
              <a:ext uri="{FF2B5EF4-FFF2-40B4-BE49-F238E27FC236}">
                <a16:creationId xmlns:a16="http://schemas.microsoft.com/office/drawing/2014/main" id="{B5082B12-2505-3983-C67D-402664970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6711" y="1501425"/>
            <a:ext cx="2891362" cy="385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84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CA297E21-65E1-25FF-F148-CC78ACD487EE}"/>
              </a:ext>
            </a:extLst>
          </p:cNvPr>
          <p:cNvSpPr txBox="1">
            <a:spLocks/>
          </p:cNvSpPr>
          <p:nvPr/>
        </p:nvSpPr>
        <p:spPr bwMode="auto">
          <a:xfrm>
            <a:off x="481376" y="284603"/>
            <a:ext cx="11387528" cy="83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377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566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754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5943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r>
              <a:rPr lang="en-US" kern="0" dirty="0"/>
              <a:t>Incorporate into the MAGIS-100 detector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BE8C406-6EA7-B470-A7DF-D6A5ECB4D81A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8D3684B6-DAB7-A719-DECE-76B1F0EAD776}"/>
              </a:ext>
            </a:extLst>
          </p:cNvPr>
          <p:cNvGrpSpPr/>
          <p:nvPr/>
        </p:nvGrpSpPr>
        <p:grpSpPr>
          <a:xfrm>
            <a:off x="1161994" y="1656379"/>
            <a:ext cx="6901595" cy="2452297"/>
            <a:chOff x="160508" y="1161641"/>
            <a:chExt cx="6901595" cy="245229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05EFB7B-05FD-1748-7121-D21236E95092}"/>
                </a:ext>
              </a:extLst>
            </p:cNvPr>
            <p:cNvGrpSpPr/>
            <p:nvPr/>
          </p:nvGrpSpPr>
          <p:grpSpPr>
            <a:xfrm>
              <a:off x="160508" y="1161641"/>
              <a:ext cx="6901595" cy="2452297"/>
              <a:chOff x="636846" y="1105593"/>
              <a:chExt cx="7868459" cy="2795846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A5A95A3E-DCAA-C934-CB1C-4EE171A6F87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8820"/>
              <a:stretch/>
            </p:blipFill>
            <p:spPr>
              <a:xfrm>
                <a:off x="636846" y="3413760"/>
                <a:ext cx="7866611" cy="487679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7A6F677E-4296-F38D-11F2-E0377A9DED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38694" y="1105593"/>
                <a:ext cx="7866611" cy="2323407"/>
              </a:xfrm>
              <a:prstGeom prst="rect">
                <a:avLst/>
              </a:prstGeom>
            </p:spPr>
          </p:pic>
        </p:grp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5D049530-4A5A-4A5D-B0AC-80AC586B8EBD}"/>
                </a:ext>
              </a:extLst>
            </p:cNvPr>
            <p:cNvSpPr/>
            <p:nvPr/>
          </p:nvSpPr>
          <p:spPr bwMode="auto">
            <a:xfrm>
              <a:off x="5536917" y="1567235"/>
              <a:ext cx="777306" cy="1213355"/>
            </a:xfrm>
            <a:prstGeom prst="ellipse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2C0E9E70-D814-9903-9DBD-FEE0863D4D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556"/>
          <a:stretch/>
        </p:blipFill>
        <p:spPr>
          <a:xfrm>
            <a:off x="9099898" y="1348054"/>
            <a:ext cx="1660292" cy="49661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0383E0-DD03-993C-9F1D-292FE09F0F6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109" y="1134086"/>
            <a:ext cx="2004995" cy="4049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36ED0F-881B-C514-A224-5EAA89F0CC56}"/>
              </a:ext>
            </a:extLst>
          </p:cNvPr>
          <p:cNvSpPr txBox="1"/>
          <p:nvPr/>
        </p:nvSpPr>
        <p:spPr>
          <a:xfrm>
            <a:off x="1087109" y="4186834"/>
            <a:ext cx="74977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100 m separation between atom interferometers</a:t>
            </a:r>
          </a:p>
          <a:p>
            <a:r>
              <a:rPr lang="en-US" sz="2400" dirty="0"/>
              <a:t>Prototype 0.3 – 3 Hz gravitational wave detector </a:t>
            </a:r>
          </a:p>
        </p:txBody>
      </p:sp>
      <p:pic>
        <p:nvPicPr>
          <p:cNvPr id="13" name="Picture 2" descr="http://upload.wikimedia.org/wikipedia/commons/a/a2/Moore_Foundation_Logo.jpg">
            <a:extLst>
              <a:ext uri="{FF2B5EF4-FFF2-40B4-BE49-F238E27FC236}">
                <a16:creationId xmlns:a16="http://schemas.microsoft.com/office/drawing/2014/main" id="{911F75DB-C041-2064-D2D5-06B3206B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878" y="317900"/>
            <a:ext cx="1226549" cy="47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DCB585B-FD8B-149E-6AB2-BD3766DAE1A1}"/>
              </a:ext>
            </a:extLst>
          </p:cNvPr>
          <p:cNvGrpSpPr/>
          <p:nvPr/>
        </p:nvGrpSpPr>
        <p:grpSpPr>
          <a:xfrm>
            <a:off x="1087872" y="5417214"/>
            <a:ext cx="6428878" cy="927710"/>
            <a:chOff x="429122" y="5791200"/>
            <a:chExt cx="6428878" cy="927710"/>
          </a:xfrm>
        </p:grpSpPr>
        <p:pic>
          <p:nvPicPr>
            <p:cNvPr id="15" name="Picture 2" descr="Image result for fermilab logo">
              <a:extLst>
                <a:ext uri="{FF2B5EF4-FFF2-40B4-BE49-F238E27FC236}">
                  <a16:creationId xmlns:a16="http://schemas.microsoft.com/office/drawing/2014/main" id="{FFEA7D13-58D6-2DEA-7684-19AFC8E067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4542" y="5891064"/>
              <a:ext cx="1352774" cy="289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Image result for stanford logo">
              <a:extLst>
                <a:ext uri="{FF2B5EF4-FFF2-40B4-BE49-F238E27FC236}">
                  <a16:creationId xmlns:a16="http://schemas.microsoft.com/office/drawing/2014/main" id="{E211B69C-78B5-727C-84E7-2E5393BAE0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122" y="5848234"/>
              <a:ext cx="774242" cy="596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LVP_UNI_LOGO_Pantone1">
              <a:extLst>
                <a:ext uri="{FF2B5EF4-FFF2-40B4-BE49-F238E27FC236}">
                  <a16:creationId xmlns:a16="http://schemas.microsoft.com/office/drawing/2014/main" id="{EB9DFC31-9FAF-932F-AB0D-305DF0A65E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4890" y="6393911"/>
              <a:ext cx="1163110" cy="269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" descr="Image result for northwestern university logo">
              <a:extLst>
                <a:ext uri="{FF2B5EF4-FFF2-40B4-BE49-F238E27FC236}">
                  <a16:creationId xmlns:a16="http://schemas.microsoft.com/office/drawing/2014/main" id="{22E56C4C-B77C-6C28-8BCB-1B6463ED1C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329212" y="5869296"/>
              <a:ext cx="1141282" cy="352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Image result for john hopkins logo">
              <a:extLst>
                <a:ext uri="{FF2B5EF4-FFF2-40B4-BE49-F238E27FC236}">
                  <a16:creationId xmlns:a16="http://schemas.microsoft.com/office/drawing/2014/main" id="{788A6D9F-E751-CBA1-2E4B-8A3869884D4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768" t="21636" r="14674" b="17919"/>
            <a:stretch/>
          </p:blipFill>
          <p:spPr bwMode="auto">
            <a:xfrm>
              <a:off x="1124359" y="5791200"/>
              <a:ext cx="985326" cy="535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Image result for oxford logo">
              <a:extLst>
                <a:ext uri="{FF2B5EF4-FFF2-40B4-BE49-F238E27FC236}">
                  <a16:creationId xmlns:a16="http://schemas.microsoft.com/office/drawing/2014/main" id="{1B9E4D35-198C-FCD7-BBC6-F11D63E41D1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161" b="13235"/>
            <a:stretch/>
          </p:blipFill>
          <p:spPr bwMode="auto">
            <a:xfrm>
              <a:off x="4243627" y="6301764"/>
              <a:ext cx="1126860" cy="417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Image result for cambridge logo">
              <a:extLst>
                <a:ext uri="{FF2B5EF4-FFF2-40B4-BE49-F238E27FC236}">
                  <a16:creationId xmlns:a16="http://schemas.microsoft.com/office/drawing/2014/main" id="{6EEEE95E-0C8B-1AA8-26E0-4057E4D2272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7370" b="36716"/>
            <a:stretch/>
          </p:blipFill>
          <p:spPr bwMode="auto">
            <a:xfrm>
              <a:off x="1446251" y="6404401"/>
              <a:ext cx="1162234" cy="301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772EB84-3636-CED3-CA78-EA6E3F671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0278" y="5912610"/>
              <a:ext cx="938322" cy="278839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8683711-57C5-1563-514E-BE3E1BFC0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4756" y="6284897"/>
              <a:ext cx="938322" cy="4033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6065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CA297E21-65E1-25FF-F148-CC78ACD487EE}"/>
              </a:ext>
            </a:extLst>
          </p:cNvPr>
          <p:cNvSpPr txBox="1">
            <a:spLocks/>
          </p:cNvSpPr>
          <p:nvPr/>
        </p:nvSpPr>
        <p:spPr bwMode="auto">
          <a:xfrm>
            <a:off x="481376" y="284603"/>
            <a:ext cx="11387528" cy="83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189" indent="-457189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377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566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754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5943" indent="-457189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r>
              <a:rPr lang="en-US" kern="0" dirty="0"/>
              <a:t>Thanks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3E9CCD-21A5-B362-5778-B93911E4F3E3}"/>
              </a:ext>
            </a:extLst>
          </p:cNvPr>
          <p:cNvSpPr txBox="1"/>
          <p:nvPr/>
        </p:nvSpPr>
        <p:spPr>
          <a:xfrm>
            <a:off x="1977738" y="1883664"/>
            <a:ext cx="561403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/>
              <a:t>Onur </a:t>
            </a:r>
            <a:r>
              <a:rPr lang="en-US" sz="2800" dirty="0" err="1"/>
              <a:t>Hosten</a:t>
            </a:r>
            <a:r>
              <a:rPr lang="en-US" sz="2800" dirty="0"/>
              <a:t> (IST Austria)</a:t>
            </a:r>
          </a:p>
          <a:p>
            <a:pPr algn="l"/>
            <a:r>
              <a:rPr lang="en-US" sz="2800" dirty="0"/>
              <a:t>Nils </a:t>
            </a:r>
            <a:r>
              <a:rPr lang="en-US" sz="2800" dirty="0" err="1"/>
              <a:t>Engelsen</a:t>
            </a:r>
            <a:r>
              <a:rPr lang="en-US" sz="2800" dirty="0"/>
              <a:t> (Chalmers)</a:t>
            </a:r>
          </a:p>
          <a:p>
            <a:pPr algn="l"/>
            <a:r>
              <a:rPr lang="en-US" sz="2800" dirty="0"/>
              <a:t>Rajiv Krishnakumar (start-up)</a:t>
            </a:r>
          </a:p>
          <a:p>
            <a:pPr algn="l"/>
            <a:r>
              <a:rPr lang="en-US" sz="2800" dirty="0"/>
              <a:t>Julian Martinez (Brookhaven)</a:t>
            </a:r>
          </a:p>
          <a:p>
            <a:pPr algn="l"/>
            <a:r>
              <a:rPr lang="en-US" sz="2800" dirty="0"/>
              <a:t>Ben Malia (Cornell)</a:t>
            </a:r>
          </a:p>
          <a:p>
            <a:pPr algn="l"/>
            <a:r>
              <a:rPr lang="en-US" sz="2800" dirty="0" err="1"/>
              <a:t>Yunfan</a:t>
            </a:r>
            <a:r>
              <a:rPr lang="en-US" sz="2800" dirty="0"/>
              <a:t> Wu (start-up)</a:t>
            </a:r>
          </a:p>
          <a:p>
            <a:pPr algn="l"/>
            <a:r>
              <a:rPr lang="en-US" sz="2800" dirty="0"/>
              <a:t>Guglielmo </a:t>
            </a:r>
            <a:r>
              <a:rPr lang="en-US" sz="2800" dirty="0" err="1"/>
              <a:t>Panelli</a:t>
            </a:r>
            <a:r>
              <a:rPr lang="en-US" sz="2800" dirty="0"/>
              <a:t> (PhD student)</a:t>
            </a:r>
          </a:p>
          <a:p>
            <a:pPr algn="l"/>
            <a:r>
              <a:rPr lang="en-US" sz="2800" dirty="0"/>
              <a:t>Erik Porter (</a:t>
            </a:r>
            <a:r>
              <a:rPr lang="en-US" sz="2800"/>
              <a:t>PhD student)</a:t>
            </a:r>
            <a:endParaRPr lang="en-US" sz="2800" dirty="0"/>
          </a:p>
          <a:p>
            <a:pPr algn="l"/>
            <a:r>
              <a:rPr lang="en-US" sz="2800" dirty="0"/>
              <a:t>Shuan </a:t>
            </a:r>
            <a:r>
              <a:rPr lang="en-US" sz="2800" dirty="0" err="1"/>
              <a:t>Burd</a:t>
            </a:r>
            <a:r>
              <a:rPr lang="en-US" sz="2800" dirty="0"/>
              <a:t> (post-doc)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BE8C406-6EA7-B470-A7DF-D6A5ECB4D81A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05146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4712" y="385289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LIGO runs with squeezed light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957A09B-829B-4C68-B49D-EA3E4DD19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844824"/>
            <a:ext cx="7305333" cy="338437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AC11280-44DB-46BA-861E-F42B14FFFDE3}"/>
              </a:ext>
            </a:extLst>
          </p:cNvPr>
          <p:cNvSpPr/>
          <p:nvPr/>
        </p:nvSpPr>
        <p:spPr>
          <a:xfrm>
            <a:off x="3707904" y="5253503"/>
            <a:ext cx="5544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https://www.ligo.caltech.edu/news/ligo20190812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488F73F-C4F4-1A5B-9DC7-0970ABC25AD2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47446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26280" y="333178"/>
            <a:ext cx="10049740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Spin-</a:t>
            </a:r>
            <a:r>
              <a:rPr lang="en-US" altLang="en-US" kern="0" dirty="0" err="1"/>
              <a:t>sqeezed</a:t>
            </a:r>
            <a:r>
              <a:rPr lang="en-US" altLang="en-US" kern="0" dirty="0"/>
              <a:t> (entangled) single node metrology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711" y="1741595"/>
            <a:ext cx="4274156" cy="4159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9199233" y="6132749"/>
            <a:ext cx="27535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O. Hosten, et al., Nature (2016).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5739" y="3610143"/>
            <a:ext cx="1850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Uncorrelated atoms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ahoma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“Shot-noise”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Coin-toss statistics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69005" y="1670863"/>
            <a:ext cx="2021706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</a:b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Entangled atoms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ahoma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Reduced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read-out noise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ahoma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This data: 20 dB variance reduction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1415" y="1928640"/>
            <a:ext cx="28299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Consider N ~ 1e6 atoms, each in a quantum superposition of two ground state energy levels.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rgbClr val="000000"/>
              </a:solidFill>
              <a:latin typeface="Tahom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Measure probability of finding atoms in one of these states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48111" y="5557063"/>
            <a:ext cx="68667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/>
              </a:rPr>
              <a:t>D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N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5685911" y="2963524"/>
            <a:ext cx="2057400" cy="2739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 flipH="1">
            <a:off x="9495911" y="4414063"/>
            <a:ext cx="816166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auto">
          <a:xfrm>
            <a:off x="9343511" y="2509063"/>
            <a:ext cx="305676" cy="533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657711" y="2119996"/>
            <a:ext cx="1219200" cy="3128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8657711" y="2051863"/>
            <a:ext cx="1295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Arial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24E8118-7A66-7F47-5258-16F0501C64F0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22300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65EC179-2DD1-A3B1-029D-0D42E9514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972" y="1501902"/>
            <a:ext cx="3792877" cy="51354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2A14A7-74F1-3B9C-5470-F3F2D6798634}"/>
              </a:ext>
            </a:extLst>
          </p:cNvPr>
          <p:cNvSpPr txBox="1"/>
          <p:nvPr/>
        </p:nvSpPr>
        <p:spPr>
          <a:xfrm>
            <a:off x="1506474" y="1814512"/>
            <a:ext cx="31821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Noise is reduced via squeezing.</a:t>
            </a:r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Coherent response is preserved.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284F8FE-869B-16E8-CAE0-DE9C3FC65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99" y="357885"/>
            <a:ext cx="10049740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Metrology requires coherence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DE0874-CC88-0E30-4827-01F8864C3479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66061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1116" y="360326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Our method: cavity assisted entanglement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8708" y="1733500"/>
            <a:ext cx="32638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Dispersive atom-cavity interactions are used to realize a quantum non-demolition measurement of atom number.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Measurement results in 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metrologically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 useful many-atom entangled state.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728116" y="3114847"/>
            <a:ext cx="6234968" cy="3054506"/>
            <a:chOff x="2891826" y="2959966"/>
            <a:chExt cx="6234968" cy="3054506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1826" y="2959966"/>
              <a:ext cx="6234968" cy="3054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 bwMode="auto">
            <a:xfrm>
              <a:off x="5105400" y="2971800"/>
              <a:ext cx="3733800" cy="9906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4876800" y="2971800"/>
              <a:ext cx="533400" cy="4953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5143500" y="3810000"/>
              <a:ext cx="838200" cy="30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4032" y="1956554"/>
            <a:ext cx="2590800" cy="2160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5" name="Group 24"/>
          <p:cNvGrpSpPr/>
          <p:nvPr/>
        </p:nvGrpSpPr>
        <p:grpSpPr>
          <a:xfrm>
            <a:off x="4284202" y="1435792"/>
            <a:ext cx="2164382" cy="2186189"/>
            <a:chOff x="457200" y="2959966"/>
            <a:chExt cx="2164382" cy="218618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2959966"/>
              <a:ext cx="2164382" cy="2186189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27" name="Rectangle 26"/>
            <p:cNvSpPr/>
            <p:nvPr/>
          </p:nvSpPr>
          <p:spPr bwMode="auto">
            <a:xfrm>
              <a:off x="1447800" y="3810000"/>
              <a:ext cx="1066800" cy="30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124213" y="3657104"/>
            <a:ext cx="234499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/>
              </a:rPr>
              <a:t>Resonance frequency (kHz)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F6763C1-C2FC-9B7B-A3D3-94296B72A184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2078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1322" y="336204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Atomic clock implementation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299" y="1374129"/>
            <a:ext cx="3857625" cy="462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56" y="1416023"/>
            <a:ext cx="11239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40700" y="3202929"/>
            <a:ext cx="19533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220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  <a:sym typeface="Symbol"/>
              </a:rPr>
              <a:t>s interrogation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  <a:sym typeface="Symbol"/>
              </a:rPr>
              <a:t>time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700" y="1831329"/>
            <a:ext cx="13051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1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  <a:sym typeface="Symbol"/>
              </a:rPr>
              <a:t>10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  <a:sym typeface="Symbol"/>
              </a:rPr>
              <a:t>5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  <a:sym typeface="Symbol"/>
              </a:rPr>
              <a:t>atoms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58890" y="4803129"/>
            <a:ext cx="15597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1 s update rate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55437" y="5345041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Limited by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  <a:sym typeface="Symbol"/>
              </a:rPr>
              <a:t>-wave LO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  <a:sym typeface="Symbol"/>
              </a:rPr>
              <a:t>phase noise.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  <a:sym typeface="Symbol"/>
              </a:rPr>
              <a:t>Hosten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  <a:sym typeface="Symbol"/>
              </a:rPr>
              <a:t>, et al., Nature (2016)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0700" y="1522367"/>
            <a:ext cx="2124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Quantum projection noise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17300" y="3236396"/>
            <a:ext cx="137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10.5 dB below quantum projection noise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BC575F5-A96A-2440-3DC8-EC160711C752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89345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BEE0FA0-8793-168E-80E9-A730D6F7C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862" y="316372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Two node quantum sensing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DA4494-E1EF-DCCD-404A-14CBE7FBBFB8}"/>
              </a:ext>
            </a:extLst>
          </p:cNvPr>
          <p:cNvSpPr txBox="1"/>
          <p:nvPr/>
        </p:nvSpPr>
        <p:spPr>
          <a:xfrm>
            <a:off x="1048512" y="1398029"/>
            <a:ext cx="504748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Many precision metrology protocols require comparison between two sensor outputs.</a:t>
            </a:r>
          </a:p>
          <a:p>
            <a:pPr marL="742950" lvl="1" indent="-285750">
              <a:buFont typeface="Univers" panose="020B0503020202020204" pitchFamily="34" charset="0"/>
              <a:buChar char="–"/>
            </a:pPr>
            <a:r>
              <a:rPr lang="en-US" sz="2400" dirty="0"/>
              <a:t>differential clock measurements</a:t>
            </a:r>
          </a:p>
          <a:p>
            <a:pPr marL="742950" lvl="1" indent="-285750">
              <a:buFont typeface="Univers" panose="020B0503020202020204" pitchFamily="34" charset="0"/>
              <a:buChar char="–"/>
            </a:pPr>
            <a:r>
              <a:rPr lang="en-US" sz="2400" dirty="0"/>
              <a:t>differential atom interferometry</a:t>
            </a:r>
          </a:p>
          <a:p>
            <a:r>
              <a:rPr lang="en-US" dirty="0"/>
              <a:t>	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EE22F6-98F0-6CEB-2C0A-D3C341AAEB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89" r="21434"/>
          <a:stretch/>
        </p:blipFill>
        <p:spPr>
          <a:xfrm rot="16200000">
            <a:off x="7545682" y="1281580"/>
            <a:ext cx="1637933" cy="22040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4D9F23-05B8-037A-F600-DFDA82956B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89" r="21434"/>
          <a:stretch/>
        </p:blipFill>
        <p:spPr>
          <a:xfrm rot="16200000">
            <a:off x="7545681" y="2919513"/>
            <a:ext cx="1637933" cy="22040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9ABB89-DCA2-A75D-999C-7F1E3779E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1886" y="1496258"/>
            <a:ext cx="2272754" cy="25252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2A49E0-D6E1-10B0-3BE3-E48CA23BA8C2}"/>
              </a:ext>
            </a:extLst>
          </p:cNvPr>
          <p:cNvSpPr txBox="1"/>
          <p:nvPr/>
        </p:nvSpPr>
        <p:spPr>
          <a:xfrm>
            <a:off x="7262621" y="5013086"/>
            <a:ext cx="20916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Atom interferometer trajectories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331346-2505-5694-09D5-46D4EC20E974}"/>
              </a:ext>
            </a:extLst>
          </p:cNvPr>
          <p:cNvSpPr txBox="1"/>
          <p:nvPr/>
        </p:nvSpPr>
        <p:spPr>
          <a:xfrm>
            <a:off x="9712417" y="3802012"/>
            <a:ext cx="20916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Atom interferometer outputs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AC6301-E18F-E276-DF60-631C9B39960A}"/>
              </a:ext>
            </a:extLst>
          </p:cNvPr>
          <p:cNvSpPr txBox="1"/>
          <p:nvPr/>
        </p:nvSpPr>
        <p:spPr>
          <a:xfrm>
            <a:off x="1048512" y="4496742"/>
            <a:ext cx="4846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How can entanglement be exploited to improve the noise performance of the sensor network?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A58526-39E2-17C6-167E-B24085D4145E}"/>
              </a:ext>
            </a:extLst>
          </p:cNvPr>
          <p:cNvSpPr txBox="1"/>
          <p:nvPr/>
        </p:nvSpPr>
        <p:spPr>
          <a:xfrm>
            <a:off x="8584292" y="6372351"/>
            <a:ext cx="3310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err="1"/>
              <a:t>Asenbaum</a:t>
            </a:r>
            <a:r>
              <a:rPr lang="en-US" sz="1600" dirty="0"/>
              <a:t>, et al. , PRL 2017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A1276D3-EF25-A2F0-F425-9C26F541E426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8939296-6C55-4A2A-0EE0-898F76F02777}"/>
              </a:ext>
            </a:extLst>
          </p:cNvPr>
          <p:cNvSpPr txBox="1"/>
          <p:nvPr/>
        </p:nvSpPr>
        <p:spPr>
          <a:xfrm rot="16200000">
            <a:off x="5903177" y="2502659"/>
            <a:ext cx="232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Distance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C6C070-B5FB-CD3D-A70E-652AEC9AF746}"/>
              </a:ext>
            </a:extLst>
          </p:cNvPr>
          <p:cNvSpPr txBox="1"/>
          <p:nvPr/>
        </p:nvSpPr>
        <p:spPr>
          <a:xfrm>
            <a:off x="8552127" y="4889167"/>
            <a:ext cx="232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2446453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building, dome, accessory&#10;&#10;Description automatically generated">
            <a:extLst>
              <a:ext uri="{FF2B5EF4-FFF2-40B4-BE49-F238E27FC236}">
                <a16:creationId xmlns:a16="http://schemas.microsoft.com/office/drawing/2014/main" id="{079EA938-1B7E-9186-7F77-7DBA05ACEB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677" y="3190621"/>
            <a:ext cx="3420936" cy="2427475"/>
          </a:xfrm>
          <a:prstGeom prst="roundRect">
            <a:avLst>
              <a:gd name="adj" fmla="val 28315"/>
            </a:avLst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89DF1B-F46E-B459-8EF1-62135FA6D84F}"/>
              </a:ext>
            </a:extLst>
          </p:cNvPr>
          <p:cNvSpPr txBox="1"/>
          <p:nvPr/>
        </p:nvSpPr>
        <p:spPr>
          <a:xfrm>
            <a:off x="483306" y="3180736"/>
            <a:ext cx="135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 ensemble, coherent spin state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8BB1C7-3E5E-3285-9C0B-08BC1A8CAE0D}"/>
              </a:ext>
            </a:extLst>
          </p:cNvPr>
          <p:cNvSpPr txBox="1"/>
          <p:nvPr/>
        </p:nvSpPr>
        <p:spPr>
          <a:xfrm>
            <a:off x="1730486" y="3176573"/>
            <a:ext cx="17930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nodes (via Doppler sensitive Raman transitions</a:t>
            </a:r>
            <a:r>
              <a:rPr lang="en-US" sz="140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EFAF10-7CF7-2072-6418-AC43D870198A}"/>
              </a:ext>
            </a:extLst>
          </p:cNvPr>
          <p:cNvSpPr txBox="1"/>
          <p:nvPr/>
        </p:nvSpPr>
        <p:spPr>
          <a:xfrm>
            <a:off x="3487596" y="3154485"/>
            <a:ext cx="1793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Cavity-assisted entanglement</a:t>
            </a:r>
          </a:p>
        </p:txBody>
      </p:sp>
      <p:pic>
        <p:nvPicPr>
          <p:cNvPr id="8" name="Picture 7" descr="A picture containing dome, building&#10;&#10;Description automatically generated">
            <a:extLst>
              <a:ext uri="{FF2B5EF4-FFF2-40B4-BE49-F238E27FC236}">
                <a16:creationId xmlns:a16="http://schemas.microsoft.com/office/drawing/2014/main" id="{32EF8743-3383-9307-0462-6774DF46AE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369" y="998647"/>
            <a:ext cx="3420936" cy="2430158"/>
          </a:xfrm>
          <a:prstGeom prst="roundRect">
            <a:avLst>
              <a:gd name="adj" fmla="val 31639"/>
            </a:avLst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F17CFE-DC2E-EAE4-BBDF-CF70B2218300}"/>
              </a:ext>
            </a:extLst>
          </p:cNvPr>
          <p:cNvSpPr txBox="1"/>
          <p:nvPr/>
        </p:nvSpPr>
        <p:spPr>
          <a:xfrm>
            <a:off x="10290634" y="1609344"/>
            <a:ext cx="1484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Two spatially separated nodes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2B7182-FCAE-851C-8F2C-573D082EB7AF}"/>
              </a:ext>
            </a:extLst>
          </p:cNvPr>
          <p:cNvSpPr txBox="1"/>
          <p:nvPr/>
        </p:nvSpPr>
        <p:spPr>
          <a:xfrm>
            <a:off x="10290633" y="3428805"/>
            <a:ext cx="17365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Node entanglement via projective cavity measurement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3BC5C4-6A7E-C894-6AA2-4788C18E6517}"/>
              </a:ext>
            </a:extLst>
          </p:cNvPr>
          <p:cNvSpPr txBox="1"/>
          <p:nvPr/>
        </p:nvSpPr>
        <p:spPr>
          <a:xfrm>
            <a:off x="502508" y="1148452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1" dirty="0"/>
              <a:t>Experimental protocol</a:t>
            </a:r>
            <a:r>
              <a:rPr lang="en-US" sz="1400" i="1" dirty="0"/>
              <a:t>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D9E2718-7B12-F352-EDAE-89D6583A94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682" y="1489029"/>
            <a:ext cx="3882112" cy="163372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BB13F27-33FD-C35A-3DFC-37A3D67543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8478" y="4964244"/>
            <a:ext cx="3160058" cy="16326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F0D9345-E5B1-3411-65A7-78A1DE65A43F}"/>
              </a:ext>
            </a:extLst>
          </p:cNvPr>
          <p:cNvSpPr txBox="1"/>
          <p:nvPr/>
        </p:nvSpPr>
        <p:spPr>
          <a:xfrm>
            <a:off x="248639" y="4791838"/>
            <a:ext cx="1397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 dirty="0"/>
              <a:t>Apparatus schematic</a:t>
            </a:r>
            <a:r>
              <a:rPr lang="en-US" sz="1400" i="1" dirty="0"/>
              <a:t>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E12FDB-55E7-5554-EFB6-26BD4302C38D}"/>
              </a:ext>
            </a:extLst>
          </p:cNvPr>
          <p:cNvSpPr txBox="1"/>
          <p:nvPr/>
        </p:nvSpPr>
        <p:spPr>
          <a:xfrm>
            <a:off x="5782941" y="5729396"/>
            <a:ext cx="64090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Entanglement interaction leads to broadening of the marginal distribution and number correlation of the conditional distribution.</a:t>
            </a: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88FFA68D-321F-0DEE-040F-AF30A18A7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876" y="330140"/>
            <a:ext cx="945673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2pPr>
            <a:lvl3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3pPr>
            <a:lvl4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4pPr>
            <a:lvl5pPr marL="457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  <a:cs typeface="ＭＳ Ｐゴシック" charset="0"/>
              </a:defRPr>
            </a:lvl5pPr>
            <a:lvl6pPr marL="9144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6pPr>
            <a:lvl7pPr marL="13716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7pPr>
            <a:lvl8pPr marL="18288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8pPr>
            <a:lvl9pPr marL="2286000" indent="-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Univers" pitchFamily="34" charset="-18"/>
                <a:ea typeface="ＭＳ Ｐゴシック" pitchFamily="20" charset="-128"/>
              </a:defRPr>
            </a:lvl9pPr>
          </a:lstStyle>
          <a:p>
            <a:pPr eaLnBrk="1" hangingPunct="1"/>
            <a:r>
              <a:rPr lang="en-US" altLang="en-US" kern="0" dirty="0"/>
              <a:t>Two node entanglement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867135-71F2-D678-77C5-7E494AD894FF}"/>
              </a:ext>
            </a:extLst>
          </p:cNvPr>
          <p:cNvSpPr txBox="1"/>
          <p:nvPr/>
        </p:nvSpPr>
        <p:spPr>
          <a:xfrm>
            <a:off x="248639" y="6448319"/>
            <a:ext cx="384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Malia, et al., Nature 2022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6C204D2-1DBF-A774-EAFF-3FEE9C62F69B}"/>
              </a:ext>
            </a:extLst>
          </p:cNvPr>
          <p:cNvCxnSpPr>
            <a:cxnSpLocks/>
          </p:cNvCxnSpPr>
          <p:nvPr/>
        </p:nvCxnSpPr>
        <p:spPr bwMode="auto">
          <a:xfrm>
            <a:off x="640080" y="988186"/>
            <a:ext cx="1091834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95869954"/>
      </p:ext>
    </p:extLst>
  </p:cSld>
  <p:clrMapOvr>
    <a:masterClrMapping/>
  </p:clrMapOvr>
</p:sld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Univers"/>
        <a:ea typeface="ＭＳ Ｐゴシック"/>
        <a:cs typeface=""/>
      </a:majorFont>
      <a:minorFont>
        <a:latin typeface="Univer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0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TRA Briefing Slide Template">
  <a:themeElements>
    <a:clrScheme name="1_DTRA Briefing Slide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TRA Briefing Slide Template">
      <a:majorFont>
        <a:latin typeface="Univers"/>
        <a:ea typeface="ＭＳ Ｐゴシック"/>
        <a:cs typeface=""/>
      </a:majorFont>
      <a:minorFont>
        <a:latin typeface="Univer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0" charset="-128"/>
          </a:defRPr>
        </a:defPPr>
      </a:lstStyle>
    </a:lnDef>
  </a:objectDefaults>
  <a:extraClrSchemeLst>
    <a:extraClrScheme>
      <a:clrScheme name="1_DTRA Briefing Slide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TRA Briefing Slide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TRA Briefing Slide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TRA Briefing Slide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TRA Briefing Slide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TRA Briefing Slide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TRA Briefing Slide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TRA Briefing Slide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TRA Briefing Slide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TRA Briefing Slide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TRA Briefing Slide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TRA Briefing Slide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TRA Briefing Slide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2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Univers"/>
        <a:ea typeface="ＭＳ Ｐゴシック"/>
        <a:cs typeface=""/>
      </a:majorFont>
      <a:minorFont>
        <a:latin typeface="Univer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1400" dirty="0" smtClean="0"/>
        </a:defPPr>
      </a:lstStyle>
    </a:txDef>
  </a:objectDefaults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tanford">
  <a:themeElements>
    <a:clrScheme name="Stanfo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fo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Stanfo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788A03B56F346961F2FA30CEFA158" ma:contentTypeVersion="0" ma:contentTypeDescription="Create a new document." ma:contentTypeScope="" ma:versionID="aaf1ef9c7f1214e77da275aef14a954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59B0F76-6BEC-499D-B326-0B522710BD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4CA7980-BD4D-40F7-8BB1-0AF4B126CF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509540-97E4-477C-AF04-F39ACD37436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6063</TotalTime>
  <Words>872</Words>
  <Application>Microsoft Office PowerPoint</Application>
  <PresentationFormat>Widescreen</PresentationFormat>
  <Paragraphs>158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Arial</vt:lpstr>
      <vt:lpstr>Calibri</vt:lpstr>
      <vt:lpstr>Symbol</vt:lpstr>
      <vt:lpstr>Tahoma</vt:lpstr>
      <vt:lpstr>Times</vt:lpstr>
      <vt:lpstr>Univers</vt:lpstr>
      <vt:lpstr>Verdana</vt:lpstr>
      <vt:lpstr>1_Blank Presentation</vt:lpstr>
      <vt:lpstr>1_DTRA Briefing Slide Template</vt:lpstr>
      <vt:lpstr>2_Blank Presentation</vt:lpstr>
      <vt:lpstr>Stanford</vt:lpstr>
      <vt:lpstr>Distributed quantum sensing with             networks of entangled atomic ensembles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Two node network phase observable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application to long baseline atom interferometers</vt:lpstr>
      <vt:lpstr>PowerPoint Presentation</vt:lpstr>
      <vt:lpstr>PowerPoint Presentation</vt:lpstr>
      <vt:lpstr>PowerPoint Presentation</vt:lpstr>
    </vt:vector>
  </TitlesOfParts>
  <Company>Defense Threat Reduction Agency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Shontere, Lee CIV</dc:creator>
  <cp:lastModifiedBy>Mark A Kasevich</cp:lastModifiedBy>
  <cp:revision>41</cp:revision>
  <dcterms:created xsi:type="dcterms:W3CDTF">2017-01-18T14:59:25Z</dcterms:created>
  <dcterms:modified xsi:type="dcterms:W3CDTF">2023-10-18T21:34:47Z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0x01010092B788A03B56F346961F2FA30CEFA158</vt:lpwstr>
  </property>
</Properties>
</file>