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33"/>
  </p:notesMasterIdLst>
  <p:sldIdLst>
    <p:sldId id="341" r:id="rId3"/>
    <p:sldId id="261" r:id="rId4"/>
    <p:sldId id="262" r:id="rId5"/>
    <p:sldId id="404" r:id="rId6"/>
    <p:sldId id="313" r:id="rId7"/>
    <p:sldId id="1374" r:id="rId8"/>
    <p:sldId id="1489" r:id="rId9"/>
    <p:sldId id="263" r:id="rId10"/>
    <p:sldId id="273" r:id="rId11"/>
    <p:sldId id="354" r:id="rId12"/>
    <p:sldId id="311" r:id="rId13"/>
    <p:sldId id="295" r:id="rId14"/>
    <p:sldId id="296" r:id="rId15"/>
    <p:sldId id="297" r:id="rId16"/>
    <p:sldId id="298" r:id="rId17"/>
    <p:sldId id="322" r:id="rId18"/>
    <p:sldId id="1378" r:id="rId19"/>
    <p:sldId id="1461" r:id="rId20"/>
    <p:sldId id="1451" r:id="rId21"/>
    <p:sldId id="343" r:id="rId22"/>
    <p:sldId id="467" r:id="rId23"/>
    <p:sldId id="469" r:id="rId24"/>
    <p:sldId id="274" r:id="rId25"/>
    <p:sldId id="339" r:id="rId26"/>
    <p:sldId id="340" r:id="rId27"/>
    <p:sldId id="1490" r:id="rId28"/>
    <p:sldId id="1491" r:id="rId29"/>
    <p:sldId id="1500" r:id="rId30"/>
    <p:sldId id="407" r:id="rId31"/>
    <p:sldId id="347" r:id="rId3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3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466" y="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zia TAVELLA" userId="07821270-e5f2-4652-ae84-7821a1f50ba6" providerId="ADAL" clId="{4B115958-1AD7-4574-94AC-55F61DC92175}"/>
    <pc:docChg chg="delSld">
      <pc:chgData name="Patrizia TAVELLA" userId="07821270-e5f2-4652-ae84-7821a1f50ba6" providerId="ADAL" clId="{4B115958-1AD7-4574-94AC-55F61DC92175}" dt="2023-10-16T21:07:49.117" v="0" actId="47"/>
      <pc:docMkLst>
        <pc:docMk/>
      </pc:docMkLst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2579774629" sldId="268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2002678536" sldId="283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3616218304" sldId="332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1169084512" sldId="333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2535198266" sldId="355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2365776123" sldId="356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3951805798" sldId="357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3425488306" sldId="358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4205337759" sldId="359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3789098462" sldId="360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2679444171" sldId="361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1866653597" sldId="362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2989275234" sldId="363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3113072693" sldId="364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4260397383" sldId="365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202626083" sldId="366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191523744" sldId="367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2812012833" sldId="403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3876843415" sldId="405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3995378470" sldId="1413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2039702556" sldId="1462"/>
        </pc:sldMkLst>
      </pc:sldChg>
      <pc:sldChg chg="del">
        <pc:chgData name="Patrizia TAVELLA" userId="07821270-e5f2-4652-ae84-7821a1f50ba6" providerId="ADAL" clId="{4B115958-1AD7-4574-94AC-55F61DC92175}" dt="2023-10-16T21:07:49.117" v="0" actId="47"/>
        <pc:sldMkLst>
          <pc:docMk/>
          <pc:sldMk cId="2895210638" sldId="150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3843DD-EA19-473C-8617-CE8985B81FDA}" type="datetimeFigureOut">
              <a:rPr lang="fr-FR" smtClean="0"/>
              <a:t>16/10/2023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00110-7D77-4B7B-ABD8-A13E7CB425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539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00110-7D77-4B7B-ABD8-A13E7CB425F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709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4538" indent="-285750" algn="ctr" eaLnBrk="0" hangingPunct="0"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6175" indent="-228600" algn="ctr" eaLnBrk="0" hangingPunct="0"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4963" indent="-228600" algn="ctr" eaLnBrk="0" hangingPunct="0"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62163" indent="-228600" algn="ctr" eaLnBrk="0" hangingPunct="0"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9363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6563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33763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90963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>
              <a:defRPr/>
            </a:pPr>
            <a:fld id="{EC0359C3-8A94-4219-AF0B-25043D9FF377}" type="slidenum">
              <a:rPr lang="en-US" altLang="fr-FR" sz="1200" b="0" smtClean="0">
                <a:solidFill>
                  <a:schemeClr val="tx1"/>
                </a:solidFill>
              </a:rPr>
              <a:pPr algn="r">
                <a:defRPr/>
              </a:pPr>
              <a:t>4</a:t>
            </a:fld>
            <a:endParaRPr lang="en-US" altLang="fr-FR" sz="1200" b="0">
              <a:solidFill>
                <a:schemeClr val="tx1"/>
              </a:solidFill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536057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CC0C3-25E8-4670-90DC-9D503708569E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8930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CC0C3-25E8-4670-90DC-9D503708569E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2878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CC0C3-25E8-4670-90DC-9D503708569E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6141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518CFF-0FDF-44EA-B201-99005C22871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4439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5BEFD-C1DD-4AC8-9250-041C1CE1EE06}" type="datetime1">
              <a:rPr lang="fr-FR" smtClean="0"/>
              <a:t>16/10/2023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F222-93C7-44BC-9BDA-FC7060FA32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9307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8402-FD77-4FD2-B00E-D399DFA2C2F1}" type="datetime1">
              <a:rPr lang="fr-FR" smtClean="0"/>
              <a:t>16/10/2023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F222-93C7-44BC-9BDA-FC7060FA32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797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07ED-6D7F-45EF-9327-473219EE528C}" type="datetime1">
              <a:rPr lang="fr-FR" smtClean="0"/>
              <a:t>16/10/2023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F222-93C7-44BC-9BDA-FC7060FA32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3912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178" indent="-457178">
              <a:buFont typeface="Calibri" panose="020F0502020204030204" pitchFamily="34" charset="0"/>
              <a:buChar char="―"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 marL="1523925" indent="-304784">
              <a:buFont typeface="Calibri Light" panose="020F0302020204030204" pitchFamily="34" charset="0"/>
              <a:buChar char="―"/>
              <a:defRPr>
                <a:solidFill>
                  <a:schemeClr val="tx1"/>
                </a:solidFill>
              </a:defRPr>
            </a:lvl3pPr>
            <a:lvl4pPr marL="2133493" indent="-304784">
              <a:buFont typeface="Calibri Light" panose="020F0302020204030204" pitchFamily="34" charset="0"/>
              <a:buChar char="―"/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065879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9648395" y="6249335"/>
            <a:ext cx="230425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200" smtClean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pPr algn="r"/>
              <a:t>‹N°›</a:t>
            </a:fld>
            <a:endParaRPr lang="en-US" sz="12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6411" y="6584888"/>
            <a:ext cx="23042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l"/>
            <a:r>
              <a:rPr lang="en-US" sz="12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www.bipm.org</a:t>
            </a:r>
          </a:p>
        </p:txBody>
      </p:sp>
    </p:spTree>
    <p:extLst>
      <p:ext uri="{BB962C8B-B14F-4D97-AF65-F5344CB8AC3E}">
        <p14:creationId xmlns:p14="http://schemas.microsoft.com/office/powerpoint/2010/main" val="32763314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ntent with 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193B7F"/>
                </a:solidFill>
                <a:latin typeface="+mn-lt"/>
              </a:defRPr>
            </a:lvl1pPr>
            <a:lvl2pPr>
              <a:defRPr>
                <a:solidFill>
                  <a:srgbClr val="193B7F"/>
                </a:solidFill>
                <a:latin typeface="+mn-lt"/>
              </a:defRPr>
            </a:lvl2pPr>
            <a:lvl3pPr>
              <a:defRPr>
                <a:solidFill>
                  <a:srgbClr val="193B7F"/>
                </a:solidFill>
                <a:latin typeface="+mn-lt"/>
              </a:defRPr>
            </a:lvl3pPr>
            <a:lvl4pPr>
              <a:defRPr>
                <a:solidFill>
                  <a:srgbClr val="193B7F"/>
                </a:solidFill>
                <a:latin typeface="+mn-lt"/>
              </a:defRPr>
            </a:lvl4pPr>
            <a:lvl5pPr>
              <a:defRPr>
                <a:solidFill>
                  <a:srgbClr val="193B7F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93B7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1065879"/>
            <a:ext cx="12192000" cy="0"/>
          </a:xfrm>
          <a:prstGeom prst="line">
            <a:avLst/>
          </a:prstGeom>
          <a:ln w="19050">
            <a:solidFill>
              <a:srgbClr val="AD68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25120" y="182881"/>
            <a:ext cx="0" cy="1181769"/>
          </a:xfrm>
          <a:prstGeom prst="line">
            <a:avLst/>
          </a:prstGeom>
          <a:ln w="38100">
            <a:solidFill>
              <a:srgbClr val="AD68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4573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193B7F"/>
                </a:solidFill>
              </a:defRPr>
            </a:lvl1pPr>
            <a:lvl2pPr>
              <a:defRPr>
                <a:solidFill>
                  <a:srgbClr val="193B7F"/>
                </a:solidFill>
              </a:defRPr>
            </a:lvl2pPr>
            <a:lvl3pPr>
              <a:defRPr>
                <a:solidFill>
                  <a:srgbClr val="193B7F"/>
                </a:solidFill>
              </a:defRPr>
            </a:lvl3pPr>
            <a:lvl4pPr>
              <a:defRPr>
                <a:solidFill>
                  <a:srgbClr val="193B7F"/>
                </a:solidFill>
              </a:defRPr>
            </a:lvl4pPr>
            <a:lvl5pPr>
              <a:defRPr>
                <a:solidFill>
                  <a:srgbClr val="193B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065879"/>
            <a:ext cx="12192000" cy="0"/>
          </a:xfrm>
          <a:prstGeom prst="line">
            <a:avLst/>
          </a:prstGeom>
          <a:ln w="28575">
            <a:solidFill>
              <a:srgbClr val="193B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93B7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306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914400" y="1752600"/>
            <a:ext cx="10363200" cy="4191000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EFT Seminar Besançon June 2018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16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alphaModFix amt="12000"/>
            <a:lum/>
          </a:blip>
          <a:srcRect/>
          <a:stretch>
            <a:fillRect l="54000" t="-4000" r="-1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60832" y="914402"/>
            <a:ext cx="10314432" cy="1470025"/>
          </a:xfrm>
        </p:spPr>
        <p:txBody>
          <a:bodyPr/>
          <a:lstStyle>
            <a:lvl1pPr>
              <a:defRPr>
                <a:solidFill>
                  <a:srgbClr val="193B7F"/>
                </a:solidFill>
              </a:defRPr>
            </a:lvl1pPr>
          </a:lstStyle>
          <a:p>
            <a:r>
              <a:rPr lang="en-US" dirty="0"/>
              <a:t>Click to add title of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60832" y="2743200"/>
            <a:ext cx="484022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and other information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93B7F"/>
                </a:solidFill>
              </a:defRPr>
            </a:lvl1pPr>
          </a:lstStyle>
          <a:p>
            <a:endParaRPr/>
          </a:p>
        </p:txBody>
      </p:sp>
      <p:pic>
        <p:nvPicPr>
          <p:cNvPr id="6" name="Picture 2" descr="C:\Users\ckuanbayev\Desktop\BIPM Template\BIPM-201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81" y="6071782"/>
            <a:ext cx="1293246" cy="63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645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193B7F"/>
                </a:solidFill>
              </a:defRPr>
            </a:lvl1pPr>
            <a:lvl2pPr>
              <a:defRPr>
                <a:solidFill>
                  <a:srgbClr val="193B7F"/>
                </a:solidFill>
              </a:defRPr>
            </a:lvl2pPr>
            <a:lvl3pPr>
              <a:defRPr>
                <a:solidFill>
                  <a:srgbClr val="193B7F"/>
                </a:solidFill>
              </a:defRPr>
            </a:lvl3pPr>
            <a:lvl4pPr>
              <a:defRPr>
                <a:solidFill>
                  <a:srgbClr val="193B7F"/>
                </a:solidFill>
              </a:defRPr>
            </a:lvl4pPr>
            <a:lvl5pPr>
              <a:defRPr>
                <a:solidFill>
                  <a:srgbClr val="193B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065879"/>
            <a:ext cx="12192000" cy="0"/>
          </a:xfrm>
          <a:prstGeom prst="line">
            <a:avLst/>
          </a:prstGeom>
          <a:ln w="28575">
            <a:solidFill>
              <a:srgbClr val="193B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93B7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pic>
        <p:nvPicPr>
          <p:cNvPr id="9" name="Picture 2" descr="C:\Users\ckuanbayev\Desktop\BIPM Template\BIPM-20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36" y="5974082"/>
            <a:ext cx="1426465" cy="70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6244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193B7F"/>
                </a:solidFill>
              </a:defRPr>
            </a:lvl1pPr>
            <a:lvl2pPr>
              <a:defRPr>
                <a:solidFill>
                  <a:srgbClr val="193B7F"/>
                </a:solidFill>
              </a:defRPr>
            </a:lvl2pPr>
            <a:lvl3pPr>
              <a:defRPr>
                <a:solidFill>
                  <a:srgbClr val="193B7F"/>
                </a:solidFill>
              </a:defRPr>
            </a:lvl3pPr>
            <a:lvl4pPr>
              <a:defRPr>
                <a:solidFill>
                  <a:srgbClr val="193B7F"/>
                </a:solidFill>
              </a:defRPr>
            </a:lvl4pPr>
            <a:lvl5pPr>
              <a:defRPr>
                <a:solidFill>
                  <a:srgbClr val="193B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065879"/>
            <a:ext cx="12192000" cy="0"/>
          </a:xfrm>
          <a:prstGeom prst="line">
            <a:avLst/>
          </a:prstGeom>
          <a:ln w="28575">
            <a:solidFill>
              <a:srgbClr val="193B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93B7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6997" y="6369952"/>
            <a:ext cx="230425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rgbClr val="193B7F"/>
                </a:solidFill>
              </a:rPr>
              <a:t>www.bipm.org</a:t>
            </a:r>
          </a:p>
        </p:txBody>
      </p:sp>
    </p:spTree>
    <p:extLst>
      <p:ext uri="{BB962C8B-B14F-4D97-AF65-F5344CB8AC3E}">
        <p14:creationId xmlns:p14="http://schemas.microsoft.com/office/powerpoint/2010/main" val="4128539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60832" y="914402"/>
            <a:ext cx="10314432" cy="1470025"/>
          </a:xfrm>
        </p:spPr>
        <p:txBody>
          <a:bodyPr/>
          <a:lstStyle>
            <a:lvl1pPr>
              <a:defRPr>
                <a:solidFill>
                  <a:srgbClr val="193B7F"/>
                </a:solidFill>
              </a:defRPr>
            </a:lvl1pPr>
          </a:lstStyle>
          <a:p>
            <a:r>
              <a:rPr lang="en-US" dirty="0"/>
              <a:t>Section X (use only if presentation is in sections)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93B7F"/>
                </a:solidFill>
              </a:defRPr>
            </a:lvl1pPr>
          </a:lstStyle>
          <a:p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pic>
        <p:nvPicPr>
          <p:cNvPr id="7" name="Picture 2" descr="C:\Users\ckuanbayev\Desktop\BIPM Template\BIPM-20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" y="5291328"/>
            <a:ext cx="2430704" cy="119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441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904D6-F431-443D-BCE5-7E90C44AC31E}" type="datetime1">
              <a:rPr lang="fr-FR" smtClean="0"/>
              <a:t>16/10/2023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F222-93C7-44BC-9BDA-FC7060FA32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77004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343399"/>
          </a:xfrm>
        </p:spPr>
        <p:txBody>
          <a:bodyPr>
            <a:normAutofit/>
          </a:bodyPr>
          <a:lstStyle>
            <a:lvl1pPr>
              <a:defRPr sz="2667">
                <a:solidFill>
                  <a:srgbClr val="193B7F"/>
                </a:solidFill>
              </a:defRPr>
            </a:lvl1pPr>
            <a:lvl2pPr>
              <a:defRPr sz="2400">
                <a:solidFill>
                  <a:srgbClr val="193B7F"/>
                </a:solidFill>
              </a:defRPr>
            </a:lvl2pPr>
            <a:lvl3pPr>
              <a:defRPr sz="2133">
                <a:solidFill>
                  <a:srgbClr val="193B7F"/>
                </a:solidFill>
              </a:defRPr>
            </a:lvl3pPr>
            <a:lvl4pPr>
              <a:defRPr sz="1867">
                <a:solidFill>
                  <a:srgbClr val="193B7F"/>
                </a:solidFill>
              </a:defRPr>
            </a:lvl4pPr>
            <a:lvl5pPr>
              <a:defRPr sz="1867">
                <a:solidFill>
                  <a:srgbClr val="193B7F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343400"/>
          </a:xfrm>
        </p:spPr>
        <p:txBody>
          <a:bodyPr>
            <a:normAutofit/>
          </a:bodyPr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065879"/>
            <a:ext cx="12192000" cy="0"/>
          </a:xfrm>
          <a:prstGeom prst="line">
            <a:avLst/>
          </a:prstGeom>
          <a:ln w="28575">
            <a:solidFill>
              <a:srgbClr val="193B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C:\Users\ckuanbayev\Desktop\BIPM Template\BIPM-20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36" y="5974082"/>
            <a:ext cx="1426465" cy="70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8926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>
            <a:normAutofit/>
          </a:bodyPr>
          <a:lstStyle>
            <a:lvl1pPr>
              <a:defRPr sz="2667">
                <a:solidFill>
                  <a:srgbClr val="193B7F"/>
                </a:solidFill>
              </a:defRPr>
            </a:lvl1pPr>
            <a:lvl2pPr>
              <a:defRPr sz="2400">
                <a:solidFill>
                  <a:srgbClr val="193B7F"/>
                </a:solidFill>
              </a:defRPr>
            </a:lvl2pPr>
            <a:lvl3pPr>
              <a:defRPr sz="2133">
                <a:solidFill>
                  <a:srgbClr val="193B7F"/>
                </a:solidFill>
              </a:defRPr>
            </a:lvl3pPr>
            <a:lvl4pPr>
              <a:defRPr sz="1867">
                <a:solidFill>
                  <a:srgbClr val="193B7F"/>
                </a:solidFill>
              </a:defRPr>
            </a:lvl4pPr>
            <a:lvl5pPr>
              <a:defRPr sz="1867">
                <a:solidFill>
                  <a:srgbClr val="193B7F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>
            <a:normAutofit/>
          </a:bodyPr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6997" y="6369952"/>
            <a:ext cx="230425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rgbClr val="193B7F"/>
                </a:solidFill>
              </a:rPr>
              <a:t>www.bipm.org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065879"/>
            <a:ext cx="12192000" cy="0"/>
          </a:xfrm>
          <a:prstGeom prst="line">
            <a:avLst/>
          </a:prstGeom>
          <a:ln w="28575">
            <a:solidFill>
              <a:srgbClr val="193B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74994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>
            <a:normAutofit/>
          </a:bodyPr>
          <a:lstStyle>
            <a:lvl1pPr marL="0" indent="0" algn="ctr">
              <a:buNone/>
              <a:defRPr sz="2667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6"/>
            <a:ext cx="5386917" cy="3768725"/>
          </a:xfrm>
        </p:spPr>
        <p:txBody>
          <a:bodyPr>
            <a:normAutofit/>
          </a:bodyPr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3"/>
          </a:xfrm>
        </p:spPr>
        <p:txBody>
          <a:bodyPr anchor="b">
            <a:normAutofit/>
          </a:bodyPr>
          <a:lstStyle>
            <a:lvl1pPr marL="0" indent="0" algn="ctr">
              <a:buNone/>
              <a:defRPr sz="2667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6"/>
            <a:ext cx="5389033" cy="3768725"/>
          </a:xfrm>
        </p:spPr>
        <p:txBody>
          <a:bodyPr>
            <a:normAutofit/>
          </a:bodyPr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065879"/>
            <a:ext cx="12192000" cy="0"/>
          </a:xfrm>
          <a:prstGeom prst="line">
            <a:avLst/>
          </a:prstGeom>
          <a:ln w="28575">
            <a:solidFill>
              <a:srgbClr val="193B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Users\ckuanbayev\Desktop\BIPM Template\BIPM-20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36" y="5974082"/>
            <a:ext cx="1426465" cy="70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2143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with 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>
            <a:normAutofit/>
          </a:bodyPr>
          <a:lstStyle>
            <a:lvl1pPr marL="0" indent="0" algn="ctr">
              <a:buNone/>
              <a:defRPr sz="2667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>
            <a:normAutofit/>
          </a:bodyPr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3"/>
          </a:xfrm>
        </p:spPr>
        <p:txBody>
          <a:bodyPr anchor="b">
            <a:normAutofit/>
          </a:bodyPr>
          <a:lstStyle>
            <a:lvl1pPr marL="0" indent="0" algn="ctr">
              <a:buNone/>
              <a:defRPr sz="2667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>
            <a:normAutofit/>
          </a:bodyPr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6997" y="6369952"/>
            <a:ext cx="230425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rgbClr val="193B7F"/>
                </a:solidFill>
              </a:rPr>
              <a:t>www.bipm.org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065879"/>
            <a:ext cx="12192000" cy="0"/>
          </a:xfrm>
          <a:prstGeom prst="line">
            <a:avLst/>
          </a:prstGeom>
          <a:ln w="28575">
            <a:solidFill>
              <a:srgbClr val="193B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6011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1065879"/>
            <a:ext cx="12192000" cy="0"/>
          </a:xfrm>
          <a:prstGeom prst="line">
            <a:avLst/>
          </a:prstGeom>
          <a:ln w="28575">
            <a:solidFill>
              <a:srgbClr val="193B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C:\Users\ckuanbayev\Desktop\BIPM Template\BIPM-20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36" y="5974082"/>
            <a:ext cx="1426465" cy="70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6202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with 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1065879"/>
            <a:ext cx="12192000" cy="0"/>
          </a:xfrm>
          <a:prstGeom prst="line">
            <a:avLst/>
          </a:prstGeom>
          <a:ln w="28575">
            <a:solidFill>
              <a:srgbClr val="193B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26997" y="6369952"/>
            <a:ext cx="230425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rgbClr val="193B7F"/>
                </a:solidFill>
              </a:rPr>
              <a:t>www.bipm.org</a:t>
            </a:r>
          </a:p>
        </p:txBody>
      </p:sp>
    </p:spTree>
    <p:extLst>
      <p:ext uri="{BB962C8B-B14F-4D97-AF65-F5344CB8AC3E}">
        <p14:creationId xmlns:p14="http://schemas.microsoft.com/office/powerpoint/2010/main" val="13869345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pic>
        <p:nvPicPr>
          <p:cNvPr id="4" name="Picture 2" descr="C:\Users\ckuanbayev\Desktop\BIPM Template\BIPM-20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36" y="5974082"/>
            <a:ext cx="1426465" cy="70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9397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ith 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6997" y="6369952"/>
            <a:ext cx="230425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rgbClr val="193B7F"/>
                </a:solidFill>
              </a:rPr>
              <a:t>www.bipm.org</a:t>
            </a:r>
          </a:p>
        </p:txBody>
      </p:sp>
    </p:spTree>
    <p:extLst>
      <p:ext uri="{BB962C8B-B14F-4D97-AF65-F5344CB8AC3E}">
        <p14:creationId xmlns:p14="http://schemas.microsoft.com/office/powerpoint/2010/main" val="12858068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273049"/>
            <a:ext cx="4011084" cy="1162051"/>
          </a:xfrm>
        </p:spPr>
        <p:txBody>
          <a:bodyPr anchor="ctr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670551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5085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pic>
        <p:nvPicPr>
          <p:cNvPr id="7" name="Picture 2" descr="C:\Users\ckuanbayev\Desktop\BIPM Template\BIPM-20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36" y="5974082"/>
            <a:ext cx="1426465" cy="70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7587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 with 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273049"/>
            <a:ext cx="4011084" cy="1162051"/>
          </a:xfrm>
        </p:spPr>
        <p:txBody>
          <a:bodyPr anchor="ctr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6997" y="6369952"/>
            <a:ext cx="230425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rgbClr val="193B7F"/>
                </a:solidFill>
              </a:rPr>
              <a:t>www.bipm.org</a:t>
            </a:r>
          </a:p>
        </p:txBody>
      </p:sp>
    </p:spTree>
    <p:extLst>
      <p:ext uri="{BB962C8B-B14F-4D97-AF65-F5344CB8AC3E}">
        <p14:creationId xmlns:p14="http://schemas.microsoft.com/office/powerpoint/2010/main" val="22626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9897C-5240-4FC7-B91C-98A9BBBB1521}" type="datetime1">
              <a:rPr lang="fr-FR" smtClean="0"/>
              <a:t>16/10/2023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F222-93C7-44BC-9BDA-FC7060FA32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96719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667" b="1">
                <a:solidFill>
                  <a:srgbClr val="193B7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500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pic>
        <p:nvPicPr>
          <p:cNvPr id="7" name="Picture 2" descr="C:\Users\ckuanbayev\Desktop\BIPM Template\BIPM-20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36" y="5974082"/>
            <a:ext cx="1426465" cy="70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7186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 and 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667" b="1">
                <a:solidFill>
                  <a:srgbClr val="193B7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6997" y="6369952"/>
            <a:ext cx="230425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rgbClr val="193B7F"/>
                </a:solidFill>
              </a:rPr>
              <a:t>www.bipm.org</a:t>
            </a:r>
          </a:p>
        </p:txBody>
      </p:sp>
    </p:spTree>
    <p:extLst>
      <p:ext uri="{BB962C8B-B14F-4D97-AF65-F5344CB8AC3E}">
        <p14:creationId xmlns:p14="http://schemas.microsoft.com/office/powerpoint/2010/main" val="18218179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065879"/>
            <a:ext cx="12192000" cy="0"/>
          </a:xfrm>
          <a:prstGeom prst="line">
            <a:avLst/>
          </a:prstGeom>
          <a:ln w="28575">
            <a:solidFill>
              <a:srgbClr val="193B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C:\Users\ckuanbayev\Desktop\BIPM Template\BIPM-20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36" y="5974082"/>
            <a:ext cx="1426465" cy="70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0959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 with 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6997" y="6369952"/>
            <a:ext cx="230425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rgbClr val="193B7F"/>
                </a:solidFill>
              </a:rPr>
              <a:t>www.bipm.org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065879"/>
            <a:ext cx="12192000" cy="0"/>
          </a:xfrm>
          <a:prstGeom prst="line">
            <a:avLst/>
          </a:prstGeom>
          <a:ln w="28575">
            <a:solidFill>
              <a:srgbClr val="193B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7219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668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2"/>
            <a:ext cx="8026400" cy="566896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pic>
        <p:nvPicPr>
          <p:cNvPr id="6" name="Picture 2" descr="C:\Users\ckuanbayev\Desktop\BIPM Template\BIPM-20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36" y="5974082"/>
            <a:ext cx="1426465" cy="70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689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 with 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648395" y="6369952"/>
            <a:ext cx="230425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1EBF0865-8280-4993-A91B-BB5501F3EE2C}" type="slidenum">
              <a:rPr lang="en-US" sz="1600" smtClean="0">
                <a:solidFill>
                  <a:srgbClr val="193B7F"/>
                </a:solidFill>
              </a:rPr>
              <a:pPr algn="r"/>
              <a:t>‹N°›</a:t>
            </a:fld>
            <a:endParaRPr lang="en-US" sz="1600" dirty="0">
              <a:solidFill>
                <a:srgbClr val="193B7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6997" y="6369952"/>
            <a:ext cx="230425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rgbClr val="193B7F"/>
                </a:solidFill>
              </a:rPr>
              <a:t>www.bipm.org</a:t>
            </a:r>
          </a:p>
        </p:txBody>
      </p:sp>
    </p:spTree>
    <p:extLst>
      <p:ext uri="{BB962C8B-B14F-4D97-AF65-F5344CB8AC3E}">
        <p14:creationId xmlns:p14="http://schemas.microsoft.com/office/powerpoint/2010/main" val="35970630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inal Slide">
    <p:bg>
      <p:bgPr>
        <a:blipFill dpi="0" rotWithShape="1">
          <a:blip r:embed="rId2">
            <a:alphaModFix amt="12000"/>
            <a:lum/>
          </a:blip>
          <a:srcRect/>
          <a:stretch>
            <a:fillRect l="54000" t="-4000" r="-1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60832" y="914402"/>
            <a:ext cx="5157216" cy="1470025"/>
          </a:xfrm>
        </p:spPr>
        <p:txBody>
          <a:bodyPr/>
          <a:lstStyle>
            <a:lvl1pPr>
              <a:defRPr>
                <a:solidFill>
                  <a:srgbClr val="193B7F"/>
                </a:solidFill>
              </a:defRPr>
            </a:lvl1pPr>
          </a:lstStyle>
          <a:p>
            <a:r>
              <a:rPr lang="en-US" dirty="0"/>
              <a:t>Thank you.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60832" y="2743200"/>
            <a:ext cx="484022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Email address or…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93B7F"/>
                </a:solidFill>
              </a:defRPr>
            </a:lvl1pPr>
          </a:lstStyle>
          <a:p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9642373" y="6453083"/>
            <a:ext cx="230425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n-US" sz="1600" b="1" dirty="0">
                <a:solidFill>
                  <a:srgbClr val="193B7F"/>
                </a:solidFill>
              </a:rPr>
              <a:t>www.bipm.org</a:t>
            </a:r>
          </a:p>
        </p:txBody>
      </p:sp>
      <p:pic>
        <p:nvPicPr>
          <p:cNvPr id="7" name="Picture 2" descr="C:\Users\ckuanbayev\Desktop\BIPM Template\BIPM-201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" y="5291328"/>
            <a:ext cx="2430704" cy="119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994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665B-17EA-4DF3-9FF9-BDD02EAA0D1D}" type="datetime1">
              <a:rPr lang="fr-FR" smtClean="0"/>
              <a:t>16/10/2023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F222-93C7-44BC-9BDA-FC7060FA32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062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5D1A-A9EC-485F-9B9D-6199BE679249}" type="datetime1">
              <a:rPr lang="fr-FR" smtClean="0"/>
              <a:t>16/10/2023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F222-93C7-44BC-9BDA-FC7060FA32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0780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3E7D-2C4C-40E0-A25E-F8C0DF87085C}" type="datetime1">
              <a:rPr lang="fr-FR" smtClean="0"/>
              <a:t>16/10/2023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F222-93C7-44BC-9BDA-FC7060FA32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674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C16E-2AFC-42DF-90BD-BF385BE6E8D5}" type="datetime1">
              <a:rPr lang="fr-FR" smtClean="0"/>
              <a:t>16/10/2023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F222-93C7-44BC-9BDA-FC7060FA32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990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357B-0C9F-4A69-A4AF-6EFEFDCFCD27}" type="datetime1">
              <a:rPr lang="fr-FR" smtClean="0"/>
              <a:t>16/10/2023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F222-93C7-44BC-9BDA-FC7060FA32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75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FDC8B-686A-4A9C-AA48-10A457E97577}" type="datetime1">
              <a:rPr lang="fr-FR" smtClean="0"/>
              <a:t>16/10/2023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F222-93C7-44BC-9BDA-FC7060FA32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8104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36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34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32F55-C930-4606-9B58-1608333E1EBC}" type="datetime1">
              <a:rPr lang="fr-FR" smtClean="0"/>
              <a:t>16/10/2023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4F222-93C7-44BC-9BDA-FC7060FA32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9110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3" r:id="rId12"/>
    <p:sldLayoutId id="2147483684" r:id="rId13"/>
    <p:sldLayoutId id="2147483685" r:id="rId14"/>
    <p:sldLayoutId id="2147483686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0588"/>
            <a:ext cx="10972800" cy="102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64649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600">
                <a:solidFill>
                  <a:srgbClr val="193B7F"/>
                </a:solidFill>
              </a:defRPr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77247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xStyles>
    <p:titleStyle>
      <a:lvl1pPr algn="l" defTabSz="1219170" rtl="0" eaLnBrk="1" latinLnBrk="0" hangingPunct="1">
        <a:spcBef>
          <a:spcPct val="0"/>
        </a:spcBef>
        <a:buNone/>
        <a:defRPr lang="en-US" sz="3733" b="0" kern="1200" dirty="0">
          <a:solidFill>
            <a:srgbClr val="193B7F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SzPct val="80000"/>
        <a:buFontTx/>
        <a:buBlip>
          <a:blip r:embed="rId23"/>
        </a:buBlip>
        <a:defRPr sz="3200" kern="1200">
          <a:solidFill>
            <a:srgbClr val="193B7F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rgbClr val="193B7F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SzPct val="70000"/>
        <a:buFontTx/>
        <a:buBlip>
          <a:blip r:embed="rId23"/>
        </a:buBlip>
        <a:defRPr sz="2400" kern="1200">
          <a:solidFill>
            <a:srgbClr val="193B7F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33" kern="1200">
          <a:solidFill>
            <a:srgbClr val="193B7F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1867" kern="1200">
          <a:solidFill>
            <a:srgbClr val="193B7F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2307.1414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png"/><Relationship Id="rId5" Type="http://schemas.openxmlformats.org/officeDocument/2006/relationships/image" Target="../media/image27.emf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91236" y="4394010"/>
            <a:ext cx="7581789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i="1" dirty="0">
                <a:solidFill>
                  <a:prstClr val="black"/>
                </a:solidFill>
                <a:ea typeface="SimSun" panose="02010600030101010101" pitchFamily="2" charset="-122"/>
              </a:rPr>
              <a:t>Noel Dimarcq  	CIPM </a:t>
            </a:r>
            <a:r>
              <a:rPr lang="fr-FR" sz="1600" b="1" i="1" dirty="0" err="1">
                <a:solidFill>
                  <a:prstClr val="black"/>
                </a:solidFill>
                <a:ea typeface="SimSun" panose="02010600030101010101" pitchFamily="2" charset="-122"/>
              </a:rPr>
              <a:t>Member</a:t>
            </a:r>
            <a:r>
              <a:rPr lang="fr-FR" sz="1600" b="1" i="1" dirty="0">
                <a:solidFill>
                  <a:prstClr val="black"/>
                </a:solidFill>
                <a:ea typeface="SimSun" panose="02010600030101010101" pitchFamily="2" charset="-122"/>
              </a:rPr>
              <a:t>, CCTF </a:t>
            </a:r>
            <a:r>
              <a:rPr lang="fr-FR" sz="1600" b="1" i="1" dirty="0" err="1">
                <a:solidFill>
                  <a:prstClr val="black"/>
                </a:solidFill>
                <a:ea typeface="SimSun" panose="02010600030101010101" pitchFamily="2" charset="-122"/>
              </a:rPr>
              <a:t>President</a:t>
            </a:r>
            <a:endParaRPr lang="fr-FR" sz="1600" b="1" i="1" dirty="0">
              <a:solidFill>
                <a:prstClr val="black"/>
              </a:solidFill>
              <a:ea typeface="SimSun" panose="02010600030101010101" pitchFamily="2" charset="-122"/>
            </a:endParaRPr>
          </a:p>
          <a:p>
            <a:r>
              <a:rPr lang="fr-FR" sz="1600" b="1" i="1" dirty="0">
                <a:solidFill>
                  <a:prstClr val="black"/>
                </a:solidFill>
                <a:ea typeface="SimSun" panose="02010600030101010101" pitchFamily="2" charset="-122"/>
              </a:rPr>
              <a:t>Patrizia Tavella	BIPM, CCTF </a:t>
            </a:r>
            <a:r>
              <a:rPr lang="fr-FR" sz="1600" b="1" i="1" dirty="0" err="1">
                <a:solidFill>
                  <a:prstClr val="black"/>
                </a:solidFill>
                <a:ea typeface="SimSun" panose="02010600030101010101" pitchFamily="2" charset="-122"/>
              </a:rPr>
              <a:t>Executive</a:t>
            </a:r>
            <a:r>
              <a:rPr lang="fr-FR" sz="1600" b="1" i="1" dirty="0">
                <a:solidFill>
                  <a:prstClr val="black"/>
                </a:solidFill>
                <a:ea typeface="SimSun" panose="02010600030101010101" pitchFamily="2" charset="-122"/>
              </a:rPr>
              <a:t> </a:t>
            </a:r>
            <a:r>
              <a:rPr lang="fr-FR" sz="1600" b="1" i="1" dirty="0" err="1">
                <a:solidFill>
                  <a:prstClr val="black"/>
                </a:solidFill>
                <a:ea typeface="SimSun" panose="02010600030101010101" pitchFamily="2" charset="-122"/>
              </a:rPr>
              <a:t>secretary</a:t>
            </a:r>
            <a:endParaRPr lang="fr-FR" sz="1600" b="1" i="1" dirty="0">
              <a:solidFill>
                <a:prstClr val="black"/>
              </a:solidFill>
              <a:ea typeface="SimSun" panose="02010600030101010101" pitchFamily="2" charset="-122"/>
            </a:endParaRPr>
          </a:p>
          <a:p>
            <a:endParaRPr lang="fr-FR" sz="1600" dirty="0">
              <a:solidFill>
                <a:prstClr val="black"/>
              </a:solidFill>
              <a:ea typeface="SimSun" panose="02010600030101010101" pitchFamily="2" charset="-122"/>
            </a:endParaRPr>
          </a:p>
          <a:p>
            <a:r>
              <a:rPr lang="en-US" sz="1600" dirty="0">
                <a:solidFill>
                  <a:prstClr val="black"/>
                </a:solidFill>
                <a:ea typeface="SimSun" panose="02010600030101010101" pitchFamily="2" charset="-122"/>
              </a:rPr>
              <a:t>with the  </a:t>
            </a:r>
          </a:p>
          <a:p>
            <a:r>
              <a:rPr lang="en-US" sz="1600" dirty="0">
                <a:solidFill>
                  <a:prstClr val="black"/>
                </a:solidFill>
                <a:ea typeface="SimSun" panose="02010600030101010101" pitchFamily="2" charset="-122"/>
              </a:rPr>
              <a:t>CCTF Strategic WG extended to co-chairs of dedicated CCTF task groups</a:t>
            </a:r>
          </a:p>
          <a:p>
            <a:r>
              <a:rPr lang="en-US" sz="1600" dirty="0">
                <a:solidFill>
                  <a:prstClr val="black"/>
                </a:solidFill>
                <a:ea typeface="SimSun" panose="02010600030101010101" pitchFamily="2" charset="-122"/>
              </a:rPr>
              <a:t>CCTF Task Force on the Roadmap </a:t>
            </a:r>
            <a:r>
              <a:rPr lang="fr-FR" sz="1600" dirty="0" err="1">
                <a:solidFill>
                  <a:prstClr val="black"/>
                </a:solidFill>
                <a:ea typeface="SimSun" panose="02010600030101010101" pitchFamily="2" charset="-122"/>
              </a:rPr>
              <a:t>towards</a:t>
            </a:r>
            <a:r>
              <a:rPr lang="fr-FR" sz="1600" dirty="0">
                <a:solidFill>
                  <a:prstClr val="black"/>
                </a:solidFill>
                <a:ea typeface="SimSun" panose="02010600030101010101" pitchFamily="2" charset="-122"/>
              </a:rPr>
              <a:t> the </a:t>
            </a:r>
            <a:r>
              <a:rPr lang="fr-FR" sz="1600" dirty="0" err="1">
                <a:solidFill>
                  <a:prstClr val="black"/>
                </a:solidFill>
                <a:ea typeface="SimSun" panose="02010600030101010101" pitchFamily="2" charset="-122"/>
              </a:rPr>
              <a:t>redefinition</a:t>
            </a:r>
            <a:r>
              <a:rPr lang="fr-FR" sz="1600" dirty="0">
                <a:solidFill>
                  <a:prstClr val="black"/>
                </a:solidFill>
                <a:ea typeface="SimSun" panose="02010600030101010101" pitchFamily="2" charset="-122"/>
              </a:rPr>
              <a:t> of the second</a:t>
            </a:r>
            <a:endParaRPr lang="en-GB" sz="1600" dirty="0">
              <a:solidFill>
                <a:prstClr val="black"/>
              </a:solidFill>
              <a:ea typeface="SimSun" panose="02010600030101010101" pitchFamily="2" charset="-122"/>
            </a:endParaRPr>
          </a:p>
          <a:p>
            <a:endParaRPr lang="fr-FR" sz="2000" dirty="0">
              <a:solidFill>
                <a:srgbClr val="193B7F"/>
              </a:solidFill>
            </a:endParaRPr>
          </a:p>
        </p:txBody>
      </p:sp>
      <p:pic>
        <p:nvPicPr>
          <p:cNvPr id="13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134" y="6069370"/>
            <a:ext cx="1965889" cy="491756"/>
          </a:xfrm>
          <a:prstGeom prst="rect">
            <a:avLst/>
          </a:prstGeom>
          <a:noFill/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F677416-75CC-4AF8-B7B1-ADEDA405975A}"/>
              </a:ext>
            </a:extLst>
          </p:cNvPr>
          <p:cNvSpPr txBox="1"/>
          <p:nvPr/>
        </p:nvSpPr>
        <p:spPr>
          <a:xfrm>
            <a:off x="191236" y="2532635"/>
            <a:ext cx="540055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b="1" i="1" dirty="0">
                <a:solidFill>
                  <a:prstClr val="black"/>
                </a:solidFill>
                <a:ea typeface="MS Mincho" panose="02020609040205080304" pitchFamily="49" charset="-128"/>
              </a:rPr>
              <a:t>Roadmap towards a redefinition of the SI second</a:t>
            </a:r>
            <a:endParaRPr lang="en-GB" sz="2800" b="1" i="1" dirty="0">
              <a:solidFill>
                <a:prstClr val="black"/>
              </a:solidFill>
              <a:ea typeface="MS Mincho" panose="02020609040205080304" pitchFamily="49" charset="-128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D3C6A727-E97C-F669-CDCA-762903B40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7672494" cy="1606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344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6"/>
          <a:stretch/>
        </p:blipFill>
        <p:spPr>
          <a:xfrm>
            <a:off x="239949" y="844863"/>
            <a:ext cx="10891331" cy="5869296"/>
          </a:xfrm>
          <a:prstGeom prst="rect">
            <a:avLst/>
          </a:prstGeom>
        </p:spPr>
      </p:pic>
      <p:cxnSp>
        <p:nvCxnSpPr>
          <p:cNvPr id="6" name="Connecteur droit 5"/>
          <p:cNvCxnSpPr/>
          <p:nvPr/>
        </p:nvCxnSpPr>
        <p:spPr>
          <a:xfrm flipV="1">
            <a:off x="0" y="844863"/>
            <a:ext cx="12192000" cy="0"/>
          </a:xfrm>
          <a:prstGeom prst="line">
            <a:avLst/>
          </a:prstGeom>
          <a:ln w="28575">
            <a:gradFill>
              <a:gsLst>
                <a:gs pos="0">
                  <a:srgbClr val="002060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39949" y="147405"/>
            <a:ext cx="11789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srgbClr val="002060"/>
                </a:solidFill>
              </a:rPr>
              <a:t>Criteria fixed in 2016 for a change of the definition</a:t>
            </a:r>
            <a:endParaRPr lang="fr-FR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042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2782" y="220680"/>
            <a:ext cx="11247040" cy="1024128"/>
          </a:xfrm>
        </p:spPr>
        <p:txBody>
          <a:bodyPr>
            <a:normAutofit fontScale="90000"/>
          </a:bodyPr>
          <a:lstStyle/>
          <a:p>
            <a:r>
              <a:rPr lang="fr-FR" sz="3200" dirty="0"/>
              <a:t>CCTF </a:t>
            </a:r>
            <a:r>
              <a:rPr lang="fr-FR" sz="3200" dirty="0" err="1"/>
              <a:t>Task</a:t>
            </a:r>
            <a:r>
              <a:rPr lang="fr-FR" sz="3200" dirty="0"/>
              <a:t> Force </a:t>
            </a:r>
            <a:br>
              <a:rPr lang="fr-FR" sz="3200" dirty="0"/>
            </a:br>
            <a:r>
              <a:rPr lang="en-GB" sz="3200" b="1" i="1" dirty="0"/>
              <a:t>Updating the roadmap towards the redefinition of the SI second </a:t>
            </a:r>
            <a:br>
              <a:rPr lang="en-GB" sz="3200" dirty="0"/>
            </a:br>
            <a:endParaRPr lang="fr-FR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32782" y="1186935"/>
            <a:ext cx="11471383" cy="6012601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152369" indent="0">
              <a:lnSpc>
                <a:spcPct val="120000"/>
              </a:lnSpc>
              <a:buNone/>
            </a:pPr>
            <a:r>
              <a:rPr lang="en-GB" sz="1600" i="1" dirty="0"/>
              <a:t>Roadmap and mandatory criteria			</a:t>
            </a:r>
            <a:r>
              <a:rPr lang="en-GB" sz="1600" dirty="0"/>
              <a:t>(N. Dimarcq CIPM, P. Tavella BIPM)</a:t>
            </a:r>
            <a:endParaRPr lang="en-GB" sz="1600" i="1" dirty="0"/>
          </a:p>
          <a:p>
            <a:pPr marL="609557" indent="-457189">
              <a:lnSpc>
                <a:spcPct val="120000"/>
              </a:lnSpc>
              <a:buFont typeface="+mj-lt"/>
              <a:buAutoNum type="alphaUcPeriod"/>
            </a:pPr>
            <a:r>
              <a:rPr lang="en-GB" sz="1600" i="1" dirty="0"/>
              <a:t>Request from user communities, NMIs and Liaisons 	</a:t>
            </a:r>
            <a:r>
              <a:rPr lang="en-GB" sz="1600" dirty="0"/>
              <a:t>(M. Gertsvolf, NRC; G. Mileti, Uni Neuchatel) </a:t>
            </a:r>
            <a:endParaRPr lang="fr-FR" sz="1600" dirty="0"/>
          </a:p>
          <a:p>
            <a:pPr marL="609557" indent="-457189">
              <a:lnSpc>
                <a:spcPct val="120000"/>
              </a:lnSpc>
              <a:buFont typeface="+mj-lt"/>
              <a:buAutoNum type="alphaUcPeriod"/>
            </a:pPr>
            <a:r>
              <a:rPr lang="en-GB" sz="1600" i="1" dirty="0"/>
              <a:t>Atomic frequency standards, and redefinition approaches 	</a:t>
            </a:r>
            <a:r>
              <a:rPr lang="en-GB" sz="1600" dirty="0"/>
              <a:t>(S. Bize, SYRTE; E. Peik, PTB; C. Oates, NIST)</a:t>
            </a:r>
            <a:endParaRPr lang="fr-FR" sz="1600" dirty="0"/>
          </a:p>
          <a:p>
            <a:pPr marL="609557" indent="-457189">
              <a:lnSpc>
                <a:spcPct val="120000"/>
              </a:lnSpc>
              <a:buFont typeface="+mj-lt"/>
              <a:buAutoNum type="alphaUcPeriod"/>
            </a:pPr>
            <a:r>
              <a:rPr lang="en-GB" sz="1600" i="1" dirty="0"/>
              <a:t>TF Dissemination and time scales 			</a:t>
            </a:r>
            <a:r>
              <a:rPr lang="en-GB" sz="1600" dirty="0"/>
              <a:t>(D </a:t>
            </a:r>
            <a:r>
              <a:rPr lang="en-GB" sz="1600" dirty="0" err="1"/>
              <a:t>Calonico</a:t>
            </a:r>
            <a:r>
              <a:rPr lang="en-GB" sz="1600" dirty="0"/>
              <a:t>, INRIM; T. Ido NICT) </a:t>
            </a:r>
            <a:r>
              <a:rPr lang="en-US" sz="1600" dirty="0"/>
              <a:t> </a:t>
            </a:r>
          </a:p>
          <a:p>
            <a:pPr marL="609557" indent="-457189">
              <a:lnSpc>
                <a:spcPct val="120000"/>
              </a:lnSpc>
              <a:buFont typeface="+mj-lt"/>
              <a:buAutoNum type="alphaUcPeriod"/>
            </a:pPr>
            <a:endParaRPr lang="en-US" sz="1600" dirty="0"/>
          </a:p>
          <a:p>
            <a:pPr marL="609557" indent="-457189">
              <a:lnSpc>
                <a:spcPct val="120000"/>
              </a:lnSpc>
              <a:buFont typeface="+mj-lt"/>
              <a:buAutoNum type="alphaUcPeriod"/>
            </a:pPr>
            <a:endParaRPr lang="en-US" sz="1400" dirty="0"/>
          </a:p>
          <a:p>
            <a:pPr marL="0" indent="0">
              <a:lnSpc>
                <a:spcPct val="120000"/>
              </a:lnSpc>
              <a:buNone/>
            </a:pPr>
            <a:r>
              <a:rPr lang="fr-FR" sz="1800" b="1" dirty="0"/>
              <a:t>=&gt; </a:t>
            </a:r>
            <a:r>
              <a:rPr lang="fr-FR" sz="1800" dirty="0" err="1"/>
              <a:t>Started</a:t>
            </a:r>
            <a:r>
              <a:rPr lang="fr-FR" sz="1800" dirty="0"/>
              <a:t> in 2020, </a:t>
            </a:r>
            <a:r>
              <a:rPr lang="fr-FR" sz="1800" dirty="0" err="1"/>
              <a:t>presented</a:t>
            </a:r>
            <a:r>
              <a:rPr lang="fr-FR" sz="1800" dirty="0"/>
              <a:t> the objectives to the CCTF 22-1 in </a:t>
            </a:r>
            <a:r>
              <a:rPr lang="fr-FR" sz="1800" dirty="0" err="1"/>
              <a:t>October</a:t>
            </a:r>
            <a:r>
              <a:rPr lang="fr-FR" sz="1800" dirty="0"/>
              <a:t> 2020, updates on the </a:t>
            </a:r>
            <a:r>
              <a:rPr lang="fr-FR" sz="1800" dirty="0" err="1"/>
              <a:t>work</a:t>
            </a:r>
            <a:r>
              <a:rPr lang="fr-FR" sz="1800" dirty="0"/>
              <a:t> to the CCTF 22-2 in March 2021, and CCTF 23rd in June 2022,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Launched a questionnaire online and stimulated &gt; 200 answers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Defined the mandatory criteria and the ancillary conditions for the redefinition readiness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Evaluated the status of criteria fulfilment in 2021 and 2022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Evaluated the impact on the user communities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Proposed 3 possible options for the redefinitions and organized two related workshops online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Published a Metrologia paper (accepted, under revision, </a:t>
            </a:r>
            <a:r>
              <a:rPr lang="en-GB" altLang="fr-FR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http://arxiv.org/abs/2307.14141</a:t>
            </a:r>
            <a:r>
              <a:rPr lang="en-GB" sz="1600" dirty="0"/>
              <a:t>), 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600" dirty="0"/>
              <a:t>	and several posters/papers in international fora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n-GB" sz="1600" dirty="0"/>
          </a:p>
        </p:txBody>
      </p:sp>
      <p:sp>
        <p:nvSpPr>
          <p:cNvPr id="2" name="Flèche droite 1"/>
          <p:cNvSpPr/>
          <p:nvPr/>
        </p:nvSpPr>
        <p:spPr>
          <a:xfrm rot="13238074">
            <a:off x="9052715" y="2661726"/>
            <a:ext cx="801245" cy="282579"/>
          </a:xfrm>
          <a:prstGeom prst="rightArrow">
            <a:avLst>
              <a:gd name="adj1" fmla="val 50000"/>
              <a:gd name="adj2" fmla="val 7284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58D0CCD-4899-6F57-61D9-77E43EC34B14}"/>
              </a:ext>
            </a:extLst>
          </p:cNvPr>
          <p:cNvSpPr txBox="1"/>
          <p:nvPr/>
        </p:nvSpPr>
        <p:spPr>
          <a:xfrm>
            <a:off x="9849374" y="2434895"/>
            <a:ext cx="26310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More </a:t>
            </a:r>
            <a:r>
              <a:rPr lang="fr-FR" dirty="0" err="1"/>
              <a:t>than</a:t>
            </a:r>
            <a:r>
              <a:rPr lang="fr-FR" dirty="0"/>
              <a:t> 40 people </a:t>
            </a:r>
            <a:r>
              <a:rPr lang="fr-FR" dirty="0" err="1"/>
              <a:t>from</a:t>
            </a:r>
            <a:r>
              <a:rPr lang="fr-FR" dirty="0"/>
              <a:t> all the </a:t>
            </a:r>
            <a:r>
              <a:rPr lang="fr-FR" dirty="0" err="1"/>
              <a:t>RMOs</a:t>
            </a:r>
            <a:r>
              <a:rPr lang="fr-FR" dirty="0"/>
              <a:t>, all CCTF </a:t>
            </a:r>
            <a:r>
              <a:rPr lang="fr-FR" dirty="0" err="1"/>
              <a:t>members</a:t>
            </a:r>
            <a:r>
              <a:rPr lang="fr-FR" dirty="0"/>
              <a:t> at </a:t>
            </a:r>
            <a:r>
              <a:rPr lang="fr-FR" dirty="0" err="1"/>
              <a:t>work</a:t>
            </a:r>
            <a:endParaRPr lang="fr-FR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F1CE0ED2-ED49-3000-F1F7-C287FB612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0316" y="4870519"/>
            <a:ext cx="1316324" cy="185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9016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lèche vers le haut 20"/>
          <p:cNvSpPr/>
          <p:nvPr/>
        </p:nvSpPr>
        <p:spPr>
          <a:xfrm>
            <a:off x="2276708" y="1243500"/>
            <a:ext cx="586596" cy="4346661"/>
          </a:xfrm>
          <a:prstGeom prst="upArrow">
            <a:avLst/>
          </a:prstGeom>
          <a:gradFill flip="none" rotWithShape="1">
            <a:gsLst>
              <a:gs pos="30000">
                <a:schemeClr val="accent2"/>
              </a:gs>
              <a:gs pos="0">
                <a:srgbClr val="ED2329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 rot="16200000">
            <a:off x="1849976" y="1798578"/>
            <a:ext cx="142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fr-FR" sz="2000" b="1" dirty="0" err="1">
                <a:solidFill>
                  <a:prstClr val="black"/>
                </a:solidFill>
              </a:rPr>
              <a:t>Achieved</a:t>
            </a:r>
            <a:endParaRPr lang="fr-FR" sz="2000" b="1" dirty="0">
              <a:solidFill>
                <a:prstClr val="black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 rot="16200000">
            <a:off x="1856506" y="4789175"/>
            <a:ext cx="142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fr-FR" sz="2000" b="1" dirty="0">
                <a:solidFill>
                  <a:prstClr val="black"/>
                </a:solidFill>
              </a:rPr>
              <a:t>In </a:t>
            </a:r>
            <a:r>
              <a:rPr lang="fr-FR" sz="2000" b="1" dirty="0" err="1">
                <a:solidFill>
                  <a:prstClr val="black"/>
                </a:solidFill>
              </a:rPr>
              <a:t>progress</a:t>
            </a:r>
            <a:endParaRPr lang="fr-FR" sz="2000" b="1" dirty="0">
              <a:solidFill>
                <a:prstClr val="black"/>
              </a:solidFill>
            </a:endParaRPr>
          </a:p>
        </p:txBody>
      </p:sp>
      <p:cxnSp>
        <p:nvCxnSpPr>
          <p:cNvPr id="26" name="Connecteur droit avec flèche 25"/>
          <p:cNvCxnSpPr/>
          <p:nvPr/>
        </p:nvCxnSpPr>
        <p:spPr>
          <a:xfrm>
            <a:off x="1090442" y="1434599"/>
            <a:ext cx="0" cy="206360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49EF246D-A80B-44FE-BD43-4EB91E85342C}"/>
              </a:ext>
            </a:extLst>
          </p:cNvPr>
          <p:cNvSpPr txBox="1"/>
          <p:nvPr/>
        </p:nvSpPr>
        <p:spPr>
          <a:xfrm>
            <a:off x="50664" y="1904349"/>
            <a:ext cx="2070404" cy="1077218"/>
          </a:xfrm>
          <a:prstGeom prst="rect">
            <a:avLst/>
          </a:prstGeom>
          <a:solidFill>
            <a:schemeClr val="bg1"/>
          </a:solidFill>
          <a:ln w="31750">
            <a:noFill/>
          </a:ln>
        </p:spPr>
        <p:txBody>
          <a:bodyPr wrap="square">
            <a:spAutoFit/>
          </a:bodyPr>
          <a:lstStyle/>
          <a:p>
            <a:pPr algn="ctr" defTabSz="914400"/>
            <a:r>
              <a:rPr lang="fr-FR" sz="1600" dirty="0" err="1">
                <a:solidFill>
                  <a:srgbClr val="E42B30"/>
                </a:solidFill>
              </a:rPr>
              <a:t>Mandatory</a:t>
            </a:r>
            <a:r>
              <a:rPr lang="fr-FR" sz="1600" dirty="0">
                <a:solidFill>
                  <a:srgbClr val="E42B30"/>
                </a:solidFill>
              </a:rPr>
              <a:t> </a:t>
            </a:r>
            <a:r>
              <a:rPr lang="fr-FR" sz="1600" dirty="0" err="1">
                <a:solidFill>
                  <a:srgbClr val="E42B30"/>
                </a:solidFill>
              </a:rPr>
              <a:t>criteria</a:t>
            </a:r>
            <a:r>
              <a:rPr lang="fr-FR" sz="1600" dirty="0">
                <a:solidFill>
                  <a:srgbClr val="E42B30"/>
                </a:solidFill>
              </a:rPr>
              <a:t> </a:t>
            </a:r>
          </a:p>
          <a:p>
            <a:pPr algn="ctr" defTabSz="914400"/>
            <a:r>
              <a:rPr lang="fr-FR" sz="1600" b="1" dirty="0">
                <a:solidFill>
                  <a:srgbClr val="E42B30"/>
                </a:solidFill>
              </a:rPr>
              <a:t>To </a:t>
            </a:r>
            <a:r>
              <a:rPr lang="fr-FR" sz="1600" b="1" dirty="0" err="1">
                <a:solidFill>
                  <a:srgbClr val="E42B30"/>
                </a:solidFill>
              </a:rPr>
              <a:t>be</a:t>
            </a:r>
            <a:r>
              <a:rPr lang="fr-FR" sz="1600" b="1" dirty="0">
                <a:solidFill>
                  <a:srgbClr val="E42B30"/>
                </a:solidFill>
              </a:rPr>
              <a:t> </a:t>
            </a:r>
            <a:r>
              <a:rPr lang="fr-FR" sz="1600" b="1" dirty="0" err="1">
                <a:solidFill>
                  <a:srgbClr val="E42B30"/>
                </a:solidFill>
              </a:rPr>
              <a:t>achieved</a:t>
            </a:r>
            <a:r>
              <a:rPr lang="fr-FR" sz="1600" b="1" dirty="0">
                <a:solidFill>
                  <a:srgbClr val="E42B30"/>
                </a:solidFill>
              </a:rPr>
              <a:t> </a:t>
            </a:r>
          </a:p>
          <a:p>
            <a:pPr algn="ctr" defTabSz="914400"/>
            <a:r>
              <a:rPr lang="fr-FR" sz="1600" dirty="0" err="1">
                <a:solidFill>
                  <a:srgbClr val="E42B30"/>
                </a:solidFill>
              </a:rPr>
              <a:t>before</a:t>
            </a:r>
            <a:r>
              <a:rPr lang="fr-FR" sz="1600" dirty="0">
                <a:solidFill>
                  <a:srgbClr val="E42B30"/>
                </a:solidFill>
              </a:rPr>
              <a:t> </a:t>
            </a:r>
            <a:r>
              <a:rPr lang="fr-FR" sz="1600" dirty="0" err="1">
                <a:solidFill>
                  <a:srgbClr val="E42B30"/>
                </a:solidFill>
              </a:rPr>
              <a:t>changing</a:t>
            </a:r>
            <a:r>
              <a:rPr lang="fr-FR" sz="1600" dirty="0">
                <a:solidFill>
                  <a:srgbClr val="E42B30"/>
                </a:solidFill>
              </a:rPr>
              <a:t> the </a:t>
            </a:r>
            <a:r>
              <a:rPr lang="fr-FR" sz="1600" dirty="0" err="1">
                <a:solidFill>
                  <a:srgbClr val="E42B30"/>
                </a:solidFill>
              </a:rPr>
              <a:t>definition</a:t>
            </a:r>
            <a:endParaRPr lang="fr-FR" sz="1600" dirty="0">
              <a:solidFill>
                <a:srgbClr val="E42B30"/>
              </a:solidFill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1090442" y="3517654"/>
            <a:ext cx="0" cy="2143843"/>
          </a:xfrm>
          <a:prstGeom prst="straightConnector1">
            <a:avLst/>
          </a:prstGeom>
          <a:ln w="12700">
            <a:solidFill>
              <a:srgbClr val="7A79A6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49EF246D-A80B-44FE-BD43-4EB91E85342C}"/>
              </a:ext>
            </a:extLst>
          </p:cNvPr>
          <p:cNvSpPr txBox="1"/>
          <p:nvPr/>
        </p:nvSpPr>
        <p:spPr>
          <a:xfrm>
            <a:off x="40994" y="3864222"/>
            <a:ext cx="2090591" cy="1323439"/>
          </a:xfrm>
          <a:prstGeom prst="rect">
            <a:avLst/>
          </a:prstGeom>
          <a:solidFill>
            <a:schemeClr val="bg1"/>
          </a:solidFill>
          <a:ln w="31750">
            <a:noFill/>
          </a:ln>
        </p:spPr>
        <p:txBody>
          <a:bodyPr wrap="square">
            <a:spAutoFit/>
          </a:bodyPr>
          <a:lstStyle/>
          <a:p>
            <a:pPr algn="ctr" defTabSz="914400"/>
            <a:r>
              <a:rPr lang="en-US" sz="1600" dirty="0">
                <a:solidFill>
                  <a:srgbClr val="5D89CB"/>
                </a:solidFill>
              </a:rPr>
              <a:t>Ancillary conditions corresponding to essential </a:t>
            </a:r>
            <a:r>
              <a:rPr lang="en-US" sz="1600" b="1" dirty="0">
                <a:solidFill>
                  <a:srgbClr val="5D89CB"/>
                </a:solidFill>
              </a:rPr>
              <a:t>Work still in progress </a:t>
            </a:r>
            <a:r>
              <a:rPr lang="en-US" sz="1600" dirty="0">
                <a:solidFill>
                  <a:srgbClr val="5D89CB"/>
                </a:solidFill>
              </a:rPr>
              <a:t>when the definition is changed</a:t>
            </a:r>
          </a:p>
        </p:txBody>
      </p:sp>
      <p:cxnSp>
        <p:nvCxnSpPr>
          <p:cNvPr id="23" name="Connecteur droit 22"/>
          <p:cNvCxnSpPr/>
          <p:nvPr/>
        </p:nvCxnSpPr>
        <p:spPr>
          <a:xfrm>
            <a:off x="269630" y="3524139"/>
            <a:ext cx="11683086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770061" y="1382719"/>
            <a:ext cx="942193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E42B30"/>
                </a:solidFill>
              </a:rPr>
              <a:t>Validation that Optical Frequency Standards are at a level 100 times better than Cs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E42B30"/>
                </a:solidFill>
              </a:rPr>
              <a:t>Continuity with the definition based on Cs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E42B30"/>
                </a:solidFill>
              </a:rPr>
              <a:t>Regular contributions of OFS to TAI as secondary representations of the second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E42B30"/>
                </a:solidFill>
              </a:rPr>
              <a:t>Availability of sustainable techniques for OFS comparisons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E42B30"/>
                </a:solidFill>
              </a:rPr>
              <a:t>Knowledge of the local geopotential with a sufficient uncertainty level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E42B30"/>
                </a:solidFill>
              </a:rPr>
              <a:t>Definition allowing future more accurate realizations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E42B30"/>
                </a:solidFill>
              </a:rPr>
              <a:t>Access for NMIs to primary or secondary realizations of the new definition </a:t>
            </a:r>
          </a:p>
          <a:p>
            <a:pPr defTabSz="914400"/>
            <a:endParaRPr lang="en-US" sz="1800" b="1" dirty="0">
              <a:solidFill>
                <a:srgbClr val="E42B30"/>
              </a:solidFill>
            </a:endParaRPr>
          </a:p>
          <a:p>
            <a:pPr defTabSz="914400"/>
            <a:endParaRPr lang="en-US" sz="1800" b="1" dirty="0">
              <a:solidFill>
                <a:srgbClr val="E42B3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12204" y="3739302"/>
            <a:ext cx="92906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5D89CB"/>
                </a:solidFill>
              </a:rPr>
              <a:t>High reliability of optical frequency standards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5D89CB"/>
                </a:solidFill>
              </a:rPr>
              <a:t>High reliability of ultra high stability T/F links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5D89CB"/>
                </a:solidFill>
              </a:rPr>
              <a:t>Continuous improvement of the realization and time scales after redefinition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5D89CB"/>
                </a:solidFill>
              </a:rPr>
              <a:t>Regular contributions of optical clocks to UTC(k</a:t>
            </a:r>
            <a:r>
              <a:rPr lang="en-US" b="1" dirty="0">
                <a:solidFill>
                  <a:srgbClr val="5D89CB"/>
                </a:solidFill>
              </a:rPr>
              <a:t>)</a:t>
            </a:r>
            <a:endParaRPr lang="en-US" sz="1800" b="1" dirty="0">
              <a:solidFill>
                <a:srgbClr val="5D89CB"/>
              </a:solidFill>
            </a:endParaRP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5D89CB"/>
                </a:solidFill>
              </a:rPr>
              <a:t>Availability of commercial optical clocks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5D89CB"/>
                </a:solidFill>
              </a:rPr>
              <a:t>Improved quality of the dissemination towards users</a:t>
            </a:r>
          </a:p>
          <a:p>
            <a:pPr marL="285750" indent="-285750" defTabSz="914400">
              <a:buFontTx/>
              <a:buChar char="-"/>
            </a:pPr>
            <a:endParaRPr lang="en-US" sz="1800" b="1" dirty="0">
              <a:solidFill>
                <a:srgbClr val="5D89CB"/>
              </a:solidFill>
            </a:endParaRPr>
          </a:p>
          <a:p>
            <a:pPr defTabSz="914400"/>
            <a:endParaRPr lang="en-US" sz="1800" b="1" dirty="0">
              <a:solidFill>
                <a:srgbClr val="5D89CB"/>
              </a:solidFill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49EF246D-A80B-44FE-BD43-4EB91E85342C}"/>
              </a:ext>
            </a:extLst>
          </p:cNvPr>
          <p:cNvSpPr txBox="1"/>
          <p:nvPr/>
        </p:nvSpPr>
        <p:spPr>
          <a:xfrm>
            <a:off x="9494196" y="3355977"/>
            <a:ext cx="2667292" cy="307777"/>
          </a:xfrm>
          <a:prstGeom prst="rect">
            <a:avLst/>
          </a:prstGeom>
          <a:solidFill>
            <a:schemeClr val="bg1"/>
          </a:solidFill>
          <a:ln w="31750">
            <a:noFill/>
          </a:ln>
        </p:spPr>
        <p:txBody>
          <a:bodyPr wrap="square">
            <a:spAutoFit/>
          </a:bodyPr>
          <a:lstStyle/>
          <a:p>
            <a:pPr algn="ctr" defTabSz="914400"/>
            <a:r>
              <a:rPr lang="en-US" sz="1400" dirty="0">
                <a:solidFill>
                  <a:prstClr val="black"/>
                </a:solidFill>
              </a:rPr>
              <a:t>Mandatory achievements frontier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39949" y="147405"/>
            <a:ext cx="11789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srgbClr val="002060"/>
                </a:solidFill>
              </a:rPr>
              <a:t>Priority setting of criteria / conditions to change definition</a:t>
            </a:r>
          </a:p>
        </p:txBody>
      </p:sp>
      <p:cxnSp>
        <p:nvCxnSpPr>
          <p:cNvPr id="16" name="Connecteur droit 15"/>
          <p:cNvCxnSpPr/>
          <p:nvPr/>
        </p:nvCxnSpPr>
        <p:spPr>
          <a:xfrm flipV="1">
            <a:off x="0" y="844863"/>
            <a:ext cx="12192000" cy="0"/>
          </a:xfrm>
          <a:prstGeom prst="line">
            <a:avLst/>
          </a:prstGeom>
          <a:ln w="28575">
            <a:gradFill>
              <a:gsLst>
                <a:gs pos="0">
                  <a:srgbClr val="002060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076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lèche vers le haut 20"/>
          <p:cNvSpPr/>
          <p:nvPr/>
        </p:nvSpPr>
        <p:spPr>
          <a:xfrm>
            <a:off x="2276708" y="1243500"/>
            <a:ext cx="586596" cy="4346661"/>
          </a:xfrm>
          <a:prstGeom prst="upArrow">
            <a:avLst/>
          </a:prstGeom>
          <a:gradFill flip="none" rotWithShape="1">
            <a:gsLst>
              <a:gs pos="30000">
                <a:schemeClr val="accent2"/>
              </a:gs>
              <a:gs pos="0">
                <a:srgbClr val="ED2329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 rot="16200000">
            <a:off x="1849976" y="1798578"/>
            <a:ext cx="142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fr-FR" sz="2000" b="1" dirty="0" err="1">
                <a:solidFill>
                  <a:prstClr val="black"/>
                </a:solidFill>
              </a:rPr>
              <a:t>Achieved</a:t>
            </a:r>
            <a:endParaRPr lang="fr-FR" sz="2000" b="1" dirty="0">
              <a:solidFill>
                <a:prstClr val="black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 rot="16200000">
            <a:off x="1856506" y="4789175"/>
            <a:ext cx="142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fr-FR" sz="2000" b="1" dirty="0">
                <a:solidFill>
                  <a:prstClr val="black"/>
                </a:solidFill>
              </a:rPr>
              <a:t>In </a:t>
            </a:r>
            <a:r>
              <a:rPr lang="fr-FR" sz="2000" b="1" dirty="0" err="1">
                <a:solidFill>
                  <a:prstClr val="black"/>
                </a:solidFill>
              </a:rPr>
              <a:t>progress</a:t>
            </a:r>
            <a:endParaRPr lang="fr-FR" sz="2000" b="1" dirty="0">
              <a:solidFill>
                <a:prstClr val="black"/>
              </a:solidFill>
            </a:endParaRPr>
          </a:p>
        </p:txBody>
      </p:sp>
      <p:cxnSp>
        <p:nvCxnSpPr>
          <p:cNvPr id="26" name="Connecteur droit avec flèche 25"/>
          <p:cNvCxnSpPr/>
          <p:nvPr/>
        </p:nvCxnSpPr>
        <p:spPr>
          <a:xfrm>
            <a:off x="1090442" y="1434599"/>
            <a:ext cx="0" cy="206360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49EF246D-A80B-44FE-BD43-4EB91E85342C}"/>
              </a:ext>
            </a:extLst>
          </p:cNvPr>
          <p:cNvSpPr txBox="1"/>
          <p:nvPr/>
        </p:nvSpPr>
        <p:spPr>
          <a:xfrm>
            <a:off x="50664" y="1904349"/>
            <a:ext cx="2070404" cy="1077218"/>
          </a:xfrm>
          <a:prstGeom prst="rect">
            <a:avLst/>
          </a:prstGeom>
          <a:solidFill>
            <a:schemeClr val="bg1"/>
          </a:solidFill>
          <a:ln w="31750">
            <a:noFill/>
          </a:ln>
        </p:spPr>
        <p:txBody>
          <a:bodyPr wrap="square">
            <a:spAutoFit/>
          </a:bodyPr>
          <a:lstStyle/>
          <a:p>
            <a:pPr algn="ctr" defTabSz="914400"/>
            <a:r>
              <a:rPr lang="fr-FR" sz="1600" dirty="0" err="1">
                <a:solidFill>
                  <a:srgbClr val="E42B30"/>
                </a:solidFill>
              </a:rPr>
              <a:t>Mandatory</a:t>
            </a:r>
            <a:r>
              <a:rPr lang="fr-FR" sz="1600" dirty="0">
                <a:solidFill>
                  <a:srgbClr val="E42B30"/>
                </a:solidFill>
              </a:rPr>
              <a:t> </a:t>
            </a:r>
            <a:r>
              <a:rPr lang="fr-FR" sz="1600" dirty="0" err="1">
                <a:solidFill>
                  <a:srgbClr val="E42B30"/>
                </a:solidFill>
              </a:rPr>
              <a:t>criteria</a:t>
            </a:r>
            <a:r>
              <a:rPr lang="fr-FR" sz="1600" dirty="0">
                <a:solidFill>
                  <a:srgbClr val="E42B30"/>
                </a:solidFill>
              </a:rPr>
              <a:t> </a:t>
            </a:r>
          </a:p>
          <a:p>
            <a:pPr algn="ctr" defTabSz="914400"/>
            <a:r>
              <a:rPr lang="fr-FR" sz="1600" b="1" dirty="0">
                <a:solidFill>
                  <a:srgbClr val="E42B30"/>
                </a:solidFill>
              </a:rPr>
              <a:t>To </a:t>
            </a:r>
            <a:r>
              <a:rPr lang="fr-FR" sz="1600" b="1" dirty="0" err="1">
                <a:solidFill>
                  <a:srgbClr val="E42B30"/>
                </a:solidFill>
              </a:rPr>
              <a:t>be</a:t>
            </a:r>
            <a:r>
              <a:rPr lang="fr-FR" sz="1600" b="1" dirty="0">
                <a:solidFill>
                  <a:srgbClr val="E42B30"/>
                </a:solidFill>
              </a:rPr>
              <a:t> </a:t>
            </a:r>
            <a:r>
              <a:rPr lang="fr-FR" sz="1600" b="1" dirty="0" err="1">
                <a:solidFill>
                  <a:srgbClr val="E42B30"/>
                </a:solidFill>
              </a:rPr>
              <a:t>achieved</a:t>
            </a:r>
            <a:r>
              <a:rPr lang="fr-FR" sz="1600" b="1" dirty="0">
                <a:solidFill>
                  <a:srgbClr val="E42B30"/>
                </a:solidFill>
              </a:rPr>
              <a:t> </a:t>
            </a:r>
          </a:p>
          <a:p>
            <a:pPr algn="ctr" defTabSz="914400"/>
            <a:r>
              <a:rPr lang="fr-FR" sz="1600" dirty="0" err="1">
                <a:solidFill>
                  <a:srgbClr val="E42B30"/>
                </a:solidFill>
              </a:rPr>
              <a:t>before</a:t>
            </a:r>
            <a:r>
              <a:rPr lang="fr-FR" sz="1600" dirty="0">
                <a:solidFill>
                  <a:srgbClr val="E42B30"/>
                </a:solidFill>
              </a:rPr>
              <a:t> </a:t>
            </a:r>
            <a:r>
              <a:rPr lang="fr-FR" sz="1600" dirty="0" err="1">
                <a:solidFill>
                  <a:srgbClr val="E42B30"/>
                </a:solidFill>
              </a:rPr>
              <a:t>changing</a:t>
            </a:r>
            <a:r>
              <a:rPr lang="fr-FR" sz="1600" dirty="0">
                <a:solidFill>
                  <a:srgbClr val="E42B30"/>
                </a:solidFill>
              </a:rPr>
              <a:t> the </a:t>
            </a:r>
            <a:r>
              <a:rPr lang="fr-FR" sz="1600" dirty="0" err="1">
                <a:solidFill>
                  <a:srgbClr val="E42B30"/>
                </a:solidFill>
              </a:rPr>
              <a:t>definition</a:t>
            </a:r>
            <a:endParaRPr lang="fr-FR" sz="1600" dirty="0">
              <a:solidFill>
                <a:srgbClr val="E42B30"/>
              </a:solidFill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1090442" y="3517654"/>
            <a:ext cx="0" cy="2143843"/>
          </a:xfrm>
          <a:prstGeom prst="straightConnector1">
            <a:avLst/>
          </a:prstGeom>
          <a:ln w="12700">
            <a:solidFill>
              <a:srgbClr val="7A79A6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49EF246D-A80B-44FE-BD43-4EB91E85342C}"/>
              </a:ext>
            </a:extLst>
          </p:cNvPr>
          <p:cNvSpPr txBox="1"/>
          <p:nvPr/>
        </p:nvSpPr>
        <p:spPr>
          <a:xfrm>
            <a:off x="40994" y="3864222"/>
            <a:ext cx="2090591" cy="1323439"/>
          </a:xfrm>
          <a:prstGeom prst="rect">
            <a:avLst/>
          </a:prstGeom>
          <a:solidFill>
            <a:schemeClr val="bg1"/>
          </a:solidFill>
          <a:ln w="317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5D89CB"/>
                </a:solidFill>
              </a:rPr>
              <a:t>Ancillary conditions corresponding to essential </a:t>
            </a:r>
            <a:r>
              <a:rPr lang="en-US" sz="1600" b="1" dirty="0">
                <a:solidFill>
                  <a:srgbClr val="5D89CB"/>
                </a:solidFill>
              </a:rPr>
              <a:t>Work still in progress </a:t>
            </a:r>
            <a:r>
              <a:rPr lang="en-US" sz="1600" dirty="0">
                <a:solidFill>
                  <a:srgbClr val="5D89CB"/>
                </a:solidFill>
              </a:rPr>
              <a:t>when the definition is changed</a:t>
            </a:r>
          </a:p>
        </p:txBody>
      </p:sp>
      <p:cxnSp>
        <p:nvCxnSpPr>
          <p:cNvPr id="23" name="Connecteur droit 22"/>
          <p:cNvCxnSpPr/>
          <p:nvPr/>
        </p:nvCxnSpPr>
        <p:spPr>
          <a:xfrm>
            <a:off x="269630" y="3524139"/>
            <a:ext cx="11683086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770061" y="1382719"/>
            <a:ext cx="942193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E42B30"/>
                </a:solidFill>
              </a:rPr>
              <a:t>Validation that Optical Frequency Standards are at a level 100 times better than Cs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E42B30"/>
                </a:solidFill>
              </a:rPr>
              <a:t>Continuity with the definition based on Cs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E42B30"/>
                </a:solidFill>
              </a:rPr>
              <a:t>Regular contributions of OFS to TAI as secondary representations of the second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Availability of sustainable techniques for OFS comparisons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Knowledge of the local geopotential at the proper level 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Definition allowing future more accurate realizations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Access for NMIs to primary or secondary realizations of the new definition</a:t>
            </a:r>
          </a:p>
          <a:p>
            <a:pPr defTabSz="914400"/>
            <a:endParaRPr lang="en-US" sz="1800" b="1" dirty="0">
              <a:solidFill>
                <a:srgbClr val="E42B30"/>
              </a:solidFill>
            </a:endParaRPr>
          </a:p>
          <a:p>
            <a:pPr defTabSz="914400"/>
            <a:endParaRPr lang="en-US" sz="1800" b="1" dirty="0">
              <a:solidFill>
                <a:srgbClr val="E42B3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12204" y="3739302"/>
            <a:ext cx="92906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5D89CB"/>
                </a:solidFill>
              </a:rPr>
              <a:t>High reliability of optical frequency standards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High reliability of ultra high stability T/F links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Continuous improvement of the realization and time scales after redefinition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5D89CB"/>
                </a:solidFill>
              </a:rPr>
              <a:t>Regular contributions of optical clocks to UTC(k) 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Availability of commercial optical clocks (III.4)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Improved quality of the dissemination towards users (III.5)</a:t>
            </a:r>
          </a:p>
          <a:p>
            <a:pPr marL="285750" indent="-285750" defTabSz="914400">
              <a:buFontTx/>
              <a:buChar char="-"/>
            </a:pPr>
            <a:endParaRPr lang="en-US" sz="1800" b="1" dirty="0">
              <a:solidFill>
                <a:srgbClr val="5D89CB"/>
              </a:solidFill>
            </a:endParaRPr>
          </a:p>
          <a:p>
            <a:pPr defTabSz="914400"/>
            <a:endParaRPr lang="en-US" sz="1800" b="1" dirty="0">
              <a:solidFill>
                <a:srgbClr val="5D89CB"/>
              </a:solidFill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49EF246D-A80B-44FE-BD43-4EB91E85342C}"/>
              </a:ext>
            </a:extLst>
          </p:cNvPr>
          <p:cNvSpPr txBox="1"/>
          <p:nvPr/>
        </p:nvSpPr>
        <p:spPr>
          <a:xfrm>
            <a:off x="9494196" y="3355977"/>
            <a:ext cx="2667292" cy="307777"/>
          </a:xfrm>
          <a:prstGeom prst="rect">
            <a:avLst/>
          </a:prstGeom>
          <a:solidFill>
            <a:schemeClr val="bg1"/>
          </a:solidFill>
          <a:ln w="31750">
            <a:noFill/>
          </a:ln>
        </p:spPr>
        <p:txBody>
          <a:bodyPr wrap="square">
            <a:spAutoFit/>
          </a:bodyPr>
          <a:lstStyle/>
          <a:p>
            <a:pPr algn="ctr" defTabSz="914400"/>
            <a:r>
              <a:rPr lang="en-US" sz="1400" dirty="0">
                <a:solidFill>
                  <a:prstClr val="black"/>
                </a:solidFill>
              </a:rPr>
              <a:t>Mandatory achievements frontier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39949" y="147405"/>
            <a:ext cx="11789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srgbClr val="002060"/>
                </a:solidFill>
              </a:rPr>
              <a:t>Priority setting of criteria / conditions to change definition</a:t>
            </a:r>
          </a:p>
        </p:txBody>
      </p:sp>
      <p:cxnSp>
        <p:nvCxnSpPr>
          <p:cNvPr id="18" name="Connecteur droit 17"/>
          <p:cNvCxnSpPr/>
          <p:nvPr/>
        </p:nvCxnSpPr>
        <p:spPr>
          <a:xfrm flipV="1">
            <a:off x="0" y="844863"/>
            <a:ext cx="12192000" cy="0"/>
          </a:xfrm>
          <a:prstGeom prst="line">
            <a:avLst/>
          </a:prstGeom>
          <a:ln w="28575">
            <a:gradFill>
              <a:gsLst>
                <a:gs pos="0">
                  <a:srgbClr val="002060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7932421" y="656752"/>
            <a:ext cx="4253091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err="1"/>
              <a:t>Frequency</a:t>
            </a:r>
            <a:r>
              <a:rPr lang="fr-FR" sz="2000" b="1" dirty="0"/>
              <a:t> standards &amp; contribution to </a:t>
            </a:r>
            <a:r>
              <a:rPr lang="fr-FR" sz="2000" b="1" dirty="0" err="1"/>
              <a:t>atomic</a:t>
            </a:r>
            <a:r>
              <a:rPr lang="fr-FR" sz="2000" b="1" dirty="0"/>
              <a:t> time </a:t>
            </a:r>
            <a:r>
              <a:rPr lang="fr-FR" sz="2000" b="1" dirty="0" err="1"/>
              <a:t>scales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2953481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lèche vers le haut 20"/>
          <p:cNvSpPr/>
          <p:nvPr/>
        </p:nvSpPr>
        <p:spPr>
          <a:xfrm>
            <a:off x="2276708" y="1243500"/>
            <a:ext cx="586596" cy="4346661"/>
          </a:xfrm>
          <a:prstGeom prst="upArrow">
            <a:avLst/>
          </a:prstGeom>
          <a:gradFill flip="none" rotWithShape="1">
            <a:gsLst>
              <a:gs pos="30000">
                <a:schemeClr val="accent2"/>
              </a:gs>
              <a:gs pos="0">
                <a:srgbClr val="ED2329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 rot="16200000">
            <a:off x="1849976" y="1798578"/>
            <a:ext cx="142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fr-FR" sz="2000" b="1" dirty="0" err="1">
                <a:solidFill>
                  <a:prstClr val="black"/>
                </a:solidFill>
              </a:rPr>
              <a:t>Achieved</a:t>
            </a:r>
            <a:endParaRPr lang="fr-FR" sz="2000" b="1" dirty="0">
              <a:solidFill>
                <a:prstClr val="black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 rot="16200000">
            <a:off x="1856506" y="4789175"/>
            <a:ext cx="142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fr-FR" sz="2000" b="1" dirty="0">
                <a:solidFill>
                  <a:prstClr val="black"/>
                </a:solidFill>
              </a:rPr>
              <a:t>In </a:t>
            </a:r>
            <a:r>
              <a:rPr lang="fr-FR" sz="2000" b="1" dirty="0" err="1">
                <a:solidFill>
                  <a:prstClr val="black"/>
                </a:solidFill>
              </a:rPr>
              <a:t>progress</a:t>
            </a:r>
            <a:endParaRPr lang="fr-FR" sz="2000" b="1" dirty="0">
              <a:solidFill>
                <a:prstClr val="black"/>
              </a:solidFill>
            </a:endParaRPr>
          </a:p>
        </p:txBody>
      </p:sp>
      <p:cxnSp>
        <p:nvCxnSpPr>
          <p:cNvPr id="26" name="Connecteur droit avec flèche 25"/>
          <p:cNvCxnSpPr/>
          <p:nvPr/>
        </p:nvCxnSpPr>
        <p:spPr>
          <a:xfrm>
            <a:off x="1090442" y="1434599"/>
            <a:ext cx="0" cy="206360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49EF246D-A80B-44FE-BD43-4EB91E85342C}"/>
              </a:ext>
            </a:extLst>
          </p:cNvPr>
          <p:cNvSpPr txBox="1"/>
          <p:nvPr/>
        </p:nvSpPr>
        <p:spPr>
          <a:xfrm>
            <a:off x="50664" y="1904349"/>
            <a:ext cx="2070404" cy="1077218"/>
          </a:xfrm>
          <a:prstGeom prst="rect">
            <a:avLst/>
          </a:prstGeom>
          <a:solidFill>
            <a:schemeClr val="bg1"/>
          </a:solidFill>
          <a:ln w="31750">
            <a:noFill/>
          </a:ln>
        </p:spPr>
        <p:txBody>
          <a:bodyPr wrap="square">
            <a:spAutoFit/>
          </a:bodyPr>
          <a:lstStyle/>
          <a:p>
            <a:pPr algn="ctr" defTabSz="914400"/>
            <a:r>
              <a:rPr lang="fr-FR" sz="1600" dirty="0" err="1">
                <a:solidFill>
                  <a:srgbClr val="E42B30"/>
                </a:solidFill>
              </a:rPr>
              <a:t>Mandatory</a:t>
            </a:r>
            <a:r>
              <a:rPr lang="fr-FR" sz="1600" dirty="0">
                <a:solidFill>
                  <a:srgbClr val="E42B30"/>
                </a:solidFill>
              </a:rPr>
              <a:t> </a:t>
            </a:r>
            <a:r>
              <a:rPr lang="fr-FR" sz="1600" dirty="0" err="1">
                <a:solidFill>
                  <a:srgbClr val="E42B30"/>
                </a:solidFill>
              </a:rPr>
              <a:t>criteria</a:t>
            </a:r>
            <a:r>
              <a:rPr lang="fr-FR" sz="1600" dirty="0">
                <a:solidFill>
                  <a:srgbClr val="E42B30"/>
                </a:solidFill>
              </a:rPr>
              <a:t> </a:t>
            </a:r>
          </a:p>
          <a:p>
            <a:pPr algn="ctr" defTabSz="914400"/>
            <a:r>
              <a:rPr lang="fr-FR" sz="1600" b="1" dirty="0">
                <a:solidFill>
                  <a:srgbClr val="E42B30"/>
                </a:solidFill>
              </a:rPr>
              <a:t>To </a:t>
            </a:r>
            <a:r>
              <a:rPr lang="fr-FR" sz="1600" b="1" dirty="0" err="1">
                <a:solidFill>
                  <a:srgbClr val="E42B30"/>
                </a:solidFill>
              </a:rPr>
              <a:t>be</a:t>
            </a:r>
            <a:r>
              <a:rPr lang="fr-FR" sz="1600" b="1" dirty="0">
                <a:solidFill>
                  <a:srgbClr val="E42B30"/>
                </a:solidFill>
              </a:rPr>
              <a:t> </a:t>
            </a:r>
            <a:r>
              <a:rPr lang="fr-FR" sz="1600" b="1" dirty="0" err="1">
                <a:solidFill>
                  <a:srgbClr val="E42B30"/>
                </a:solidFill>
              </a:rPr>
              <a:t>achieved</a:t>
            </a:r>
            <a:r>
              <a:rPr lang="fr-FR" sz="1600" b="1" dirty="0">
                <a:solidFill>
                  <a:srgbClr val="E42B30"/>
                </a:solidFill>
              </a:rPr>
              <a:t> </a:t>
            </a:r>
          </a:p>
          <a:p>
            <a:pPr algn="ctr" defTabSz="914400"/>
            <a:r>
              <a:rPr lang="fr-FR" sz="1600" dirty="0" err="1">
                <a:solidFill>
                  <a:srgbClr val="E42B30"/>
                </a:solidFill>
              </a:rPr>
              <a:t>before</a:t>
            </a:r>
            <a:r>
              <a:rPr lang="fr-FR" sz="1600" dirty="0">
                <a:solidFill>
                  <a:srgbClr val="E42B30"/>
                </a:solidFill>
              </a:rPr>
              <a:t> </a:t>
            </a:r>
            <a:r>
              <a:rPr lang="fr-FR" sz="1600" dirty="0" err="1">
                <a:solidFill>
                  <a:srgbClr val="E42B30"/>
                </a:solidFill>
              </a:rPr>
              <a:t>changing</a:t>
            </a:r>
            <a:r>
              <a:rPr lang="fr-FR" sz="1600" dirty="0">
                <a:solidFill>
                  <a:srgbClr val="E42B30"/>
                </a:solidFill>
              </a:rPr>
              <a:t> the </a:t>
            </a:r>
            <a:r>
              <a:rPr lang="fr-FR" sz="1600" dirty="0" err="1">
                <a:solidFill>
                  <a:srgbClr val="E42B30"/>
                </a:solidFill>
              </a:rPr>
              <a:t>definition</a:t>
            </a:r>
            <a:endParaRPr lang="fr-FR" sz="1600" dirty="0">
              <a:solidFill>
                <a:srgbClr val="E42B30"/>
              </a:solidFill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1090442" y="3517654"/>
            <a:ext cx="0" cy="2143843"/>
          </a:xfrm>
          <a:prstGeom prst="straightConnector1">
            <a:avLst/>
          </a:prstGeom>
          <a:ln w="12700">
            <a:solidFill>
              <a:srgbClr val="7A79A6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49EF246D-A80B-44FE-BD43-4EB91E85342C}"/>
              </a:ext>
            </a:extLst>
          </p:cNvPr>
          <p:cNvSpPr txBox="1"/>
          <p:nvPr/>
        </p:nvSpPr>
        <p:spPr>
          <a:xfrm>
            <a:off x="40994" y="3864222"/>
            <a:ext cx="2090591" cy="1323439"/>
          </a:xfrm>
          <a:prstGeom prst="rect">
            <a:avLst/>
          </a:prstGeom>
          <a:solidFill>
            <a:schemeClr val="bg1"/>
          </a:solidFill>
          <a:ln w="317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5D89CB"/>
                </a:solidFill>
              </a:rPr>
              <a:t>Ancillary conditions corresponding to essential </a:t>
            </a:r>
            <a:r>
              <a:rPr lang="en-US" sz="1600" b="1" dirty="0">
                <a:solidFill>
                  <a:srgbClr val="5D89CB"/>
                </a:solidFill>
              </a:rPr>
              <a:t>Work still in progress </a:t>
            </a:r>
            <a:r>
              <a:rPr lang="en-US" sz="1600" dirty="0">
                <a:solidFill>
                  <a:srgbClr val="5D89CB"/>
                </a:solidFill>
              </a:rPr>
              <a:t>when the definition is changed</a:t>
            </a:r>
          </a:p>
        </p:txBody>
      </p:sp>
      <p:cxnSp>
        <p:nvCxnSpPr>
          <p:cNvPr id="23" name="Connecteur droit 22"/>
          <p:cNvCxnSpPr/>
          <p:nvPr/>
        </p:nvCxnSpPr>
        <p:spPr>
          <a:xfrm>
            <a:off x="269630" y="3524139"/>
            <a:ext cx="11683086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770061" y="1382719"/>
            <a:ext cx="942193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Validation that Optical Frequency Standards are at a level 100 times better than Cs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Continuity with the definition based on Cs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Regular contributions of OFS to TAI as secondary representations of the second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E42B30"/>
                </a:solidFill>
              </a:rPr>
              <a:t>Availability of sustainable techniques for OFS comparisons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E42B30"/>
                </a:solidFill>
              </a:rPr>
              <a:t>Knowledge of the local geopotential at the proper level  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Definition allowing future more accurate realizations 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Access for NMIs to primary or secondary realizations of the new definition </a:t>
            </a:r>
          </a:p>
          <a:p>
            <a:pPr defTabSz="914400"/>
            <a:endParaRPr lang="en-US" sz="1800" b="1" dirty="0">
              <a:solidFill>
                <a:srgbClr val="E42B30"/>
              </a:solidFill>
            </a:endParaRPr>
          </a:p>
          <a:p>
            <a:pPr defTabSz="914400"/>
            <a:endParaRPr lang="en-US" sz="1800" b="1" dirty="0">
              <a:solidFill>
                <a:srgbClr val="E42B3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12204" y="3739302"/>
            <a:ext cx="92906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High reliability of optical frequency standards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5D89CB"/>
                </a:solidFill>
              </a:rPr>
              <a:t>High reliability of ultra high stability T/F links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Continuous improvement of the realization and time scales after redefinition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Regular contributions of optical clocks to UTC(k)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Availability of commercial optical clocks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Improved quality of the dissemination towards users</a:t>
            </a:r>
          </a:p>
          <a:p>
            <a:pPr marL="285750" indent="-285750" defTabSz="914400">
              <a:buFontTx/>
              <a:buChar char="-"/>
            </a:pPr>
            <a:endParaRPr lang="en-US" sz="1800" b="1" dirty="0">
              <a:solidFill>
                <a:srgbClr val="5D89CB"/>
              </a:solidFill>
            </a:endParaRPr>
          </a:p>
          <a:p>
            <a:pPr defTabSz="914400"/>
            <a:endParaRPr lang="en-US" sz="1800" b="1" dirty="0">
              <a:solidFill>
                <a:srgbClr val="5D89CB"/>
              </a:solidFill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49EF246D-A80B-44FE-BD43-4EB91E85342C}"/>
              </a:ext>
            </a:extLst>
          </p:cNvPr>
          <p:cNvSpPr txBox="1"/>
          <p:nvPr/>
        </p:nvSpPr>
        <p:spPr>
          <a:xfrm>
            <a:off x="9494196" y="3355977"/>
            <a:ext cx="2667292" cy="307777"/>
          </a:xfrm>
          <a:prstGeom prst="rect">
            <a:avLst/>
          </a:prstGeom>
          <a:solidFill>
            <a:schemeClr val="bg1"/>
          </a:solidFill>
          <a:ln w="31750">
            <a:noFill/>
          </a:ln>
        </p:spPr>
        <p:txBody>
          <a:bodyPr wrap="square">
            <a:spAutoFit/>
          </a:bodyPr>
          <a:lstStyle/>
          <a:p>
            <a:pPr algn="ctr" defTabSz="914400"/>
            <a:r>
              <a:rPr lang="en-US" sz="1400" dirty="0">
                <a:solidFill>
                  <a:prstClr val="black"/>
                </a:solidFill>
              </a:rPr>
              <a:t>Mandatory achievements frontier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39949" y="147405"/>
            <a:ext cx="11789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srgbClr val="002060"/>
                </a:solidFill>
              </a:rPr>
              <a:t>Priority setting of criteria / conditions to change definition</a:t>
            </a:r>
          </a:p>
        </p:txBody>
      </p:sp>
      <p:cxnSp>
        <p:nvCxnSpPr>
          <p:cNvPr id="19" name="Connecteur droit 18"/>
          <p:cNvCxnSpPr/>
          <p:nvPr/>
        </p:nvCxnSpPr>
        <p:spPr>
          <a:xfrm flipV="1">
            <a:off x="0" y="844863"/>
            <a:ext cx="12192000" cy="0"/>
          </a:xfrm>
          <a:prstGeom prst="line">
            <a:avLst/>
          </a:prstGeom>
          <a:ln w="28575">
            <a:gradFill>
              <a:gsLst>
                <a:gs pos="0">
                  <a:srgbClr val="002060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7932421" y="656752"/>
            <a:ext cx="4253091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TF comparison and dissemination</a:t>
            </a:r>
          </a:p>
        </p:txBody>
      </p:sp>
    </p:spTree>
    <p:extLst>
      <p:ext uri="{BB962C8B-B14F-4D97-AF65-F5344CB8AC3E}">
        <p14:creationId xmlns:p14="http://schemas.microsoft.com/office/powerpoint/2010/main" val="24016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lèche vers le haut 20"/>
          <p:cNvSpPr/>
          <p:nvPr/>
        </p:nvSpPr>
        <p:spPr>
          <a:xfrm>
            <a:off x="2276708" y="1243500"/>
            <a:ext cx="586596" cy="4346661"/>
          </a:xfrm>
          <a:prstGeom prst="upArrow">
            <a:avLst/>
          </a:prstGeom>
          <a:gradFill flip="none" rotWithShape="1">
            <a:gsLst>
              <a:gs pos="30000">
                <a:schemeClr val="accent2"/>
              </a:gs>
              <a:gs pos="0">
                <a:srgbClr val="ED2329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 rot="16200000">
            <a:off x="1849976" y="1798578"/>
            <a:ext cx="142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fr-FR" sz="2000" b="1" dirty="0" err="1">
                <a:solidFill>
                  <a:prstClr val="black"/>
                </a:solidFill>
              </a:rPr>
              <a:t>Achieved</a:t>
            </a:r>
            <a:endParaRPr lang="fr-FR" sz="2000" b="1" dirty="0">
              <a:solidFill>
                <a:prstClr val="black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 rot="16200000">
            <a:off x="1856506" y="4789175"/>
            <a:ext cx="142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fr-FR" sz="2000" b="1" dirty="0">
                <a:solidFill>
                  <a:prstClr val="black"/>
                </a:solidFill>
              </a:rPr>
              <a:t>In </a:t>
            </a:r>
            <a:r>
              <a:rPr lang="fr-FR" sz="2000" b="1" dirty="0" err="1">
                <a:solidFill>
                  <a:prstClr val="black"/>
                </a:solidFill>
              </a:rPr>
              <a:t>progress</a:t>
            </a:r>
            <a:endParaRPr lang="fr-FR" sz="2000" b="1" dirty="0">
              <a:solidFill>
                <a:prstClr val="black"/>
              </a:solidFill>
            </a:endParaRPr>
          </a:p>
        </p:txBody>
      </p:sp>
      <p:cxnSp>
        <p:nvCxnSpPr>
          <p:cNvPr id="26" name="Connecteur droit avec flèche 25"/>
          <p:cNvCxnSpPr/>
          <p:nvPr/>
        </p:nvCxnSpPr>
        <p:spPr>
          <a:xfrm>
            <a:off x="1090442" y="1434599"/>
            <a:ext cx="0" cy="206360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49EF246D-A80B-44FE-BD43-4EB91E85342C}"/>
              </a:ext>
            </a:extLst>
          </p:cNvPr>
          <p:cNvSpPr txBox="1"/>
          <p:nvPr/>
        </p:nvSpPr>
        <p:spPr>
          <a:xfrm>
            <a:off x="50664" y="1904349"/>
            <a:ext cx="2070404" cy="1077218"/>
          </a:xfrm>
          <a:prstGeom prst="rect">
            <a:avLst/>
          </a:prstGeom>
          <a:solidFill>
            <a:schemeClr val="bg1"/>
          </a:solidFill>
          <a:ln w="31750">
            <a:noFill/>
          </a:ln>
        </p:spPr>
        <p:txBody>
          <a:bodyPr wrap="square">
            <a:spAutoFit/>
          </a:bodyPr>
          <a:lstStyle/>
          <a:p>
            <a:pPr algn="ctr" defTabSz="914400"/>
            <a:r>
              <a:rPr lang="fr-FR" sz="1600" dirty="0" err="1">
                <a:solidFill>
                  <a:srgbClr val="E42B30"/>
                </a:solidFill>
              </a:rPr>
              <a:t>Mandatory</a:t>
            </a:r>
            <a:r>
              <a:rPr lang="fr-FR" sz="1600" dirty="0">
                <a:solidFill>
                  <a:srgbClr val="E42B30"/>
                </a:solidFill>
              </a:rPr>
              <a:t> </a:t>
            </a:r>
            <a:r>
              <a:rPr lang="fr-FR" sz="1600" dirty="0" err="1">
                <a:solidFill>
                  <a:srgbClr val="E42B30"/>
                </a:solidFill>
              </a:rPr>
              <a:t>criteria</a:t>
            </a:r>
            <a:r>
              <a:rPr lang="fr-FR" sz="1600" dirty="0">
                <a:solidFill>
                  <a:srgbClr val="E42B30"/>
                </a:solidFill>
              </a:rPr>
              <a:t> </a:t>
            </a:r>
          </a:p>
          <a:p>
            <a:pPr algn="ctr" defTabSz="914400"/>
            <a:r>
              <a:rPr lang="fr-FR" sz="1600" b="1" dirty="0">
                <a:solidFill>
                  <a:srgbClr val="E42B30"/>
                </a:solidFill>
              </a:rPr>
              <a:t>To </a:t>
            </a:r>
            <a:r>
              <a:rPr lang="fr-FR" sz="1600" b="1" dirty="0" err="1">
                <a:solidFill>
                  <a:srgbClr val="E42B30"/>
                </a:solidFill>
              </a:rPr>
              <a:t>be</a:t>
            </a:r>
            <a:r>
              <a:rPr lang="fr-FR" sz="1600" b="1" dirty="0">
                <a:solidFill>
                  <a:srgbClr val="E42B30"/>
                </a:solidFill>
              </a:rPr>
              <a:t> </a:t>
            </a:r>
            <a:r>
              <a:rPr lang="fr-FR" sz="1600" b="1" dirty="0" err="1">
                <a:solidFill>
                  <a:srgbClr val="E42B30"/>
                </a:solidFill>
              </a:rPr>
              <a:t>achieved</a:t>
            </a:r>
            <a:r>
              <a:rPr lang="fr-FR" sz="1600" b="1" dirty="0">
                <a:solidFill>
                  <a:srgbClr val="E42B30"/>
                </a:solidFill>
              </a:rPr>
              <a:t> </a:t>
            </a:r>
          </a:p>
          <a:p>
            <a:pPr algn="ctr" defTabSz="914400"/>
            <a:r>
              <a:rPr lang="fr-FR" sz="1600" dirty="0" err="1">
                <a:solidFill>
                  <a:srgbClr val="E42B30"/>
                </a:solidFill>
              </a:rPr>
              <a:t>before</a:t>
            </a:r>
            <a:r>
              <a:rPr lang="fr-FR" sz="1600" dirty="0">
                <a:solidFill>
                  <a:srgbClr val="E42B30"/>
                </a:solidFill>
              </a:rPr>
              <a:t> </a:t>
            </a:r>
            <a:r>
              <a:rPr lang="fr-FR" sz="1600" dirty="0" err="1">
                <a:solidFill>
                  <a:srgbClr val="E42B30"/>
                </a:solidFill>
              </a:rPr>
              <a:t>changing</a:t>
            </a:r>
            <a:r>
              <a:rPr lang="fr-FR" sz="1600" dirty="0">
                <a:solidFill>
                  <a:srgbClr val="E42B30"/>
                </a:solidFill>
              </a:rPr>
              <a:t> the </a:t>
            </a:r>
            <a:r>
              <a:rPr lang="fr-FR" sz="1600" dirty="0" err="1">
                <a:solidFill>
                  <a:srgbClr val="E42B30"/>
                </a:solidFill>
              </a:rPr>
              <a:t>definition</a:t>
            </a:r>
            <a:endParaRPr lang="fr-FR" sz="1600" dirty="0">
              <a:solidFill>
                <a:srgbClr val="E42B30"/>
              </a:solidFill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1090442" y="3517654"/>
            <a:ext cx="0" cy="2143843"/>
          </a:xfrm>
          <a:prstGeom prst="straightConnector1">
            <a:avLst/>
          </a:prstGeom>
          <a:ln w="12700">
            <a:solidFill>
              <a:srgbClr val="7A79A6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49EF246D-A80B-44FE-BD43-4EB91E85342C}"/>
              </a:ext>
            </a:extLst>
          </p:cNvPr>
          <p:cNvSpPr txBox="1"/>
          <p:nvPr/>
        </p:nvSpPr>
        <p:spPr>
          <a:xfrm>
            <a:off x="40994" y="3864222"/>
            <a:ext cx="2090591" cy="1323439"/>
          </a:xfrm>
          <a:prstGeom prst="rect">
            <a:avLst/>
          </a:prstGeom>
          <a:solidFill>
            <a:schemeClr val="bg1"/>
          </a:solidFill>
          <a:ln w="317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5D89CB"/>
                </a:solidFill>
              </a:rPr>
              <a:t>Ancillary conditions corresponding to essential </a:t>
            </a:r>
            <a:r>
              <a:rPr lang="en-US" sz="1600" b="1" dirty="0">
                <a:solidFill>
                  <a:srgbClr val="5D89CB"/>
                </a:solidFill>
              </a:rPr>
              <a:t>Work still in progress </a:t>
            </a:r>
            <a:r>
              <a:rPr lang="en-US" sz="1600" dirty="0">
                <a:solidFill>
                  <a:srgbClr val="5D89CB"/>
                </a:solidFill>
              </a:rPr>
              <a:t>when the definition is changed</a:t>
            </a:r>
          </a:p>
        </p:txBody>
      </p:sp>
      <p:cxnSp>
        <p:nvCxnSpPr>
          <p:cNvPr id="23" name="Connecteur droit 22"/>
          <p:cNvCxnSpPr/>
          <p:nvPr/>
        </p:nvCxnSpPr>
        <p:spPr>
          <a:xfrm>
            <a:off x="269630" y="3524139"/>
            <a:ext cx="11683086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770061" y="1382719"/>
            <a:ext cx="942193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Validation that Optical Frequency Standards are at a level 100 times better than Cs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Continuity with the definition based on Cs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Regular contributions of OFS to TAI as secondary representations of the second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Availability of sustainable techniques for OFS comparisons 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Knowledge of the local geopotential at the proper level 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E42B30"/>
                </a:solidFill>
              </a:rPr>
              <a:t>Definition allowing future more accurate realizations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E42B30"/>
                </a:solidFill>
              </a:rPr>
              <a:t>Access for NMIs to primary or secondary realizations of the new definition </a:t>
            </a:r>
          </a:p>
          <a:p>
            <a:pPr defTabSz="914400"/>
            <a:endParaRPr lang="en-US" sz="1800" b="1" dirty="0">
              <a:solidFill>
                <a:srgbClr val="E42B30"/>
              </a:solidFill>
            </a:endParaRPr>
          </a:p>
          <a:p>
            <a:pPr defTabSz="914400"/>
            <a:endParaRPr lang="en-US" sz="1800" b="1" dirty="0">
              <a:solidFill>
                <a:srgbClr val="E42B3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12204" y="3739302"/>
            <a:ext cx="92906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High reliability of optical frequency standards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High reliability of ultra high stability T/F links 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5D89CB"/>
                </a:solidFill>
              </a:rPr>
              <a:t>Continuous improvement of the realization and time scales after redefinition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</a:rPr>
              <a:t>Regular contributions of optical clocks to UTC(k)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5D89CB"/>
                </a:solidFill>
              </a:rPr>
              <a:t>Availability of commercial optical clocks</a:t>
            </a:r>
          </a:p>
          <a:p>
            <a:pPr marL="285750" indent="-285750" defTabSz="914400">
              <a:buFontTx/>
              <a:buChar char="-"/>
            </a:pPr>
            <a:r>
              <a:rPr lang="en-US" sz="1800" b="1" dirty="0">
                <a:solidFill>
                  <a:srgbClr val="5D89CB"/>
                </a:solidFill>
              </a:rPr>
              <a:t>Improved quality of the dissemination towards users</a:t>
            </a:r>
          </a:p>
          <a:p>
            <a:pPr marL="285750" indent="-285750" defTabSz="914400">
              <a:buFontTx/>
              <a:buChar char="-"/>
            </a:pPr>
            <a:endParaRPr lang="en-US" sz="1800" b="1" dirty="0">
              <a:solidFill>
                <a:srgbClr val="5D89CB"/>
              </a:solidFill>
            </a:endParaRPr>
          </a:p>
          <a:p>
            <a:pPr defTabSz="914400"/>
            <a:endParaRPr lang="en-US" sz="1800" b="1" dirty="0">
              <a:solidFill>
                <a:srgbClr val="5D89CB"/>
              </a:solidFill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49EF246D-A80B-44FE-BD43-4EB91E85342C}"/>
              </a:ext>
            </a:extLst>
          </p:cNvPr>
          <p:cNvSpPr txBox="1"/>
          <p:nvPr/>
        </p:nvSpPr>
        <p:spPr>
          <a:xfrm>
            <a:off x="9494196" y="3355977"/>
            <a:ext cx="2667292" cy="307777"/>
          </a:xfrm>
          <a:prstGeom prst="rect">
            <a:avLst/>
          </a:prstGeom>
          <a:solidFill>
            <a:schemeClr val="bg1"/>
          </a:solidFill>
          <a:ln w="31750">
            <a:noFill/>
          </a:ln>
        </p:spPr>
        <p:txBody>
          <a:bodyPr wrap="square">
            <a:spAutoFit/>
          </a:bodyPr>
          <a:lstStyle/>
          <a:p>
            <a:pPr algn="ctr" defTabSz="914400"/>
            <a:r>
              <a:rPr lang="en-US" sz="1400" dirty="0">
                <a:solidFill>
                  <a:prstClr val="black"/>
                </a:solidFill>
              </a:rPr>
              <a:t>Mandatory achievements frontier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39949" y="147405"/>
            <a:ext cx="11789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srgbClr val="002060"/>
                </a:solidFill>
              </a:rPr>
              <a:t>Priority setting of criteria / conditions to change definition</a:t>
            </a:r>
          </a:p>
        </p:txBody>
      </p:sp>
      <p:cxnSp>
        <p:nvCxnSpPr>
          <p:cNvPr id="19" name="Connecteur droit 18"/>
          <p:cNvCxnSpPr/>
          <p:nvPr/>
        </p:nvCxnSpPr>
        <p:spPr>
          <a:xfrm flipV="1">
            <a:off x="0" y="844863"/>
            <a:ext cx="12192000" cy="0"/>
          </a:xfrm>
          <a:prstGeom prst="line">
            <a:avLst/>
          </a:prstGeom>
          <a:ln w="28575">
            <a:gradFill>
              <a:gsLst>
                <a:gs pos="0">
                  <a:srgbClr val="002060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7932421" y="656752"/>
            <a:ext cx="4253091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Acceptability of the new definition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2767185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/>
          <p:cNvSpPr/>
          <p:nvPr/>
        </p:nvSpPr>
        <p:spPr>
          <a:xfrm>
            <a:off x="239949" y="147405"/>
            <a:ext cx="11789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Fulfilment level of mandatory criteria (2022)</a:t>
            </a:r>
          </a:p>
        </p:txBody>
      </p:sp>
      <p:sp>
        <p:nvSpPr>
          <p:cNvPr id="96" name="Rectangle 95"/>
          <p:cNvSpPr/>
          <p:nvPr/>
        </p:nvSpPr>
        <p:spPr>
          <a:xfrm>
            <a:off x="344623" y="2009162"/>
            <a:ext cx="46121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I.2 - Validation of OFS accuracy budgets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– Frequency ratios ( &lt; 5x10</a:t>
            </a:r>
            <a:r>
              <a:rPr kumimoji="0" lang="en-GB" sz="1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-18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 )</a:t>
            </a:r>
            <a:endParaRPr kumimoji="0" lang="fr-FR" sz="12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1754634" y="2513748"/>
            <a:ext cx="32131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I.3 - Continuity with the definition based on Cs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( &lt; 3x10</a:t>
            </a:r>
            <a:r>
              <a:rPr kumimoji="0" lang="en-GB" sz="1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-16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 )</a:t>
            </a:r>
            <a:endParaRPr kumimoji="0" lang="fr-FR" sz="12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638182" y="2949122"/>
            <a:ext cx="43247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I.4 - Regular contributions of OFS to TAI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( 5 OFS contributing @ 2x10</a:t>
            </a:r>
            <a:r>
              <a:rPr kumimoji="0" lang="en-GB" sz="1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-16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 )</a:t>
            </a:r>
            <a:endParaRPr kumimoji="0" lang="fr-FR" sz="12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2012002" y="3406657"/>
            <a:ext cx="29260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II.1 - Availability of sustainable techniques for OFS comparisons (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@ 5x10</a:t>
            </a:r>
            <a:r>
              <a:rPr kumimoji="0" lang="en-GB" sz="1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-18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 )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1996047" y="3842563"/>
            <a:ext cx="29396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II.2 - Knowledge of the local geopotential at the proper level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181215" y="4262444"/>
            <a:ext cx="37612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III.1 - Definition allowing future more accurate realizations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2221992" y="4745949"/>
            <a:ext cx="27108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III.2 - Access to the realization of the new definition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2309416" y="1642548"/>
            <a:ext cx="2633030" cy="278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I.1 - OFS accuracy budgets ( &lt; 2x10</a:t>
            </a:r>
            <a:r>
              <a:rPr kumimoji="0" lang="en-GB" sz="1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-18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 )</a:t>
            </a:r>
            <a:endParaRPr kumimoji="0" lang="fr-FR" sz="12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ZoneTexte 104"/>
          <p:cNvSpPr txBox="1"/>
          <p:nvPr/>
        </p:nvSpPr>
        <p:spPr>
          <a:xfrm>
            <a:off x="2393642" y="1136934"/>
            <a:ext cx="2575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Mandatory criteria</a:t>
            </a:r>
          </a:p>
        </p:txBody>
      </p:sp>
      <p:sp>
        <p:nvSpPr>
          <p:cNvPr id="174" name="Rectangle 173"/>
          <p:cNvSpPr/>
          <p:nvPr/>
        </p:nvSpPr>
        <p:spPr>
          <a:xfrm>
            <a:off x="4993141" y="1505318"/>
            <a:ext cx="5413990" cy="3667587"/>
          </a:xfrm>
          <a:prstGeom prst="rect">
            <a:avLst/>
          </a:prstGeom>
          <a:gradFill>
            <a:gsLst>
              <a:gs pos="60000">
                <a:srgbClr val="D0BD0F"/>
              </a:gs>
              <a:gs pos="35000">
                <a:srgbClr val="FF9900"/>
              </a:gs>
              <a:gs pos="10000">
                <a:srgbClr val="FF0000"/>
              </a:gs>
              <a:gs pos="100000">
                <a:srgbClr val="00B050"/>
              </a:gs>
            </a:gsLst>
            <a:lin ang="0" scaled="1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5010061" y="1505318"/>
            <a:ext cx="5397070" cy="3674564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76" name="Connecteur droit 175"/>
          <p:cNvCxnSpPr/>
          <p:nvPr/>
        </p:nvCxnSpPr>
        <p:spPr>
          <a:xfrm flipH="1" flipV="1">
            <a:off x="7710303" y="1499624"/>
            <a:ext cx="0" cy="3780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Connecteur droit 176"/>
          <p:cNvCxnSpPr/>
          <p:nvPr/>
        </p:nvCxnSpPr>
        <p:spPr>
          <a:xfrm flipH="1" flipV="1">
            <a:off x="6807535" y="1507373"/>
            <a:ext cx="0" cy="3780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eur droit 177"/>
          <p:cNvCxnSpPr/>
          <p:nvPr/>
        </p:nvCxnSpPr>
        <p:spPr>
          <a:xfrm flipV="1">
            <a:off x="5907899" y="1490097"/>
            <a:ext cx="0" cy="3780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ZoneTexte 178"/>
          <p:cNvSpPr txBox="1"/>
          <p:nvPr/>
        </p:nvSpPr>
        <p:spPr>
          <a:xfrm>
            <a:off x="4922321" y="5283177"/>
            <a:ext cx="999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&lt; 30 %</a:t>
            </a:r>
          </a:p>
        </p:txBody>
      </p:sp>
      <p:cxnSp>
        <p:nvCxnSpPr>
          <p:cNvPr id="180" name="Connecteur droit 179"/>
          <p:cNvCxnSpPr/>
          <p:nvPr/>
        </p:nvCxnSpPr>
        <p:spPr>
          <a:xfrm flipV="1">
            <a:off x="8602404" y="1499624"/>
            <a:ext cx="0" cy="3780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Connecteur droit 180"/>
          <p:cNvCxnSpPr/>
          <p:nvPr/>
        </p:nvCxnSpPr>
        <p:spPr>
          <a:xfrm flipV="1">
            <a:off x="5007061" y="1852650"/>
            <a:ext cx="5400000" cy="0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ZoneTexte 181"/>
          <p:cNvSpPr txBox="1"/>
          <p:nvPr/>
        </p:nvSpPr>
        <p:spPr>
          <a:xfrm>
            <a:off x="5803670" y="5283177"/>
            <a:ext cx="999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30-50 %</a:t>
            </a:r>
          </a:p>
        </p:txBody>
      </p:sp>
      <p:sp>
        <p:nvSpPr>
          <p:cNvPr id="183" name="ZoneTexte 182"/>
          <p:cNvSpPr txBox="1"/>
          <p:nvPr/>
        </p:nvSpPr>
        <p:spPr>
          <a:xfrm>
            <a:off x="6703171" y="5288835"/>
            <a:ext cx="999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50-70 %</a:t>
            </a:r>
          </a:p>
        </p:txBody>
      </p:sp>
      <p:sp>
        <p:nvSpPr>
          <p:cNvPr id="184" name="ZoneTexte 183"/>
          <p:cNvSpPr txBox="1"/>
          <p:nvPr/>
        </p:nvSpPr>
        <p:spPr>
          <a:xfrm>
            <a:off x="7598502" y="5285282"/>
            <a:ext cx="999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70-90 %</a:t>
            </a:r>
          </a:p>
        </p:txBody>
      </p:sp>
      <p:sp>
        <p:nvSpPr>
          <p:cNvPr id="185" name="ZoneTexte 184"/>
          <p:cNvSpPr txBox="1"/>
          <p:nvPr/>
        </p:nvSpPr>
        <p:spPr>
          <a:xfrm>
            <a:off x="8509381" y="5288287"/>
            <a:ext cx="1068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90-100 %</a:t>
            </a:r>
          </a:p>
        </p:txBody>
      </p:sp>
      <p:cxnSp>
        <p:nvCxnSpPr>
          <p:cNvPr id="186" name="Connecteur droit 185"/>
          <p:cNvCxnSpPr/>
          <p:nvPr/>
        </p:nvCxnSpPr>
        <p:spPr>
          <a:xfrm>
            <a:off x="5007061" y="2302437"/>
            <a:ext cx="5400000" cy="0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Connecteur droit 186"/>
          <p:cNvCxnSpPr/>
          <p:nvPr/>
        </p:nvCxnSpPr>
        <p:spPr>
          <a:xfrm>
            <a:off x="5010060" y="2721313"/>
            <a:ext cx="5400000" cy="0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187"/>
          <p:cNvCxnSpPr/>
          <p:nvPr/>
        </p:nvCxnSpPr>
        <p:spPr>
          <a:xfrm>
            <a:off x="5010060" y="3153313"/>
            <a:ext cx="5400000" cy="0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necteur droit 188"/>
          <p:cNvCxnSpPr/>
          <p:nvPr/>
        </p:nvCxnSpPr>
        <p:spPr>
          <a:xfrm>
            <a:off x="5010060" y="3585313"/>
            <a:ext cx="5400000" cy="0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Connecteur droit 189"/>
          <p:cNvCxnSpPr/>
          <p:nvPr/>
        </p:nvCxnSpPr>
        <p:spPr>
          <a:xfrm>
            <a:off x="5007061" y="4015785"/>
            <a:ext cx="5400000" cy="0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/>
          <p:cNvCxnSpPr/>
          <p:nvPr/>
        </p:nvCxnSpPr>
        <p:spPr>
          <a:xfrm>
            <a:off x="5010060" y="4447808"/>
            <a:ext cx="5400000" cy="0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Connecteur droit 191"/>
          <p:cNvCxnSpPr/>
          <p:nvPr/>
        </p:nvCxnSpPr>
        <p:spPr>
          <a:xfrm>
            <a:off x="5010060" y="4884449"/>
            <a:ext cx="5400000" cy="0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Connecteur droit 192"/>
          <p:cNvCxnSpPr/>
          <p:nvPr/>
        </p:nvCxnSpPr>
        <p:spPr>
          <a:xfrm flipV="1">
            <a:off x="10407131" y="1507373"/>
            <a:ext cx="0" cy="3780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ZoneTexte 193"/>
          <p:cNvSpPr txBox="1"/>
          <p:nvPr/>
        </p:nvSpPr>
        <p:spPr>
          <a:xfrm>
            <a:off x="6344025" y="5567636"/>
            <a:ext cx="2575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Achievement level</a:t>
            </a:r>
          </a:p>
        </p:txBody>
      </p:sp>
      <p:cxnSp>
        <p:nvCxnSpPr>
          <p:cNvPr id="195" name="Connecteur droit 194"/>
          <p:cNvCxnSpPr/>
          <p:nvPr/>
        </p:nvCxnSpPr>
        <p:spPr>
          <a:xfrm flipV="1">
            <a:off x="10409033" y="1499619"/>
            <a:ext cx="0" cy="3780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ZoneTexte 195"/>
          <p:cNvSpPr txBox="1"/>
          <p:nvPr/>
        </p:nvSpPr>
        <p:spPr>
          <a:xfrm>
            <a:off x="9435544" y="5291234"/>
            <a:ext cx="1068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 100 %</a:t>
            </a:r>
          </a:p>
        </p:txBody>
      </p:sp>
      <p:cxnSp>
        <p:nvCxnSpPr>
          <p:cNvPr id="197" name="Connecteur droit 196"/>
          <p:cNvCxnSpPr/>
          <p:nvPr/>
        </p:nvCxnSpPr>
        <p:spPr>
          <a:xfrm flipH="1" flipV="1">
            <a:off x="8604287" y="1490097"/>
            <a:ext cx="0" cy="3780000"/>
          </a:xfrm>
          <a:prstGeom prst="line">
            <a:avLst/>
          </a:prstGeom>
          <a:ln w="28575">
            <a:solidFill>
              <a:srgbClr val="1F4E7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ZoneTexte 197"/>
          <p:cNvSpPr txBox="1"/>
          <p:nvPr/>
        </p:nvSpPr>
        <p:spPr>
          <a:xfrm>
            <a:off x="9483684" y="4258077"/>
            <a:ext cx="1657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be confirmed, based on the chosen redefinition option</a:t>
            </a:r>
          </a:p>
        </p:txBody>
      </p:sp>
      <p:cxnSp>
        <p:nvCxnSpPr>
          <p:cNvPr id="200" name="Connecteur droit 199"/>
          <p:cNvCxnSpPr/>
          <p:nvPr/>
        </p:nvCxnSpPr>
        <p:spPr>
          <a:xfrm flipV="1">
            <a:off x="9508129" y="1497471"/>
            <a:ext cx="0" cy="3780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e 200"/>
          <p:cNvGrpSpPr/>
          <p:nvPr/>
        </p:nvGrpSpPr>
        <p:grpSpPr>
          <a:xfrm>
            <a:off x="5923841" y="1643734"/>
            <a:ext cx="902717" cy="405528"/>
            <a:chOff x="8684913" y="806903"/>
            <a:chExt cx="902717" cy="405528"/>
          </a:xfrm>
        </p:grpSpPr>
        <p:grpSp>
          <p:nvGrpSpPr>
            <p:cNvPr id="202" name="Groupe 201"/>
            <p:cNvGrpSpPr/>
            <p:nvPr/>
          </p:nvGrpSpPr>
          <p:grpSpPr>
            <a:xfrm>
              <a:off x="8684913" y="806903"/>
              <a:ext cx="902717" cy="405528"/>
              <a:chOff x="7151298" y="503957"/>
              <a:chExt cx="473063" cy="405528"/>
            </a:xfrm>
          </p:grpSpPr>
          <p:sp>
            <p:nvSpPr>
              <p:cNvPr id="204" name="Organigramme : Décision 203"/>
              <p:cNvSpPr/>
              <p:nvPr/>
            </p:nvSpPr>
            <p:spPr>
              <a:xfrm>
                <a:off x="7151298" y="503957"/>
                <a:ext cx="465827" cy="405528"/>
              </a:xfrm>
              <a:prstGeom prst="flowChartDecision">
                <a:avLst/>
              </a:prstGeom>
              <a:solidFill>
                <a:srgbClr val="1F4E79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ZoneTexte 204"/>
              <p:cNvSpPr txBox="1"/>
              <p:nvPr/>
            </p:nvSpPr>
            <p:spPr>
              <a:xfrm>
                <a:off x="7168666" y="586661"/>
                <a:ext cx="45569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03" name="ZoneTexte 202"/>
            <p:cNvSpPr txBox="1"/>
            <p:nvPr/>
          </p:nvSpPr>
          <p:spPr>
            <a:xfrm>
              <a:off x="8897184" y="891383"/>
              <a:ext cx="4556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2022</a:t>
              </a:r>
            </a:p>
          </p:txBody>
        </p:sp>
      </p:grpSp>
      <p:grpSp>
        <p:nvGrpSpPr>
          <p:cNvPr id="206" name="Groupe 205"/>
          <p:cNvGrpSpPr/>
          <p:nvPr/>
        </p:nvGrpSpPr>
        <p:grpSpPr>
          <a:xfrm>
            <a:off x="5011486" y="2097344"/>
            <a:ext cx="902717" cy="405528"/>
            <a:chOff x="8684913" y="806903"/>
            <a:chExt cx="902717" cy="405528"/>
          </a:xfrm>
        </p:grpSpPr>
        <p:grpSp>
          <p:nvGrpSpPr>
            <p:cNvPr id="208" name="Groupe 207"/>
            <p:cNvGrpSpPr/>
            <p:nvPr/>
          </p:nvGrpSpPr>
          <p:grpSpPr>
            <a:xfrm>
              <a:off x="8684913" y="806903"/>
              <a:ext cx="902717" cy="405528"/>
              <a:chOff x="7151298" y="503957"/>
              <a:chExt cx="473063" cy="405528"/>
            </a:xfrm>
          </p:grpSpPr>
          <p:sp>
            <p:nvSpPr>
              <p:cNvPr id="211" name="Organigramme : Décision 210"/>
              <p:cNvSpPr/>
              <p:nvPr/>
            </p:nvSpPr>
            <p:spPr>
              <a:xfrm>
                <a:off x="7151298" y="503957"/>
                <a:ext cx="465827" cy="405528"/>
              </a:xfrm>
              <a:prstGeom prst="flowChartDecision">
                <a:avLst/>
              </a:prstGeom>
              <a:solidFill>
                <a:srgbClr val="1F4E79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" name="ZoneTexte 211"/>
              <p:cNvSpPr txBox="1"/>
              <p:nvPr/>
            </p:nvSpPr>
            <p:spPr>
              <a:xfrm>
                <a:off x="7168666" y="586661"/>
                <a:ext cx="45569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10" name="ZoneTexte 209"/>
            <p:cNvSpPr txBox="1"/>
            <p:nvPr/>
          </p:nvSpPr>
          <p:spPr>
            <a:xfrm>
              <a:off x="8897184" y="891383"/>
              <a:ext cx="4556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2022</a:t>
              </a:r>
            </a:p>
          </p:txBody>
        </p:sp>
      </p:grpSp>
      <p:grpSp>
        <p:nvGrpSpPr>
          <p:cNvPr id="214" name="Groupe 213"/>
          <p:cNvGrpSpPr/>
          <p:nvPr/>
        </p:nvGrpSpPr>
        <p:grpSpPr>
          <a:xfrm>
            <a:off x="5912358" y="2943363"/>
            <a:ext cx="902897" cy="405528"/>
            <a:chOff x="9582531" y="806903"/>
            <a:chExt cx="902897" cy="405528"/>
          </a:xfrm>
        </p:grpSpPr>
        <p:grpSp>
          <p:nvGrpSpPr>
            <p:cNvPr id="216" name="Groupe 215"/>
            <p:cNvGrpSpPr/>
            <p:nvPr/>
          </p:nvGrpSpPr>
          <p:grpSpPr>
            <a:xfrm>
              <a:off x="9582531" y="806903"/>
              <a:ext cx="902897" cy="405528"/>
              <a:chOff x="7621618" y="503957"/>
              <a:chExt cx="473153" cy="405528"/>
            </a:xfrm>
          </p:grpSpPr>
          <p:sp>
            <p:nvSpPr>
              <p:cNvPr id="220" name="Organigramme : Décision 219"/>
              <p:cNvSpPr/>
              <p:nvPr/>
            </p:nvSpPr>
            <p:spPr>
              <a:xfrm>
                <a:off x="7621618" y="503957"/>
                <a:ext cx="465827" cy="405528"/>
              </a:xfrm>
              <a:prstGeom prst="flowChartDecision">
                <a:avLst/>
              </a:prstGeom>
              <a:solidFill>
                <a:srgbClr val="1F4E79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5" name="ZoneTexte 224"/>
              <p:cNvSpPr txBox="1"/>
              <p:nvPr/>
            </p:nvSpPr>
            <p:spPr>
              <a:xfrm>
                <a:off x="7639076" y="586661"/>
                <a:ext cx="45569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18" name="ZoneTexte 217"/>
            <p:cNvSpPr txBox="1"/>
            <p:nvPr/>
          </p:nvSpPr>
          <p:spPr>
            <a:xfrm>
              <a:off x="9794856" y="891383"/>
              <a:ext cx="4556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2022</a:t>
              </a:r>
            </a:p>
          </p:txBody>
        </p:sp>
      </p:grpSp>
      <p:grpSp>
        <p:nvGrpSpPr>
          <p:cNvPr id="226" name="Groupe 225"/>
          <p:cNvGrpSpPr/>
          <p:nvPr/>
        </p:nvGrpSpPr>
        <p:grpSpPr>
          <a:xfrm>
            <a:off x="6826558" y="3385147"/>
            <a:ext cx="902717" cy="405528"/>
            <a:chOff x="8684913" y="806903"/>
            <a:chExt cx="902717" cy="405528"/>
          </a:xfrm>
        </p:grpSpPr>
        <p:grpSp>
          <p:nvGrpSpPr>
            <p:cNvPr id="227" name="Groupe 226"/>
            <p:cNvGrpSpPr/>
            <p:nvPr/>
          </p:nvGrpSpPr>
          <p:grpSpPr>
            <a:xfrm>
              <a:off x="8684913" y="806903"/>
              <a:ext cx="902717" cy="405528"/>
              <a:chOff x="7151298" y="503957"/>
              <a:chExt cx="473063" cy="405528"/>
            </a:xfrm>
          </p:grpSpPr>
          <p:sp>
            <p:nvSpPr>
              <p:cNvPr id="229" name="Organigramme : Décision 228"/>
              <p:cNvSpPr/>
              <p:nvPr/>
            </p:nvSpPr>
            <p:spPr>
              <a:xfrm>
                <a:off x="7151298" y="503957"/>
                <a:ext cx="465827" cy="405528"/>
              </a:xfrm>
              <a:prstGeom prst="flowChartDecision">
                <a:avLst/>
              </a:prstGeom>
              <a:solidFill>
                <a:srgbClr val="1F4E79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0" name="ZoneTexte 229"/>
              <p:cNvSpPr txBox="1"/>
              <p:nvPr/>
            </p:nvSpPr>
            <p:spPr>
              <a:xfrm>
                <a:off x="7168666" y="586661"/>
                <a:ext cx="45569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28" name="ZoneTexte 227"/>
            <p:cNvSpPr txBox="1"/>
            <p:nvPr/>
          </p:nvSpPr>
          <p:spPr>
            <a:xfrm>
              <a:off x="8897184" y="891383"/>
              <a:ext cx="4556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2022</a:t>
              </a:r>
            </a:p>
          </p:txBody>
        </p:sp>
      </p:grpSp>
      <p:grpSp>
        <p:nvGrpSpPr>
          <p:cNvPr id="231" name="Groupe 230"/>
          <p:cNvGrpSpPr/>
          <p:nvPr/>
        </p:nvGrpSpPr>
        <p:grpSpPr>
          <a:xfrm>
            <a:off x="8623929" y="2501697"/>
            <a:ext cx="902717" cy="405528"/>
            <a:chOff x="8684913" y="806903"/>
            <a:chExt cx="902717" cy="405528"/>
          </a:xfrm>
        </p:grpSpPr>
        <p:grpSp>
          <p:nvGrpSpPr>
            <p:cNvPr id="232" name="Groupe 231"/>
            <p:cNvGrpSpPr/>
            <p:nvPr/>
          </p:nvGrpSpPr>
          <p:grpSpPr>
            <a:xfrm>
              <a:off x="8684913" y="806903"/>
              <a:ext cx="902717" cy="405528"/>
              <a:chOff x="7151298" y="503957"/>
              <a:chExt cx="473063" cy="405528"/>
            </a:xfrm>
          </p:grpSpPr>
          <p:sp>
            <p:nvSpPr>
              <p:cNvPr id="235" name="Organigramme : Décision 234"/>
              <p:cNvSpPr/>
              <p:nvPr/>
            </p:nvSpPr>
            <p:spPr>
              <a:xfrm>
                <a:off x="7151298" y="503957"/>
                <a:ext cx="465827" cy="405528"/>
              </a:xfrm>
              <a:prstGeom prst="flowChartDecision">
                <a:avLst/>
              </a:prstGeom>
              <a:solidFill>
                <a:srgbClr val="1F4E79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6" name="ZoneTexte 235"/>
              <p:cNvSpPr txBox="1"/>
              <p:nvPr/>
            </p:nvSpPr>
            <p:spPr>
              <a:xfrm>
                <a:off x="7168666" y="586661"/>
                <a:ext cx="45569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34" name="ZoneTexte 233"/>
            <p:cNvSpPr txBox="1"/>
            <p:nvPr/>
          </p:nvSpPr>
          <p:spPr>
            <a:xfrm>
              <a:off x="8897184" y="891383"/>
              <a:ext cx="4556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2022</a:t>
              </a:r>
            </a:p>
          </p:txBody>
        </p:sp>
      </p:grpSp>
      <p:grpSp>
        <p:nvGrpSpPr>
          <p:cNvPr id="237" name="Groupe 236"/>
          <p:cNvGrpSpPr/>
          <p:nvPr/>
        </p:nvGrpSpPr>
        <p:grpSpPr>
          <a:xfrm>
            <a:off x="7721115" y="3810105"/>
            <a:ext cx="902717" cy="405528"/>
            <a:chOff x="8684913" y="806903"/>
            <a:chExt cx="902717" cy="405528"/>
          </a:xfrm>
        </p:grpSpPr>
        <p:grpSp>
          <p:nvGrpSpPr>
            <p:cNvPr id="238" name="Groupe 237"/>
            <p:cNvGrpSpPr/>
            <p:nvPr/>
          </p:nvGrpSpPr>
          <p:grpSpPr>
            <a:xfrm>
              <a:off x="8684913" y="806903"/>
              <a:ext cx="902717" cy="405528"/>
              <a:chOff x="7151298" y="503957"/>
              <a:chExt cx="473063" cy="405528"/>
            </a:xfrm>
          </p:grpSpPr>
          <p:sp>
            <p:nvSpPr>
              <p:cNvPr id="240" name="Organigramme : Décision 239"/>
              <p:cNvSpPr/>
              <p:nvPr/>
            </p:nvSpPr>
            <p:spPr>
              <a:xfrm>
                <a:off x="7151298" y="503957"/>
                <a:ext cx="465827" cy="405528"/>
              </a:xfrm>
              <a:prstGeom prst="flowChartDecision">
                <a:avLst/>
              </a:prstGeom>
              <a:solidFill>
                <a:srgbClr val="1F4E79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1" name="ZoneTexte 240"/>
              <p:cNvSpPr txBox="1"/>
              <p:nvPr/>
            </p:nvSpPr>
            <p:spPr>
              <a:xfrm>
                <a:off x="7168666" y="586661"/>
                <a:ext cx="45569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39" name="ZoneTexte 238"/>
            <p:cNvSpPr txBox="1"/>
            <p:nvPr/>
          </p:nvSpPr>
          <p:spPr>
            <a:xfrm>
              <a:off x="8897184" y="891383"/>
              <a:ext cx="4556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2022</a:t>
              </a:r>
            </a:p>
          </p:txBody>
        </p:sp>
      </p:grpSp>
      <p:grpSp>
        <p:nvGrpSpPr>
          <p:cNvPr id="242" name="Groupe 241"/>
          <p:cNvGrpSpPr/>
          <p:nvPr/>
        </p:nvGrpSpPr>
        <p:grpSpPr>
          <a:xfrm>
            <a:off x="7700908" y="4683986"/>
            <a:ext cx="902717" cy="405528"/>
            <a:chOff x="8684913" y="806903"/>
            <a:chExt cx="902717" cy="405528"/>
          </a:xfrm>
        </p:grpSpPr>
        <p:grpSp>
          <p:nvGrpSpPr>
            <p:cNvPr id="243" name="Groupe 242"/>
            <p:cNvGrpSpPr/>
            <p:nvPr/>
          </p:nvGrpSpPr>
          <p:grpSpPr>
            <a:xfrm>
              <a:off x="8684913" y="806903"/>
              <a:ext cx="902717" cy="405528"/>
              <a:chOff x="7151298" y="503957"/>
              <a:chExt cx="473063" cy="405528"/>
            </a:xfrm>
          </p:grpSpPr>
          <p:sp>
            <p:nvSpPr>
              <p:cNvPr id="245" name="Organigramme : Décision 244"/>
              <p:cNvSpPr/>
              <p:nvPr/>
            </p:nvSpPr>
            <p:spPr>
              <a:xfrm>
                <a:off x="7151298" y="503957"/>
                <a:ext cx="465827" cy="405528"/>
              </a:xfrm>
              <a:prstGeom prst="flowChartDecision">
                <a:avLst/>
              </a:prstGeom>
              <a:solidFill>
                <a:srgbClr val="1F4E79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ZoneTexte 246"/>
              <p:cNvSpPr txBox="1"/>
              <p:nvPr/>
            </p:nvSpPr>
            <p:spPr>
              <a:xfrm>
                <a:off x="7168666" y="586661"/>
                <a:ext cx="45569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44" name="ZoneTexte 243"/>
            <p:cNvSpPr txBox="1"/>
            <p:nvPr/>
          </p:nvSpPr>
          <p:spPr>
            <a:xfrm>
              <a:off x="8879932" y="891383"/>
              <a:ext cx="4556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2022</a:t>
              </a:r>
            </a:p>
          </p:txBody>
        </p:sp>
      </p:grpSp>
      <p:grpSp>
        <p:nvGrpSpPr>
          <p:cNvPr id="248" name="Groupe 247"/>
          <p:cNvGrpSpPr/>
          <p:nvPr/>
        </p:nvGrpSpPr>
        <p:grpSpPr>
          <a:xfrm>
            <a:off x="8637128" y="4243493"/>
            <a:ext cx="902717" cy="405528"/>
            <a:chOff x="8684913" y="806903"/>
            <a:chExt cx="902717" cy="405528"/>
          </a:xfrm>
        </p:grpSpPr>
        <p:grpSp>
          <p:nvGrpSpPr>
            <p:cNvPr id="249" name="Groupe 248"/>
            <p:cNvGrpSpPr/>
            <p:nvPr/>
          </p:nvGrpSpPr>
          <p:grpSpPr>
            <a:xfrm>
              <a:off x="8684913" y="806903"/>
              <a:ext cx="902717" cy="405528"/>
              <a:chOff x="7151298" y="503957"/>
              <a:chExt cx="473063" cy="405528"/>
            </a:xfrm>
          </p:grpSpPr>
          <p:sp>
            <p:nvSpPr>
              <p:cNvPr id="251" name="Organigramme : Décision 250"/>
              <p:cNvSpPr/>
              <p:nvPr/>
            </p:nvSpPr>
            <p:spPr>
              <a:xfrm>
                <a:off x="7151298" y="503957"/>
                <a:ext cx="465827" cy="405528"/>
              </a:xfrm>
              <a:prstGeom prst="flowChartDecision">
                <a:avLst/>
              </a:prstGeom>
              <a:solidFill>
                <a:srgbClr val="1F4E79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ZoneTexte 251"/>
              <p:cNvSpPr txBox="1"/>
              <p:nvPr/>
            </p:nvSpPr>
            <p:spPr>
              <a:xfrm>
                <a:off x="7168666" y="586661"/>
                <a:ext cx="45569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50" name="ZoneTexte 249"/>
            <p:cNvSpPr txBox="1"/>
            <p:nvPr/>
          </p:nvSpPr>
          <p:spPr>
            <a:xfrm>
              <a:off x="8897184" y="891383"/>
              <a:ext cx="4556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83" name="Connecteur droit 82"/>
          <p:cNvCxnSpPr/>
          <p:nvPr/>
        </p:nvCxnSpPr>
        <p:spPr>
          <a:xfrm flipV="1">
            <a:off x="239949" y="732180"/>
            <a:ext cx="12192000" cy="0"/>
          </a:xfrm>
          <a:prstGeom prst="line">
            <a:avLst/>
          </a:prstGeom>
          <a:ln w="28575">
            <a:gradFill>
              <a:gsLst>
                <a:gs pos="0">
                  <a:srgbClr val="002060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97953FBA-DB1C-1994-6C3E-F432ABB48528}"/>
              </a:ext>
            </a:extLst>
          </p:cNvPr>
          <p:cNvSpPr/>
          <p:nvPr/>
        </p:nvSpPr>
        <p:spPr>
          <a:xfrm>
            <a:off x="2156253" y="2967406"/>
            <a:ext cx="2740473" cy="50507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697BF9A-CE5C-60C1-6711-801CB3925548}"/>
              </a:ext>
            </a:extLst>
          </p:cNvPr>
          <p:cNvSpPr/>
          <p:nvPr/>
        </p:nvSpPr>
        <p:spPr>
          <a:xfrm>
            <a:off x="2158471" y="1560985"/>
            <a:ext cx="2740473" cy="50507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092EE9-395C-3027-A054-1840A2E8C7B9}"/>
              </a:ext>
            </a:extLst>
          </p:cNvPr>
          <p:cNvSpPr/>
          <p:nvPr/>
        </p:nvSpPr>
        <p:spPr>
          <a:xfrm>
            <a:off x="2158470" y="2044163"/>
            <a:ext cx="2740473" cy="50507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950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638" y="190537"/>
            <a:ext cx="120126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Criteria and conditions related to frequency standards and their contribution to time scales </a:t>
            </a:r>
            <a:endParaRPr lang="fr-FR" sz="2400" b="1" dirty="0">
              <a:solidFill>
                <a:srgbClr val="00206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b="44971"/>
          <a:stretch/>
        </p:blipFill>
        <p:spPr>
          <a:xfrm>
            <a:off x="1438100" y="1796970"/>
            <a:ext cx="9493772" cy="264984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Ellipse 2">
            <a:extLst>
              <a:ext uri="{FF2B5EF4-FFF2-40B4-BE49-F238E27FC236}">
                <a16:creationId xmlns:a16="http://schemas.microsoft.com/office/drawing/2014/main" id="{37CDF615-C0FC-D8AF-17CF-64B1AD20A712}"/>
              </a:ext>
            </a:extLst>
          </p:cNvPr>
          <p:cNvSpPr/>
          <p:nvPr/>
        </p:nvSpPr>
        <p:spPr>
          <a:xfrm>
            <a:off x="833568" y="1055854"/>
            <a:ext cx="10437295" cy="446590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2472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1AC994C-7C17-31BF-55DC-67E435FB8BDF}"/>
              </a:ext>
            </a:extLst>
          </p:cNvPr>
          <p:cNvSpPr/>
          <p:nvPr/>
        </p:nvSpPr>
        <p:spPr>
          <a:xfrm>
            <a:off x="-50701" y="64756"/>
            <a:ext cx="117899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dirty="0">
                <a:solidFill>
                  <a:srgbClr val="002060"/>
                </a:solidFill>
              </a:rPr>
              <a:t>Contribution from Primary and Secondary Frequency Standards to UTC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F3CF8AB-017A-783B-D786-93BEF91E27AE}"/>
              </a:ext>
            </a:extLst>
          </p:cNvPr>
          <p:cNvSpPr txBox="1"/>
          <p:nvPr/>
        </p:nvSpPr>
        <p:spPr>
          <a:xfrm>
            <a:off x="0" y="264078"/>
            <a:ext cx="63395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https://webtai.bipm.org/database/show_psfs.html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AF42590-A327-3C85-0A1D-7EDBE39A3F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9"/>
          <a:stretch/>
        </p:blipFill>
        <p:spPr bwMode="auto">
          <a:xfrm>
            <a:off x="124819" y="921871"/>
            <a:ext cx="12192000" cy="5936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EECB2EE2-B5EA-5333-370D-BB27DDFC8820}"/>
              </a:ext>
            </a:extLst>
          </p:cNvPr>
          <p:cNvSpPr txBox="1"/>
          <p:nvPr/>
        </p:nvSpPr>
        <p:spPr>
          <a:xfrm>
            <a:off x="5667703" y="297180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0CC2A3B1-30CC-97F7-EB76-67C8D3613614}"/>
              </a:ext>
            </a:extLst>
          </p:cNvPr>
          <p:cNvGrpSpPr/>
          <p:nvPr/>
        </p:nvGrpSpPr>
        <p:grpSpPr>
          <a:xfrm>
            <a:off x="124819" y="431732"/>
            <a:ext cx="12192000" cy="6452544"/>
            <a:chOff x="124819" y="431732"/>
            <a:chExt cx="12192000" cy="6452544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46F487DF-6947-25C0-ED4C-88DB42FB0AC4}"/>
                </a:ext>
              </a:extLst>
            </p:cNvPr>
            <p:cNvGrpSpPr/>
            <p:nvPr/>
          </p:nvGrpSpPr>
          <p:grpSpPr>
            <a:xfrm>
              <a:off x="124819" y="911647"/>
              <a:ext cx="12192000" cy="5972629"/>
              <a:chOff x="70168" y="972602"/>
              <a:chExt cx="12192000" cy="5972629"/>
            </a:xfrm>
          </p:grpSpPr>
          <p:pic>
            <p:nvPicPr>
              <p:cNvPr id="2" name="Image 1" descr="Une image contenant texte, capture d’écran, nombre, ligne&#10;&#10;Description générée automatiquement">
                <a:extLst>
                  <a:ext uri="{FF2B5EF4-FFF2-40B4-BE49-F238E27FC236}">
                    <a16:creationId xmlns:a16="http://schemas.microsoft.com/office/drawing/2014/main" id="{CB6FB988-F841-EFC1-9FFB-13106106DDE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147"/>
              <a:stretch/>
            </p:blipFill>
            <p:spPr>
              <a:xfrm>
                <a:off x="70168" y="972602"/>
                <a:ext cx="12192000" cy="5972629"/>
              </a:xfrm>
              <a:prstGeom prst="rect">
                <a:avLst/>
              </a:prstGeom>
            </p:spPr>
          </p:pic>
          <p:grpSp>
            <p:nvGrpSpPr>
              <p:cNvPr id="27" name="Groupe 26">
                <a:extLst>
                  <a:ext uri="{FF2B5EF4-FFF2-40B4-BE49-F238E27FC236}">
                    <a16:creationId xmlns:a16="http://schemas.microsoft.com/office/drawing/2014/main" id="{CD3EDA50-2427-33F4-3E82-E9AEBE0B92DE}"/>
                  </a:ext>
                </a:extLst>
              </p:cNvPr>
              <p:cNvGrpSpPr/>
              <p:nvPr/>
            </p:nvGrpSpPr>
            <p:grpSpPr>
              <a:xfrm>
                <a:off x="10477505" y="1118362"/>
                <a:ext cx="710758" cy="941880"/>
                <a:chOff x="10477505" y="1118362"/>
                <a:chExt cx="710758" cy="941880"/>
              </a:xfrm>
            </p:grpSpPr>
            <p:sp>
              <p:nvSpPr>
                <p:cNvPr id="3" name="Ellipse 2">
                  <a:extLst>
                    <a:ext uri="{FF2B5EF4-FFF2-40B4-BE49-F238E27FC236}">
                      <a16:creationId xmlns:a16="http://schemas.microsoft.com/office/drawing/2014/main" id="{681CACDA-B9FD-EC8B-8BE2-FEBD4EA1E761}"/>
                    </a:ext>
                  </a:extLst>
                </p:cNvPr>
                <p:cNvSpPr/>
                <p:nvPr/>
              </p:nvSpPr>
              <p:spPr>
                <a:xfrm>
                  <a:off x="10531367" y="1129862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" name="Ellipse 3">
                  <a:extLst>
                    <a:ext uri="{FF2B5EF4-FFF2-40B4-BE49-F238E27FC236}">
                      <a16:creationId xmlns:a16="http://schemas.microsoft.com/office/drawing/2014/main" id="{88D90142-3F23-5254-B088-6F1C3BF94A94}"/>
                    </a:ext>
                  </a:extLst>
                </p:cNvPr>
                <p:cNvSpPr/>
                <p:nvPr/>
              </p:nvSpPr>
              <p:spPr>
                <a:xfrm>
                  <a:off x="10717367" y="1133703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" name="Ellipse 5">
                  <a:extLst>
                    <a:ext uri="{FF2B5EF4-FFF2-40B4-BE49-F238E27FC236}">
                      <a16:creationId xmlns:a16="http://schemas.microsoft.com/office/drawing/2014/main" id="{C0F91DD1-D111-B341-8FFA-DB706F7215A8}"/>
                    </a:ext>
                  </a:extLst>
                </p:cNvPr>
                <p:cNvSpPr/>
                <p:nvPr/>
              </p:nvSpPr>
              <p:spPr>
                <a:xfrm>
                  <a:off x="10602313" y="1396791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" name="Ellipse 6">
                  <a:extLst>
                    <a:ext uri="{FF2B5EF4-FFF2-40B4-BE49-F238E27FC236}">
                      <a16:creationId xmlns:a16="http://schemas.microsoft.com/office/drawing/2014/main" id="{BC285EBD-264C-6515-0FFC-7D516EDE145F}"/>
                    </a:ext>
                  </a:extLst>
                </p:cNvPr>
                <p:cNvSpPr/>
                <p:nvPr/>
              </p:nvSpPr>
              <p:spPr>
                <a:xfrm>
                  <a:off x="10668002" y="1270975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" name="Ellipse 7">
                  <a:extLst>
                    <a:ext uri="{FF2B5EF4-FFF2-40B4-BE49-F238E27FC236}">
                      <a16:creationId xmlns:a16="http://schemas.microsoft.com/office/drawing/2014/main" id="{4D70E5CF-7744-C513-44FB-434E10389768}"/>
                    </a:ext>
                  </a:extLst>
                </p:cNvPr>
                <p:cNvSpPr/>
                <p:nvPr/>
              </p:nvSpPr>
              <p:spPr>
                <a:xfrm>
                  <a:off x="10793565" y="1268347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" name="Ellipse 8">
                  <a:extLst>
                    <a:ext uri="{FF2B5EF4-FFF2-40B4-BE49-F238E27FC236}">
                      <a16:creationId xmlns:a16="http://schemas.microsoft.com/office/drawing/2014/main" id="{471F8925-7CD1-CD64-CC11-808AFA41822F}"/>
                    </a:ext>
                  </a:extLst>
                </p:cNvPr>
                <p:cNvSpPr/>
                <p:nvPr/>
              </p:nvSpPr>
              <p:spPr>
                <a:xfrm>
                  <a:off x="10736319" y="1389685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Ellipse 9">
                  <a:extLst>
                    <a:ext uri="{FF2B5EF4-FFF2-40B4-BE49-F238E27FC236}">
                      <a16:creationId xmlns:a16="http://schemas.microsoft.com/office/drawing/2014/main" id="{5DF9C476-12AE-C82C-E49B-757F5A6C1573}"/>
                    </a:ext>
                  </a:extLst>
                </p:cNvPr>
                <p:cNvSpPr/>
                <p:nvPr/>
              </p:nvSpPr>
              <p:spPr>
                <a:xfrm>
                  <a:off x="10639100" y="1547032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Ellipse 10">
                  <a:extLst>
                    <a:ext uri="{FF2B5EF4-FFF2-40B4-BE49-F238E27FC236}">
                      <a16:creationId xmlns:a16="http://schemas.microsoft.com/office/drawing/2014/main" id="{3C1083B1-0077-1594-6B53-81617B2B1735}"/>
                    </a:ext>
                  </a:extLst>
                </p:cNvPr>
                <p:cNvSpPr/>
                <p:nvPr/>
              </p:nvSpPr>
              <p:spPr>
                <a:xfrm>
                  <a:off x="10477505" y="1291788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Ellipse 11">
                  <a:extLst>
                    <a:ext uri="{FF2B5EF4-FFF2-40B4-BE49-F238E27FC236}">
                      <a16:creationId xmlns:a16="http://schemas.microsoft.com/office/drawing/2014/main" id="{0BB5C0E0-6E71-4AFB-CAE8-95B2B5F2D5E2}"/>
                    </a:ext>
                  </a:extLst>
                </p:cNvPr>
                <p:cNvSpPr/>
                <p:nvPr/>
              </p:nvSpPr>
              <p:spPr>
                <a:xfrm>
                  <a:off x="10804919" y="1543649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Ellipse 12">
                  <a:extLst>
                    <a:ext uri="{FF2B5EF4-FFF2-40B4-BE49-F238E27FC236}">
                      <a16:creationId xmlns:a16="http://schemas.microsoft.com/office/drawing/2014/main" id="{A2BF4721-F2B7-83BE-BBD5-D9BE7EDD7FC1}"/>
                    </a:ext>
                  </a:extLst>
                </p:cNvPr>
                <p:cNvSpPr/>
                <p:nvPr/>
              </p:nvSpPr>
              <p:spPr>
                <a:xfrm>
                  <a:off x="10858783" y="1803621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Ellipse 13">
                  <a:extLst>
                    <a:ext uri="{FF2B5EF4-FFF2-40B4-BE49-F238E27FC236}">
                      <a16:creationId xmlns:a16="http://schemas.microsoft.com/office/drawing/2014/main" id="{4354EADA-B3AA-167C-0BC1-5E0C8AFA7B4A}"/>
                    </a:ext>
                  </a:extLst>
                </p:cNvPr>
                <p:cNvSpPr/>
                <p:nvPr/>
              </p:nvSpPr>
              <p:spPr>
                <a:xfrm>
                  <a:off x="10679076" y="1810897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Ellipse 14">
                  <a:extLst>
                    <a:ext uri="{FF2B5EF4-FFF2-40B4-BE49-F238E27FC236}">
                      <a16:creationId xmlns:a16="http://schemas.microsoft.com/office/drawing/2014/main" id="{BA626C66-1D09-FA07-C80D-1C72CD16C278}"/>
                    </a:ext>
                  </a:extLst>
                </p:cNvPr>
                <p:cNvSpPr/>
                <p:nvPr/>
              </p:nvSpPr>
              <p:spPr>
                <a:xfrm>
                  <a:off x="10563417" y="1685550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Ellipse 15">
                  <a:extLst>
                    <a:ext uri="{FF2B5EF4-FFF2-40B4-BE49-F238E27FC236}">
                      <a16:creationId xmlns:a16="http://schemas.microsoft.com/office/drawing/2014/main" id="{82CCCDE2-1CBB-4996-0569-A38AE53BD482}"/>
                    </a:ext>
                  </a:extLst>
                </p:cNvPr>
                <p:cNvSpPr/>
                <p:nvPr/>
              </p:nvSpPr>
              <p:spPr>
                <a:xfrm>
                  <a:off x="10573412" y="1949883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Ellipse 16">
                  <a:extLst>
                    <a:ext uri="{FF2B5EF4-FFF2-40B4-BE49-F238E27FC236}">
                      <a16:creationId xmlns:a16="http://schemas.microsoft.com/office/drawing/2014/main" id="{1D018496-D678-80B6-0F79-EAA29B8E879D}"/>
                    </a:ext>
                  </a:extLst>
                </p:cNvPr>
                <p:cNvSpPr/>
                <p:nvPr/>
              </p:nvSpPr>
              <p:spPr>
                <a:xfrm>
                  <a:off x="10752085" y="1703166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Ellipse 18">
                  <a:extLst>
                    <a:ext uri="{FF2B5EF4-FFF2-40B4-BE49-F238E27FC236}">
                      <a16:creationId xmlns:a16="http://schemas.microsoft.com/office/drawing/2014/main" id="{CD6EC1E8-4FDE-7C11-6775-113227ACCC7A}"/>
                    </a:ext>
                  </a:extLst>
                </p:cNvPr>
                <p:cNvSpPr/>
                <p:nvPr/>
              </p:nvSpPr>
              <p:spPr>
                <a:xfrm>
                  <a:off x="10783617" y="1932235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Ellipse 19">
                  <a:extLst>
                    <a:ext uri="{FF2B5EF4-FFF2-40B4-BE49-F238E27FC236}">
                      <a16:creationId xmlns:a16="http://schemas.microsoft.com/office/drawing/2014/main" id="{B5431EC7-C78C-9B1B-1D90-1816B82657AB}"/>
                    </a:ext>
                  </a:extLst>
                </p:cNvPr>
                <p:cNvSpPr/>
                <p:nvPr/>
              </p:nvSpPr>
              <p:spPr>
                <a:xfrm>
                  <a:off x="11004332" y="1279491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Ellipse 21">
                  <a:extLst>
                    <a:ext uri="{FF2B5EF4-FFF2-40B4-BE49-F238E27FC236}">
                      <a16:creationId xmlns:a16="http://schemas.microsoft.com/office/drawing/2014/main" id="{2E2A337E-6DA9-1AB3-A774-230F5D3B5D59}"/>
                    </a:ext>
                  </a:extLst>
                </p:cNvPr>
                <p:cNvSpPr/>
                <p:nvPr/>
              </p:nvSpPr>
              <p:spPr>
                <a:xfrm>
                  <a:off x="10942589" y="1118362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Ellipse 22">
                  <a:extLst>
                    <a:ext uri="{FF2B5EF4-FFF2-40B4-BE49-F238E27FC236}">
                      <a16:creationId xmlns:a16="http://schemas.microsoft.com/office/drawing/2014/main" id="{80CD942A-DF1B-13A8-5F69-9DE5E909015E}"/>
                    </a:ext>
                  </a:extLst>
                </p:cNvPr>
                <p:cNvSpPr/>
                <p:nvPr/>
              </p:nvSpPr>
              <p:spPr>
                <a:xfrm>
                  <a:off x="10893977" y="1402521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Ellipse 23">
                  <a:extLst>
                    <a:ext uri="{FF2B5EF4-FFF2-40B4-BE49-F238E27FC236}">
                      <a16:creationId xmlns:a16="http://schemas.microsoft.com/office/drawing/2014/main" id="{44FC3E72-C517-BA7B-2875-B3D07CC05404}"/>
                    </a:ext>
                  </a:extLst>
                </p:cNvPr>
                <p:cNvSpPr/>
                <p:nvPr/>
              </p:nvSpPr>
              <p:spPr>
                <a:xfrm>
                  <a:off x="10973367" y="1543649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Ellipse 24">
                  <a:extLst>
                    <a:ext uri="{FF2B5EF4-FFF2-40B4-BE49-F238E27FC236}">
                      <a16:creationId xmlns:a16="http://schemas.microsoft.com/office/drawing/2014/main" id="{F47CA997-B5AB-A8D1-1328-0CEC3B4A0278}"/>
                    </a:ext>
                  </a:extLst>
                </p:cNvPr>
                <p:cNvSpPr/>
                <p:nvPr/>
              </p:nvSpPr>
              <p:spPr>
                <a:xfrm>
                  <a:off x="10942867" y="1685550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Ellipse 25">
                  <a:extLst>
                    <a:ext uri="{FF2B5EF4-FFF2-40B4-BE49-F238E27FC236}">
                      <a16:creationId xmlns:a16="http://schemas.microsoft.com/office/drawing/2014/main" id="{161EA5AB-08DD-C503-7E78-C0B74D312EEE}"/>
                    </a:ext>
                  </a:extLst>
                </p:cNvPr>
                <p:cNvSpPr/>
                <p:nvPr/>
              </p:nvSpPr>
              <p:spPr>
                <a:xfrm>
                  <a:off x="11088415" y="1949882"/>
                  <a:ext cx="99848" cy="110359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5EDEBB5-1675-85A0-5F29-766490DA4DA6}"/>
                </a:ext>
              </a:extLst>
            </p:cNvPr>
            <p:cNvSpPr txBox="1"/>
            <p:nvPr/>
          </p:nvSpPr>
          <p:spPr>
            <a:xfrm>
              <a:off x="10325077" y="431732"/>
              <a:ext cx="15440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>
                  <a:solidFill>
                    <a:srgbClr val="FF0000"/>
                  </a:solidFill>
                </a:rPr>
                <a:t>Next ion standard contribuons</a:t>
              </a:r>
              <a:endParaRPr lang="en-GB" sz="12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6625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206761E5-C6C4-2BEE-E8F1-0FBD7E686E83}"/>
              </a:ext>
            </a:extLst>
          </p:cNvPr>
          <p:cNvSpPr txBox="1"/>
          <p:nvPr/>
        </p:nvSpPr>
        <p:spPr>
          <a:xfrm>
            <a:off x="8470157" y="0"/>
            <a:ext cx="37501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https://webtai.bipm.org/database/d_plot.html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863CD94-93C6-FB3C-0E39-0148F23C8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61" y="436428"/>
            <a:ext cx="10401300" cy="6600825"/>
          </a:xfrm>
          <a:prstGeom prst="rect">
            <a:avLst/>
          </a:prstGeom>
        </p:spPr>
      </p:pic>
      <p:grpSp>
        <p:nvGrpSpPr>
          <p:cNvPr id="16" name="Groupe 15">
            <a:extLst>
              <a:ext uri="{FF2B5EF4-FFF2-40B4-BE49-F238E27FC236}">
                <a16:creationId xmlns:a16="http://schemas.microsoft.com/office/drawing/2014/main" id="{C979D9F0-145B-0D1F-81F7-B95BF1AED611}"/>
              </a:ext>
            </a:extLst>
          </p:cNvPr>
          <p:cNvGrpSpPr/>
          <p:nvPr/>
        </p:nvGrpSpPr>
        <p:grpSpPr>
          <a:xfrm>
            <a:off x="744688" y="307777"/>
            <a:ext cx="9915525" cy="6686550"/>
            <a:chOff x="696036" y="350703"/>
            <a:chExt cx="9915525" cy="6686550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E3B0057F-CD1F-8BBA-13F6-25E78B256A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6036" y="350703"/>
              <a:ext cx="9915525" cy="6686550"/>
            </a:xfrm>
            <a:prstGeom prst="rect">
              <a:avLst/>
            </a:prstGeom>
          </p:spPr>
        </p:pic>
        <p:sp>
          <p:nvSpPr>
            <p:cNvPr id="10" name="Flèche : haut 9">
              <a:extLst>
                <a:ext uri="{FF2B5EF4-FFF2-40B4-BE49-F238E27FC236}">
                  <a16:creationId xmlns:a16="http://schemas.microsoft.com/office/drawing/2014/main" id="{593F5797-0DEC-D445-5542-1BB25BA2FA6F}"/>
                </a:ext>
              </a:extLst>
            </p:cNvPr>
            <p:cNvSpPr/>
            <p:nvPr/>
          </p:nvSpPr>
          <p:spPr>
            <a:xfrm rot="19499053">
              <a:off x="9662432" y="915737"/>
              <a:ext cx="205439" cy="607817"/>
            </a:xfrm>
            <a:prstGeom prst="upArrow">
              <a:avLst>
                <a:gd name="adj1" fmla="val 50000"/>
                <a:gd name="adj2" fmla="val 50213"/>
              </a:avLst>
            </a:prstGeom>
            <a:solidFill>
              <a:srgbClr val="6CFC2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41F3C9B6-9944-4E8E-6B77-DD5CC80E51F7}"/>
              </a:ext>
            </a:extLst>
          </p:cNvPr>
          <p:cNvGrpSpPr/>
          <p:nvPr/>
        </p:nvGrpSpPr>
        <p:grpSpPr>
          <a:xfrm>
            <a:off x="611338" y="417378"/>
            <a:ext cx="10048875" cy="6619875"/>
            <a:chOff x="525771" y="460240"/>
            <a:chExt cx="10048875" cy="6619875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5ABE5C4E-9A82-042B-6C40-46AB801EF9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5771" y="460240"/>
              <a:ext cx="10048875" cy="6619875"/>
            </a:xfrm>
            <a:prstGeom prst="rect">
              <a:avLst/>
            </a:prstGeom>
          </p:spPr>
        </p:pic>
        <p:sp>
          <p:nvSpPr>
            <p:cNvPr id="9" name="Flèche : haut 8">
              <a:extLst>
                <a:ext uri="{FF2B5EF4-FFF2-40B4-BE49-F238E27FC236}">
                  <a16:creationId xmlns:a16="http://schemas.microsoft.com/office/drawing/2014/main" id="{AB6B7197-4135-1914-4177-998EE70A4244}"/>
                </a:ext>
              </a:extLst>
            </p:cNvPr>
            <p:cNvSpPr/>
            <p:nvPr/>
          </p:nvSpPr>
          <p:spPr>
            <a:xfrm rot="19499053">
              <a:off x="9330092" y="1094658"/>
              <a:ext cx="205439" cy="607817"/>
            </a:xfrm>
            <a:prstGeom prst="upArrow">
              <a:avLst>
                <a:gd name="adj1" fmla="val 50000"/>
                <a:gd name="adj2" fmla="val 50213"/>
              </a:avLst>
            </a:prstGeom>
            <a:solidFill>
              <a:srgbClr val="6CFC2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73508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2091086" y="1050595"/>
            <a:ext cx="9938785" cy="547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000" b="1" dirty="0">
                <a:latin typeface="+mn-lt"/>
              </a:rPr>
              <a:t>The SI unit of time – the second – </a:t>
            </a:r>
            <a:r>
              <a:rPr lang="fr-FR" altLang="fr-FR" sz="2000" b="1" dirty="0" err="1">
                <a:latin typeface="+mn-lt"/>
              </a:rPr>
              <a:t>is</a:t>
            </a:r>
            <a:r>
              <a:rPr lang="fr-FR" altLang="fr-FR" sz="2000" b="1" dirty="0">
                <a:latin typeface="+mn-lt"/>
              </a:rPr>
              <a:t> </a:t>
            </a:r>
            <a:r>
              <a:rPr lang="fr-FR" altLang="fr-FR" sz="2000" b="1" dirty="0" err="1">
                <a:latin typeface="+mn-lt"/>
              </a:rPr>
              <a:t>defined</a:t>
            </a:r>
            <a:r>
              <a:rPr lang="fr-FR" altLang="fr-FR" sz="2000" b="1" dirty="0">
                <a:latin typeface="+mn-lt"/>
              </a:rPr>
              <a:t> as:</a:t>
            </a:r>
          </a:p>
          <a:p>
            <a:pPr eaLnBrk="1" hangingPunct="1"/>
            <a:endParaRPr lang="fr-FR" altLang="fr-FR" sz="2000" b="1" dirty="0">
              <a:solidFill>
                <a:schemeClr val="accent2"/>
              </a:solidFill>
              <a:latin typeface="+mn-lt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fr-FR" altLang="fr-FR" sz="2000" b="1" dirty="0">
                <a:solidFill>
                  <a:srgbClr val="006600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fr-FR" altLang="fr-FR" sz="2000" b="1" dirty="0" err="1">
                <a:solidFill>
                  <a:srgbClr val="006600"/>
                </a:solidFill>
                <a:latin typeface="+mn-lt"/>
                <a:sym typeface="Wingdings" panose="05000000000000000000" pitchFamily="2" charset="2"/>
              </a:rPr>
              <a:t>until</a:t>
            </a:r>
            <a:r>
              <a:rPr lang="fr-FR" altLang="fr-FR" sz="2000" b="1" dirty="0">
                <a:solidFill>
                  <a:srgbClr val="006600"/>
                </a:solidFill>
                <a:latin typeface="+mn-lt"/>
              </a:rPr>
              <a:t> 1960</a:t>
            </a:r>
            <a:r>
              <a:rPr lang="fr-FR" altLang="fr-FR" sz="2000" b="1" dirty="0">
                <a:latin typeface="+mn-lt"/>
              </a:rPr>
              <a:t> : the fraction 1/86 400 of the </a:t>
            </a:r>
            <a:r>
              <a:rPr lang="fr-FR" altLang="fr-FR" sz="2000" b="1" dirty="0" err="1">
                <a:latin typeface="+mn-lt"/>
              </a:rPr>
              <a:t>mean</a:t>
            </a:r>
            <a:r>
              <a:rPr lang="fr-FR" altLang="fr-FR" sz="2000" b="1" dirty="0">
                <a:latin typeface="+mn-lt"/>
              </a:rPr>
              <a:t> </a:t>
            </a:r>
            <a:r>
              <a:rPr lang="fr-FR" altLang="fr-FR" sz="2000" b="1" dirty="0" err="1">
                <a:latin typeface="+mn-lt"/>
              </a:rPr>
              <a:t>solar</a:t>
            </a:r>
            <a:r>
              <a:rPr lang="fr-FR" altLang="fr-FR" sz="2000" b="1" dirty="0">
                <a:latin typeface="+mn-lt"/>
              </a:rPr>
              <a:t> </a:t>
            </a:r>
            <a:r>
              <a:rPr lang="fr-FR" altLang="fr-FR" sz="2000" b="1" dirty="0" err="1">
                <a:latin typeface="+mn-lt"/>
              </a:rPr>
              <a:t>day</a:t>
            </a:r>
            <a:endParaRPr lang="fr-FR" altLang="fr-FR" sz="2000" b="1" dirty="0">
              <a:latin typeface="+mn-lt"/>
            </a:endParaRPr>
          </a:p>
          <a:p>
            <a:pPr eaLnBrk="1" hangingPunct="1"/>
            <a:endParaRPr lang="fr-FR" altLang="fr-FR" sz="2000" b="1" dirty="0">
              <a:solidFill>
                <a:srgbClr val="006600"/>
              </a:solidFill>
              <a:latin typeface="+mn-lt"/>
            </a:endParaRPr>
          </a:p>
          <a:p>
            <a:pPr eaLnBrk="1" hangingPunct="1"/>
            <a:endParaRPr lang="fr-FR" altLang="fr-FR" sz="2000" b="1" dirty="0">
              <a:solidFill>
                <a:srgbClr val="006600"/>
              </a:solidFill>
              <a:latin typeface="+mn-lt"/>
            </a:endParaRPr>
          </a:p>
          <a:p>
            <a:pPr eaLnBrk="1" hangingPunct="1"/>
            <a:r>
              <a:rPr lang="fr-FR" altLang="fr-FR" sz="2000" b="1" dirty="0">
                <a:solidFill>
                  <a:srgbClr val="006600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fr-FR" altLang="fr-FR" sz="2000" b="1" dirty="0">
                <a:solidFill>
                  <a:srgbClr val="006600"/>
                </a:solidFill>
                <a:latin typeface="+mn-lt"/>
              </a:rPr>
              <a:t>1960 to 1967</a:t>
            </a:r>
            <a:r>
              <a:rPr lang="fr-FR" altLang="fr-FR" sz="2000" b="1" dirty="0">
                <a:latin typeface="+mn-lt"/>
              </a:rPr>
              <a:t> : the fraction 1/31,556,925.9747 of the tropical </a:t>
            </a:r>
            <a:r>
              <a:rPr lang="fr-FR" altLang="fr-FR" sz="2000" b="1" dirty="0" err="1">
                <a:latin typeface="+mn-lt"/>
              </a:rPr>
              <a:t>year</a:t>
            </a:r>
            <a:r>
              <a:rPr lang="fr-FR" altLang="fr-FR" sz="2000" b="1" dirty="0">
                <a:latin typeface="+mn-lt"/>
              </a:rPr>
              <a:t> 1900 </a:t>
            </a:r>
          </a:p>
          <a:p>
            <a:pPr eaLnBrk="1" hangingPunct="1"/>
            <a:r>
              <a:rPr lang="fr-FR" altLang="fr-FR" sz="2000" b="1" dirty="0">
                <a:latin typeface="+mn-lt"/>
              </a:rPr>
              <a:t>			 </a:t>
            </a:r>
            <a:r>
              <a:rPr lang="fr-FR" altLang="fr-FR" sz="2000" b="1" i="1" dirty="0">
                <a:latin typeface="+mn-lt"/>
              </a:rPr>
              <a:t>1 tropical </a:t>
            </a:r>
            <a:r>
              <a:rPr lang="fr-FR" altLang="fr-FR" sz="2000" b="1" i="1" dirty="0" err="1">
                <a:latin typeface="+mn-lt"/>
              </a:rPr>
              <a:t>year</a:t>
            </a:r>
            <a:r>
              <a:rPr lang="fr-FR" altLang="fr-FR" sz="2000" b="1" i="1" dirty="0">
                <a:latin typeface="+mn-lt"/>
              </a:rPr>
              <a:t> = 365,2422 </a:t>
            </a:r>
            <a:r>
              <a:rPr lang="fr-FR" altLang="fr-FR" sz="2000" b="1" i="1" dirty="0" err="1">
                <a:latin typeface="+mn-lt"/>
              </a:rPr>
              <a:t>solar</a:t>
            </a:r>
            <a:r>
              <a:rPr lang="fr-FR" altLang="fr-FR" sz="2000" b="1" i="1" dirty="0">
                <a:latin typeface="+mn-lt"/>
              </a:rPr>
              <a:t> </a:t>
            </a:r>
            <a:r>
              <a:rPr lang="fr-FR" altLang="fr-FR" sz="2000" b="1" i="1" dirty="0" err="1">
                <a:latin typeface="+mn-lt"/>
              </a:rPr>
              <a:t>days</a:t>
            </a:r>
            <a:r>
              <a:rPr lang="fr-FR" altLang="fr-FR" sz="2000" b="1" i="1" dirty="0">
                <a:latin typeface="+mn-lt"/>
              </a:rPr>
              <a:t> = 366,2422 </a:t>
            </a:r>
            <a:r>
              <a:rPr lang="fr-FR" altLang="fr-FR" sz="2000" b="1" i="1" dirty="0" err="1">
                <a:latin typeface="+mn-lt"/>
              </a:rPr>
              <a:t>sideral</a:t>
            </a:r>
            <a:r>
              <a:rPr lang="fr-FR" altLang="fr-FR" sz="2000" b="1" i="1" dirty="0">
                <a:latin typeface="+mn-lt"/>
              </a:rPr>
              <a:t> </a:t>
            </a:r>
            <a:r>
              <a:rPr lang="fr-FR" altLang="fr-FR" sz="2000" b="1" i="1" dirty="0" err="1">
                <a:latin typeface="+mn-lt"/>
              </a:rPr>
              <a:t>days</a:t>
            </a:r>
            <a:r>
              <a:rPr lang="fr-FR" altLang="fr-FR" sz="2000" b="1" i="1" dirty="0">
                <a:latin typeface="+mn-lt"/>
              </a:rPr>
              <a:t> </a:t>
            </a:r>
            <a:endParaRPr lang="fr-FR" altLang="fr-FR" sz="2000" b="1" dirty="0">
              <a:latin typeface="+mn-lt"/>
            </a:endParaRPr>
          </a:p>
          <a:p>
            <a:pPr eaLnBrk="1" hangingPunct="1"/>
            <a:endParaRPr lang="fr-FR" altLang="fr-FR" sz="2000" b="1" dirty="0">
              <a:latin typeface="+mn-lt"/>
            </a:endParaRPr>
          </a:p>
          <a:p>
            <a:pPr eaLnBrk="1" hangingPunct="1">
              <a:buFont typeface="Wingdings" panose="05000000000000000000" pitchFamily="2" charset="2"/>
              <a:buChar char="à"/>
            </a:pPr>
            <a:r>
              <a:rPr lang="fr-FR" altLang="fr-FR" sz="2000" b="1" dirty="0">
                <a:solidFill>
                  <a:srgbClr val="006600"/>
                </a:solidFill>
                <a:latin typeface="+mn-lt"/>
              </a:rPr>
              <a:t>1967</a:t>
            </a:r>
            <a:r>
              <a:rPr lang="fr-FR" altLang="fr-FR" sz="2000" b="1" dirty="0">
                <a:latin typeface="+mn-lt"/>
              </a:rPr>
              <a:t> : the duration of 9 192 631 770 </a:t>
            </a:r>
            <a:r>
              <a:rPr lang="fr-FR" altLang="fr-FR" sz="2000" b="1" dirty="0" err="1">
                <a:latin typeface="+mn-lt"/>
              </a:rPr>
              <a:t>periods</a:t>
            </a:r>
            <a:r>
              <a:rPr lang="fr-FR" altLang="fr-FR" sz="2000" b="1" dirty="0">
                <a:latin typeface="+mn-lt"/>
              </a:rPr>
              <a:t> of the radiation </a:t>
            </a:r>
            <a:r>
              <a:rPr lang="fr-FR" altLang="fr-FR" sz="2000" b="1" dirty="0" err="1">
                <a:latin typeface="+mn-lt"/>
              </a:rPr>
              <a:t>corresponding</a:t>
            </a:r>
            <a:r>
              <a:rPr lang="fr-FR" altLang="fr-FR" sz="2000" b="1" dirty="0">
                <a:latin typeface="+mn-lt"/>
              </a:rPr>
              <a:t> to the transition </a:t>
            </a:r>
            <a:r>
              <a:rPr lang="fr-FR" altLang="fr-FR" sz="2000" b="1" dirty="0" err="1">
                <a:latin typeface="+mn-lt"/>
              </a:rPr>
              <a:t>between</a:t>
            </a:r>
            <a:r>
              <a:rPr lang="fr-FR" altLang="fr-FR" sz="2000" b="1" dirty="0">
                <a:latin typeface="+mn-lt"/>
              </a:rPr>
              <a:t> the </a:t>
            </a:r>
            <a:r>
              <a:rPr lang="fr-FR" altLang="fr-FR" sz="2000" b="1" dirty="0" err="1">
                <a:latin typeface="+mn-lt"/>
              </a:rPr>
              <a:t>two</a:t>
            </a:r>
            <a:r>
              <a:rPr lang="fr-FR" altLang="fr-FR" sz="2000" b="1" dirty="0">
                <a:latin typeface="+mn-lt"/>
              </a:rPr>
              <a:t> hyperfine </a:t>
            </a:r>
            <a:r>
              <a:rPr lang="fr-FR" altLang="fr-FR" sz="2000" b="1" dirty="0" err="1">
                <a:latin typeface="+mn-lt"/>
              </a:rPr>
              <a:t>levels</a:t>
            </a:r>
            <a:r>
              <a:rPr lang="fr-FR" altLang="fr-FR" sz="2000" b="1" dirty="0">
                <a:latin typeface="+mn-lt"/>
              </a:rPr>
              <a:t> of the </a:t>
            </a:r>
            <a:r>
              <a:rPr lang="fr-FR" altLang="fr-FR" sz="2000" b="1" dirty="0" err="1">
                <a:latin typeface="+mn-lt"/>
              </a:rPr>
              <a:t>ground</a:t>
            </a:r>
            <a:r>
              <a:rPr lang="fr-FR" altLang="fr-FR" sz="2000" b="1" dirty="0">
                <a:latin typeface="+mn-lt"/>
              </a:rPr>
              <a:t> state of the </a:t>
            </a:r>
            <a:r>
              <a:rPr lang="fr-FR" altLang="fr-FR" sz="2000" b="1" dirty="0" err="1">
                <a:latin typeface="+mn-lt"/>
              </a:rPr>
              <a:t>cesium</a:t>
            </a:r>
            <a:r>
              <a:rPr lang="fr-FR" altLang="fr-FR" sz="2000" b="1" dirty="0">
                <a:latin typeface="+mn-lt"/>
              </a:rPr>
              <a:t> 133 </a:t>
            </a:r>
            <a:r>
              <a:rPr lang="fr-FR" altLang="fr-FR" sz="2000" b="1" dirty="0" err="1">
                <a:latin typeface="+mn-lt"/>
              </a:rPr>
              <a:t>atom</a:t>
            </a:r>
            <a:r>
              <a:rPr lang="fr-FR" altLang="fr-FR" sz="2000" b="1" dirty="0">
                <a:latin typeface="+mn-lt"/>
              </a:rPr>
              <a:t> </a:t>
            </a:r>
            <a:r>
              <a:rPr lang="fr-FR" altLang="fr-FR" sz="2000" b="1" i="1" dirty="0" err="1">
                <a:latin typeface="+mn-lt"/>
              </a:rPr>
              <a:t>Added</a:t>
            </a:r>
            <a:r>
              <a:rPr lang="fr-FR" altLang="fr-FR" sz="2000" b="1" i="1" dirty="0">
                <a:latin typeface="+mn-lt"/>
              </a:rPr>
              <a:t> in 1999:</a:t>
            </a:r>
            <a:r>
              <a:rPr lang="fr-FR" altLang="fr-FR" sz="2000" b="1" i="1" dirty="0">
                <a:latin typeface="+mn-lt"/>
                <a:sym typeface="Wingdings" panose="05000000000000000000" pitchFamily="2" charset="2"/>
              </a:rPr>
              <a:t> </a:t>
            </a:r>
            <a:r>
              <a:rPr lang="fr-FR" altLang="fr-FR" sz="2000" b="1" i="1" dirty="0">
                <a:latin typeface="+mn-lt"/>
              </a:rPr>
              <a:t>This </a:t>
            </a:r>
            <a:r>
              <a:rPr lang="fr-FR" altLang="fr-FR" sz="2000" b="1" i="1" dirty="0" err="1">
                <a:latin typeface="+mn-lt"/>
              </a:rPr>
              <a:t>definition</a:t>
            </a:r>
            <a:r>
              <a:rPr lang="fr-FR" altLang="fr-FR" sz="2000" b="1" i="1" dirty="0">
                <a:latin typeface="+mn-lt"/>
              </a:rPr>
              <a:t> </a:t>
            </a:r>
            <a:r>
              <a:rPr lang="fr-FR" altLang="fr-FR" sz="2000" b="1" i="1" dirty="0" err="1">
                <a:latin typeface="+mn-lt"/>
              </a:rPr>
              <a:t>refers</a:t>
            </a:r>
            <a:r>
              <a:rPr lang="fr-FR" altLang="fr-FR" sz="2000" b="1" i="1" dirty="0">
                <a:latin typeface="+mn-lt"/>
              </a:rPr>
              <a:t> to a </a:t>
            </a:r>
            <a:r>
              <a:rPr lang="fr-FR" altLang="fr-FR" sz="2000" b="1" i="1" dirty="0" err="1">
                <a:latin typeface="+mn-lt"/>
              </a:rPr>
              <a:t>cesium</a:t>
            </a:r>
            <a:r>
              <a:rPr lang="fr-FR" altLang="fr-FR" sz="2000" b="1" i="1" dirty="0">
                <a:latin typeface="+mn-lt"/>
              </a:rPr>
              <a:t> </a:t>
            </a:r>
            <a:r>
              <a:rPr lang="fr-FR" altLang="fr-FR" sz="2000" b="1" i="1" dirty="0" err="1">
                <a:latin typeface="+mn-lt"/>
              </a:rPr>
              <a:t>atom</a:t>
            </a:r>
            <a:r>
              <a:rPr lang="fr-FR" altLang="fr-FR" sz="2000" b="1" i="1" dirty="0">
                <a:latin typeface="+mn-lt"/>
              </a:rPr>
              <a:t> at </a:t>
            </a:r>
            <a:r>
              <a:rPr lang="fr-FR" altLang="fr-FR" sz="2000" b="1" i="1" dirty="0" err="1">
                <a:latin typeface="+mn-lt"/>
              </a:rPr>
              <a:t>rest</a:t>
            </a:r>
            <a:r>
              <a:rPr lang="fr-FR" altLang="fr-FR" sz="2000" b="1" i="1" dirty="0">
                <a:latin typeface="+mn-lt"/>
              </a:rPr>
              <a:t> at a </a:t>
            </a:r>
            <a:r>
              <a:rPr lang="fr-FR" altLang="fr-FR" sz="2000" b="1" i="1" dirty="0" err="1">
                <a:latin typeface="+mn-lt"/>
              </a:rPr>
              <a:t>temperature</a:t>
            </a:r>
            <a:r>
              <a:rPr lang="fr-FR" altLang="fr-FR" sz="2000" b="1" i="1" dirty="0">
                <a:latin typeface="+mn-lt"/>
              </a:rPr>
              <a:t> of 0 K</a:t>
            </a:r>
            <a:endParaRPr lang="fr-FR" altLang="fr-FR" sz="2000" b="1" dirty="0">
              <a:latin typeface="+mn-lt"/>
            </a:endParaRPr>
          </a:p>
          <a:p>
            <a:pPr marL="0" indent="0"/>
            <a:r>
              <a:rPr lang="fr-FR" altLang="fr-FR" sz="2000" b="1" i="1" dirty="0">
                <a:solidFill>
                  <a:srgbClr val="7030A0"/>
                </a:solidFill>
                <a:latin typeface="Calibri" panose="020F0502020204030204"/>
              </a:rPr>
              <a:t>     </a:t>
            </a:r>
          </a:p>
          <a:p>
            <a:pPr marL="0" indent="0"/>
            <a:r>
              <a:rPr lang="fr-FR" altLang="fr-FR" sz="2000" b="1" i="1" dirty="0">
                <a:solidFill>
                  <a:srgbClr val="7030A0"/>
                </a:solidFill>
                <a:latin typeface="Calibri" panose="020F0502020204030204"/>
              </a:rPr>
              <a:t>	</a:t>
            </a:r>
            <a:r>
              <a:rPr lang="fr-FR" altLang="fr-FR" sz="2000" b="1" i="1" dirty="0">
                <a:solidFill>
                  <a:srgbClr val="FF0000"/>
                </a:solidFill>
                <a:latin typeface="Calibri" panose="020F0502020204030204"/>
              </a:rPr>
              <a:t>New formulation in 2018:</a:t>
            </a:r>
            <a:endParaRPr lang="fr-FR" altLang="fr-FR" sz="2000" b="1" dirty="0">
              <a:solidFill>
                <a:srgbClr val="FF0000"/>
              </a:solidFill>
              <a:latin typeface="+mn-lt"/>
            </a:endParaRPr>
          </a:p>
          <a:p>
            <a:pPr marL="0" indent="0"/>
            <a:r>
              <a:rPr lang="fr-FR" altLang="fr-FR" sz="2000" b="1" dirty="0">
                <a:solidFill>
                  <a:srgbClr val="FF0000"/>
                </a:solidFill>
                <a:latin typeface="Calibri" panose="020F0502020204030204"/>
              </a:rPr>
              <a:t>	</a:t>
            </a:r>
            <a:r>
              <a:rPr lang="en-US" altLang="fr-FR" sz="2000" b="1" dirty="0">
                <a:solidFill>
                  <a:srgbClr val="FF0000"/>
                </a:solidFill>
                <a:latin typeface="+mn-lt"/>
              </a:rPr>
              <a:t>The second, symbol s, is the SI unit of time. It is defined by taking the fixed 	numerical value of the </a:t>
            </a:r>
            <a:r>
              <a:rPr lang="en-US" altLang="fr-FR" sz="2000" b="1" dirty="0" err="1">
                <a:solidFill>
                  <a:srgbClr val="FF0000"/>
                </a:solidFill>
                <a:latin typeface="+mn-lt"/>
              </a:rPr>
              <a:t>caesium</a:t>
            </a:r>
            <a:r>
              <a:rPr lang="en-US" altLang="fr-FR" sz="2000" b="1" dirty="0">
                <a:solidFill>
                  <a:srgbClr val="FF0000"/>
                </a:solidFill>
                <a:latin typeface="+mn-lt"/>
              </a:rPr>
              <a:t> frequency </a:t>
            </a:r>
            <a:r>
              <a:rPr lang="en-US" altLang="fr-FR" sz="2000" b="1" dirty="0" err="1">
                <a:solidFill>
                  <a:srgbClr val="FF0000"/>
                </a:solidFill>
                <a:latin typeface="+mn-lt"/>
              </a:rPr>
              <a:t>Δν</a:t>
            </a:r>
            <a:r>
              <a:rPr lang="en-US" altLang="fr-FR" sz="2000" b="1" baseline="-25000" dirty="0" err="1">
                <a:solidFill>
                  <a:srgbClr val="FF0000"/>
                </a:solidFill>
                <a:latin typeface="+mn-lt"/>
              </a:rPr>
              <a:t>Cs</a:t>
            </a:r>
            <a:r>
              <a:rPr lang="en-US" altLang="fr-FR" sz="2000" b="1" dirty="0">
                <a:solidFill>
                  <a:srgbClr val="FF0000"/>
                </a:solidFill>
                <a:latin typeface="+mn-lt"/>
              </a:rPr>
              <a:t>, the unperturbed ground-state 	hyperfine transition frequency of the caesium-133 atom, to be 9 192 631 770 when 	expressed in the unit Hz, which is equal to s</a:t>
            </a:r>
            <a:r>
              <a:rPr lang="en-US" altLang="fr-FR" sz="2000" b="1" baseline="30000" dirty="0">
                <a:solidFill>
                  <a:srgbClr val="FF0000"/>
                </a:solidFill>
                <a:latin typeface="+mn-lt"/>
              </a:rPr>
              <a:t>–1</a:t>
            </a:r>
            <a:r>
              <a:rPr lang="en-US" altLang="fr-FR" sz="2000" b="1" dirty="0">
                <a:solidFill>
                  <a:srgbClr val="FF0000"/>
                </a:solidFill>
                <a:latin typeface="+mn-lt"/>
              </a:rPr>
              <a:t>.</a:t>
            </a:r>
            <a:endParaRPr lang="fr-FR" altLang="fr-FR" sz="2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2100197" y="280008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7" name="Rectangle 6"/>
          <p:cNvSpPr/>
          <p:nvPr/>
        </p:nvSpPr>
        <p:spPr>
          <a:xfrm>
            <a:off x="239949" y="147405"/>
            <a:ext cx="117899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2400" b="1" dirty="0" err="1">
                <a:solidFill>
                  <a:srgbClr val="002060"/>
                </a:solidFill>
              </a:rPr>
              <a:t>Definitions</a:t>
            </a:r>
            <a:r>
              <a:rPr lang="fr-FR" sz="2400" b="1" dirty="0">
                <a:solidFill>
                  <a:srgbClr val="002060"/>
                </a:solidFill>
              </a:rPr>
              <a:t> of the SI unit of time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77639" y="2043975"/>
            <a:ext cx="180035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err="1">
                <a:solidFill>
                  <a:srgbClr val="0070C0"/>
                </a:solidFill>
              </a:rPr>
              <a:t>Astronomy</a:t>
            </a:r>
            <a:endParaRPr lang="fr-FR" sz="2000" b="1" dirty="0">
              <a:solidFill>
                <a:srgbClr val="0070C0"/>
              </a:solidFill>
            </a:endParaRPr>
          </a:p>
          <a:p>
            <a:pPr algn="ctr"/>
            <a:r>
              <a:rPr lang="fr-FR" sz="1600" b="1" dirty="0">
                <a:solidFill>
                  <a:srgbClr val="0070C0"/>
                </a:solidFill>
              </a:rPr>
              <a:t>(</a:t>
            </a:r>
            <a:r>
              <a:rPr lang="fr-FR" sz="1600" b="1" dirty="0" err="1">
                <a:solidFill>
                  <a:srgbClr val="0070C0"/>
                </a:solidFill>
              </a:rPr>
              <a:t>from</a:t>
            </a:r>
            <a:r>
              <a:rPr lang="fr-FR" sz="1600" b="1" dirty="0">
                <a:solidFill>
                  <a:srgbClr val="0070C0"/>
                </a:solidFill>
              </a:rPr>
              <a:t> the configurations of a </a:t>
            </a:r>
            <a:r>
              <a:rPr lang="fr-FR" sz="1600" b="1" dirty="0" err="1">
                <a:solidFill>
                  <a:srgbClr val="0070C0"/>
                </a:solidFill>
              </a:rPr>
              <a:t>dynamical</a:t>
            </a:r>
            <a:r>
              <a:rPr lang="fr-FR" sz="1600" b="1" dirty="0">
                <a:solidFill>
                  <a:srgbClr val="0070C0"/>
                </a:solidFill>
              </a:rPr>
              <a:t> system)</a:t>
            </a:r>
          </a:p>
        </p:txBody>
      </p:sp>
      <p:sp>
        <p:nvSpPr>
          <p:cNvPr id="4" name="Accolade ouvrante 3"/>
          <p:cNvSpPr/>
          <p:nvPr/>
        </p:nvSpPr>
        <p:spPr>
          <a:xfrm>
            <a:off x="1832260" y="1926297"/>
            <a:ext cx="267937" cy="1487414"/>
          </a:xfrm>
          <a:prstGeom prst="leftBrac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239949" y="4227450"/>
            <a:ext cx="15011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Quantum </a:t>
            </a:r>
            <a:r>
              <a:rPr lang="fr-FR" sz="2000" b="1" dirty="0" err="1">
                <a:solidFill>
                  <a:srgbClr val="0070C0"/>
                </a:solidFill>
              </a:rPr>
              <a:t>physics</a:t>
            </a:r>
            <a:endParaRPr lang="fr-FR" sz="2000" b="1" dirty="0">
              <a:solidFill>
                <a:srgbClr val="0070C0"/>
              </a:solidFill>
            </a:endParaRPr>
          </a:p>
          <a:p>
            <a:pPr algn="ctr"/>
            <a:r>
              <a:rPr lang="fr-FR" sz="1600" b="1" dirty="0">
                <a:solidFill>
                  <a:srgbClr val="0070C0"/>
                </a:solidFill>
              </a:rPr>
              <a:t>(</a:t>
            </a:r>
            <a:r>
              <a:rPr lang="fr-FR" sz="1600" b="1" dirty="0" err="1">
                <a:solidFill>
                  <a:srgbClr val="0070C0"/>
                </a:solidFill>
              </a:rPr>
              <a:t>frequency</a:t>
            </a:r>
            <a:r>
              <a:rPr lang="fr-FR" sz="1600" b="1" dirty="0">
                <a:solidFill>
                  <a:srgbClr val="0070C0"/>
                </a:solidFill>
              </a:rPr>
              <a:t> of a </a:t>
            </a:r>
            <a:r>
              <a:rPr lang="fr-FR" sz="1600" b="1" dirty="0" err="1">
                <a:solidFill>
                  <a:srgbClr val="0070C0"/>
                </a:solidFill>
              </a:rPr>
              <a:t>periodic</a:t>
            </a:r>
            <a:r>
              <a:rPr lang="fr-FR" sz="1600" b="1" dirty="0">
                <a:solidFill>
                  <a:srgbClr val="0070C0"/>
                </a:solidFill>
              </a:rPr>
              <a:t> process)</a:t>
            </a:r>
          </a:p>
        </p:txBody>
      </p:sp>
      <p:sp>
        <p:nvSpPr>
          <p:cNvPr id="13" name="Accolade ouvrante 12"/>
          <p:cNvSpPr/>
          <p:nvPr/>
        </p:nvSpPr>
        <p:spPr>
          <a:xfrm>
            <a:off x="1782119" y="3673097"/>
            <a:ext cx="318078" cy="2832724"/>
          </a:xfrm>
          <a:prstGeom prst="leftBrac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vers le bas 9"/>
          <p:cNvSpPr/>
          <p:nvPr/>
        </p:nvSpPr>
        <p:spPr>
          <a:xfrm>
            <a:off x="838200" y="3345131"/>
            <a:ext cx="339090" cy="813739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8610600" y="6140696"/>
            <a:ext cx="2743200" cy="365125"/>
          </a:xfrm>
        </p:spPr>
        <p:txBody>
          <a:bodyPr/>
          <a:lstStyle/>
          <a:p>
            <a:fld id="{2214F222-93C7-44BC-9BDA-FC7060FA32F3}" type="slidenum">
              <a:rPr lang="fr-FR" smtClean="0"/>
              <a:t>2</a:t>
            </a:fld>
            <a:endParaRPr lang="fr-FR"/>
          </a:p>
        </p:txBody>
      </p:sp>
      <p:cxnSp>
        <p:nvCxnSpPr>
          <p:cNvPr id="14" name="Connecteur droit 13"/>
          <p:cNvCxnSpPr/>
          <p:nvPr/>
        </p:nvCxnSpPr>
        <p:spPr>
          <a:xfrm flipV="1">
            <a:off x="0" y="865962"/>
            <a:ext cx="12192000" cy="0"/>
          </a:xfrm>
          <a:prstGeom prst="line">
            <a:avLst/>
          </a:prstGeom>
          <a:ln w="28575">
            <a:gradFill>
              <a:gsLst>
                <a:gs pos="0">
                  <a:srgbClr val="002060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352DA3A8-401E-7E51-AC54-5781EC60925B}"/>
              </a:ext>
            </a:extLst>
          </p:cNvPr>
          <p:cNvGrpSpPr/>
          <p:nvPr/>
        </p:nvGrpSpPr>
        <p:grpSpPr>
          <a:xfrm>
            <a:off x="7189874" y="1489573"/>
            <a:ext cx="565273" cy="316145"/>
            <a:chOff x="8206596" y="422261"/>
            <a:chExt cx="808007" cy="413835"/>
          </a:xfrm>
        </p:grpSpPr>
        <p:sp>
          <p:nvSpPr>
            <p:cNvPr id="8" name="Bulle narrative : ronde 7">
              <a:extLst>
                <a:ext uri="{FF2B5EF4-FFF2-40B4-BE49-F238E27FC236}">
                  <a16:creationId xmlns:a16="http://schemas.microsoft.com/office/drawing/2014/main" id="{71B824F3-5B10-F412-3D2A-93B34C417F36}"/>
                </a:ext>
              </a:extLst>
            </p:cNvPr>
            <p:cNvSpPr/>
            <p:nvPr/>
          </p:nvSpPr>
          <p:spPr>
            <a:xfrm>
              <a:off x="8206596" y="422261"/>
              <a:ext cx="808007" cy="413835"/>
            </a:xfrm>
            <a:prstGeom prst="wedgeEllipseCallout">
              <a:avLst>
                <a:gd name="adj1" fmla="val -48252"/>
                <a:gd name="adj2" fmla="val 84327"/>
              </a:avLst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C929927-228F-88B7-4EDE-7D4EB5687A1B}"/>
                </a:ext>
              </a:extLst>
            </p:cNvPr>
            <p:cNvSpPr txBox="1"/>
            <p:nvPr/>
          </p:nvSpPr>
          <p:spPr>
            <a:xfrm>
              <a:off x="8304362" y="444513"/>
              <a:ext cx="6124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>
                  <a:solidFill>
                    <a:srgbClr val="FF0000"/>
                  </a:solidFill>
                </a:rPr>
                <a:t>any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D3D90725-8838-D360-B88D-B9833D020379}"/>
              </a:ext>
            </a:extLst>
          </p:cNvPr>
          <p:cNvGrpSpPr/>
          <p:nvPr/>
        </p:nvGrpSpPr>
        <p:grpSpPr>
          <a:xfrm>
            <a:off x="10359738" y="2690041"/>
            <a:ext cx="1457045" cy="479371"/>
            <a:chOff x="8635050" y="972492"/>
            <a:chExt cx="941834" cy="382079"/>
          </a:xfrm>
        </p:grpSpPr>
        <p:sp>
          <p:nvSpPr>
            <p:cNvPr id="17" name="Bulle narrative : ronde 16">
              <a:extLst>
                <a:ext uri="{FF2B5EF4-FFF2-40B4-BE49-F238E27FC236}">
                  <a16:creationId xmlns:a16="http://schemas.microsoft.com/office/drawing/2014/main" id="{8DC25B11-5367-FFB6-A98E-9B3BFB5689F4}"/>
                </a:ext>
              </a:extLst>
            </p:cNvPr>
            <p:cNvSpPr/>
            <p:nvPr/>
          </p:nvSpPr>
          <p:spPr>
            <a:xfrm>
              <a:off x="8635050" y="972492"/>
              <a:ext cx="941834" cy="382079"/>
            </a:xfrm>
            <a:prstGeom prst="wedgeEllipseCallout">
              <a:avLst>
                <a:gd name="adj1" fmla="val -78142"/>
                <a:gd name="adj2" fmla="val -109"/>
              </a:avLst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3B14D5B8-131B-D77D-E66B-F11728ADEC72}"/>
                </a:ext>
              </a:extLst>
            </p:cNvPr>
            <p:cNvSpPr txBox="1"/>
            <p:nvPr/>
          </p:nvSpPr>
          <p:spPr>
            <a:xfrm>
              <a:off x="8778785" y="983618"/>
              <a:ext cx="612476" cy="359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rgbClr val="FF0000"/>
                  </a:solidFill>
                </a:rPr>
                <a:t>This </a:t>
              </a:r>
              <a:r>
                <a:rPr lang="fr-FR" sz="1200" dirty="0" err="1">
                  <a:solidFill>
                    <a:srgbClr val="FF0000"/>
                  </a:solidFill>
                </a:rPr>
                <a:t>specific</a:t>
              </a:r>
              <a:r>
                <a:rPr lang="fr-FR" sz="1200" dirty="0">
                  <a:solidFill>
                    <a:srgbClr val="FF0000"/>
                  </a:solidFill>
                </a:rPr>
                <a:t> one</a:t>
              </a:r>
            </a:p>
          </p:txBody>
        </p:sp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385B0986-9128-0CB6-B6CB-3FB2A99D2A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88" y="930598"/>
            <a:ext cx="1536427" cy="1031132"/>
          </a:xfrm>
          <a:prstGeom prst="rect">
            <a:avLst/>
          </a:prstGeom>
        </p:spPr>
      </p:pic>
      <p:pic>
        <p:nvPicPr>
          <p:cNvPr id="5" name="Picture 35" descr="ami-atoms">
            <a:extLst>
              <a:ext uri="{FF2B5EF4-FFF2-40B4-BE49-F238E27FC236}">
                <a16:creationId xmlns:a16="http://schemas.microsoft.com/office/drawing/2014/main" id="{5A7E9E23-CD66-5FAF-0A06-458625BF2B9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62" y="5817525"/>
            <a:ext cx="953309" cy="80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7676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432" y="737504"/>
            <a:ext cx="10702955" cy="5850460"/>
          </a:xfrm>
          <a:prstGeom prst="rect">
            <a:avLst/>
          </a:prstGeom>
        </p:spPr>
      </p:pic>
      <p:sp>
        <p:nvSpPr>
          <p:cNvPr id="74" name="Rectangle 73"/>
          <p:cNvSpPr/>
          <p:nvPr/>
        </p:nvSpPr>
        <p:spPr>
          <a:xfrm>
            <a:off x="239949" y="147405"/>
            <a:ext cx="11789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srgbClr val="002060"/>
                </a:solidFill>
              </a:rPr>
              <a:t>Progress level of ancillary conditions</a:t>
            </a:r>
          </a:p>
        </p:txBody>
      </p:sp>
      <p:cxnSp>
        <p:nvCxnSpPr>
          <p:cNvPr id="83" name="Connecteur droit 82"/>
          <p:cNvCxnSpPr/>
          <p:nvPr/>
        </p:nvCxnSpPr>
        <p:spPr>
          <a:xfrm flipV="1">
            <a:off x="0" y="844863"/>
            <a:ext cx="12192000" cy="0"/>
          </a:xfrm>
          <a:prstGeom prst="line">
            <a:avLst/>
          </a:prstGeom>
          <a:ln w="28575">
            <a:gradFill>
              <a:gsLst>
                <a:gs pos="0">
                  <a:srgbClr val="002060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D0EC0BF2-7D30-8429-06A1-8B8CDE091AC8}"/>
              </a:ext>
            </a:extLst>
          </p:cNvPr>
          <p:cNvSpPr/>
          <p:nvPr/>
        </p:nvSpPr>
        <p:spPr>
          <a:xfrm>
            <a:off x="7982055" y="934608"/>
            <a:ext cx="186922" cy="464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D22508-39EF-17B6-5372-89AC25ADC4F8}"/>
              </a:ext>
            </a:extLst>
          </p:cNvPr>
          <p:cNvSpPr/>
          <p:nvPr/>
        </p:nvSpPr>
        <p:spPr>
          <a:xfrm>
            <a:off x="8765487" y="916911"/>
            <a:ext cx="186922" cy="464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6233CE-D278-7088-0BCB-A9A86BDCBE5F}"/>
              </a:ext>
            </a:extLst>
          </p:cNvPr>
          <p:cNvSpPr/>
          <p:nvPr/>
        </p:nvSpPr>
        <p:spPr>
          <a:xfrm>
            <a:off x="9548919" y="872827"/>
            <a:ext cx="186922" cy="464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5F7F37-9302-9686-E88D-BEE75C0FBD05}"/>
              </a:ext>
            </a:extLst>
          </p:cNvPr>
          <p:cNvSpPr/>
          <p:nvPr/>
        </p:nvSpPr>
        <p:spPr>
          <a:xfrm>
            <a:off x="10332351" y="881961"/>
            <a:ext cx="186922" cy="464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7346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" y="1050208"/>
            <a:ext cx="12128937" cy="5763850"/>
          </a:xfrm>
          <a:noFill/>
        </p:spPr>
        <p:txBody>
          <a:bodyPr>
            <a:noAutofit/>
          </a:bodyPr>
          <a:lstStyle/>
          <a:p>
            <a:r>
              <a:rPr lang="en-US" sz="2667" u="sng" dirty="0"/>
              <a:t>Option 1:</a:t>
            </a:r>
          </a:p>
          <a:p>
            <a:pPr lvl="1"/>
            <a:endParaRPr lang="en-US" sz="2133" dirty="0"/>
          </a:p>
          <a:p>
            <a:pPr lvl="1"/>
            <a:r>
              <a:rPr lang="en-US" sz="2133" dirty="0"/>
              <a:t>Example</a:t>
            </a:r>
          </a:p>
          <a:p>
            <a:r>
              <a:rPr lang="en-US" sz="2667" u="sng" dirty="0"/>
              <a:t>Option 2.1: </a:t>
            </a:r>
            <a:endParaRPr lang="en-US" sz="2667" dirty="0"/>
          </a:p>
          <a:p>
            <a:pPr lvl="1"/>
            <a:endParaRPr lang="en-US" sz="2133" dirty="0"/>
          </a:p>
          <a:p>
            <a:pPr lvl="1"/>
            <a:r>
              <a:rPr lang="en-US" sz="2133" dirty="0"/>
              <a:t>Example</a:t>
            </a:r>
          </a:p>
          <a:p>
            <a:r>
              <a:rPr lang="en-US" sz="2667" u="sng" dirty="0"/>
              <a:t>Option 2.2:</a:t>
            </a:r>
          </a:p>
          <a:p>
            <a:pPr marL="609569" lvl="1" indent="0">
              <a:buNone/>
            </a:pPr>
            <a:endParaRPr lang="en-US" sz="2133" dirty="0"/>
          </a:p>
          <a:p>
            <a:pPr lvl="1"/>
            <a:endParaRPr lang="en-US" sz="2133" dirty="0"/>
          </a:p>
          <a:p>
            <a:pPr marL="457200" lvl="1" indent="0">
              <a:buNone/>
            </a:pPr>
            <a:r>
              <a:rPr lang="en-US" sz="2133" dirty="0"/>
              <a:t>CIPM can update </a:t>
            </a:r>
            <a:r>
              <a:rPr lang="en-US" sz="2133" i="1" dirty="0"/>
              <a:t>w</a:t>
            </a:r>
            <a:r>
              <a:rPr lang="en-US" sz="2133" i="1" baseline="-25000" dirty="0"/>
              <a:t>i</a:t>
            </a:r>
            <a:r>
              <a:rPr lang="en-US" sz="2133" dirty="0"/>
              <a:t>, </a:t>
            </a:r>
            <a:r>
              <a:rPr lang="en-US" sz="2133" i="1" dirty="0"/>
              <a:t>N</a:t>
            </a:r>
            <a:r>
              <a:rPr lang="en-US" sz="2133" dirty="0"/>
              <a:t> and the ensemble of chosen transitions following a set of </a:t>
            </a:r>
            <a:r>
              <a:rPr lang="en-US" sz="2133" u="sng" dirty="0"/>
              <a:t>predefined </a:t>
            </a:r>
            <a:r>
              <a:rPr lang="en-US" sz="2133" dirty="0"/>
              <a:t>rules</a:t>
            </a:r>
          </a:p>
          <a:p>
            <a:pPr marL="457200" lvl="1" indent="0">
              <a:buNone/>
            </a:pPr>
            <a:r>
              <a:rPr lang="en-US" sz="2133" dirty="0" err="1"/>
              <a:t>Opt</a:t>
            </a:r>
            <a:r>
              <a:rPr lang="en-US" sz="2133" dirty="0"/>
              <a:t> 2.2 is initially identical to opt 2.1, and include opt 1 as special case</a:t>
            </a:r>
          </a:p>
          <a:p>
            <a:r>
              <a:rPr lang="en-US" sz="2667" u="sng" dirty="0"/>
              <a:t>Option 3:</a:t>
            </a:r>
          </a:p>
          <a:p>
            <a:pPr lvl="1"/>
            <a:endParaRPr lang="en-US" sz="2133" dirty="0"/>
          </a:p>
          <a:p>
            <a:pPr lvl="1"/>
            <a:r>
              <a:rPr lang="en-US" sz="2133" dirty="0"/>
              <a:t>Example:</a:t>
            </a:r>
            <a:endParaRPr lang="en-US" sz="2133" i="1" baseline="-25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0"/>
            <a:ext cx="11582399" cy="1024128"/>
          </a:xfrm>
        </p:spPr>
        <p:txBody>
          <a:bodyPr>
            <a:normAutofit/>
          </a:bodyPr>
          <a:lstStyle/>
          <a:p>
            <a:r>
              <a:rPr lang="en-US" sz="3200" dirty="0"/>
              <a:t>Summary of options for the redefinition</a:t>
            </a:r>
            <a:endParaRPr lang="fr-FR" sz="32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182" y="1334201"/>
            <a:ext cx="2817948" cy="307276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497" y="2030982"/>
            <a:ext cx="3907280" cy="185941"/>
          </a:xfrm>
          <a:prstGeom prst="rect">
            <a:avLst/>
          </a:prstGeom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B9BE7464-2293-E820-CC3D-2463F601051C}"/>
              </a:ext>
            </a:extLst>
          </p:cNvPr>
          <p:cNvGrpSpPr/>
          <p:nvPr/>
        </p:nvGrpSpPr>
        <p:grpSpPr>
          <a:xfrm>
            <a:off x="2357295" y="5837677"/>
            <a:ext cx="4141041" cy="976381"/>
            <a:chOff x="2357295" y="5837677"/>
            <a:chExt cx="4141041" cy="976381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57295" y="5837677"/>
              <a:ext cx="1822463" cy="510291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7808" y="6564339"/>
              <a:ext cx="3970528" cy="249719"/>
            </a:xfrm>
            <a:prstGeom prst="rect">
              <a:avLst/>
            </a:prstGeom>
          </p:spPr>
        </p:pic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A8FD9158-649E-A39C-1A6B-11084F77F1F9}"/>
              </a:ext>
            </a:extLst>
          </p:cNvPr>
          <p:cNvGrpSpPr/>
          <p:nvPr/>
        </p:nvGrpSpPr>
        <p:grpSpPr>
          <a:xfrm>
            <a:off x="2477313" y="2601975"/>
            <a:ext cx="9494316" cy="1124603"/>
            <a:chOff x="2477313" y="2601975"/>
            <a:chExt cx="9494316" cy="1124603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7313" y="2630867"/>
              <a:ext cx="5823624" cy="680880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0881" y="3473662"/>
              <a:ext cx="7470748" cy="252916"/>
            </a:xfrm>
            <a:prstGeom prst="rect">
              <a:avLst/>
            </a:prstGeom>
          </p:spPr>
        </p:pic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BFABCACA-1071-8597-B3EC-AC493D4CBB0C}"/>
                </a:ext>
              </a:extLst>
            </p:cNvPr>
            <p:cNvSpPr txBox="1"/>
            <p:nvPr/>
          </p:nvSpPr>
          <p:spPr>
            <a:xfrm>
              <a:off x="8877925" y="2601975"/>
              <a:ext cx="16735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>
                  <a:solidFill>
                    <a:srgbClr val="FF0000"/>
                  </a:solidFill>
                </a:rPr>
                <a:t>static</a:t>
              </a:r>
              <a:r>
                <a:rPr lang="fr-FR" dirty="0">
                  <a:solidFill>
                    <a:srgbClr val="FF0000"/>
                  </a:solidFill>
                </a:rPr>
                <a:t> </a:t>
              </a:r>
              <a:r>
                <a:rPr lang="fr-FR" dirty="0" err="1">
                  <a:solidFill>
                    <a:srgbClr val="FF0000"/>
                  </a:solidFill>
                </a:rPr>
                <a:t>definition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E2FE0714-5428-55F2-E608-E9680749DD7B}"/>
              </a:ext>
            </a:extLst>
          </p:cNvPr>
          <p:cNvGrpSpPr/>
          <p:nvPr/>
        </p:nvGrpSpPr>
        <p:grpSpPr>
          <a:xfrm>
            <a:off x="2477313" y="3886805"/>
            <a:ext cx="8909554" cy="680880"/>
            <a:chOff x="2477313" y="3886805"/>
            <a:chExt cx="8909554" cy="680880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7313" y="3886805"/>
              <a:ext cx="5823624" cy="680880"/>
            </a:xfrm>
            <a:prstGeom prst="rect">
              <a:avLst/>
            </a:prstGeom>
          </p:spPr>
        </p:pic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D22D8735-EDAA-7C7C-812D-22E7705CB295}"/>
                </a:ext>
              </a:extLst>
            </p:cNvPr>
            <p:cNvSpPr txBox="1"/>
            <p:nvPr/>
          </p:nvSpPr>
          <p:spPr>
            <a:xfrm>
              <a:off x="9245984" y="3886805"/>
              <a:ext cx="21408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>
                  <a:solidFill>
                    <a:srgbClr val="FF0000"/>
                  </a:solidFill>
                </a:rPr>
                <a:t>dynamic</a:t>
              </a:r>
              <a:r>
                <a:rPr lang="fr-FR" dirty="0">
                  <a:solidFill>
                    <a:srgbClr val="FF0000"/>
                  </a:solidFill>
                </a:rPr>
                <a:t> </a:t>
              </a:r>
              <a:r>
                <a:rPr lang="fr-FR" dirty="0" err="1">
                  <a:solidFill>
                    <a:srgbClr val="FF0000"/>
                  </a:solidFill>
                </a:rPr>
                <a:t>definition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184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0" y="1224293"/>
            <a:ext cx="12192000" cy="4525963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400" dirty="0"/>
              <a:t>Based on the many inputs from CCTF workshop participants</a:t>
            </a:r>
          </a:p>
          <a:p>
            <a:pPr lvl="1"/>
            <a:r>
              <a:rPr lang="en-US" sz="1867" dirty="0"/>
              <a:t>A Git page was used</a:t>
            </a:r>
          </a:p>
          <a:p>
            <a:pPr lvl="1"/>
            <a:r>
              <a:rPr lang="en-US" sz="1867" dirty="0"/>
              <a:t>One SWOT analysis for each option 1, 2 &amp; 3.</a:t>
            </a:r>
          </a:p>
          <a:p>
            <a:pPr lvl="1"/>
            <a:r>
              <a:rPr lang="en-US" sz="1867" dirty="0"/>
              <a:t>3 discussion tracks: “understanding the options”, “Fundamental issues of the definition” and “Primary/secondary realizations”</a:t>
            </a:r>
          </a:p>
          <a:p>
            <a:endParaRPr lang="en-US" sz="2400" dirty="0"/>
          </a:p>
          <a:p>
            <a:pPr marL="609569" lvl="1" indent="0">
              <a:buNone/>
            </a:pPr>
            <a:endParaRPr lang="en-US" sz="1867" dirty="0"/>
          </a:p>
          <a:p>
            <a:pPr lvl="1"/>
            <a:endParaRPr lang="en-US" sz="1867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6495" y="-101271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Strengths, Weaknesses, Opportunities and Threats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t="53790"/>
          <a:stretch/>
        </p:blipFill>
        <p:spPr>
          <a:xfrm>
            <a:off x="101142" y="2911380"/>
            <a:ext cx="7106431" cy="295548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/>
          <a:srcRect t="47292" r="6519"/>
          <a:stretch/>
        </p:blipFill>
        <p:spPr>
          <a:xfrm>
            <a:off x="6385581" y="2920363"/>
            <a:ext cx="5806419" cy="294650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5"/>
          <a:srcRect t="47418" r="7051"/>
          <a:stretch/>
        </p:blipFill>
        <p:spPr>
          <a:xfrm>
            <a:off x="3416907" y="3606717"/>
            <a:ext cx="5496189" cy="279829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6"/>
          <a:srcRect t="47583" r="6871"/>
          <a:stretch/>
        </p:blipFill>
        <p:spPr>
          <a:xfrm>
            <a:off x="1" y="4263168"/>
            <a:ext cx="5122431" cy="259483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D9570AB-D07E-82AC-220B-729139CFA057}"/>
              </a:ext>
            </a:extLst>
          </p:cNvPr>
          <p:cNvSpPr txBox="1"/>
          <p:nvPr/>
        </p:nvSpPr>
        <p:spPr>
          <a:xfrm>
            <a:off x="5594131" y="2948152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75C954A-7F47-FAC2-A737-7C97951A5599}"/>
              </a:ext>
            </a:extLst>
          </p:cNvPr>
          <p:cNvSpPr txBox="1"/>
          <p:nvPr/>
        </p:nvSpPr>
        <p:spPr>
          <a:xfrm>
            <a:off x="7320455" y="6488668"/>
            <a:ext cx="429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see</a:t>
            </a:r>
            <a:r>
              <a:rPr lang="fr-FR" dirty="0"/>
              <a:t> </a:t>
            </a:r>
            <a:r>
              <a:rPr lang="fr-FR" dirty="0" err="1"/>
              <a:t>presentation</a:t>
            </a:r>
            <a:r>
              <a:rPr lang="fr-FR" dirty="0"/>
              <a:t> by Jerome Lodewyck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79805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9949" y="147405"/>
            <a:ext cx="11789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3200" b="1" dirty="0">
                <a:solidFill>
                  <a:srgbClr val="002060"/>
                </a:solidFill>
              </a:rPr>
              <a:t>Scenarios for the </a:t>
            </a:r>
            <a:r>
              <a:rPr lang="fr-FR" sz="3200" b="1" dirty="0" err="1">
                <a:solidFill>
                  <a:srgbClr val="002060"/>
                </a:solidFill>
              </a:rPr>
              <a:t>redefinition</a:t>
            </a:r>
            <a:r>
              <a:rPr lang="fr-FR" sz="3200" b="1" dirty="0">
                <a:solidFill>
                  <a:srgbClr val="002060"/>
                </a:solidFill>
              </a:rPr>
              <a:t> of the second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97620" y="1838653"/>
            <a:ext cx="116322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A </a:t>
            </a:r>
            <a:r>
              <a:rPr lang="fr-FR" sz="2400" b="1" dirty="0" err="1">
                <a:solidFill>
                  <a:srgbClr val="0070C0"/>
                </a:solidFill>
              </a:rPr>
              <a:t>redefinition</a:t>
            </a:r>
            <a:r>
              <a:rPr lang="fr-FR" sz="2400" b="1" dirty="0">
                <a:solidFill>
                  <a:srgbClr val="0070C0"/>
                </a:solidFill>
              </a:rPr>
              <a:t> at CGPM 2026 </a:t>
            </a:r>
            <a:r>
              <a:rPr lang="fr-FR" sz="2400" b="1" dirty="0" err="1">
                <a:solidFill>
                  <a:srgbClr val="0070C0"/>
                </a:solidFill>
              </a:rPr>
              <a:t>is</a:t>
            </a:r>
            <a:r>
              <a:rPr lang="fr-FR" sz="2400" b="1" dirty="0">
                <a:solidFill>
                  <a:srgbClr val="0070C0"/>
                </a:solidFill>
              </a:rPr>
              <a:t> </a:t>
            </a:r>
            <a:r>
              <a:rPr lang="fr-FR" sz="2400" b="1" dirty="0" err="1">
                <a:solidFill>
                  <a:srgbClr val="0070C0"/>
                </a:solidFill>
              </a:rPr>
              <a:t>unrealistic</a:t>
            </a:r>
            <a:r>
              <a:rPr lang="fr-FR" sz="2400" b="1" dirty="0">
                <a:solidFill>
                  <a:srgbClr val="0070C0"/>
                </a:solidFill>
              </a:rPr>
              <a:t> </a:t>
            </a:r>
            <a:r>
              <a:rPr lang="fr-FR" sz="2400" b="1" dirty="0" err="1"/>
              <a:t>since</a:t>
            </a:r>
            <a:r>
              <a:rPr lang="fr-FR" sz="2400" b="1" dirty="0"/>
              <a:t> in 2022 </a:t>
            </a:r>
            <a:r>
              <a:rPr lang="fr-FR" sz="2400" b="1" dirty="0" err="1"/>
              <a:t>there</a:t>
            </a:r>
            <a:r>
              <a:rPr lang="fr-FR" sz="2400" b="1" dirty="0"/>
              <a:t> was no consensus on the </a:t>
            </a:r>
            <a:r>
              <a:rPr lang="fr-FR" sz="2400" b="1" dirty="0" err="1"/>
              <a:t>preferred</a:t>
            </a:r>
            <a:r>
              <a:rPr lang="fr-FR" sz="2400" b="1" dirty="0"/>
              <a:t> option and </a:t>
            </a:r>
            <a:r>
              <a:rPr lang="fr-FR" sz="2400" b="1" dirty="0" err="1"/>
              <a:t>still</a:t>
            </a:r>
            <a:r>
              <a:rPr lang="fr-FR" sz="2400" b="1" dirty="0"/>
              <a:t> </a:t>
            </a:r>
            <a:r>
              <a:rPr lang="fr-FR" sz="2400" b="1" dirty="0" err="1"/>
              <a:t>some</a:t>
            </a:r>
            <a:r>
              <a:rPr lang="fr-FR" sz="2400" b="1" dirty="0"/>
              <a:t> important </a:t>
            </a:r>
            <a:r>
              <a:rPr lang="fr-FR" sz="2400" b="1" dirty="0" err="1"/>
              <a:t>work</a:t>
            </a:r>
            <a:r>
              <a:rPr lang="fr-FR" sz="2400" b="1" dirty="0"/>
              <a:t> to </a:t>
            </a:r>
            <a:r>
              <a:rPr lang="fr-FR" sz="2400" b="1" dirty="0" err="1"/>
              <a:t>fulfil</a:t>
            </a:r>
            <a:r>
              <a:rPr lang="fr-FR" sz="2400" b="1" dirty="0"/>
              <a:t> all </a:t>
            </a:r>
            <a:r>
              <a:rPr lang="fr-FR" sz="2400" b="1" dirty="0" err="1"/>
              <a:t>mandatory</a:t>
            </a:r>
            <a:r>
              <a:rPr lang="fr-FR" sz="2400" b="1" dirty="0"/>
              <a:t> </a:t>
            </a:r>
            <a:r>
              <a:rPr lang="fr-FR" sz="2400" b="1" dirty="0" err="1"/>
              <a:t>criteria</a:t>
            </a:r>
            <a:r>
              <a:rPr lang="fr-FR" sz="2400" b="1" dirty="0"/>
              <a:t>.</a:t>
            </a:r>
          </a:p>
          <a:p>
            <a:endParaRPr lang="fr-FR" sz="2400" b="1" dirty="0"/>
          </a:p>
          <a:p>
            <a:endParaRPr lang="fr-FR" sz="2400" b="1" dirty="0"/>
          </a:p>
          <a:p>
            <a:endParaRPr lang="en-US" sz="24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999542" y="1044408"/>
            <a:ext cx="868680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CGPM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380874" y="1038422"/>
            <a:ext cx="986589" cy="37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2022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367463" y="1045935"/>
            <a:ext cx="986589" cy="3753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2026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354052" y="1039829"/>
            <a:ext cx="986589" cy="37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2030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339449" y="1033723"/>
            <a:ext cx="986589" cy="37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2034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144369" y="1033723"/>
            <a:ext cx="986589" cy="37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….</a:t>
            </a:r>
          </a:p>
        </p:txBody>
      </p:sp>
      <p:cxnSp>
        <p:nvCxnSpPr>
          <p:cNvPr id="14" name="Connecteur droit 13"/>
          <p:cNvCxnSpPr/>
          <p:nvPr/>
        </p:nvCxnSpPr>
        <p:spPr>
          <a:xfrm flipV="1">
            <a:off x="0" y="844863"/>
            <a:ext cx="12192000" cy="0"/>
          </a:xfrm>
          <a:prstGeom prst="line">
            <a:avLst/>
          </a:prstGeom>
          <a:ln w="28575">
            <a:gradFill>
              <a:gsLst>
                <a:gs pos="0">
                  <a:srgbClr val="002060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7628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9949" y="147405"/>
            <a:ext cx="11789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3200" b="1" dirty="0">
                <a:solidFill>
                  <a:srgbClr val="002060"/>
                </a:solidFill>
              </a:rPr>
              <a:t>Scenarios for the </a:t>
            </a:r>
            <a:r>
              <a:rPr lang="fr-FR" sz="3200" b="1" dirty="0" err="1">
                <a:solidFill>
                  <a:srgbClr val="002060"/>
                </a:solidFill>
              </a:rPr>
              <a:t>redefinition</a:t>
            </a:r>
            <a:r>
              <a:rPr lang="fr-FR" sz="3200" b="1" dirty="0">
                <a:solidFill>
                  <a:srgbClr val="002060"/>
                </a:solidFill>
              </a:rPr>
              <a:t> of the second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97621" y="1838653"/>
            <a:ext cx="110939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A </a:t>
            </a:r>
            <a:r>
              <a:rPr lang="fr-FR" sz="2400" b="1" dirty="0" err="1">
                <a:solidFill>
                  <a:srgbClr val="0070C0"/>
                </a:solidFill>
              </a:rPr>
              <a:t>redefinition</a:t>
            </a:r>
            <a:r>
              <a:rPr lang="fr-FR" sz="2400" b="1" dirty="0">
                <a:solidFill>
                  <a:srgbClr val="0070C0"/>
                </a:solidFill>
              </a:rPr>
              <a:t> at CGPM 2026 </a:t>
            </a:r>
            <a:r>
              <a:rPr lang="fr-FR" sz="2400" b="1" dirty="0" err="1">
                <a:solidFill>
                  <a:srgbClr val="0070C0"/>
                </a:solidFill>
              </a:rPr>
              <a:t>is</a:t>
            </a:r>
            <a:r>
              <a:rPr lang="fr-FR" sz="2400" b="1" dirty="0">
                <a:solidFill>
                  <a:srgbClr val="0070C0"/>
                </a:solidFill>
              </a:rPr>
              <a:t> </a:t>
            </a:r>
            <a:r>
              <a:rPr lang="fr-FR" sz="2400" b="1" dirty="0" err="1">
                <a:solidFill>
                  <a:srgbClr val="0070C0"/>
                </a:solidFill>
              </a:rPr>
              <a:t>unrealistic</a:t>
            </a:r>
            <a:r>
              <a:rPr lang="fr-FR" sz="2400" b="1" dirty="0">
                <a:solidFill>
                  <a:srgbClr val="0070C0"/>
                </a:solidFill>
              </a:rPr>
              <a:t> </a:t>
            </a:r>
            <a:r>
              <a:rPr lang="fr-FR" sz="2400" b="1" dirty="0" err="1"/>
              <a:t>since</a:t>
            </a:r>
            <a:r>
              <a:rPr lang="fr-FR" sz="2400" b="1" dirty="0"/>
              <a:t> in 2022 </a:t>
            </a:r>
            <a:r>
              <a:rPr lang="fr-FR" sz="2400" b="1" dirty="0" err="1"/>
              <a:t>there</a:t>
            </a:r>
            <a:r>
              <a:rPr lang="fr-FR" sz="2400" b="1" dirty="0"/>
              <a:t> was no consensus on the </a:t>
            </a:r>
            <a:r>
              <a:rPr lang="fr-FR" sz="2400" b="1" dirty="0" err="1"/>
              <a:t>preferred</a:t>
            </a:r>
            <a:r>
              <a:rPr lang="fr-FR" sz="2400" b="1" dirty="0"/>
              <a:t> option and </a:t>
            </a:r>
            <a:r>
              <a:rPr lang="fr-FR" sz="2400" b="1" dirty="0" err="1"/>
              <a:t>still</a:t>
            </a:r>
            <a:r>
              <a:rPr lang="fr-FR" sz="2400" b="1" dirty="0"/>
              <a:t> </a:t>
            </a:r>
            <a:r>
              <a:rPr lang="fr-FR" sz="2400" b="1" dirty="0" err="1"/>
              <a:t>some</a:t>
            </a:r>
            <a:r>
              <a:rPr lang="fr-FR" sz="2400" b="1" dirty="0"/>
              <a:t> important </a:t>
            </a:r>
            <a:r>
              <a:rPr lang="fr-FR" sz="2400" b="1" dirty="0" err="1"/>
              <a:t>work</a:t>
            </a:r>
            <a:r>
              <a:rPr lang="fr-FR" sz="2400" b="1" dirty="0"/>
              <a:t> to </a:t>
            </a:r>
            <a:r>
              <a:rPr lang="fr-FR" sz="2400" b="1" dirty="0" err="1"/>
              <a:t>fulfil</a:t>
            </a:r>
            <a:r>
              <a:rPr lang="fr-FR" sz="2400" b="1" dirty="0"/>
              <a:t> all </a:t>
            </a:r>
            <a:r>
              <a:rPr lang="fr-FR" sz="2400" b="1" dirty="0" err="1"/>
              <a:t>mandatory</a:t>
            </a:r>
            <a:r>
              <a:rPr lang="fr-FR" sz="2400" b="1" dirty="0"/>
              <a:t> </a:t>
            </a:r>
            <a:r>
              <a:rPr lang="fr-FR" sz="2400" b="1" dirty="0" err="1"/>
              <a:t>criteria</a:t>
            </a:r>
            <a:r>
              <a:rPr lang="fr-FR" sz="2400" b="1" dirty="0"/>
              <a:t>.</a:t>
            </a:r>
          </a:p>
          <a:p>
            <a:endParaRPr lang="fr-FR" sz="2400" b="1" dirty="0"/>
          </a:p>
          <a:p>
            <a:r>
              <a:rPr lang="fr-FR" sz="2400" b="1" dirty="0"/>
              <a:t>CGPM 2026 </a:t>
            </a:r>
            <a:r>
              <a:rPr lang="fr-FR" sz="2400" b="1" dirty="0" err="1"/>
              <a:t>could</a:t>
            </a:r>
            <a:r>
              <a:rPr lang="fr-FR" sz="2400" b="1" dirty="0"/>
              <a:t> </a:t>
            </a:r>
            <a:r>
              <a:rPr lang="fr-FR" sz="2400" b="1" dirty="0" err="1"/>
              <a:t>validate</a:t>
            </a:r>
            <a:r>
              <a:rPr lang="fr-FR" sz="2400" b="1" dirty="0"/>
              <a:t> a </a:t>
            </a:r>
            <a:r>
              <a:rPr lang="fr-FR" sz="2400" b="1" dirty="0">
                <a:solidFill>
                  <a:srgbClr val="0070C0"/>
                </a:solidFill>
              </a:rPr>
              <a:t>roadmap </a:t>
            </a:r>
            <a:r>
              <a:rPr lang="fr-FR" sz="2400" b="1" dirty="0" err="1">
                <a:solidFill>
                  <a:srgbClr val="0070C0"/>
                </a:solidFill>
              </a:rPr>
              <a:t>towards</a:t>
            </a:r>
            <a:r>
              <a:rPr lang="fr-FR" sz="2400" b="1" dirty="0">
                <a:solidFill>
                  <a:srgbClr val="0070C0"/>
                </a:solidFill>
              </a:rPr>
              <a:t> a </a:t>
            </a:r>
            <a:r>
              <a:rPr lang="fr-FR" sz="2400" b="1" dirty="0" err="1">
                <a:solidFill>
                  <a:srgbClr val="0070C0"/>
                </a:solidFill>
              </a:rPr>
              <a:t>redefinition</a:t>
            </a:r>
            <a:r>
              <a:rPr lang="fr-FR" sz="2400" b="1" dirty="0">
                <a:solidFill>
                  <a:srgbClr val="0070C0"/>
                </a:solidFill>
              </a:rPr>
              <a:t> in 2030</a:t>
            </a:r>
            <a:r>
              <a:rPr lang="fr-FR" sz="2400" b="1" dirty="0"/>
              <a:t> if, in 2026, </a:t>
            </a:r>
            <a:r>
              <a:rPr lang="fr-FR" sz="2400" b="1" dirty="0" err="1"/>
              <a:t>there</a:t>
            </a:r>
            <a:r>
              <a:rPr lang="fr-FR" sz="2400" b="1" dirty="0"/>
              <a:t> </a:t>
            </a:r>
            <a:r>
              <a:rPr lang="fr-FR" sz="2400" b="1" dirty="0" err="1"/>
              <a:t>is</a:t>
            </a:r>
            <a:r>
              <a:rPr lang="fr-FR" sz="2400" b="1" dirty="0"/>
              <a:t> a consensus on the </a:t>
            </a:r>
            <a:r>
              <a:rPr lang="fr-FR" sz="2400" b="1" dirty="0" err="1"/>
              <a:t>redefinition</a:t>
            </a:r>
            <a:r>
              <a:rPr lang="fr-FR" sz="2400" b="1" dirty="0"/>
              <a:t> option to </a:t>
            </a:r>
            <a:r>
              <a:rPr lang="fr-FR" sz="2400" b="1" dirty="0" err="1"/>
              <a:t>be</a:t>
            </a:r>
            <a:r>
              <a:rPr lang="fr-FR" sz="2400" b="1" dirty="0"/>
              <a:t> </a:t>
            </a:r>
            <a:r>
              <a:rPr lang="fr-FR" sz="2400" b="1" dirty="0" err="1"/>
              <a:t>chosen</a:t>
            </a:r>
            <a:r>
              <a:rPr lang="fr-FR" sz="2400" b="1" dirty="0"/>
              <a:t> and if the </a:t>
            </a:r>
            <a:r>
              <a:rPr lang="fr-FR" sz="2400" b="1" dirty="0" err="1"/>
              <a:t>work</a:t>
            </a:r>
            <a:r>
              <a:rPr lang="fr-FR" sz="2400" b="1" dirty="0"/>
              <a:t> to </a:t>
            </a:r>
            <a:r>
              <a:rPr lang="fr-FR" sz="2400" b="1" dirty="0" err="1"/>
              <a:t>fulfil</a:t>
            </a:r>
            <a:r>
              <a:rPr lang="fr-FR" sz="2400" b="1" dirty="0"/>
              <a:t> </a:t>
            </a:r>
            <a:r>
              <a:rPr lang="fr-FR" sz="2400" b="1" dirty="0" err="1"/>
              <a:t>mandatory</a:t>
            </a:r>
            <a:r>
              <a:rPr lang="fr-FR" sz="2400" b="1" dirty="0"/>
              <a:t> </a:t>
            </a:r>
            <a:r>
              <a:rPr lang="fr-FR" sz="2400" b="1" dirty="0" err="1"/>
              <a:t>criteria</a:t>
            </a:r>
            <a:r>
              <a:rPr lang="fr-FR" sz="2400" b="1" dirty="0"/>
              <a:t> </a:t>
            </a:r>
            <a:r>
              <a:rPr lang="fr-FR" sz="2400" b="1" dirty="0" err="1"/>
              <a:t>is</a:t>
            </a:r>
            <a:r>
              <a:rPr lang="fr-FR" sz="2400" b="1" dirty="0"/>
              <a:t> </a:t>
            </a:r>
            <a:r>
              <a:rPr lang="fr-FR" sz="2400" b="1" dirty="0" err="1"/>
              <a:t>likely</a:t>
            </a:r>
            <a:r>
              <a:rPr lang="fr-FR" sz="2400" b="1" dirty="0"/>
              <a:t> to </a:t>
            </a:r>
            <a:r>
              <a:rPr lang="fr-FR" sz="2400" b="1" dirty="0" err="1"/>
              <a:t>be</a:t>
            </a:r>
            <a:r>
              <a:rPr lang="fr-FR" sz="2400" b="1" dirty="0"/>
              <a:t> </a:t>
            </a:r>
            <a:r>
              <a:rPr lang="fr-FR" sz="2400" b="1" dirty="0" err="1"/>
              <a:t>achievable</a:t>
            </a:r>
            <a:r>
              <a:rPr lang="fr-FR" sz="2400" b="1" dirty="0"/>
              <a:t> by 2030.</a:t>
            </a:r>
          </a:p>
          <a:p>
            <a:endParaRPr lang="fr-FR" sz="2400" b="1" dirty="0"/>
          </a:p>
          <a:p>
            <a:endParaRPr lang="fr-FR" sz="2400" b="1" dirty="0"/>
          </a:p>
          <a:p>
            <a:endParaRPr lang="en-US" sz="24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999542" y="1044408"/>
            <a:ext cx="868680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CGPM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380874" y="1038422"/>
            <a:ext cx="986589" cy="37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2022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367463" y="1045935"/>
            <a:ext cx="986589" cy="3753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2026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354052" y="1039829"/>
            <a:ext cx="986589" cy="37531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2030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339444" y="1033723"/>
            <a:ext cx="986589" cy="37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2034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144364" y="1033723"/>
            <a:ext cx="986589" cy="37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….</a:t>
            </a:r>
          </a:p>
        </p:txBody>
      </p:sp>
      <p:cxnSp>
        <p:nvCxnSpPr>
          <p:cNvPr id="14" name="Connecteur droit 13"/>
          <p:cNvCxnSpPr/>
          <p:nvPr/>
        </p:nvCxnSpPr>
        <p:spPr>
          <a:xfrm flipV="1">
            <a:off x="0" y="844863"/>
            <a:ext cx="12192000" cy="0"/>
          </a:xfrm>
          <a:prstGeom prst="line">
            <a:avLst/>
          </a:prstGeom>
          <a:ln w="28575">
            <a:gradFill>
              <a:gsLst>
                <a:gs pos="0">
                  <a:srgbClr val="002060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48281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9949" y="147405"/>
            <a:ext cx="11789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3200" b="1" dirty="0">
                <a:solidFill>
                  <a:srgbClr val="002060"/>
                </a:solidFill>
              </a:rPr>
              <a:t>Scenarios for the </a:t>
            </a:r>
            <a:r>
              <a:rPr lang="fr-FR" sz="3200" b="1" dirty="0" err="1">
                <a:solidFill>
                  <a:srgbClr val="002060"/>
                </a:solidFill>
              </a:rPr>
              <a:t>redefinition</a:t>
            </a:r>
            <a:r>
              <a:rPr lang="fr-FR" sz="3200" b="1" dirty="0">
                <a:solidFill>
                  <a:srgbClr val="002060"/>
                </a:solidFill>
              </a:rPr>
              <a:t> of the second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97621" y="1838653"/>
            <a:ext cx="110939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A </a:t>
            </a:r>
            <a:r>
              <a:rPr lang="fr-FR" sz="2400" b="1" dirty="0" err="1">
                <a:solidFill>
                  <a:srgbClr val="0070C0"/>
                </a:solidFill>
              </a:rPr>
              <a:t>redefinition</a:t>
            </a:r>
            <a:r>
              <a:rPr lang="fr-FR" sz="2400" b="1" dirty="0">
                <a:solidFill>
                  <a:srgbClr val="0070C0"/>
                </a:solidFill>
              </a:rPr>
              <a:t> at CGPM 2026 </a:t>
            </a:r>
            <a:r>
              <a:rPr lang="fr-FR" sz="2400" b="1" dirty="0" err="1">
                <a:solidFill>
                  <a:srgbClr val="0070C0"/>
                </a:solidFill>
              </a:rPr>
              <a:t>is</a:t>
            </a:r>
            <a:r>
              <a:rPr lang="fr-FR" sz="2400" b="1" dirty="0">
                <a:solidFill>
                  <a:srgbClr val="0070C0"/>
                </a:solidFill>
              </a:rPr>
              <a:t> </a:t>
            </a:r>
            <a:r>
              <a:rPr lang="fr-FR" sz="2400" b="1" dirty="0" err="1">
                <a:solidFill>
                  <a:srgbClr val="0070C0"/>
                </a:solidFill>
              </a:rPr>
              <a:t>unrealistic</a:t>
            </a:r>
            <a:r>
              <a:rPr lang="fr-FR" sz="2400" b="1" dirty="0">
                <a:solidFill>
                  <a:srgbClr val="0070C0"/>
                </a:solidFill>
              </a:rPr>
              <a:t> </a:t>
            </a:r>
            <a:r>
              <a:rPr lang="fr-FR" sz="2400" b="1" dirty="0" err="1"/>
              <a:t>since</a:t>
            </a:r>
            <a:r>
              <a:rPr lang="fr-FR" sz="2400" b="1" dirty="0"/>
              <a:t> in 2022 </a:t>
            </a:r>
            <a:r>
              <a:rPr lang="fr-FR" sz="2400" b="1" dirty="0" err="1"/>
              <a:t>there</a:t>
            </a:r>
            <a:r>
              <a:rPr lang="fr-FR" sz="2400" b="1" dirty="0"/>
              <a:t> was no consensus on the </a:t>
            </a:r>
            <a:r>
              <a:rPr lang="fr-FR" sz="2400" b="1" dirty="0" err="1"/>
              <a:t>preferred</a:t>
            </a:r>
            <a:r>
              <a:rPr lang="fr-FR" sz="2400" b="1" dirty="0"/>
              <a:t> option and </a:t>
            </a:r>
            <a:r>
              <a:rPr lang="fr-FR" sz="2400" b="1" dirty="0" err="1"/>
              <a:t>still</a:t>
            </a:r>
            <a:r>
              <a:rPr lang="fr-FR" sz="2400" b="1" dirty="0"/>
              <a:t> </a:t>
            </a:r>
            <a:r>
              <a:rPr lang="fr-FR" sz="2400" b="1" dirty="0" err="1"/>
              <a:t>some</a:t>
            </a:r>
            <a:r>
              <a:rPr lang="fr-FR" sz="2400" b="1" dirty="0"/>
              <a:t> important </a:t>
            </a:r>
            <a:r>
              <a:rPr lang="fr-FR" sz="2400" b="1" dirty="0" err="1"/>
              <a:t>work</a:t>
            </a:r>
            <a:r>
              <a:rPr lang="fr-FR" sz="2400" b="1" dirty="0"/>
              <a:t> to </a:t>
            </a:r>
            <a:r>
              <a:rPr lang="fr-FR" sz="2400" b="1" dirty="0" err="1"/>
              <a:t>fulfil</a:t>
            </a:r>
            <a:r>
              <a:rPr lang="fr-FR" sz="2400" b="1" dirty="0"/>
              <a:t> all </a:t>
            </a:r>
            <a:r>
              <a:rPr lang="fr-FR" sz="2400" b="1" dirty="0" err="1"/>
              <a:t>mandatory</a:t>
            </a:r>
            <a:r>
              <a:rPr lang="fr-FR" sz="2400" b="1" dirty="0"/>
              <a:t> </a:t>
            </a:r>
            <a:r>
              <a:rPr lang="fr-FR" sz="2400" b="1" dirty="0" err="1"/>
              <a:t>criteria</a:t>
            </a:r>
            <a:r>
              <a:rPr lang="fr-FR" sz="2400" b="1" dirty="0"/>
              <a:t>.</a:t>
            </a:r>
          </a:p>
          <a:p>
            <a:endParaRPr lang="fr-FR" sz="2400" b="1" dirty="0"/>
          </a:p>
          <a:p>
            <a:r>
              <a:rPr lang="fr-FR" sz="2400" b="1" dirty="0"/>
              <a:t>CGPM 2026 </a:t>
            </a:r>
            <a:r>
              <a:rPr lang="fr-FR" sz="2400" b="1" dirty="0" err="1"/>
              <a:t>could</a:t>
            </a:r>
            <a:r>
              <a:rPr lang="fr-FR" sz="2400" b="1" dirty="0"/>
              <a:t> </a:t>
            </a:r>
            <a:r>
              <a:rPr lang="fr-FR" sz="2400" b="1" dirty="0" err="1"/>
              <a:t>validate</a:t>
            </a:r>
            <a:r>
              <a:rPr lang="fr-FR" sz="2400" b="1" dirty="0"/>
              <a:t> a </a:t>
            </a:r>
            <a:r>
              <a:rPr lang="fr-FR" sz="2400" b="1" dirty="0">
                <a:solidFill>
                  <a:srgbClr val="0070C0"/>
                </a:solidFill>
              </a:rPr>
              <a:t>roadmap </a:t>
            </a:r>
            <a:r>
              <a:rPr lang="fr-FR" sz="2400" b="1" dirty="0" err="1">
                <a:solidFill>
                  <a:srgbClr val="0070C0"/>
                </a:solidFill>
              </a:rPr>
              <a:t>towards</a:t>
            </a:r>
            <a:r>
              <a:rPr lang="fr-FR" sz="2400" b="1" dirty="0">
                <a:solidFill>
                  <a:srgbClr val="0070C0"/>
                </a:solidFill>
              </a:rPr>
              <a:t> a </a:t>
            </a:r>
            <a:r>
              <a:rPr lang="fr-FR" sz="2400" b="1" dirty="0" err="1">
                <a:solidFill>
                  <a:srgbClr val="0070C0"/>
                </a:solidFill>
              </a:rPr>
              <a:t>redefinition</a:t>
            </a:r>
            <a:r>
              <a:rPr lang="fr-FR" sz="2400" b="1" dirty="0">
                <a:solidFill>
                  <a:srgbClr val="0070C0"/>
                </a:solidFill>
              </a:rPr>
              <a:t> in 2030</a:t>
            </a:r>
            <a:r>
              <a:rPr lang="fr-FR" sz="2400" b="1" dirty="0"/>
              <a:t> if, in 2026, </a:t>
            </a:r>
            <a:r>
              <a:rPr lang="fr-FR" sz="2400" b="1" dirty="0" err="1"/>
              <a:t>there</a:t>
            </a:r>
            <a:r>
              <a:rPr lang="fr-FR" sz="2400" b="1" dirty="0"/>
              <a:t> </a:t>
            </a:r>
            <a:r>
              <a:rPr lang="fr-FR" sz="2400" b="1" dirty="0" err="1"/>
              <a:t>is</a:t>
            </a:r>
            <a:r>
              <a:rPr lang="fr-FR" sz="2400" b="1" dirty="0"/>
              <a:t> a consensus on the </a:t>
            </a:r>
            <a:r>
              <a:rPr lang="fr-FR" sz="2400" b="1" dirty="0" err="1"/>
              <a:t>redefinition</a:t>
            </a:r>
            <a:r>
              <a:rPr lang="fr-FR" sz="2400" b="1" dirty="0"/>
              <a:t> option to </a:t>
            </a:r>
            <a:r>
              <a:rPr lang="fr-FR" sz="2400" b="1" dirty="0" err="1"/>
              <a:t>be</a:t>
            </a:r>
            <a:r>
              <a:rPr lang="fr-FR" sz="2400" b="1" dirty="0"/>
              <a:t> </a:t>
            </a:r>
            <a:r>
              <a:rPr lang="fr-FR" sz="2400" b="1" dirty="0" err="1"/>
              <a:t>chosen</a:t>
            </a:r>
            <a:r>
              <a:rPr lang="fr-FR" sz="2400" b="1" dirty="0"/>
              <a:t> and if the </a:t>
            </a:r>
            <a:r>
              <a:rPr lang="fr-FR" sz="2400" b="1" dirty="0" err="1"/>
              <a:t>work</a:t>
            </a:r>
            <a:r>
              <a:rPr lang="fr-FR" sz="2400" b="1" dirty="0"/>
              <a:t> to </a:t>
            </a:r>
            <a:r>
              <a:rPr lang="fr-FR" sz="2400" b="1" dirty="0" err="1"/>
              <a:t>fulfil</a:t>
            </a:r>
            <a:r>
              <a:rPr lang="fr-FR" sz="2400" b="1" dirty="0"/>
              <a:t> </a:t>
            </a:r>
            <a:r>
              <a:rPr lang="fr-FR" sz="2400" b="1" dirty="0" err="1"/>
              <a:t>mandatory</a:t>
            </a:r>
            <a:r>
              <a:rPr lang="fr-FR" sz="2400" b="1" dirty="0"/>
              <a:t> </a:t>
            </a:r>
            <a:r>
              <a:rPr lang="fr-FR" sz="2400" b="1" dirty="0" err="1"/>
              <a:t>criteria</a:t>
            </a:r>
            <a:r>
              <a:rPr lang="fr-FR" sz="2400" b="1" dirty="0"/>
              <a:t> </a:t>
            </a:r>
            <a:r>
              <a:rPr lang="fr-FR" sz="2400" b="1" dirty="0" err="1"/>
              <a:t>is</a:t>
            </a:r>
            <a:r>
              <a:rPr lang="fr-FR" sz="2400" b="1" dirty="0"/>
              <a:t> </a:t>
            </a:r>
            <a:r>
              <a:rPr lang="fr-FR" sz="2400" b="1" dirty="0" err="1"/>
              <a:t>likely</a:t>
            </a:r>
            <a:r>
              <a:rPr lang="fr-FR" sz="2400" b="1" dirty="0"/>
              <a:t> to </a:t>
            </a:r>
            <a:r>
              <a:rPr lang="fr-FR" sz="2400" b="1" dirty="0" err="1"/>
              <a:t>be</a:t>
            </a:r>
            <a:r>
              <a:rPr lang="fr-FR" sz="2400" b="1" dirty="0"/>
              <a:t> </a:t>
            </a:r>
            <a:r>
              <a:rPr lang="fr-FR" sz="2400" b="1" dirty="0" err="1"/>
              <a:t>achievable</a:t>
            </a:r>
            <a:r>
              <a:rPr lang="fr-FR" sz="2400" b="1" dirty="0"/>
              <a:t> by 2030.</a:t>
            </a:r>
          </a:p>
          <a:p>
            <a:endParaRPr lang="fr-FR" sz="2400" b="1" dirty="0"/>
          </a:p>
          <a:p>
            <a:r>
              <a:rPr lang="fr-FR" sz="2400" b="1" dirty="0">
                <a:solidFill>
                  <a:srgbClr val="0070C0"/>
                </a:solidFill>
              </a:rPr>
              <a:t>If </a:t>
            </a:r>
            <a:r>
              <a:rPr lang="fr-FR" sz="2400" b="1" dirty="0" err="1">
                <a:solidFill>
                  <a:srgbClr val="0070C0"/>
                </a:solidFill>
              </a:rPr>
              <a:t>it</a:t>
            </a:r>
            <a:r>
              <a:rPr lang="fr-FR" sz="2400" b="1" dirty="0">
                <a:solidFill>
                  <a:srgbClr val="0070C0"/>
                </a:solidFill>
              </a:rPr>
              <a:t> </a:t>
            </a:r>
            <a:r>
              <a:rPr lang="fr-FR" sz="2400" b="1" dirty="0" err="1">
                <a:solidFill>
                  <a:srgbClr val="0070C0"/>
                </a:solidFill>
              </a:rPr>
              <a:t>is</a:t>
            </a:r>
            <a:r>
              <a:rPr lang="fr-FR" sz="2400" b="1" dirty="0">
                <a:solidFill>
                  <a:srgbClr val="0070C0"/>
                </a:solidFill>
              </a:rPr>
              <a:t> not possible in 2030</a:t>
            </a:r>
            <a:r>
              <a:rPr lang="fr-FR" sz="2400" b="1" dirty="0"/>
              <a:t>, the </a:t>
            </a:r>
            <a:r>
              <a:rPr lang="fr-FR" sz="2400" b="1" dirty="0" err="1"/>
              <a:t>redefinition</a:t>
            </a:r>
            <a:r>
              <a:rPr lang="fr-FR" sz="2400" b="1" dirty="0"/>
              <a:t> </a:t>
            </a:r>
            <a:r>
              <a:rPr lang="fr-FR" sz="2400" b="1" dirty="0" err="1"/>
              <a:t>will</a:t>
            </a:r>
            <a:r>
              <a:rPr lang="fr-FR" sz="2400" b="1" dirty="0"/>
              <a:t> </a:t>
            </a:r>
            <a:r>
              <a:rPr lang="fr-FR" sz="2400" b="1" dirty="0" err="1"/>
              <a:t>be</a:t>
            </a:r>
            <a:r>
              <a:rPr lang="fr-FR" sz="2400" b="1" dirty="0"/>
              <a:t> </a:t>
            </a:r>
            <a:r>
              <a:rPr lang="fr-FR" sz="2400" b="1" dirty="0" err="1"/>
              <a:t>postponed</a:t>
            </a:r>
            <a:r>
              <a:rPr lang="fr-FR" sz="2400" b="1" dirty="0"/>
              <a:t>, to CGPM 2034 or the </a:t>
            </a:r>
            <a:r>
              <a:rPr lang="fr-FR" sz="2400" b="1" dirty="0" err="1"/>
              <a:t>following</a:t>
            </a:r>
            <a:r>
              <a:rPr lang="fr-FR" sz="2400" b="1" dirty="0"/>
              <a:t> one… But </a:t>
            </a:r>
            <a:r>
              <a:rPr lang="fr-FR" sz="2400" b="1" dirty="0" err="1"/>
              <a:t>what</a:t>
            </a:r>
            <a:r>
              <a:rPr lang="fr-FR" sz="2400" b="1" dirty="0"/>
              <a:t> about </a:t>
            </a:r>
            <a:r>
              <a:rPr lang="fr-FR" sz="2400" b="1" dirty="0" err="1"/>
              <a:t>maintaining</a:t>
            </a:r>
            <a:r>
              <a:rPr lang="fr-FR" sz="2400" b="1" dirty="0"/>
              <a:t> </a:t>
            </a:r>
            <a:r>
              <a:rPr lang="fr-FR" sz="2400" b="1" dirty="0" err="1"/>
              <a:t>until</a:t>
            </a:r>
            <a:r>
              <a:rPr lang="fr-FR" sz="2400" b="1" dirty="0"/>
              <a:t> 2040 and </a:t>
            </a:r>
            <a:r>
              <a:rPr lang="fr-FR" sz="2400" b="1" dirty="0" err="1"/>
              <a:t>later</a:t>
            </a:r>
            <a:r>
              <a:rPr lang="fr-FR" sz="2400" b="1" dirty="0"/>
              <a:t> the </a:t>
            </a:r>
            <a:r>
              <a:rPr lang="fr-FR" sz="2400" b="1" dirty="0" err="1"/>
              <a:t>operation</a:t>
            </a:r>
            <a:r>
              <a:rPr lang="fr-FR" sz="2400" b="1" dirty="0"/>
              <a:t> of Cs </a:t>
            </a:r>
            <a:r>
              <a:rPr lang="fr-FR" sz="2400" b="1" dirty="0" err="1"/>
              <a:t>fountains</a:t>
            </a:r>
            <a:r>
              <a:rPr lang="fr-FR" sz="2400" b="1" dirty="0"/>
              <a:t> </a:t>
            </a:r>
            <a:r>
              <a:rPr lang="fr-FR" sz="2400" b="1" dirty="0" err="1"/>
              <a:t>that</a:t>
            </a:r>
            <a:r>
              <a:rPr lang="fr-FR" sz="2400" b="1" dirty="0"/>
              <a:t> have been </a:t>
            </a:r>
            <a:r>
              <a:rPr lang="fr-FR" sz="2400" b="1" dirty="0" err="1"/>
              <a:t>built</a:t>
            </a:r>
            <a:r>
              <a:rPr lang="fr-FR" sz="2400" b="1" dirty="0"/>
              <a:t> in the 1990s - 2000s?</a:t>
            </a:r>
          </a:p>
          <a:p>
            <a:endParaRPr lang="fr-FR" sz="2400" b="1" dirty="0"/>
          </a:p>
          <a:p>
            <a:endParaRPr lang="en-US" sz="24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999542" y="1044408"/>
            <a:ext cx="868680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CGPM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380874" y="1038422"/>
            <a:ext cx="986589" cy="37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2022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367463" y="1045935"/>
            <a:ext cx="986589" cy="3753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2026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354052" y="1039829"/>
            <a:ext cx="986589" cy="37531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2030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339448" y="1033723"/>
            <a:ext cx="986589" cy="3753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2034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144368" y="1033723"/>
            <a:ext cx="986589" cy="37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….</a:t>
            </a:r>
          </a:p>
        </p:txBody>
      </p:sp>
      <p:cxnSp>
        <p:nvCxnSpPr>
          <p:cNvPr id="14" name="Connecteur droit 13"/>
          <p:cNvCxnSpPr/>
          <p:nvPr/>
        </p:nvCxnSpPr>
        <p:spPr>
          <a:xfrm flipV="1">
            <a:off x="0" y="844863"/>
            <a:ext cx="12192000" cy="0"/>
          </a:xfrm>
          <a:prstGeom prst="line">
            <a:avLst/>
          </a:prstGeom>
          <a:ln w="28575">
            <a:gradFill>
              <a:gsLst>
                <a:gs pos="0">
                  <a:srgbClr val="002060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74997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13A18FC-03B3-BDE5-4485-7191F63EF6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0" y="2146570"/>
            <a:ext cx="12192000" cy="5020113"/>
          </a:xfrm>
        </p:spPr>
        <p:txBody>
          <a:bodyPr>
            <a:normAutofit/>
          </a:bodyPr>
          <a:lstStyle/>
          <a:p>
            <a:pPr marL="444500" algn="l"/>
            <a:r>
              <a:rPr lang="en-US" sz="2800" b="1" dirty="0">
                <a:solidFill>
                  <a:srgbClr val="1E3C7A"/>
                </a:solidFill>
              </a:rPr>
              <a:t>encourages</a:t>
            </a:r>
            <a:r>
              <a:rPr lang="en-US" sz="2800" dirty="0">
                <a:solidFill>
                  <a:srgbClr val="1E3C7A"/>
                </a:solidFill>
              </a:rPr>
              <a:t> the International Committee for Weights and Measures (CIPM) </a:t>
            </a:r>
          </a:p>
          <a:p>
            <a:pPr marL="901700" indent="-457200" algn="l">
              <a:buFont typeface="Times New Roman" panose="02020603050405020304" pitchFamily="18" charset="0"/>
              <a:buChar char="−"/>
            </a:pPr>
            <a:r>
              <a:rPr lang="en-US" sz="2800" dirty="0">
                <a:solidFill>
                  <a:srgbClr val="1E3C7A"/>
                </a:solidFill>
              </a:rPr>
              <a:t>to promote the importance of achieving the objectives in the roadmap for the redefinition of the second, </a:t>
            </a:r>
          </a:p>
          <a:p>
            <a:pPr marL="901700" indent="-457200" algn="l">
              <a:buFont typeface="Times New Roman" panose="02020603050405020304" pitchFamily="18" charset="0"/>
              <a:buChar char="−"/>
            </a:pPr>
            <a:r>
              <a:rPr lang="en-US" sz="2800" dirty="0">
                <a:solidFill>
                  <a:srgbClr val="1E3C7A"/>
                </a:solidFill>
              </a:rPr>
              <a:t>to bring proposals to the 28th meeting of the CGPM (2026) for the </a:t>
            </a:r>
            <a:r>
              <a:rPr lang="en-US" sz="2800" dirty="0">
                <a:solidFill>
                  <a:srgbClr val="FF0000"/>
                </a:solidFill>
              </a:rPr>
              <a:t>choice of the preferred species</a:t>
            </a:r>
            <a:r>
              <a:rPr lang="en-US" sz="2800" dirty="0">
                <a:solidFill>
                  <a:srgbClr val="1E3C7A"/>
                </a:solidFill>
              </a:rPr>
              <a:t>, or </a:t>
            </a:r>
            <a:r>
              <a:rPr lang="en-US" sz="2800" dirty="0">
                <a:solidFill>
                  <a:srgbClr val="FF0000"/>
                </a:solidFill>
              </a:rPr>
              <a:t>ensemble of species</a:t>
            </a:r>
            <a:r>
              <a:rPr lang="en-US" sz="2800" dirty="0">
                <a:solidFill>
                  <a:srgbClr val="1E3C7A"/>
                </a:solidFill>
              </a:rPr>
              <a:t> for a new definition of the second, and for the </a:t>
            </a:r>
            <a:r>
              <a:rPr lang="en-US" sz="2800" dirty="0">
                <a:solidFill>
                  <a:srgbClr val="FF0000"/>
                </a:solidFill>
              </a:rPr>
              <a:t>further steps </a:t>
            </a:r>
            <a:r>
              <a:rPr lang="en-US" sz="2800" dirty="0">
                <a:solidFill>
                  <a:srgbClr val="1E3C7A"/>
                </a:solidFill>
              </a:rPr>
              <a:t>that must be taken for a new definition to be adopted at the 29th meeting of the CGPM (2030), </a:t>
            </a:r>
          </a:p>
          <a:p>
            <a:pPr marL="444500" algn="l"/>
            <a:r>
              <a:rPr lang="en-US" sz="2800" dirty="0">
                <a:solidFill>
                  <a:srgbClr val="1E3C7A"/>
                </a:solidFill>
              </a:rPr>
              <a:t>and </a:t>
            </a:r>
            <a:r>
              <a:rPr lang="en-US" sz="2800" b="1" dirty="0">
                <a:solidFill>
                  <a:srgbClr val="1E3C7A"/>
                </a:solidFill>
              </a:rPr>
              <a:t>invites </a:t>
            </a:r>
            <a:r>
              <a:rPr lang="en-US" sz="2800" dirty="0">
                <a:solidFill>
                  <a:srgbClr val="1E3C7A"/>
                </a:solidFill>
              </a:rPr>
              <a:t>Member States to support research activities, and the development of national and international infrastructures, to allow progress towards the adoption of a new definition of the second.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3EE5B9-BB24-01C6-3992-BD1275391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57245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6DDDC7-0FEE-41AA-838F-56B04B0AB9E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75CAEA-8931-442C-8696-6EA5CECF3D0E}"/>
              </a:ext>
            </a:extLst>
          </p:cNvPr>
          <p:cNvSpPr/>
          <p:nvPr/>
        </p:nvSpPr>
        <p:spPr>
          <a:xfrm>
            <a:off x="116732" y="1042350"/>
            <a:ext cx="11789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CGPM 2022 </a:t>
            </a:r>
            <a:r>
              <a:rPr kumimoji="0" lang="fr-FR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Resolution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5 -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the future redefinition of the second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3944DDF-2E49-4C86-B912-E03CCA4A2E96}"/>
              </a:ext>
            </a:extLst>
          </p:cNvPr>
          <p:cNvCxnSpPr/>
          <p:nvPr/>
        </p:nvCxnSpPr>
        <p:spPr>
          <a:xfrm flipV="1">
            <a:off x="0" y="844863"/>
            <a:ext cx="12192000" cy="0"/>
          </a:xfrm>
          <a:prstGeom prst="line">
            <a:avLst/>
          </a:prstGeom>
          <a:ln w="28575">
            <a:gradFill>
              <a:gsLst>
                <a:gs pos="0">
                  <a:srgbClr val="002060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A973D4A5-42B1-DF9D-FAC2-4FBEE19F50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67" t="10816" r="37618" b="70375"/>
          <a:stretch/>
        </p:blipFill>
        <p:spPr>
          <a:xfrm>
            <a:off x="0" y="21105"/>
            <a:ext cx="3514928" cy="850696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29DE762-8F94-801E-AB68-EA52FFA8A0C0}"/>
              </a:ext>
            </a:extLst>
          </p:cNvPr>
          <p:cNvSpPr txBox="1"/>
          <p:nvPr/>
        </p:nvSpPr>
        <p:spPr>
          <a:xfrm>
            <a:off x="6579798" y="107313"/>
            <a:ext cx="6172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193B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Updating the Roadmap for the redefinition of second</a:t>
            </a:r>
            <a:endParaRPr lang="en-GB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A962DAC-D14E-2BE9-94C6-F621A916547D}"/>
              </a:ext>
            </a:extLst>
          </p:cNvPr>
          <p:cNvSpPr txBox="1"/>
          <p:nvPr/>
        </p:nvSpPr>
        <p:spPr>
          <a:xfrm>
            <a:off x="6705179" y="540927"/>
            <a:ext cx="61052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https://www.bipm.org/documents/20126/64811223/Resolutions-2022.pdf</a:t>
            </a:r>
          </a:p>
        </p:txBody>
      </p:sp>
    </p:spTree>
    <p:extLst>
      <p:ext uri="{BB962C8B-B14F-4D97-AF65-F5344CB8AC3E}">
        <p14:creationId xmlns:p14="http://schemas.microsoft.com/office/powerpoint/2010/main" val="40750170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>
          <a:xfrm flipV="1">
            <a:off x="0" y="761237"/>
            <a:ext cx="12192000" cy="0"/>
          </a:xfrm>
          <a:prstGeom prst="line">
            <a:avLst/>
          </a:prstGeom>
          <a:ln w="28575">
            <a:gradFill>
              <a:gsLst>
                <a:gs pos="0">
                  <a:srgbClr val="002060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3F9EC470-7BA0-4FC5-A8D3-2F1EFBAD6A7F}"/>
              </a:ext>
            </a:extLst>
          </p:cNvPr>
          <p:cNvSpPr txBox="1">
            <a:spLocks/>
          </p:cNvSpPr>
          <p:nvPr/>
        </p:nvSpPr>
        <p:spPr>
          <a:xfrm>
            <a:off x="-88777" y="-34753"/>
            <a:ext cx="12192000" cy="1031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4450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E3C7A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Working towards CGPM 2026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452BC5C-BCDE-1CC8-7130-D08DBEAB4E5F}"/>
              </a:ext>
            </a:extLst>
          </p:cNvPr>
          <p:cNvSpPr txBox="1"/>
          <p:nvPr/>
        </p:nvSpPr>
        <p:spPr>
          <a:xfrm>
            <a:off x="536255" y="1441047"/>
            <a:ext cx="3569919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1E3C7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1E3C7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1E3C7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preparation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1E3C7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CGPM 2026,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1E3C7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1E3C7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1E3C7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need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1E3C7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 consensus 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1E3C7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DengXian" panose="02010600030101010101" pitchFamily="2" charset="-122"/>
                <a:cs typeface="+mn-cs"/>
              </a:rPr>
              <a:t>which definition option, which radiation(s) (or a few possibilities)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DengXian" panose="02010600030101010101" pitchFamily="2" charset="-122"/>
              <a:cs typeface="+mn-cs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 have a good confidence in the capacity to fulfil the mandatory criteria before 2030 </a:t>
            </a:r>
            <a:endParaRPr lang="fr-FR" b="1" dirty="0">
              <a:solidFill>
                <a:srgbClr val="FF0000"/>
              </a:solidFill>
              <a:latin typeface="Calibri" panose="020F0502020204030204" pitchFamily="34" charset="0"/>
              <a:ea typeface="DengXian" panose="02010600030101010101" pitchFamily="2" charset="-122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5DA1233-B920-89E7-8A24-86BB4723D332}"/>
              </a:ext>
            </a:extLst>
          </p:cNvPr>
          <p:cNvSpPr txBox="1"/>
          <p:nvPr/>
        </p:nvSpPr>
        <p:spPr>
          <a:xfrm>
            <a:off x="5083473" y="1441047"/>
            <a:ext cx="67778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E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Re-organization of the Task Force for the </a:t>
            </a:r>
            <a:r>
              <a:rPr kumimoji="0" lang="en-A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redefin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</a:t>
            </a:r>
            <a:r>
              <a:rPr kumimoji="0" lang="en-A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tion</a:t>
            </a:r>
            <a:r>
              <a:rPr kumimoji="0" lang="en-AE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the second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Coordination: Dimarcq, Tavella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SG 1 - </a:t>
            </a:r>
            <a:r>
              <a:rPr kumimoji="0" lang="en-A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Redef</a:t>
            </a: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options  (</a:t>
            </a: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Bize, Peik, Fang, </a:t>
            </a: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Panfilo</a:t>
            </a: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members to ensure an international/all countries point of view)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 analysis of concrete proposals focused on options 1 and 2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SG 2 - Criteria (</a:t>
            </a:r>
            <a:r>
              <a:rPr kumimoji="0" lang="en-A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Calonico</a:t>
            </a: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Ido</a:t>
            </a: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Weyers, </a:t>
            </a: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Tagliaferro</a:t>
            </a: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with Chairs CCTF WG FS, PSFS, ATFT, TAI, ALGO, GNSS, TWSTFT 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Monitor fulfilment index and promotion of progress and achievements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SG 3 - Education (</a:t>
            </a: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Gertsvolf and Mileti</a:t>
            </a: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Meynadier </a:t>
            </a:r>
            <a:r>
              <a:rPr kumimoji="0" lang="en-A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dedicated members 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Educational activities and communication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587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6CF4721A-07CE-49D0-A48D-9E4B5182CA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303435"/>
              </p:ext>
            </p:extLst>
          </p:nvPr>
        </p:nvGraphicFramePr>
        <p:xfrm>
          <a:off x="110359" y="-22628"/>
          <a:ext cx="12192000" cy="68806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9031">
                  <a:extLst>
                    <a:ext uri="{9D8B030D-6E8A-4147-A177-3AD203B41FA5}">
                      <a16:colId xmlns:a16="http://schemas.microsoft.com/office/drawing/2014/main" val="2411792548"/>
                    </a:ext>
                  </a:extLst>
                </a:gridCol>
                <a:gridCol w="4955663">
                  <a:extLst>
                    <a:ext uri="{9D8B030D-6E8A-4147-A177-3AD203B41FA5}">
                      <a16:colId xmlns:a16="http://schemas.microsoft.com/office/drawing/2014/main" val="2645909174"/>
                    </a:ext>
                  </a:extLst>
                </a:gridCol>
                <a:gridCol w="1058635">
                  <a:extLst>
                    <a:ext uri="{9D8B030D-6E8A-4147-A177-3AD203B41FA5}">
                      <a16:colId xmlns:a16="http://schemas.microsoft.com/office/drawing/2014/main" val="2078336841"/>
                    </a:ext>
                  </a:extLst>
                </a:gridCol>
                <a:gridCol w="1319980">
                  <a:extLst>
                    <a:ext uri="{9D8B030D-6E8A-4147-A177-3AD203B41FA5}">
                      <a16:colId xmlns:a16="http://schemas.microsoft.com/office/drawing/2014/main" val="1006116977"/>
                    </a:ext>
                  </a:extLst>
                </a:gridCol>
                <a:gridCol w="1750663">
                  <a:extLst>
                    <a:ext uri="{9D8B030D-6E8A-4147-A177-3AD203B41FA5}">
                      <a16:colId xmlns:a16="http://schemas.microsoft.com/office/drawing/2014/main" val="610887826"/>
                    </a:ext>
                  </a:extLst>
                </a:gridCol>
                <a:gridCol w="1370108">
                  <a:extLst>
                    <a:ext uri="{9D8B030D-6E8A-4147-A177-3AD203B41FA5}">
                      <a16:colId xmlns:a16="http://schemas.microsoft.com/office/drawing/2014/main" val="978881960"/>
                    </a:ext>
                  </a:extLst>
                </a:gridCol>
                <a:gridCol w="1017920">
                  <a:extLst>
                    <a:ext uri="{9D8B030D-6E8A-4147-A177-3AD203B41FA5}">
                      <a16:colId xmlns:a16="http://schemas.microsoft.com/office/drawing/2014/main" val="3595449"/>
                    </a:ext>
                  </a:extLst>
                </a:gridCol>
              </a:tblGrid>
              <a:tr h="846157">
                <a:tc>
                  <a:txBody>
                    <a:bodyPr/>
                    <a:lstStyle/>
                    <a:p>
                      <a:pPr algn="ctr"/>
                      <a:endParaRPr lang="fr-FR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 all TF members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 26, 2023</a:t>
                      </a:r>
                      <a:endParaRPr kumimoji="0" lang="fr-FR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highlight>
                            <a:srgbClr val="FFFF00"/>
                          </a:highlight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CCTF Information meeting, </a:t>
                      </a:r>
                      <a:r>
                        <a:rPr lang="fr-FR" sz="1000" b="1" dirty="0" err="1">
                          <a:highlight>
                            <a:srgbClr val="FFFF00"/>
                          </a:highlight>
                        </a:rPr>
                        <a:t>Nov</a:t>
                      </a:r>
                      <a:r>
                        <a:rPr lang="fr-FR" sz="1000" b="1" dirty="0">
                          <a:highlight>
                            <a:srgbClr val="FFFF00"/>
                          </a:highlight>
                        </a:rPr>
                        <a:t> 16, 2023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r>
                        <a:rPr lang="en-GB" sz="1000" b="1" baseline="30000" dirty="0"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CCTF</a:t>
                      </a:r>
                    </a:p>
                    <a:p>
                      <a:pPr algn="ctr"/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Session 1</a:t>
                      </a:r>
                    </a:p>
                    <a:p>
                      <a:pPr algn="ctr"/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Nov 2024 </a:t>
                      </a:r>
                      <a:endParaRPr lang="fr-FR" sz="1000" b="1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r>
                        <a:rPr lang="en-GB" sz="1000" b="1" baseline="30000" dirty="0"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CCTF</a:t>
                      </a:r>
                    </a:p>
                    <a:p>
                      <a:pPr algn="ctr"/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Session 2</a:t>
                      </a:r>
                    </a:p>
                    <a:p>
                      <a:pPr algn="ctr"/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Sept. 2025</a:t>
                      </a:r>
                      <a:endParaRPr lang="fr-FR" sz="1000" b="1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CGPM</a:t>
                      </a:r>
                    </a:p>
                    <a:p>
                      <a:pPr algn="ctr"/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fr-FR" sz="1000" b="1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8865428"/>
                  </a:ext>
                </a:extLst>
              </a:tr>
              <a:tr h="308353">
                <a:tc rowSpan="3"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latin typeface="+mn-lt"/>
                        </a:rPr>
                        <a:t>TF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00" noProof="0" dirty="0">
                          <a:latin typeface="+mn-lt"/>
                        </a:rPr>
                        <a:t>Action Plan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noProof="0" dirty="0"/>
                        <a:t>Almost finalized</a:t>
                      </a:r>
                      <a:endParaRPr kumimoji="0" lang="en-GB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noProof="0" dirty="0"/>
                        <a:t>Finalized</a:t>
                      </a:r>
                      <a:endParaRPr kumimoji="0" lang="en-GB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4674805"/>
                  </a:ext>
                </a:extLst>
              </a:tr>
              <a:tr h="695058">
                <a:tc vMerge="1">
                  <a:txBody>
                    <a:bodyPr/>
                    <a:lstStyle/>
                    <a:p>
                      <a:pPr algn="ctr"/>
                      <a:endParaRPr lang="fr-FR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Updated roadmap towards the redefinition of the second, criteria, conditions, and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Indicators  to discriminate among </a:t>
                      </a:r>
                      <a:r>
                        <a:rPr lang="en-GB" sz="1000" kern="1200" noProof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redef</a:t>
                      </a:r>
                      <a:r>
                        <a:rPr lang="en-GB" sz="10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possibilities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noProof="0" dirty="0"/>
                        <a:t>Draft</a:t>
                      </a:r>
                    </a:p>
                    <a:p>
                      <a:pPr algn="ctr"/>
                      <a:r>
                        <a:rPr lang="en-GB" sz="1000" b="0" noProof="0" dirty="0"/>
                        <a:t>Preliminary </a:t>
                      </a:r>
                      <a:r>
                        <a:rPr lang="en-GB" sz="1000" b="0" noProof="0" dirty="0" err="1"/>
                        <a:t>redef</a:t>
                      </a:r>
                      <a:r>
                        <a:rPr lang="en-GB" sz="1000" b="0" noProof="0" dirty="0"/>
                        <a:t> possibilities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b="0" noProof="0" dirty="0"/>
                        <a:t>Updated roadmap with </a:t>
                      </a:r>
                      <a:r>
                        <a:rPr lang="en-US" sz="1000" b="0" dirty="0">
                          <a:latin typeface="+mn-lt"/>
                        </a:rPr>
                        <a:t>chosen redefinition option and species (or a few possibilities) </a:t>
                      </a:r>
                      <a:r>
                        <a:rPr lang="en-GB" sz="1000" b="0" noProof="0" dirty="0"/>
                        <a:t>and planned fulfilment of mandatory criteria by 2029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556556"/>
                  </a:ext>
                </a:extLst>
              </a:tr>
              <a:tr h="486224">
                <a:tc vMerge="1">
                  <a:txBody>
                    <a:bodyPr/>
                    <a:lstStyle/>
                    <a:p>
                      <a:pPr algn="ctr"/>
                      <a:endParaRPr lang="fr-FR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Draft resolution to the CGPM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noProof="0" dirty="0"/>
                        <a:t>draft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b="0" noProof="0" dirty="0"/>
                        <a:t>Submitted to CGPM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2315213"/>
                  </a:ext>
                </a:extLst>
              </a:tr>
              <a:tr h="695058"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latin typeface="+mn-lt"/>
                        </a:rPr>
                        <a:t>SG1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000" noProof="0" dirty="0">
                          <a:latin typeface="+mn-lt"/>
                        </a:rPr>
                        <a:t>Option documents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GB" sz="1000" noProof="0" dirty="0">
                          <a:latin typeface="+mn-lt"/>
                        </a:rPr>
                        <a:t>Description of options describing </a:t>
                      </a:r>
                      <a:r>
                        <a:rPr lang="en-GB" sz="1000" noProof="0" dirty="0">
                          <a:solidFill>
                            <a:schemeClr val="tx1"/>
                          </a:solidFill>
                          <a:latin typeface="+mn-lt"/>
                        </a:rPr>
                        <a:t>opt</a:t>
                      </a:r>
                      <a:r>
                        <a:rPr lang="en-GB" sz="1000" noProof="0" dirty="0">
                          <a:latin typeface="+mn-lt"/>
                        </a:rPr>
                        <a:t> 1, opt 2 (a and b), (opt 3),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GB" sz="10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practical implementation  of opt 1 and 2 (comparative table?)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GB" sz="100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Pros/cons         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 err="1">
                          <a:latin typeface="+mn-lt"/>
                        </a:rPr>
                        <a:t>ToC</a:t>
                      </a:r>
                      <a:r>
                        <a:rPr lang="en-GB" sz="1000" noProof="0" dirty="0">
                          <a:latin typeface="+mn-lt"/>
                        </a:rPr>
                        <a:t> and draft version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noProof="0" dirty="0">
                          <a:latin typeface="+mn-lt"/>
                        </a:rPr>
                        <a:t>First version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noProof="0" dirty="0">
                          <a:latin typeface="+mn-lt"/>
                        </a:rPr>
                        <a:t>Final version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noProof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3792047"/>
                  </a:ext>
                </a:extLst>
              </a:tr>
              <a:tr h="695058">
                <a:tc vMerge="1">
                  <a:txBody>
                    <a:bodyPr/>
                    <a:lstStyle/>
                    <a:p>
                      <a:pPr algn="ctr"/>
                      <a:endParaRPr lang="fr-FR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000" noProof="0" dirty="0">
                          <a:latin typeface="+mn-lt"/>
                        </a:rPr>
                        <a:t>Factsheets on most promising atomic species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noProof="0" dirty="0">
                          <a:latin typeface="+mn-lt"/>
                        </a:rPr>
                        <a:t>Template/</a:t>
                      </a:r>
                    </a:p>
                    <a:p>
                      <a:pPr algn="ctr"/>
                      <a:r>
                        <a:rPr lang="en-GB" sz="1000" noProof="0" dirty="0">
                          <a:latin typeface="+mn-lt"/>
                        </a:rPr>
                        <a:t>Preliminary version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>
                          <a:latin typeface="+mn-lt"/>
                        </a:rPr>
                        <a:t>First version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>
                          <a:solidFill>
                            <a:schemeClr val="tx1"/>
                          </a:solidFill>
                          <a:latin typeface="+mn-lt"/>
                        </a:rPr>
                        <a:t>Updated version -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>
                          <a:solidFill>
                            <a:schemeClr val="tx1"/>
                          </a:solidFill>
                          <a:latin typeface="+mn-lt"/>
                        </a:rPr>
                        <a:t>Categorize  candidates (mostly ready, intermediate, not ready)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>
                          <a:solidFill>
                            <a:schemeClr val="tx1"/>
                          </a:solidFill>
                          <a:latin typeface="+mn-lt"/>
                        </a:rPr>
                        <a:t>Final version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7364246"/>
                  </a:ext>
                </a:extLst>
              </a:tr>
              <a:tr h="543958">
                <a:tc rowSpan="3"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latin typeface="+mn-lt"/>
                        </a:rPr>
                        <a:t>SG2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000" noProof="0" dirty="0">
                          <a:latin typeface="+mn-lt"/>
                        </a:rPr>
                        <a:t>Factsheet for each criterion fulfilment 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noProof="0" dirty="0">
                          <a:latin typeface="+mn-lt"/>
                        </a:rPr>
                        <a:t>Template/</a:t>
                      </a:r>
                    </a:p>
                    <a:p>
                      <a:pPr algn="ctr"/>
                      <a:r>
                        <a:rPr lang="en-GB" sz="1000" noProof="0" dirty="0">
                          <a:latin typeface="+mn-lt"/>
                        </a:rPr>
                        <a:t>Preliminary version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>
                          <a:latin typeface="+mn-lt"/>
                        </a:rPr>
                        <a:t>First version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>
                          <a:solidFill>
                            <a:schemeClr val="tx1"/>
                          </a:solidFill>
                          <a:latin typeface="+mn-lt"/>
                        </a:rPr>
                        <a:t>Updated version –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>
                          <a:solidFill>
                            <a:schemeClr val="tx1"/>
                          </a:solidFill>
                          <a:latin typeface="+mn-lt"/>
                        </a:rPr>
                        <a:t>Pointing out criticalities and achievements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>
                          <a:solidFill>
                            <a:schemeClr val="tx1"/>
                          </a:solidFill>
                          <a:latin typeface="+mn-lt"/>
                        </a:rPr>
                        <a:t>Updated version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5370478"/>
                  </a:ext>
                </a:extLst>
              </a:tr>
              <a:tr h="308353">
                <a:tc vMerge="1"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latin typeface="+mn-lt"/>
                        </a:rPr>
                        <a:t>SG2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00" noProof="0" dirty="0">
                          <a:latin typeface="+mn-lt"/>
                        </a:rPr>
                        <a:t>On CCTF web page: criteria fulfilment presentation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>
                          <a:latin typeface="+mn-lt"/>
                        </a:rPr>
                        <a:t>Announce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>
                          <a:latin typeface="+mn-lt"/>
                        </a:rPr>
                        <a:t>2023 version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>
                          <a:solidFill>
                            <a:schemeClr val="tx1"/>
                          </a:solidFill>
                          <a:latin typeface="+mn-lt"/>
                        </a:rPr>
                        <a:t>2024 version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>
                          <a:solidFill>
                            <a:schemeClr val="tx1"/>
                          </a:solidFill>
                          <a:latin typeface="+mn-lt"/>
                        </a:rPr>
                        <a:t>2025 version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>
                          <a:solidFill>
                            <a:schemeClr val="tx1"/>
                          </a:solidFill>
                          <a:latin typeface="+mn-lt"/>
                        </a:rPr>
                        <a:t>2026 version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2777647"/>
                  </a:ext>
                </a:extLst>
              </a:tr>
              <a:tr h="66414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Ideas for recognition of the activities in NMIs and for valorisation of achievements and progress. Monitor projects and possible delay in achievements with the Sg3 and all sg Chairs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>
                          <a:solidFill>
                            <a:schemeClr val="tx1"/>
                          </a:solidFill>
                          <a:latin typeface="+mn-lt"/>
                        </a:rPr>
                        <a:t>Preliminary list of ideas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>
                          <a:solidFill>
                            <a:schemeClr val="tx1"/>
                          </a:solidFill>
                          <a:latin typeface="+mn-lt"/>
                        </a:rPr>
                        <a:t>Proposed list of ideas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>
                          <a:solidFill>
                            <a:schemeClr val="tx1"/>
                          </a:solidFill>
                          <a:latin typeface="+mn-lt"/>
                        </a:rPr>
                        <a:t>Updated 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>
                          <a:solidFill>
                            <a:schemeClr val="tx1"/>
                          </a:solidFill>
                          <a:latin typeface="+mn-lt"/>
                        </a:rPr>
                        <a:t>Updated 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0037424"/>
                  </a:ext>
                </a:extLst>
              </a:tr>
              <a:tr h="534798">
                <a:tc rowSpan="4"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latin typeface="+mn-lt"/>
                        </a:rPr>
                        <a:t>SG3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Shared</a:t>
                      </a:r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repository for </a:t>
                      </a: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educational</a:t>
                      </a:r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reference</a:t>
                      </a:r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supporting</a:t>
                      </a:r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material</a:t>
                      </a:r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including</a:t>
                      </a:r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attribution and copyright </a:t>
                      </a: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Announce</a:t>
                      </a:r>
                      <a:endParaRPr lang="fr-FR" sz="1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Draft plan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Updated</a:t>
                      </a:r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fr-FR" sz="1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Updated</a:t>
                      </a:r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fr-FR" sz="1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4350817"/>
                  </a:ext>
                </a:extLst>
              </a:tr>
              <a:tr h="308353">
                <a:tc vMerge="1">
                  <a:txBody>
                    <a:bodyPr/>
                    <a:lstStyle/>
                    <a:p>
                      <a:pPr algn="ctr"/>
                      <a:endParaRPr lang="fr-FR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FAQ page on the CCTF web page (with possibility to raise additional questions)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Announce</a:t>
                      </a:r>
                      <a:endParaRPr lang="fr-FR" sz="1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Template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First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Updated</a:t>
                      </a:r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fr-FR" sz="1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420739"/>
                  </a:ext>
                </a:extLst>
              </a:tr>
              <a:tr h="386243">
                <a:tc vMerge="1"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latin typeface="+mn-lt"/>
                        </a:rPr>
                        <a:t>SG3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Develop tools for recognizing and acknowledging achievements at NMIs and progress status of the criteria fulfilment </a:t>
                      </a: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(with SG2)</a:t>
                      </a:r>
                      <a:endParaRPr lang="fr-FR" sz="1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Announce</a:t>
                      </a:r>
                      <a:endParaRPr lang="fr-FR" sz="1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Draft plan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Updated</a:t>
                      </a:r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fr-FR" sz="1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Updated</a:t>
                      </a:r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fr-FR" sz="1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3237338"/>
                  </a:ext>
                </a:extLst>
              </a:tr>
              <a:tr h="386243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CA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Develop long-term plan for education and communication to wider audience (with SG1 and SG2)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Announce</a:t>
                      </a:r>
                      <a:endParaRPr lang="fr-FR" sz="1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Draft plan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Updated</a:t>
                      </a:r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fr-FR" sz="1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Updated</a:t>
                      </a:r>
                      <a:r>
                        <a:rPr lang="fr-FR" sz="10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000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fr-FR" sz="1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9073020"/>
                  </a:ext>
                </a:extLst>
              </a:tr>
            </a:tbl>
          </a:graphicData>
        </a:graphic>
      </p:graphicFrame>
      <p:sp>
        <p:nvSpPr>
          <p:cNvPr id="7" name="Titre 2">
            <a:extLst>
              <a:ext uri="{FF2B5EF4-FFF2-40B4-BE49-F238E27FC236}">
                <a16:creationId xmlns:a16="http://schemas.microsoft.com/office/drawing/2014/main" id="{99717294-DC4D-4212-858A-14FD4BF2B986}"/>
              </a:ext>
            </a:extLst>
          </p:cNvPr>
          <p:cNvSpPr txBox="1">
            <a:spLocks/>
          </p:cNvSpPr>
          <p:nvPr/>
        </p:nvSpPr>
        <p:spPr>
          <a:xfrm>
            <a:off x="938548" y="-88773"/>
            <a:ext cx="10972800" cy="102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219170" rtl="0" eaLnBrk="1" latinLnBrk="0" hangingPunct="1">
              <a:spcBef>
                <a:spcPct val="0"/>
              </a:spcBef>
              <a:buNone/>
              <a:defRPr lang="en-US" sz="3733" b="0" kern="1200">
                <a:solidFill>
                  <a:srgbClr val="193B7F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193B7F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TF Actions and deliverables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C982F068-3081-B8A0-A971-521C17660527}"/>
              </a:ext>
            </a:extLst>
          </p:cNvPr>
          <p:cNvSpPr/>
          <p:nvPr/>
        </p:nvSpPr>
        <p:spPr>
          <a:xfrm>
            <a:off x="110359" y="2138855"/>
            <a:ext cx="5197365" cy="1460938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FC7583B3-6009-B90B-59A4-18AE100C942C}"/>
              </a:ext>
            </a:extLst>
          </p:cNvPr>
          <p:cNvSpPr/>
          <p:nvPr/>
        </p:nvSpPr>
        <p:spPr>
          <a:xfrm>
            <a:off x="147146" y="3599793"/>
            <a:ext cx="5370786" cy="1748431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D62899EA-B5CF-6B3D-6E6F-4E4BD24C301A}"/>
              </a:ext>
            </a:extLst>
          </p:cNvPr>
          <p:cNvSpPr/>
          <p:nvPr/>
        </p:nvSpPr>
        <p:spPr>
          <a:xfrm>
            <a:off x="617982" y="5581059"/>
            <a:ext cx="4521575" cy="70419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27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17" y="1085578"/>
            <a:ext cx="5411370" cy="3515856"/>
          </a:xfrm>
        </p:spPr>
      </p:pic>
      <p:sp>
        <p:nvSpPr>
          <p:cNvPr id="6" name="Titre 2"/>
          <p:cNvSpPr txBox="1">
            <a:spLocks/>
          </p:cNvSpPr>
          <p:nvPr/>
        </p:nvSpPr>
        <p:spPr>
          <a:xfrm>
            <a:off x="269630" y="-8206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93B7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i="1" dirty="0"/>
              <a:t>Discussion on the </a:t>
            </a:r>
            <a:r>
              <a:rPr lang="fr-FR" sz="3200" b="1" i="1" dirty="0" err="1"/>
              <a:t>redefinition</a:t>
            </a:r>
            <a:r>
              <a:rPr lang="fr-FR" sz="3200" b="1" i="1" dirty="0"/>
              <a:t> of the second at Consultative </a:t>
            </a:r>
            <a:r>
              <a:rPr lang="fr-FR" sz="3200" b="1" i="1" dirty="0" err="1"/>
              <a:t>Committee</a:t>
            </a:r>
            <a:r>
              <a:rPr lang="fr-FR" sz="3200" b="1" i="1" dirty="0"/>
              <a:t> for the </a:t>
            </a:r>
            <a:r>
              <a:rPr lang="fr-FR" sz="3200" b="1" i="1" dirty="0" err="1"/>
              <a:t>Definition</a:t>
            </a:r>
            <a:r>
              <a:rPr lang="fr-FR" sz="3200" b="1" i="1" dirty="0"/>
              <a:t> of the Second (</a:t>
            </a:r>
            <a:r>
              <a:rPr lang="fr-FR" sz="3200" b="1" i="1" dirty="0" err="1"/>
              <a:t>now</a:t>
            </a:r>
            <a:r>
              <a:rPr lang="fr-FR" sz="3200" b="1" i="1" dirty="0"/>
              <a:t> CCTF) (1963)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6147426" y="2085775"/>
            <a:ext cx="55744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193B7F"/>
                </a:solidFill>
              </a:rPr>
              <a:t>Topics </a:t>
            </a:r>
            <a:r>
              <a:rPr lang="fr-FR" b="1" dirty="0" err="1">
                <a:solidFill>
                  <a:srgbClr val="193B7F"/>
                </a:solidFill>
              </a:rPr>
              <a:t>discussed</a:t>
            </a:r>
            <a:r>
              <a:rPr lang="fr-FR" b="1" dirty="0">
                <a:solidFill>
                  <a:srgbClr val="193B7F"/>
                </a:solidFill>
              </a:rPr>
              <a:t>:</a:t>
            </a:r>
          </a:p>
          <a:p>
            <a:r>
              <a:rPr lang="fr-FR" b="1" dirty="0">
                <a:solidFill>
                  <a:srgbClr val="193B7F"/>
                </a:solidFill>
              </a:rPr>
              <a:t>- Conditions for a change of the </a:t>
            </a:r>
            <a:r>
              <a:rPr lang="fr-FR" b="1" dirty="0" err="1">
                <a:solidFill>
                  <a:srgbClr val="193B7F"/>
                </a:solidFill>
              </a:rPr>
              <a:t>definition</a:t>
            </a:r>
            <a:endParaRPr lang="fr-FR" b="1" dirty="0">
              <a:solidFill>
                <a:srgbClr val="193B7F"/>
              </a:solidFill>
            </a:endParaRPr>
          </a:p>
          <a:p>
            <a:r>
              <a:rPr lang="fr-FR" b="1" dirty="0">
                <a:solidFill>
                  <a:srgbClr val="193B7F"/>
                </a:solidFill>
              </a:rPr>
              <a:t>- </a:t>
            </a:r>
            <a:r>
              <a:rPr lang="fr-FR" b="1" dirty="0" err="1">
                <a:solidFill>
                  <a:srgbClr val="193B7F"/>
                </a:solidFill>
              </a:rPr>
              <a:t>Choice</a:t>
            </a:r>
            <a:r>
              <a:rPr lang="fr-FR" b="1" dirty="0">
                <a:solidFill>
                  <a:srgbClr val="193B7F"/>
                </a:solidFill>
              </a:rPr>
              <a:t> of the </a:t>
            </a:r>
            <a:r>
              <a:rPr lang="fr-FR" b="1" dirty="0" err="1">
                <a:solidFill>
                  <a:srgbClr val="193B7F"/>
                </a:solidFill>
              </a:rPr>
              <a:t>atom</a:t>
            </a:r>
            <a:r>
              <a:rPr lang="fr-FR" b="1" dirty="0">
                <a:solidFill>
                  <a:srgbClr val="193B7F"/>
                </a:solidFill>
              </a:rPr>
              <a:t> (Cs, H) or </a:t>
            </a:r>
            <a:r>
              <a:rPr lang="fr-FR" b="1" dirty="0" err="1">
                <a:solidFill>
                  <a:srgbClr val="193B7F"/>
                </a:solidFill>
              </a:rPr>
              <a:t>molecule</a:t>
            </a:r>
            <a:r>
              <a:rPr lang="fr-FR" b="1" dirty="0">
                <a:solidFill>
                  <a:srgbClr val="193B7F"/>
                </a:solidFill>
              </a:rPr>
              <a:t> ?</a:t>
            </a:r>
          </a:p>
          <a:p>
            <a:r>
              <a:rPr lang="fr-FR" b="1" dirty="0">
                <a:solidFill>
                  <a:srgbClr val="193B7F"/>
                </a:solidFill>
              </a:rPr>
              <a:t>- Radio techniques for </a:t>
            </a:r>
            <a:r>
              <a:rPr lang="fr-FR" b="1" dirty="0" err="1">
                <a:solidFill>
                  <a:srgbClr val="193B7F"/>
                </a:solidFill>
              </a:rPr>
              <a:t>comparisons</a:t>
            </a:r>
            <a:endParaRPr lang="fr-FR" b="1" dirty="0">
              <a:solidFill>
                <a:srgbClr val="193B7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9026" y="4584182"/>
            <a:ext cx="11496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/>
              <a:t>RECOMMANDATIONS</a:t>
            </a:r>
          </a:p>
          <a:p>
            <a:r>
              <a:rPr lang="fr-FR" sz="1600" b="1" i="1" dirty="0"/>
              <a:t>1) the SI second </a:t>
            </a:r>
            <a:r>
              <a:rPr lang="fr-FR" sz="1600" b="1" i="1" dirty="0" err="1"/>
              <a:t>be</a:t>
            </a:r>
            <a:r>
              <a:rPr lang="fr-FR" sz="1600" b="1" i="1" dirty="0"/>
              <a:t> </a:t>
            </a:r>
            <a:r>
              <a:rPr lang="fr-FR" sz="1600" b="1" i="1" dirty="0" err="1"/>
              <a:t>defined</a:t>
            </a:r>
            <a:r>
              <a:rPr lang="fr-FR" sz="1600" b="1" i="1" dirty="0"/>
              <a:t> as the duration of a </a:t>
            </a:r>
            <a:r>
              <a:rPr lang="fr-FR" sz="1600" b="1" i="1" dirty="0" err="1"/>
              <a:t>specified</a:t>
            </a:r>
            <a:r>
              <a:rPr lang="fr-FR" sz="1600" b="1" i="1" dirty="0"/>
              <a:t> </a:t>
            </a:r>
            <a:r>
              <a:rPr lang="fr-FR" sz="1600" b="1" i="1" dirty="0" err="1"/>
              <a:t>number</a:t>
            </a:r>
            <a:r>
              <a:rPr lang="fr-FR" sz="1600" b="1" i="1" dirty="0"/>
              <a:t> of </a:t>
            </a:r>
            <a:r>
              <a:rPr lang="fr-FR" sz="1600" b="1" i="1" dirty="0" err="1"/>
              <a:t>periods</a:t>
            </a:r>
            <a:r>
              <a:rPr lang="fr-FR" sz="1600" b="1" i="1" dirty="0"/>
              <a:t> of a </a:t>
            </a:r>
            <a:r>
              <a:rPr lang="fr-FR" sz="1600" b="1" i="1" dirty="0" err="1"/>
              <a:t>specified</a:t>
            </a:r>
            <a:r>
              <a:rPr lang="fr-FR" sz="1600" b="1" i="1" dirty="0"/>
              <a:t> transition </a:t>
            </a:r>
            <a:r>
              <a:rPr lang="fr-FR" sz="1600" b="1" i="1" dirty="0" err="1"/>
              <a:t>between</a:t>
            </a:r>
            <a:r>
              <a:rPr lang="fr-FR" sz="1600" b="1" i="1" dirty="0"/>
              <a:t> </a:t>
            </a:r>
            <a:r>
              <a:rPr lang="fr-FR" sz="1600" b="1" i="1" dirty="0" err="1"/>
              <a:t>two</a:t>
            </a:r>
            <a:r>
              <a:rPr lang="fr-FR" sz="1600" b="1" i="1" dirty="0"/>
              <a:t> </a:t>
            </a:r>
            <a:r>
              <a:rPr lang="fr-FR" sz="1600" b="1" i="1" dirty="0" err="1"/>
              <a:t>energy</a:t>
            </a:r>
            <a:r>
              <a:rPr lang="fr-FR" sz="1600" b="1" i="1" dirty="0"/>
              <a:t> </a:t>
            </a:r>
            <a:r>
              <a:rPr lang="fr-FR" sz="1600" b="1" i="1" dirty="0" err="1"/>
              <a:t>levels</a:t>
            </a:r>
            <a:r>
              <a:rPr lang="fr-FR" sz="1600" b="1" i="1" dirty="0"/>
              <a:t> of an </a:t>
            </a:r>
            <a:r>
              <a:rPr lang="fr-FR" sz="1600" b="1" i="1" dirty="0" err="1"/>
              <a:t>atom</a:t>
            </a:r>
            <a:r>
              <a:rPr lang="fr-FR" sz="1600" b="1" i="1" dirty="0"/>
              <a:t> or a </a:t>
            </a:r>
            <a:r>
              <a:rPr lang="fr-FR" sz="1600" b="1" i="1" dirty="0" err="1"/>
              <a:t>molecule</a:t>
            </a:r>
            <a:endParaRPr lang="fr-FR" sz="1600" b="1" i="1" dirty="0"/>
          </a:p>
          <a:p>
            <a:endParaRPr lang="fr-FR" sz="1600" b="1" i="1" dirty="0"/>
          </a:p>
          <a:p>
            <a:r>
              <a:rPr lang="fr-FR" sz="1600" b="1" i="1" dirty="0"/>
              <a:t>2) the </a:t>
            </a:r>
            <a:r>
              <a:rPr lang="fr-FR" sz="1600" b="1" i="1" dirty="0" err="1"/>
              <a:t>definition</a:t>
            </a:r>
            <a:r>
              <a:rPr lang="fr-FR" sz="1600" b="1" i="1" dirty="0"/>
              <a:t> of the second (</a:t>
            </a:r>
            <a:r>
              <a:rPr lang="fr-FR" sz="1600" b="1" i="1" dirty="0" err="1"/>
              <a:t>when</a:t>
            </a:r>
            <a:r>
              <a:rPr lang="fr-FR" sz="1600" b="1" i="1" dirty="0"/>
              <a:t> </a:t>
            </a:r>
            <a:r>
              <a:rPr lang="fr-FR" sz="1600" b="1" i="1" dirty="0" err="1"/>
              <a:t>it</a:t>
            </a:r>
            <a:r>
              <a:rPr lang="fr-FR" sz="1600" b="1" i="1" dirty="0"/>
              <a:t> </a:t>
            </a:r>
            <a:r>
              <a:rPr lang="fr-FR" sz="1600" b="1" i="1" dirty="0" err="1"/>
              <a:t>will</a:t>
            </a:r>
            <a:r>
              <a:rPr lang="fr-FR" sz="1600" b="1" i="1" dirty="0"/>
              <a:t> </a:t>
            </a:r>
            <a:r>
              <a:rPr lang="fr-FR" sz="1600" b="1" i="1" dirty="0" err="1"/>
              <a:t>be</a:t>
            </a:r>
            <a:r>
              <a:rPr lang="fr-FR" sz="1600" b="1" i="1" dirty="0"/>
              <a:t> time to </a:t>
            </a:r>
            <a:r>
              <a:rPr lang="fr-FR" sz="1600" b="1" i="1" dirty="0" err="1"/>
              <a:t>choose</a:t>
            </a:r>
            <a:r>
              <a:rPr lang="fr-FR" sz="1600" b="1" i="1" dirty="0"/>
              <a:t> the transition) </a:t>
            </a:r>
            <a:r>
              <a:rPr lang="fr-FR" sz="1600" b="1" i="1" dirty="0" err="1"/>
              <a:t>be</a:t>
            </a:r>
            <a:r>
              <a:rPr lang="fr-FR" sz="1600" b="1" i="1" dirty="0"/>
              <a:t> in accordance </a:t>
            </a:r>
            <a:r>
              <a:rPr lang="fr-FR" sz="1600" b="1" i="1" dirty="0" err="1"/>
              <a:t>with</a:t>
            </a:r>
            <a:r>
              <a:rPr lang="fr-FR" sz="1600" b="1" i="1" dirty="0"/>
              <a:t> the value of 9 192 631 770 Hz </a:t>
            </a:r>
            <a:r>
              <a:rPr lang="fr-FR" sz="1600" b="1" i="1" dirty="0" err="1"/>
              <a:t>attributed</a:t>
            </a:r>
            <a:r>
              <a:rPr lang="fr-FR" sz="1600" b="1" i="1" dirty="0"/>
              <a:t> to </a:t>
            </a:r>
            <a:r>
              <a:rPr lang="en-US" sz="1600" b="1" i="1" dirty="0"/>
              <a:t>the radiation corresponding to the transition between the two hyperfine levels of the unperturbed ground state of the </a:t>
            </a:r>
            <a:r>
              <a:rPr lang="en-US" sz="1600" b="1" i="1" baseline="30000" dirty="0"/>
              <a:t>133</a:t>
            </a:r>
            <a:r>
              <a:rPr lang="en-US" sz="1600" b="1" i="1" dirty="0"/>
              <a:t>Cs atom.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F57E004-ABB3-4D1E-9F54-0EC222EDFDF3}"/>
              </a:ext>
            </a:extLst>
          </p:cNvPr>
          <p:cNvSpPr txBox="1"/>
          <p:nvPr/>
        </p:nvSpPr>
        <p:spPr>
          <a:xfrm rot="16200000">
            <a:off x="-1086214" y="2711079"/>
            <a:ext cx="315284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R. Essen, “The </a:t>
            </a:r>
            <a:r>
              <a:rPr lang="fr-FR" sz="9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birth</a:t>
            </a:r>
            <a:r>
              <a:rPr lang="fr-FR" sz="9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fr-FR" sz="9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atomic</a:t>
            </a:r>
            <a:r>
              <a:rPr lang="fr-FR" sz="9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time”, </a:t>
            </a:r>
            <a:r>
              <a:rPr lang="fr-FR" sz="9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Upfront</a:t>
            </a:r>
            <a:r>
              <a:rPr lang="fr-FR" sz="9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9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Publishing</a:t>
            </a:r>
            <a:r>
              <a:rPr lang="fr-FR" sz="9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2015 </a:t>
            </a:r>
            <a:endParaRPr lang="fr-FR" sz="900" dirty="0"/>
          </a:p>
        </p:txBody>
      </p:sp>
      <p:sp>
        <p:nvSpPr>
          <p:cNvPr id="8" name="ZoneTexte 10">
            <a:extLst>
              <a:ext uri="{FF2B5EF4-FFF2-40B4-BE49-F238E27FC236}">
                <a16:creationId xmlns:a16="http://schemas.microsoft.com/office/drawing/2014/main" id="{05CB2462-2785-4865-8EBF-50BB5B5E8431}"/>
              </a:ext>
            </a:extLst>
          </p:cNvPr>
          <p:cNvSpPr txBox="1"/>
          <p:nvPr/>
        </p:nvSpPr>
        <p:spPr>
          <a:xfrm>
            <a:off x="360810" y="6371197"/>
            <a:ext cx="106767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fr-FR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review</a:t>
            </a:r>
            <a:r>
              <a:rPr lang="fr-FR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the long process to </a:t>
            </a:r>
            <a:r>
              <a:rPr lang="fr-FR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measure</a:t>
            </a:r>
            <a:r>
              <a:rPr lang="fr-FR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the Cs </a:t>
            </a:r>
            <a:r>
              <a:rPr lang="fr-FR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frequency</a:t>
            </a:r>
            <a:r>
              <a:rPr lang="fr-FR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fr-FR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terms</a:t>
            </a:r>
            <a:r>
              <a:rPr lang="fr-FR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fr-FR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Ephemerids</a:t>
            </a:r>
            <a:r>
              <a:rPr lang="fr-FR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second </a:t>
            </a:r>
            <a:r>
              <a:rPr lang="fr-FR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fr-FR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r>
              <a:rPr lang="fr-FR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Metrologia</a:t>
            </a:r>
            <a:r>
              <a:rPr lang="fr-FR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42 (2005) S10–S19 "The </a:t>
            </a:r>
            <a:r>
              <a:rPr lang="fr-FR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definition</a:t>
            </a:r>
            <a:r>
              <a:rPr lang="fr-FR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of  the ‘</a:t>
            </a:r>
            <a:r>
              <a:rPr lang="fr-FR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atomic</a:t>
            </a:r>
            <a:r>
              <a:rPr lang="fr-FR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’  second" by S. </a:t>
            </a:r>
            <a:r>
              <a:rPr lang="fr-FR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Leschiutta</a:t>
            </a:r>
            <a:endParaRPr lang="fr-FR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1580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9949" y="147405"/>
            <a:ext cx="11789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3200" b="1" dirty="0" err="1">
                <a:solidFill>
                  <a:srgbClr val="002060"/>
                </a:solidFill>
              </a:rPr>
              <a:t>Realization</a:t>
            </a:r>
            <a:r>
              <a:rPr lang="fr-FR" sz="3200" b="1" dirty="0">
                <a:solidFill>
                  <a:srgbClr val="002060"/>
                </a:solidFill>
              </a:rPr>
              <a:t> of the SI second </a:t>
            </a:r>
            <a:r>
              <a:rPr lang="fr-FR" sz="3200" b="1" dirty="0" err="1">
                <a:solidFill>
                  <a:srgbClr val="002060"/>
                </a:solidFill>
              </a:rPr>
              <a:t>with</a:t>
            </a:r>
            <a:r>
              <a:rPr lang="fr-FR" sz="3200" b="1" dirty="0">
                <a:solidFill>
                  <a:srgbClr val="002060"/>
                </a:solidFill>
              </a:rPr>
              <a:t> </a:t>
            </a:r>
            <a:r>
              <a:rPr lang="fr-FR" sz="3200" b="1" dirty="0" err="1">
                <a:solidFill>
                  <a:srgbClr val="002060"/>
                </a:solidFill>
              </a:rPr>
              <a:t>primary</a:t>
            </a:r>
            <a:r>
              <a:rPr lang="fr-FR" sz="3200" b="1" dirty="0">
                <a:solidFill>
                  <a:srgbClr val="002060"/>
                </a:solidFill>
              </a:rPr>
              <a:t> Cs </a:t>
            </a:r>
            <a:r>
              <a:rPr lang="fr-FR" sz="3200" b="1" dirty="0" err="1">
                <a:solidFill>
                  <a:srgbClr val="002060"/>
                </a:solidFill>
              </a:rPr>
              <a:t>frequency</a:t>
            </a:r>
            <a:r>
              <a:rPr lang="fr-FR" sz="3200" b="1" dirty="0">
                <a:solidFill>
                  <a:srgbClr val="002060"/>
                </a:solidFill>
              </a:rPr>
              <a:t> standards</a:t>
            </a:r>
          </a:p>
        </p:txBody>
      </p:sp>
      <p:grpSp>
        <p:nvGrpSpPr>
          <p:cNvPr id="14" name="Groupe 13"/>
          <p:cNvGrpSpPr/>
          <p:nvPr/>
        </p:nvGrpSpPr>
        <p:grpSpPr>
          <a:xfrm>
            <a:off x="1524001" y="1340588"/>
            <a:ext cx="7678696" cy="4903078"/>
            <a:chOff x="1524001" y="1340588"/>
            <a:chExt cx="7678696" cy="4903078"/>
          </a:xfrm>
        </p:grpSpPr>
        <p:sp>
          <p:nvSpPr>
            <p:cNvPr id="33796" name="Rectangle 3"/>
            <p:cNvSpPr>
              <a:spLocks noChangeArrowheads="1"/>
            </p:cNvSpPr>
            <p:nvPr/>
          </p:nvSpPr>
          <p:spPr bwMode="auto">
            <a:xfrm>
              <a:off x="1524001" y="3015734"/>
              <a:ext cx="18473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/>
            </a:p>
          </p:txBody>
        </p:sp>
        <p:pic>
          <p:nvPicPr>
            <p:cNvPr id="8" name="Image 7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202396" y="1340588"/>
              <a:ext cx="7000301" cy="4903078"/>
            </a:xfrm>
            <a:prstGeom prst="rect">
              <a:avLst/>
            </a:prstGeom>
          </p:spPr>
        </p:pic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92674" y="4035213"/>
              <a:ext cx="164559" cy="164559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2224" y="4035213"/>
              <a:ext cx="164559" cy="164559"/>
            </a:xfrm>
            <a:prstGeom prst="rect">
              <a:avLst/>
            </a:prstGeom>
          </p:spPr>
        </p:pic>
        <p:sp>
          <p:nvSpPr>
            <p:cNvPr id="9" name="Forme libre 8"/>
            <p:cNvSpPr/>
            <p:nvPr/>
          </p:nvSpPr>
          <p:spPr>
            <a:xfrm>
              <a:off x="5614587" y="1469877"/>
              <a:ext cx="3016665" cy="2444097"/>
            </a:xfrm>
            <a:custGeom>
              <a:avLst/>
              <a:gdLst>
                <a:gd name="connsiteX0" fmla="*/ 102549 w 3016665"/>
                <a:gd name="connsiteY0" fmla="*/ 8545 h 2444097"/>
                <a:gd name="connsiteX1" fmla="*/ 3016665 w 3016665"/>
                <a:gd name="connsiteY1" fmla="*/ 0 h 2444097"/>
                <a:gd name="connsiteX2" fmla="*/ 2273181 w 3016665"/>
                <a:gd name="connsiteY2" fmla="*/ 2444097 h 2444097"/>
                <a:gd name="connsiteX3" fmla="*/ 1948441 w 3016665"/>
                <a:gd name="connsiteY3" fmla="*/ 2281727 h 2444097"/>
                <a:gd name="connsiteX4" fmla="*/ 0 w 3016665"/>
                <a:gd name="connsiteY4" fmla="*/ 264919 h 2444097"/>
                <a:gd name="connsiteX5" fmla="*/ 102549 w 3016665"/>
                <a:gd name="connsiteY5" fmla="*/ 8545 h 244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6665" h="2444097">
                  <a:moveTo>
                    <a:pt x="102549" y="8545"/>
                  </a:moveTo>
                  <a:lnTo>
                    <a:pt x="3016665" y="0"/>
                  </a:lnTo>
                  <a:lnTo>
                    <a:pt x="2273181" y="2444097"/>
                  </a:lnTo>
                  <a:lnTo>
                    <a:pt x="1948441" y="2281727"/>
                  </a:lnTo>
                  <a:lnTo>
                    <a:pt x="0" y="264919"/>
                  </a:lnTo>
                  <a:lnTo>
                    <a:pt x="102549" y="8545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Forme libre 12"/>
            <p:cNvSpPr/>
            <p:nvPr/>
          </p:nvSpPr>
          <p:spPr>
            <a:xfrm>
              <a:off x="7742490" y="4050707"/>
              <a:ext cx="1187865" cy="1196411"/>
            </a:xfrm>
            <a:custGeom>
              <a:avLst/>
              <a:gdLst>
                <a:gd name="connsiteX0" fmla="*/ 230736 w 1187865"/>
                <a:gd name="connsiteY0" fmla="*/ 0 h 1196411"/>
                <a:gd name="connsiteX1" fmla="*/ 0 w 1187865"/>
                <a:gd name="connsiteY1" fmla="*/ 136732 h 1196411"/>
                <a:gd name="connsiteX2" fmla="*/ 76912 w 1187865"/>
                <a:gd name="connsiteY2" fmla="*/ 982766 h 1196411"/>
                <a:gd name="connsiteX3" fmla="*/ 1162228 w 1187865"/>
                <a:gd name="connsiteY3" fmla="*/ 1196411 h 1196411"/>
                <a:gd name="connsiteX4" fmla="*/ 1187865 w 1187865"/>
                <a:gd name="connsiteY4" fmla="*/ 1034041 h 1196411"/>
                <a:gd name="connsiteX5" fmla="*/ 230736 w 1187865"/>
                <a:gd name="connsiteY5" fmla="*/ 0 h 1196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865" h="1196411">
                  <a:moveTo>
                    <a:pt x="230736" y="0"/>
                  </a:moveTo>
                  <a:lnTo>
                    <a:pt x="0" y="136732"/>
                  </a:lnTo>
                  <a:lnTo>
                    <a:pt x="76912" y="982766"/>
                  </a:lnTo>
                  <a:lnTo>
                    <a:pt x="1162228" y="1196411"/>
                  </a:lnTo>
                  <a:lnTo>
                    <a:pt x="1187865" y="1034041"/>
                  </a:lnTo>
                  <a:lnTo>
                    <a:pt x="230736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ZoneTexte 16"/>
          <p:cNvSpPr txBox="1"/>
          <p:nvPr/>
        </p:nvSpPr>
        <p:spPr>
          <a:xfrm>
            <a:off x="9114408" y="3615806"/>
            <a:ext cx="2880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Cs </a:t>
            </a:r>
            <a:r>
              <a:rPr lang="fr-FR" sz="2400" dirty="0" err="1">
                <a:solidFill>
                  <a:srgbClr val="FF0000"/>
                </a:solidFill>
              </a:rPr>
              <a:t>fountain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accuracy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>
                <a:solidFill>
                  <a:srgbClr val="FF0000"/>
                </a:solidFill>
                <a:sym typeface="Symbol" panose="05050102010706020507" pitchFamily="18" charset="2"/>
              </a:rPr>
              <a:t> </a:t>
            </a:r>
            <a:r>
              <a:rPr lang="fr-FR" sz="2400" dirty="0">
                <a:solidFill>
                  <a:srgbClr val="FF0000"/>
                </a:solidFill>
              </a:rPr>
              <a:t>10</a:t>
            </a:r>
            <a:r>
              <a:rPr lang="fr-FR" sz="2400" baseline="30000" dirty="0">
                <a:solidFill>
                  <a:srgbClr val="FF0000"/>
                </a:solidFill>
              </a:rPr>
              <a:t>-16</a:t>
            </a:r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F222-93C7-44BC-9BDA-FC7060FA32F3}" type="slidenum">
              <a:rPr lang="fr-FR" smtClean="0"/>
              <a:t>3</a:t>
            </a:fld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 flipV="1">
            <a:off x="0" y="844863"/>
            <a:ext cx="12192000" cy="0"/>
          </a:xfrm>
          <a:prstGeom prst="line">
            <a:avLst/>
          </a:prstGeom>
          <a:ln w="28575">
            <a:gradFill>
              <a:gsLst>
                <a:gs pos="0">
                  <a:srgbClr val="002060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0298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91" y="174482"/>
            <a:ext cx="3265571" cy="816864"/>
          </a:xfrm>
          <a:prstGeom prst="rect">
            <a:avLst/>
          </a:prstGeom>
          <a:noFill/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06223E-F042-4CCD-A3A3-FFC85D2C1884}"/>
              </a:ext>
            </a:extLst>
          </p:cNvPr>
          <p:cNvSpPr txBox="1">
            <a:spLocks/>
          </p:cNvSpPr>
          <p:nvPr/>
        </p:nvSpPr>
        <p:spPr>
          <a:xfrm>
            <a:off x="283591" y="771079"/>
            <a:ext cx="7294310" cy="2608665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SzPct val="80000"/>
              <a:buFontTx/>
              <a:buBlip>
                <a:blip r:embed="rId3"/>
              </a:buBlip>
              <a:defRPr sz="2400" kern="1200">
                <a:solidFill>
                  <a:srgbClr val="193B7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193B7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SzPct val="70000"/>
              <a:buFontTx/>
              <a:buBlip>
                <a:blip r:embed="rId3"/>
              </a:buBlip>
              <a:defRPr sz="1800" kern="1200">
                <a:solidFill>
                  <a:srgbClr val="193B7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rgbClr val="193B7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rgbClr val="193B7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57150" indent="0">
              <a:buNone/>
            </a:pPr>
            <a:r>
              <a:rPr lang="en-US" dirty="0">
                <a:solidFill>
                  <a:schemeClr val="tx1"/>
                </a:solidFill>
              </a:rPr>
              <a:t>Thanks to CCTF, its WGs, the Task Force for the “roadmap to redefinition of the second”, National Metrology Institutes, academic experts, and concerned bodies for their constructive contribution and dedication</a:t>
            </a:r>
          </a:p>
          <a:p>
            <a:pPr marL="5715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9D35888C-2444-95F3-B951-953FBEA8AB07}"/>
              </a:ext>
            </a:extLst>
          </p:cNvPr>
          <p:cNvGrpSpPr/>
          <p:nvPr/>
        </p:nvGrpSpPr>
        <p:grpSpPr>
          <a:xfrm>
            <a:off x="196869" y="2747931"/>
            <a:ext cx="7316521" cy="4110069"/>
            <a:chOff x="196869" y="2747931"/>
            <a:chExt cx="7316521" cy="4110069"/>
          </a:xfrm>
        </p:grpSpPr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2F06223E-F042-4CCD-A3A3-FFC85D2C1884}"/>
                </a:ext>
              </a:extLst>
            </p:cNvPr>
            <p:cNvSpPr txBox="1">
              <a:spLocks/>
            </p:cNvSpPr>
            <p:nvPr/>
          </p:nvSpPr>
          <p:spPr>
            <a:xfrm>
              <a:off x="2630824" y="4316266"/>
              <a:ext cx="4882566" cy="649501"/>
            </a:xfrm>
            <a:prstGeom prst="rect">
              <a:avLst/>
            </a:prstGeom>
            <a:noFill/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SzPct val="80000"/>
                <a:buFontTx/>
                <a:buBlip>
                  <a:blip r:embed="rId3"/>
                </a:buBlip>
                <a:defRPr sz="2400" kern="1200">
                  <a:solidFill>
                    <a:srgbClr val="193B7F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rgbClr val="193B7F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SzPct val="70000"/>
                <a:buFontTx/>
                <a:buBlip>
                  <a:blip r:embed="rId3"/>
                </a:buBlip>
                <a:defRPr sz="1800" kern="1200">
                  <a:solidFill>
                    <a:srgbClr val="193B7F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600" kern="1200">
                  <a:solidFill>
                    <a:srgbClr val="193B7F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400" kern="1200">
                  <a:solidFill>
                    <a:srgbClr val="193B7F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7150" indent="0" algn="ctr">
                <a:buNone/>
              </a:pPr>
              <a:r>
                <a:rPr lang="en-US" sz="2800" b="1" dirty="0">
                  <a:solidFill>
                    <a:schemeClr val="accent1">
                      <a:lumMod val="75000"/>
                    </a:schemeClr>
                  </a:solidFill>
                </a:rPr>
                <a:t>Thanks for your attention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pic>
          <p:nvPicPr>
            <p:cNvPr id="2" name="Image 1" descr="Une image contenant texte, tour, gratte-ciel, affiche&#10;&#10;Description générée automatiquement">
              <a:extLst>
                <a:ext uri="{FF2B5EF4-FFF2-40B4-BE49-F238E27FC236}">
                  <a16:creationId xmlns:a16="http://schemas.microsoft.com/office/drawing/2014/main" id="{ACE1B26E-0C63-264C-F7C7-04531908BA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869" y="2747931"/>
              <a:ext cx="2798927" cy="41100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8753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0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US" altLang="fr-FR" sz="14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fr-FR" sz="1400" dirty="0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033962" y="5225992"/>
            <a:ext cx="1012407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GB" sz="2000" dirty="0"/>
              <a:t>Since 2001 CCL-CCTF working group on Frequency Standards: </a:t>
            </a:r>
          </a:p>
          <a:p>
            <a:pPr marL="0" indent="0">
              <a:buNone/>
              <a:defRPr/>
            </a:pPr>
            <a:r>
              <a:rPr lang="en-US" sz="2000" dirty="0"/>
              <a:t>produces and maintains a single list of </a:t>
            </a:r>
            <a:r>
              <a:rPr lang="en-US" sz="2000" i="1" dirty="0"/>
              <a:t>Recommended frequency standard values for applications including the practical realization of the </a:t>
            </a:r>
            <a:r>
              <a:rPr lang="en-US" sz="2000" i="1" dirty="0" err="1"/>
              <a:t>metre</a:t>
            </a:r>
            <a:r>
              <a:rPr lang="en-US" sz="2000" i="1" dirty="0"/>
              <a:t> and </a:t>
            </a:r>
            <a:r>
              <a:rPr lang="en-US" sz="2000" b="1" i="1" dirty="0">
                <a:solidFill>
                  <a:srgbClr val="FF0000"/>
                </a:solidFill>
              </a:rPr>
              <a:t>secondary representations of the second</a:t>
            </a:r>
            <a:r>
              <a:rPr lang="en-US" sz="2000" dirty="0"/>
              <a:t>.</a:t>
            </a:r>
          </a:p>
          <a:p>
            <a:pPr marL="457200" lvl="1" indent="0">
              <a:buNone/>
              <a:defRPr/>
            </a:pPr>
            <a:endParaRPr lang="en-US" altLang="fr-FR" sz="1800" kern="0" dirty="0"/>
          </a:p>
        </p:txBody>
      </p:sp>
      <p:sp>
        <p:nvSpPr>
          <p:cNvPr id="14" name="Espace réservé du contenu 2"/>
          <p:cNvSpPr txBox="1">
            <a:spLocks/>
          </p:cNvSpPr>
          <p:nvPr/>
        </p:nvSpPr>
        <p:spPr>
          <a:xfrm>
            <a:off x="1312356" y="973759"/>
            <a:ext cx="9256289" cy="3694227"/>
          </a:xfrm>
          <a:prstGeom prst="rect">
            <a:avLst/>
          </a:prstGeom>
          <a:ln>
            <a:solidFill>
              <a:srgbClr val="993366"/>
            </a:solidFill>
          </a:ln>
        </p:spPr>
        <p:txBody>
          <a:bodyPr vert="horz" lIns="407356" tIns="203678" rIns="407356" bIns="203678" rtlCol="0">
            <a:noAutofit/>
          </a:bodyPr>
          <a:lstStyle>
            <a:lvl1pPr marL="0" indent="0" algn="ctr" defTabSz="4073561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036780" indent="0" algn="ctr" defTabSz="4073561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073561" indent="0" algn="ctr" defTabSz="4073561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110341" indent="0" algn="ctr" defTabSz="4073561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147121" indent="0" algn="ctr" defTabSz="4073561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183901" indent="0" algn="ctr" defTabSz="4073561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220682" indent="0" algn="ctr" defTabSz="4073561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257462" indent="0" algn="ctr" defTabSz="4073561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294242" indent="0" algn="ctr" defTabSz="4073561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fr-FR" sz="2800" b="1" dirty="0">
                <a:solidFill>
                  <a:schemeClr val="tx1"/>
                </a:solidFill>
              </a:rPr>
              <a:t>13</a:t>
            </a:r>
            <a:r>
              <a:rPr lang="en-US" altLang="fr-FR" sz="2800" b="1" baseline="30000" dirty="0">
                <a:solidFill>
                  <a:schemeClr val="tx1"/>
                </a:solidFill>
              </a:rPr>
              <a:t>th</a:t>
            </a:r>
            <a:r>
              <a:rPr lang="en-US" altLang="fr-FR" sz="2800" b="1" dirty="0">
                <a:solidFill>
                  <a:schemeClr val="tx1"/>
                </a:solidFill>
              </a:rPr>
              <a:t> General Conference on Weights and Measures CGPM (1967)</a:t>
            </a:r>
          </a:p>
          <a:p>
            <a:pPr algn="just">
              <a:spcBef>
                <a:spcPts val="0"/>
              </a:spcBef>
            </a:pPr>
            <a:endParaRPr lang="en-US" altLang="fr-FR" sz="1600" b="1" dirty="0">
              <a:solidFill>
                <a:prstClr val="black"/>
              </a:solidFill>
            </a:endParaRPr>
          </a:p>
          <a:p>
            <a:pPr algn="just">
              <a:spcBef>
                <a:spcPts val="0"/>
              </a:spcBef>
            </a:pPr>
            <a:r>
              <a:rPr lang="en-US" altLang="fr-FR" sz="1600" b="1" dirty="0">
                <a:solidFill>
                  <a:prstClr val="black"/>
                </a:solidFill>
              </a:rPr>
              <a:t>Resolution 1</a:t>
            </a:r>
            <a:r>
              <a:rPr lang="en-US" altLang="fr-FR" sz="1600" dirty="0">
                <a:solidFill>
                  <a:prstClr val="black"/>
                </a:solidFill>
              </a:rPr>
              <a:t> </a:t>
            </a:r>
          </a:p>
          <a:p>
            <a:pPr algn="just">
              <a:spcBef>
                <a:spcPts val="0"/>
              </a:spcBef>
            </a:pPr>
            <a:r>
              <a:rPr lang="en-US" altLang="fr-FR" sz="1600" i="1" dirty="0">
                <a:solidFill>
                  <a:srgbClr val="000000"/>
                </a:solidFill>
              </a:rPr>
              <a:t>The second is the duration of 9 192 631 770 periods of the radiation corresponding to the transition between the two hyperfine levels of the ground state of the </a:t>
            </a:r>
            <a:r>
              <a:rPr lang="en-US" altLang="fr-FR" sz="1600" i="1" dirty="0" err="1">
                <a:solidFill>
                  <a:srgbClr val="000000"/>
                </a:solidFill>
              </a:rPr>
              <a:t>caesium</a:t>
            </a:r>
            <a:r>
              <a:rPr lang="en-US" altLang="fr-FR" sz="1600" i="1" dirty="0">
                <a:solidFill>
                  <a:srgbClr val="000000"/>
                </a:solidFill>
              </a:rPr>
              <a:t> 133 atom</a:t>
            </a:r>
            <a:r>
              <a:rPr lang="en-US" altLang="fr-FR" sz="1600" dirty="0">
                <a:solidFill>
                  <a:srgbClr val="000000"/>
                </a:solidFill>
              </a:rPr>
              <a:t>. </a:t>
            </a:r>
          </a:p>
          <a:p>
            <a:pPr algn="just"/>
            <a:endParaRPr lang="en-US" altLang="fr-FR" sz="1600" b="1" dirty="0">
              <a:solidFill>
                <a:schemeClr val="tx1"/>
              </a:solidFill>
            </a:endParaRPr>
          </a:p>
          <a:p>
            <a:pPr algn="just"/>
            <a:r>
              <a:rPr lang="en-US" altLang="fr-FR" sz="1600" b="1" dirty="0">
                <a:solidFill>
                  <a:schemeClr val="tx1"/>
                </a:solidFill>
              </a:rPr>
              <a:t>Resolution 2</a:t>
            </a:r>
            <a:r>
              <a:rPr lang="en-US" altLang="fr-FR" sz="1600" dirty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en-US" altLang="fr-FR" sz="1600" i="1" dirty="0">
                <a:solidFill>
                  <a:srgbClr val="000000"/>
                </a:solidFill>
              </a:rPr>
              <a:t>Considering that the cesium frequency standard is still perfectible and </a:t>
            </a:r>
            <a:r>
              <a:rPr lang="en-US" altLang="fr-FR" sz="1600" i="1" dirty="0">
                <a:solidFill>
                  <a:srgbClr val="FF0000"/>
                </a:solidFill>
              </a:rPr>
              <a:t>current experiments allow the hope of producing other standards with even better qualities to define the second</a:t>
            </a:r>
            <a:r>
              <a:rPr lang="en-US" altLang="fr-FR" sz="1600" i="1" dirty="0">
                <a:solidFill>
                  <a:srgbClr val="000000"/>
                </a:solidFill>
              </a:rPr>
              <a:t>,</a:t>
            </a:r>
          </a:p>
          <a:p>
            <a:pPr algn="just"/>
            <a:r>
              <a:rPr lang="en-US" altLang="fr-FR" sz="1600" i="1" dirty="0">
                <a:solidFill>
                  <a:srgbClr val="000000"/>
                </a:solidFill>
              </a:rPr>
              <a:t>invites …. laboratories in the field of atomic frequency standards to actively pursue their studies.</a:t>
            </a:r>
            <a:endParaRPr lang="en-US" altLang="fr-FR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93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1524001" y="30157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7" name="Rectangle 6"/>
          <p:cNvSpPr/>
          <p:nvPr/>
        </p:nvSpPr>
        <p:spPr>
          <a:xfrm>
            <a:off x="239949" y="110619"/>
            <a:ext cx="11789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3200" b="1" dirty="0" err="1">
                <a:solidFill>
                  <a:srgbClr val="002060"/>
                </a:solidFill>
              </a:rPr>
              <a:t>Secondary</a:t>
            </a:r>
            <a:r>
              <a:rPr lang="fr-FR" sz="3200" b="1" dirty="0">
                <a:solidFill>
                  <a:srgbClr val="002060"/>
                </a:solidFill>
              </a:rPr>
              <a:t> </a:t>
            </a:r>
            <a:r>
              <a:rPr lang="fr-FR" sz="3200" b="1" dirty="0" err="1">
                <a:solidFill>
                  <a:srgbClr val="002060"/>
                </a:solidFill>
              </a:rPr>
              <a:t>representations</a:t>
            </a:r>
            <a:r>
              <a:rPr lang="fr-FR" sz="3200" b="1" dirty="0">
                <a:solidFill>
                  <a:srgbClr val="002060"/>
                </a:solidFill>
              </a:rPr>
              <a:t> of the second</a:t>
            </a:r>
          </a:p>
        </p:txBody>
      </p:sp>
      <p:sp>
        <p:nvSpPr>
          <p:cNvPr id="13" name="Forme libre 12"/>
          <p:cNvSpPr/>
          <p:nvPr/>
        </p:nvSpPr>
        <p:spPr>
          <a:xfrm>
            <a:off x="7742490" y="4050707"/>
            <a:ext cx="1187865" cy="1196411"/>
          </a:xfrm>
          <a:custGeom>
            <a:avLst/>
            <a:gdLst>
              <a:gd name="connsiteX0" fmla="*/ 230736 w 1187865"/>
              <a:gd name="connsiteY0" fmla="*/ 0 h 1196411"/>
              <a:gd name="connsiteX1" fmla="*/ 0 w 1187865"/>
              <a:gd name="connsiteY1" fmla="*/ 136732 h 1196411"/>
              <a:gd name="connsiteX2" fmla="*/ 76912 w 1187865"/>
              <a:gd name="connsiteY2" fmla="*/ 982766 h 1196411"/>
              <a:gd name="connsiteX3" fmla="*/ 1162228 w 1187865"/>
              <a:gd name="connsiteY3" fmla="*/ 1196411 h 1196411"/>
              <a:gd name="connsiteX4" fmla="*/ 1187865 w 1187865"/>
              <a:gd name="connsiteY4" fmla="*/ 1034041 h 1196411"/>
              <a:gd name="connsiteX5" fmla="*/ 230736 w 1187865"/>
              <a:gd name="connsiteY5" fmla="*/ 0 h 119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7865" h="1196411">
                <a:moveTo>
                  <a:pt x="230736" y="0"/>
                </a:moveTo>
                <a:lnTo>
                  <a:pt x="0" y="136732"/>
                </a:lnTo>
                <a:lnTo>
                  <a:pt x="76912" y="982766"/>
                </a:lnTo>
                <a:lnTo>
                  <a:pt x="1162228" y="1196411"/>
                </a:lnTo>
                <a:lnTo>
                  <a:pt x="1187865" y="1034041"/>
                </a:lnTo>
                <a:lnTo>
                  <a:pt x="230736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425886" y="1132079"/>
            <a:ext cx="111732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fr-FR" sz="2400" b="1" dirty="0">
                <a:solidFill>
                  <a:prstClr val="black"/>
                </a:solidFill>
              </a:rPr>
              <a:t>List of recommended standard frequencies (validated by CIPM, published on the BIPM website) recommended for applications including the practical realization of the </a:t>
            </a:r>
            <a:r>
              <a:rPr lang="en-US" altLang="fr-FR" sz="2400" b="1" dirty="0" err="1">
                <a:solidFill>
                  <a:prstClr val="black"/>
                </a:solidFill>
              </a:rPr>
              <a:t>metre</a:t>
            </a:r>
            <a:r>
              <a:rPr lang="en-US" altLang="fr-FR" sz="2400" b="1" dirty="0">
                <a:solidFill>
                  <a:prstClr val="black"/>
                </a:solidFill>
              </a:rPr>
              <a:t> and secondary representations of the second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49" y="3015734"/>
            <a:ext cx="7471850" cy="3257922"/>
          </a:xfrm>
          <a:prstGeom prst="rect">
            <a:avLst/>
          </a:prstGeom>
        </p:spPr>
      </p:pic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F222-93C7-44BC-9BDA-FC7060FA32F3}" type="slidenum">
              <a:rPr lang="fr-FR" smtClean="0"/>
              <a:t>5</a:t>
            </a:fld>
            <a:endParaRPr lang="fr-FR"/>
          </a:p>
        </p:txBody>
      </p:sp>
      <p:cxnSp>
        <p:nvCxnSpPr>
          <p:cNvPr id="15" name="Connecteur droit 14"/>
          <p:cNvCxnSpPr/>
          <p:nvPr/>
        </p:nvCxnSpPr>
        <p:spPr>
          <a:xfrm flipV="1">
            <a:off x="0" y="844863"/>
            <a:ext cx="12192000" cy="0"/>
          </a:xfrm>
          <a:prstGeom prst="line">
            <a:avLst/>
          </a:prstGeom>
          <a:ln w="28575">
            <a:gradFill>
              <a:gsLst>
                <a:gs pos="0">
                  <a:srgbClr val="002060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58684C0B-6950-AB5C-E5C8-5F4C0F6233DF}"/>
              </a:ext>
            </a:extLst>
          </p:cNvPr>
          <p:cNvSpPr txBox="1"/>
          <p:nvPr/>
        </p:nvSpPr>
        <p:spPr>
          <a:xfrm>
            <a:off x="7742490" y="215921"/>
            <a:ext cx="45114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https://www.bipm.org/en/publications/mises-en-pratique/standard-frequencies-info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70AF6DF5-C5AD-EFFB-C622-CFB8DC32A554}"/>
              </a:ext>
            </a:extLst>
          </p:cNvPr>
          <p:cNvGrpSpPr/>
          <p:nvPr/>
        </p:nvGrpSpPr>
        <p:grpSpPr>
          <a:xfrm>
            <a:off x="9647818" y="2137525"/>
            <a:ext cx="2544182" cy="567372"/>
            <a:chOff x="8206596" y="422261"/>
            <a:chExt cx="808007" cy="413835"/>
          </a:xfrm>
        </p:grpSpPr>
        <p:sp>
          <p:nvSpPr>
            <p:cNvPr id="10" name="Bulle narrative : ronde 9">
              <a:extLst>
                <a:ext uri="{FF2B5EF4-FFF2-40B4-BE49-F238E27FC236}">
                  <a16:creationId xmlns:a16="http://schemas.microsoft.com/office/drawing/2014/main" id="{2EF4037E-8E2F-7937-2A81-8F427FF41DCD}"/>
                </a:ext>
              </a:extLst>
            </p:cNvPr>
            <p:cNvSpPr/>
            <p:nvPr/>
          </p:nvSpPr>
          <p:spPr>
            <a:xfrm>
              <a:off x="8206596" y="422261"/>
              <a:ext cx="808007" cy="413835"/>
            </a:xfrm>
            <a:prstGeom prst="wedgeEllipseCallout">
              <a:avLst>
                <a:gd name="adj1" fmla="val 8711"/>
                <a:gd name="adj2" fmla="val 123858"/>
              </a:avLst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E7FBE77F-3459-27E4-0630-F7C33BF12B4A}"/>
                </a:ext>
              </a:extLst>
            </p:cNvPr>
            <p:cNvSpPr txBox="1"/>
            <p:nvPr/>
          </p:nvSpPr>
          <p:spPr>
            <a:xfrm>
              <a:off x="8302573" y="475233"/>
              <a:ext cx="612477" cy="231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>
                  <a:solidFill>
                    <a:srgbClr val="FF0000"/>
                  </a:solidFill>
                </a:rPr>
                <a:t>Uncertainty</a:t>
              </a:r>
              <a:r>
                <a:rPr lang="fr-FR" sz="1200" dirty="0">
                  <a:solidFill>
                    <a:srgbClr val="FF0000"/>
                  </a:solidFill>
                </a:rPr>
                <a:t> </a:t>
              </a:r>
              <a:r>
                <a:rPr lang="fr-FR" sz="1200" dirty="0" err="1">
                  <a:solidFill>
                    <a:srgbClr val="FF0000"/>
                  </a:solidFill>
                </a:rPr>
                <a:t>limited</a:t>
              </a:r>
              <a:r>
                <a:rPr lang="fr-FR" sz="1200" dirty="0">
                  <a:solidFill>
                    <a:srgbClr val="FF0000"/>
                  </a:solidFill>
                </a:rPr>
                <a:t> by the </a:t>
              </a:r>
              <a:r>
                <a:rPr lang="fr-FR" sz="1200" dirty="0" err="1">
                  <a:solidFill>
                    <a:srgbClr val="FF0000"/>
                  </a:solidFill>
                </a:rPr>
                <a:t>Cesium</a:t>
              </a:r>
              <a:r>
                <a:rPr lang="fr-FR" sz="1200" dirty="0">
                  <a:solidFill>
                    <a:srgbClr val="FF0000"/>
                  </a:solidFill>
                </a:rPr>
                <a:t> </a:t>
              </a:r>
              <a:r>
                <a:rPr lang="fr-FR" sz="1200" dirty="0" err="1">
                  <a:solidFill>
                    <a:srgbClr val="FF0000"/>
                  </a:solidFill>
                </a:rPr>
                <a:t>primary</a:t>
              </a:r>
              <a:r>
                <a:rPr lang="fr-FR" sz="1200" dirty="0">
                  <a:solidFill>
                    <a:srgbClr val="FF0000"/>
                  </a:solidFill>
                </a:rPr>
                <a:t> </a:t>
              </a:r>
              <a:r>
                <a:rPr lang="fr-FR" sz="1200" dirty="0" err="1">
                  <a:solidFill>
                    <a:srgbClr val="FF0000"/>
                  </a:solidFill>
                </a:rPr>
                <a:t>realization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98C4FD0C-CC6F-50F1-1950-A648B0A490CE}"/>
              </a:ext>
            </a:extLst>
          </p:cNvPr>
          <p:cNvGrpSpPr/>
          <p:nvPr/>
        </p:nvGrpSpPr>
        <p:grpSpPr>
          <a:xfrm>
            <a:off x="7711799" y="3130217"/>
            <a:ext cx="4222854" cy="3682923"/>
            <a:chOff x="6044512" y="2855990"/>
            <a:chExt cx="4222854" cy="3682923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39D1C230-9D0E-FB6F-92AA-B9EF74C10D05}"/>
                </a:ext>
              </a:extLst>
            </p:cNvPr>
            <p:cNvGrpSpPr/>
            <p:nvPr/>
          </p:nvGrpSpPr>
          <p:grpSpPr>
            <a:xfrm>
              <a:off x="6044512" y="2855990"/>
              <a:ext cx="4222854" cy="3682923"/>
              <a:chOff x="7553240" y="96013"/>
              <a:chExt cx="3721113" cy="3477328"/>
            </a:xfrm>
          </p:grpSpPr>
          <p:pic>
            <p:nvPicPr>
              <p:cNvPr id="22" name="Image 21">
                <a:extLst>
                  <a:ext uri="{FF2B5EF4-FFF2-40B4-BE49-F238E27FC236}">
                    <a16:creationId xmlns:a16="http://schemas.microsoft.com/office/drawing/2014/main" id="{2E277DFB-C074-2502-0989-0A3B20F2771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82543"/>
              <a:stretch/>
            </p:blipFill>
            <p:spPr>
              <a:xfrm>
                <a:off x="7553240" y="102589"/>
                <a:ext cx="1102245" cy="3470752"/>
              </a:xfrm>
              <a:prstGeom prst="rect">
                <a:avLst/>
              </a:prstGeom>
            </p:spPr>
          </p:pic>
          <p:pic>
            <p:nvPicPr>
              <p:cNvPr id="23" name="Image 22">
                <a:extLst>
                  <a:ext uri="{FF2B5EF4-FFF2-40B4-BE49-F238E27FC236}">
                    <a16:creationId xmlns:a16="http://schemas.microsoft.com/office/drawing/2014/main" id="{FA852219-23D2-9CDE-1C35-D2F5668269E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8126"/>
              <a:stretch/>
            </p:blipFill>
            <p:spPr>
              <a:xfrm>
                <a:off x="8630433" y="96013"/>
                <a:ext cx="2643920" cy="3470752"/>
              </a:xfrm>
              <a:prstGeom prst="rect">
                <a:avLst/>
              </a:prstGeom>
            </p:spPr>
          </p:pic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3B423D8-4886-5BCA-04DC-921A3227CD93}"/>
                </a:ext>
              </a:extLst>
            </p:cNvPr>
            <p:cNvSpPr/>
            <p:nvPr/>
          </p:nvSpPr>
          <p:spPr>
            <a:xfrm>
              <a:off x="6090952" y="5969144"/>
              <a:ext cx="642226" cy="225958"/>
            </a:xfrm>
            <a:prstGeom prst="rect">
              <a:avLst/>
            </a:prstGeom>
            <a:solidFill>
              <a:srgbClr val="FFFF00">
                <a:alpha val="47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A921262-E8F6-7030-3446-A8155DFB5EA4}"/>
                </a:ext>
              </a:extLst>
            </p:cNvPr>
            <p:cNvSpPr/>
            <p:nvPr/>
          </p:nvSpPr>
          <p:spPr>
            <a:xfrm>
              <a:off x="6096000" y="5538811"/>
              <a:ext cx="482284" cy="225958"/>
            </a:xfrm>
            <a:prstGeom prst="rect">
              <a:avLst/>
            </a:prstGeom>
            <a:solidFill>
              <a:srgbClr val="FFFF00">
                <a:alpha val="47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130658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F4580F9-D684-484A-A8AC-A54F0DB33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" y="181807"/>
            <a:ext cx="11560355" cy="594570"/>
          </a:xfrm>
        </p:spPr>
        <p:txBody>
          <a:bodyPr>
            <a:normAutofit fontScale="90000"/>
          </a:bodyPr>
          <a:lstStyle/>
          <a:p>
            <a:r>
              <a:rPr lang="en-US" sz="3333" b="1" dirty="0"/>
              <a:t>Values of the secondary representations of the second from a multisystem of frequency ratio measures</a:t>
            </a:r>
            <a:endParaRPr lang="en-US" sz="3467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19DF5EB-8052-4A1D-A4C9-0BECFF7E22B4}"/>
              </a:ext>
            </a:extLst>
          </p:cNvPr>
          <p:cNvSpPr txBox="1"/>
          <p:nvPr/>
        </p:nvSpPr>
        <p:spPr>
          <a:xfrm>
            <a:off x="253253" y="2211463"/>
            <a:ext cx="2242062" cy="3252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67" dirty="0">
                <a:ea typeface="Calibri" panose="020F0502020204030204" pitchFamily="34" charset="0"/>
                <a:cs typeface="Times New Roman" panose="02020603050405020304" pitchFamily="18" charset="0"/>
              </a:rPr>
              <a:t>Estimation by 3 independent methods and software </a:t>
            </a:r>
          </a:p>
          <a:p>
            <a:endParaRPr lang="en-US" sz="1867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67" dirty="0">
                <a:ea typeface="Calibri" panose="020F0502020204030204" pitchFamily="34" charset="0"/>
                <a:cs typeface="Times New Roman" panose="02020603050405020304" pitchFamily="18" charset="0"/>
              </a:rPr>
              <a:t>Take into account the correlation between measurements (e.g. due to their comparison to the same Cs standards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568DC9A4-9DA0-4AEE-97A6-E2B76EF3C7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01"/>
          <a:stretch/>
        </p:blipFill>
        <p:spPr bwMode="auto">
          <a:xfrm>
            <a:off x="1755271" y="947143"/>
            <a:ext cx="8151411" cy="518397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8E335561-2AF6-4D71-A4F9-CC8752335E06}"/>
              </a:ext>
            </a:extLst>
          </p:cNvPr>
          <p:cNvSpPr txBox="1"/>
          <p:nvPr/>
        </p:nvSpPr>
        <p:spPr>
          <a:xfrm>
            <a:off x="3081924" y="5464341"/>
            <a:ext cx="8998933" cy="11421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n-GB" sz="1867" dirty="0">
                <a:cs typeface="Times New Roman" panose="02020603050405020304" pitchFamily="18" charset="0"/>
              </a:rPr>
              <a:t>Graphical representation of 105 frequency measures (33 optical frequency ratios and 72 absolute frequency measures vs </a:t>
            </a:r>
            <a:r>
              <a:rPr lang="en-GB" sz="1867" dirty="0" err="1">
                <a:cs typeface="Times New Roman" panose="02020603050405020304" pitchFamily="18" charset="0"/>
              </a:rPr>
              <a:t>Cesium</a:t>
            </a:r>
            <a:r>
              <a:rPr lang="en-GB" sz="1867" dirty="0">
                <a:cs typeface="Times New Roman" panose="02020603050405020304" pitchFamily="18" charset="0"/>
              </a:rPr>
              <a:t>) used for the calculation of 14 frequency values.</a:t>
            </a:r>
          </a:p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n-GB" sz="1867" dirty="0">
                <a:cs typeface="Times New Roman" panose="02020603050405020304" pitchFamily="18" charset="0"/>
              </a:rPr>
              <a:t>The new computational mode has been able to take into account </a:t>
            </a:r>
            <a:r>
              <a:rPr lang="en-US" sz="1867" dirty="0">
                <a:cs typeface="Times New Roman" panose="02020603050405020304" pitchFamily="18" charset="0"/>
              </a:rPr>
              <a:t>483 correlations </a:t>
            </a:r>
            <a:endParaRPr lang="en-GB" sz="1867" dirty="0"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F0ACF4C-D58F-557A-110E-E2D4C07031E9}"/>
              </a:ext>
            </a:extLst>
          </p:cNvPr>
          <p:cNvSpPr txBox="1"/>
          <p:nvPr/>
        </p:nvSpPr>
        <p:spPr>
          <a:xfrm>
            <a:off x="10358167" y="4105871"/>
            <a:ext cx="1960102" cy="6658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Joint CCL-CCTF WG (2020-21)</a:t>
            </a:r>
            <a:endParaRPr lang="fr-FR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72E6EA4-926B-27F2-0640-62918AAECB59}"/>
              </a:ext>
            </a:extLst>
          </p:cNvPr>
          <p:cNvGrpSpPr/>
          <p:nvPr/>
        </p:nvGrpSpPr>
        <p:grpSpPr>
          <a:xfrm>
            <a:off x="9906682" y="2489263"/>
            <a:ext cx="2032065" cy="1141214"/>
            <a:chOff x="8439221" y="640881"/>
            <a:chExt cx="808007" cy="413835"/>
          </a:xfrm>
        </p:grpSpPr>
        <p:sp>
          <p:nvSpPr>
            <p:cNvPr id="6" name="Bulle narrative : ronde 5">
              <a:extLst>
                <a:ext uri="{FF2B5EF4-FFF2-40B4-BE49-F238E27FC236}">
                  <a16:creationId xmlns:a16="http://schemas.microsoft.com/office/drawing/2014/main" id="{08FAC4E9-3E3A-39BC-35F2-9101DC4C52C8}"/>
                </a:ext>
              </a:extLst>
            </p:cNvPr>
            <p:cNvSpPr/>
            <p:nvPr/>
          </p:nvSpPr>
          <p:spPr>
            <a:xfrm>
              <a:off x="8439221" y="640881"/>
              <a:ext cx="808007" cy="413835"/>
            </a:xfrm>
            <a:prstGeom prst="wedgeEllipseCallout">
              <a:avLst>
                <a:gd name="adj1" fmla="val -63062"/>
                <a:gd name="adj2" fmla="val 29279"/>
              </a:avLst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73D0A5F7-B187-90D2-D57C-EF811D8EB13D}"/>
                </a:ext>
              </a:extLst>
            </p:cNvPr>
            <p:cNvSpPr txBox="1"/>
            <p:nvPr/>
          </p:nvSpPr>
          <p:spPr>
            <a:xfrm>
              <a:off x="8529263" y="701847"/>
              <a:ext cx="612477" cy="301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>
                  <a:solidFill>
                    <a:srgbClr val="FF0000"/>
                  </a:solidFill>
                </a:rPr>
                <a:t>All the </a:t>
              </a:r>
              <a:r>
                <a:rPr lang="fr-FR" sz="1600" dirty="0" err="1">
                  <a:solidFill>
                    <a:srgbClr val="FF0000"/>
                  </a:solidFill>
                </a:rPr>
                <a:t>estimates</a:t>
              </a:r>
              <a:r>
                <a:rPr lang="fr-FR" sz="1600" dirty="0">
                  <a:solidFill>
                    <a:srgbClr val="FF0000"/>
                  </a:solidFill>
                </a:rPr>
                <a:t> are </a:t>
              </a:r>
              <a:r>
                <a:rPr lang="fr-FR" sz="1600" dirty="0" err="1">
                  <a:solidFill>
                    <a:srgbClr val="FF0000"/>
                  </a:solidFill>
                </a:rPr>
                <a:t>interrelated</a:t>
              </a:r>
              <a:endParaRPr lang="fr-FR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ZoneTexte 1">
            <a:extLst>
              <a:ext uri="{FF2B5EF4-FFF2-40B4-BE49-F238E27FC236}">
                <a16:creationId xmlns:a16="http://schemas.microsoft.com/office/drawing/2014/main" id="{9ADDDF6F-EDD4-1DB3-35A7-9077D165D6CC}"/>
              </a:ext>
            </a:extLst>
          </p:cNvPr>
          <p:cNvSpPr txBox="1"/>
          <p:nvPr/>
        </p:nvSpPr>
        <p:spPr>
          <a:xfrm>
            <a:off x="0" y="6581001"/>
            <a:ext cx="19929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Metrologia </a:t>
            </a:r>
            <a:r>
              <a:rPr lang="fr-FR" sz="1200" dirty="0" err="1"/>
              <a:t>paper</a:t>
            </a:r>
            <a:r>
              <a:rPr lang="fr-FR" sz="1200" dirty="0"/>
              <a:t> in </a:t>
            </a:r>
            <a:r>
              <a:rPr lang="fr-FR" sz="1200" dirty="0" err="1"/>
              <a:t>progress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0400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diagramme, ligne, Parallèle&#10;&#10;Description générée automatiquement">
            <a:extLst>
              <a:ext uri="{FF2B5EF4-FFF2-40B4-BE49-F238E27FC236}">
                <a16:creationId xmlns:a16="http://schemas.microsoft.com/office/drawing/2014/main" id="{05596336-3B4B-AB81-6EF3-88999295AB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334" y="1484784"/>
            <a:ext cx="9024938" cy="48133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6D7885D-2513-1770-3CCB-2044E21200F5}"/>
              </a:ext>
            </a:extLst>
          </p:cNvPr>
          <p:cNvSpPr txBox="1"/>
          <p:nvPr/>
        </p:nvSpPr>
        <p:spPr>
          <a:xfrm>
            <a:off x="9206518" y="403598"/>
            <a:ext cx="266429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1       874.000000      1.1         [Boyd2007]</a:t>
            </a:r>
          </a:p>
          <a:p>
            <a:r>
              <a:rPr lang="en-GB" sz="900" dirty="0"/>
              <a:t>2       873.650000      0.37        [Campbell2008]</a:t>
            </a:r>
          </a:p>
          <a:p>
            <a:r>
              <a:rPr lang="en-GB" sz="900" dirty="0"/>
              <a:t>3       873.600000      1.1         [Baillard2008]</a:t>
            </a:r>
          </a:p>
          <a:p>
            <a:r>
              <a:rPr lang="en-GB" sz="900" dirty="0"/>
              <a:t>4       874.100000      2.4         [Hong2009]</a:t>
            </a:r>
          </a:p>
          <a:p>
            <a:r>
              <a:rPr lang="en-GB" sz="900" dirty="0"/>
              <a:t>5       872.900000      0.5         [Falke2011]</a:t>
            </a:r>
          </a:p>
          <a:p>
            <a:r>
              <a:rPr lang="en-GB" sz="900" dirty="0"/>
              <a:t>6       873.900000      1.4         [Yamaguchi2012]</a:t>
            </a:r>
          </a:p>
          <a:p>
            <a:r>
              <a:rPr lang="en-GB" sz="900" dirty="0"/>
              <a:t>7       872.000000      1.6         [Akamatsu2014b]</a:t>
            </a:r>
          </a:p>
          <a:p>
            <a:r>
              <a:rPr lang="en-GB" sz="900" dirty="0"/>
              <a:t>8       873.560000      0.49        [Tanabe2015]</a:t>
            </a:r>
          </a:p>
          <a:p>
            <a:r>
              <a:rPr lang="en-GB" sz="900" dirty="0"/>
              <a:t>9       873.700000      1.4         [Lin2015]</a:t>
            </a:r>
          </a:p>
          <a:p>
            <a:r>
              <a:rPr lang="en-GB" sz="900" dirty="0"/>
              <a:t>10      873.130000      0.17        [Falke2014]</a:t>
            </a:r>
          </a:p>
          <a:p>
            <a:r>
              <a:rPr lang="en-GB" sz="900" dirty="0"/>
              <a:t>11      873.100000      0.13        [LeTargat2013]</a:t>
            </a:r>
          </a:p>
          <a:p>
            <a:r>
              <a:rPr lang="en-GB" sz="900" dirty="0"/>
              <a:t>12      872.920000      0.12        [Lodewyck2016]</a:t>
            </a:r>
          </a:p>
          <a:p>
            <a:r>
              <a:rPr lang="en-GB" sz="900" dirty="0"/>
              <a:t>13      872.970000      0.16        [Grebing2016(Oct14)]</a:t>
            </a:r>
          </a:p>
          <a:p>
            <a:r>
              <a:rPr lang="en-GB" sz="900" dirty="0"/>
              <a:t>14      873.040000      0.11        [Grebing2016(Jun15)]</a:t>
            </a:r>
          </a:p>
          <a:p>
            <a:r>
              <a:rPr lang="en-GB" sz="900" dirty="0"/>
              <a:t>15      872.970000      0.4         [Hachisu2017]</a:t>
            </a:r>
          </a:p>
          <a:p>
            <a:r>
              <a:rPr lang="en-GB" sz="900" dirty="0"/>
              <a:t>16      873.100000      0.429       [Hobson2020]</a:t>
            </a:r>
          </a:p>
          <a:p>
            <a:r>
              <a:rPr lang="en-GB" sz="900" dirty="0"/>
              <a:t>17      873.000000      0.0708      [Schwarz2020]</a:t>
            </a:r>
          </a:p>
          <a:p>
            <a:r>
              <a:rPr lang="en-GB" sz="900" dirty="0"/>
              <a:t>18      873.082000      0.0773      [Nemitz2020]</a:t>
            </a:r>
          </a:p>
          <a:p>
            <a:r>
              <a:rPr lang="en-GB" sz="900" dirty="0"/>
              <a:t>19      873.130000      0.4         [Grotti2018]</a:t>
            </a:r>
          </a:p>
          <a:p>
            <a:r>
              <a:rPr lang="en-GB" sz="900" dirty="0"/>
              <a:t>20      873.190000      0.15        [Leopardi2020]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62A75616-C5F0-E13E-054A-8389206C8A07}"/>
              </a:ext>
            </a:extLst>
          </p:cNvPr>
          <p:cNvGraphicFramePr>
            <a:graphicFrameLocks noGrp="1"/>
          </p:cNvGraphicFramePr>
          <p:nvPr/>
        </p:nvGraphicFramePr>
        <p:xfrm>
          <a:off x="1991545" y="361807"/>
          <a:ext cx="6480719" cy="4363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0030">
                  <a:extLst>
                    <a:ext uri="{9D8B030D-6E8A-4147-A177-3AD203B41FA5}">
                      <a16:colId xmlns:a16="http://schemas.microsoft.com/office/drawing/2014/main" val="190554605"/>
                    </a:ext>
                  </a:extLst>
                </a:gridCol>
                <a:gridCol w="3861637">
                  <a:extLst>
                    <a:ext uri="{9D8B030D-6E8A-4147-A177-3AD203B41FA5}">
                      <a16:colId xmlns:a16="http://schemas.microsoft.com/office/drawing/2014/main" val="1231552212"/>
                    </a:ext>
                  </a:extLst>
                </a:gridCol>
                <a:gridCol w="1759052">
                  <a:extLst>
                    <a:ext uri="{9D8B030D-6E8A-4147-A177-3AD203B41FA5}">
                      <a16:colId xmlns:a16="http://schemas.microsoft.com/office/drawing/2014/main" val="1602653358"/>
                    </a:ext>
                  </a:extLst>
                </a:gridCol>
              </a:tblGrid>
              <a:tr h="1822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kern="1200" dirty="0">
                          <a:solidFill>
                            <a:srgbClr val="193B7F"/>
                          </a:solidFill>
                          <a:latin typeface="+mj-lt"/>
                          <a:ea typeface="+mj-ea"/>
                          <a:cs typeface="+mj-cs"/>
                        </a:rPr>
                        <a:t>87Sr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kern="1200" dirty="0">
                          <a:solidFill>
                            <a:srgbClr val="193B7F"/>
                          </a:solidFill>
                          <a:latin typeface="+mj-lt"/>
                          <a:ea typeface="+mj-ea"/>
                          <a:cs typeface="+mj-cs"/>
                        </a:rPr>
                        <a:t>429228004229872.99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800" kern="1200" dirty="0">
                          <a:solidFill>
                            <a:srgbClr val="193B7F"/>
                          </a:solidFill>
                          <a:latin typeface="+mj-lt"/>
                          <a:ea typeface="+mj-ea"/>
                          <a:cs typeface="+mj-cs"/>
                        </a:rPr>
                        <a:t>1.9 E-16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708878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5824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1524001" y="30157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7" name="Rectangle 6"/>
          <p:cNvSpPr/>
          <p:nvPr/>
        </p:nvSpPr>
        <p:spPr>
          <a:xfrm>
            <a:off x="239949" y="147405"/>
            <a:ext cx="11789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3200" b="1" dirty="0">
                <a:solidFill>
                  <a:srgbClr val="002060"/>
                </a:solidFill>
              </a:rPr>
              <a:t>The </a:t>
            </a:r>
            <a:r>
              <a:rPr lang="fr-FR" sz="3200" b="1" dirty="0" err="1">
                <a:solidFill>
                  <a:srgbClr val="002060"/>
                </a:solidFill>
              </a:rPr>
              <a:t>era</a:t>
            </a:r>
            <a:r>
              <a:rPr lang="fr-FR" sz="3200" b="1" dirty="0">
                <a:solidFill>
                  <a:srgbClr val="002060"/>
                </a:solidFill>
              </a:rPr>
              <a:t> of </a:t>
            </a:r>
            <a:r>
              <a:rPr lang="fr-FR" sz="3200" b="1" dirty="0" err="1">
                <a:solidFill>
                  <a:srgbClr val="002060"/>
                </a:solidFill>
              </a:rPr>
              <a:t>optical</a:t>
            </a:r>
            <a:r>
              <a:rPr lang="fr-FR" sz="3200" b="1" dirty="0">
                <a:solidFill>
                  <a:srgbClr val="002060"/>
                </a:solidFill>
              </a:rPr>
              <a:t> </a:t>
            </a:r>
            <a:r>
              <a:rPr lang="fr-FR" sz="3200" b="1" dirty="0" err="1">
                <a:solidFill>
                  <a:srgbClr val="002060"/>
                </a:solidFill>
              </a:rPr>
              <a:t>frequency</a:t>
            </a:r>
            <a:r>
              <a:rPr lang="fr-FR" sz="3200" b="1" dirty="0">
                <a:solidFill>
                  <a:srgbClr val="002060"/>
                </a:solidFill>
              </a:rPr>
              <a:t> metrology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801634" y="6245801"/>
            <a:ext cx="5194658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ym typeface="Wingdings" panose="05000000000000000000" pitchFamily="2" charset="2"/>
              </a:rPr>
              <a:t> </a:t>
            </a:r>
            <a:r>
              <a:rPr lang="fr-FR" sz="2400" b="1" dirty="0"/>
              <a:t>Time to change the </a:t>
            </a:r>
            <a:r>
              <a:rPr lang="fr-FR" sz="2400" b="1" dirty="0" err="1"/>
              <a:t>definition</a:t>
            </a:r>
            <a:r>
              <a:rPr lang="fr-FR" sz="2400" b="1" dirty="0"/>
              <a:t>?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9159283" y="4317235"/>
            <a:ext cx="28804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Optical </a:t>
            </a:r>
            <a:r>
              <a:rPr lang="fr-FR" sz="2400" dirty="0" err="1">
                <a:solidFill>
                  <a:srgbClr val="FF0000"/>
                </a:solidFill>
              </a:rPr>
              <a:t>Frequency</a:t>
            </a:r>
            <a:r>
              <a:rPr lang="fr-FR" sz="2400" dirty="0">
                <a:solidFill>
                  <a:srgbClr val="FF0000"/>
                </a:solidFill>
              </a:rPr>
              <a:t> Standards (Sr, Yb, Yb+, Al+, Ca+, …) at 10</a:t>
            </a:r>
            <a:r>
              <a:rPr lang="fr-FR" sz="2400" baseline="30000" dirty="0">
                <a:solidFill>
                  <a:srgbClr val="FF0000"/>
                </a:solidFill>
              </a:rPr>
              <a:t>-18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level</a:t>
            </a:r>
            <a:endParaRPr lang="fr-FR" sz="2400" dirty="0">
              <a:solidFill>
                <a:srgbClr val="FF0000"/>
              </a:solidFill>
            </a:endParaRPr>
          </a:p>
          <a:p>
            <a:pPr algn="ctr"/>
            <a:endParaRPr lang="fr-FR" sz="2400" baseline="30000" dirty="0">
              <a:solidFill>
                <a:srgbClr val="FF0000"/>
              </a:solidFill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524001" y="30157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grpSp>
        <p:nvGrpSpPr>
          <p:cNvPr id="9" name="Groupe 8"/>
          <p:cNvGrpSpPr/>
          <p:nvPr/>
        </p:nvGrpSpPr>
        <p:grpSpPr>
          <a:xfrm>
            <a:off x="2202396" y="1340588"/>
            <a:ext cx="7000301" cy="4903078"/>
            <a:chOff x="2202396" y="1340588"/>
            <a:chExt cx="7000301" cy="4903078"/>
          </a:xfrm>
        </p:grpSpPr>
        <p:pic>
          <p:nvPicPr>
            <p:cNvPr id="17" name="Image 16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202396" y="1340588"/>
              <a:ext cx="7000301" cy="4903078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92674" y="4035213"/>
              <a:ext cx="164559" cy="164559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2224" y="4035213"/>
              <a:ext cx="164559" cy="164559"/>
            </a:xfrm>
            <a:prstGeom prst="rect">
              <a:avLst/>
            </a:prstGeom>
          </p:spPr>
        </p:pic>
      </p:grp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F222-93C7-44BC-9BDA-FC7060FA32F3}" type="slidenum">
              <a:rPr lang="fr-FR" smtClean="0"/>
              <a:t>8</a:t>
            </a:fld>
            <a:endParaRPr lang="fr-FR"/>
          </a:p>
        </p:txBody>
      </p:sp>
      <p:cxnSp>
        <p:nvCxnSpPr>
          <p:cNvPr id="15" name="Connecteur droit 14"/>
          <p:cNvCxnSpPr/>
          <p:nvPr/>
        </p:nvCxnSpPr>
        <p:spPr>
          <a:xfrm flipV="1">
            <a:off x="0" y="844863"/>
            <a:ext cx="12192000" cy="0"/>
          </a:xfrm>
          <a:prstGeom prst="line">
            <a:avLst/>
          </a:prstGeom>
          <a:ln w="28575">
            <a:gradFill>
              <a:gsLst>
                <a:gs pos="0">
                  <a:srgbClr val="002060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66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31321" y="1312511"/>
            <a:ext cx="11240219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2200" b="1" dirty="0" err="1">
                <a:solidFill>
                  <a:srgbClr val="193B7F"/>
                </a:solidFill>
              </a:rPr>
              <a:t>Offer</a:t>
            </a:r>
            <a:r>
              <a:rPr lang="fr-FR" sz="2200" b="1" dirty="0">
                <a:solidFill>
                  <a:srgbClr val="193B7F"/>
                </a:solidFill>
              </a:rPr>
              <a:t> an </a:t>
            </a:r>
            <a:r>
              <a:rPr lang="en-GB" sz="2200" b="1" dirty="0">
                <a:solidFill>
                  <a:srgbClr val="193B7F"/>
                </a:solidFill>
              </a:rPr>
              <a:t>improvement </a:t>
            </a:r>
            <a:r>
              <a:rPr lang="en-GB" sz="2200" dirty="0"/>
              <a:t>by 10 to 100 of the realization of the new definition on short term after the redefinition (reaching 10</a:t>
            </a:r>
            <a:r>
              <a:rPr lang="en-GB" sz="2200" baseline="30000" dirty="0"/>
              <a:t>-17</a:t>
            </a:r>
            <a:r>
              <a:rPr lang="en-GB" sz="2200" dirty="0"/>
              <a:t> to 10</a:t>
            </a:r>
            <a:r>
              <a:rPr lang="en-GB" sz="2200" baseline="30000" dirty="0"/>
              <a:t>‑18</a:t>
            </a:r>
            <a:r>
              <a:rPr lang="en-GB" sz="2200" dirty="0"/>
              <a:t> relative frequency accuracy) and a larger improvement on longer term</a:t>
            </a:r>
            <a:endParaRPr lang="fr-FR" sz="22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sz="22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2200" b="1" dirty="0" err="1">
                <a:solidFill>
                  <a:srgbClr val="193B7F"/>
                </a:solidFill>
              </a:rPr>
              <a:t>Ensure</a:t>
            </a:r>
            <a:r>
              <a:rPr lang="fr-FR" sz="2200" b="1" dirty="0">
                <a:solidFill>
                  <a:srgbClr val="193B7F"/>
                </a:solidFill>
              </a:rPr>
              <a:t> </a:t>
            </a:r>
            <a:r>
              <a:rPr lang="fr-FR" sz="2200" b="1" dirty="0" err="1">
                <a:solidFill>
                  <a:srgbClr val="193B7F"/>
                </a:solidFill>
              </a:rPr>
              <a:t>continuity</a:t>
            </a:r>
            <a:r>
              <a:rPr lang="fr-FR" sz="2200" b="1" dirty="0">
                <a:solidFill>
                  <a:srgbClr val="193B7F"/>
                </a:solidFill>
              </a:rPr>
              <a:t> </a:t>
            </a:r>
            <a:r>
              <a:rPr lang="fr-FR" sz="2200" b="1" dirty="0" err="1">
                <a:solidFill>
                  <a:srgbClr val="193B7F"/>
                </a:solidFill>
              </a:rPr>
              <a:t>with</a:t>
            </a:r>
            <a:r>
              <a:rPr lang="fr-FR" sz="2200" b="1" dirty="0">
                <a:solidFill>
                  <a:srgbClr val="193B7F"/>
                </a:solidFill>
              </a:rPr>
              <a:t> the </a:t>
            </a:r>
            <a:r>
              <a:rPr lang="fr-FR" sz="2200" b="1" dirty="0" err="1">
                <a:solidFill>
                  <a:srgbClr val="193B7F"/>
                </a:solidFill>
              </a:rPr>
              <a:t>current</a:t>
            </a:r>
            <a:r>
              <a:rPr lang="fr-FR" sz="2200" b="1" dirty="0">
                <a:solidFill>
                  <a:srgbClr val="193B7F"/>
                </a:solidFill>
              </a:rPr>
              <a:t> </a:t>
            </a:r>
            <a:r>
              <a:rPr lang="fr-FR" sz="2200" b="1" dirty="0" err="1">
                <a:solidFill>
                  <a:srgbClr val="193B7F"/>
                </a:solidFill>
              </a:rPr>
              <a:t>definition</a:t>
            </a:r>
            <a:endParaRPr lang="fr-FR" sz="2200" b="1" dirty="0">
              <a:solidFill>
                <a:srgbClr val="193B7F"/>
              </a:solidFill>
              <a:sym typeface="Wingdings" panose="05000000000000000000" pitchFamily="2" charset="2"/>
            </a:endParaRPr>
          </a:p>
          <a:p>
            <a:endParaRPr lang="fr-FR" sz="2200" dirty="0"/>
          </a:p>
          <a:p>
            <a:pPr marL="285750" lvl="0" indent="-285750">
              <a:buFont typeface="Wingdings" panose="05000000000000000000" pitchFamily="2" charset="2"/>
              <a:buChar char="à"/>
            </a:pPr>
            <a:r>
              <a:rPr lang="en-US" sz="2200" b="1" dirty="0">
                <a:solidFill>
                  <a:srgbClr val="193B7F"/>
                </a:solidFill>
                <a:sym typeface="Wingdings" panose="05000000000000000000" pitchFamily="2" charset="2"/>
              </a:rPr>
              <a:t>Ensure </a:t>
            </a:r>
            <a:r>
              <a:rPr lang="en-US" sz="2200" b="1" dirty="0">
                <a:solidFill>
                  <a:srgbClr val="193B7F"/>
                </a:solidFill>
              </a:rPr>
              <a:t>continuity and sustainability of the availability of the new SI second </a:t>
            </a:r>
            <a:r>
              <a:rPr lang="en-US" sz="2200" dirty="0"/>
              <a:t>through TAI, and a </a:t>
            </a:r>
            <a:r>
              <a:rPr lang="en-US" sz="2200" b="1" dirty="0">
                <a:solidFill>
                  <a:srgbClr val="193B7F"/>
                </a:solidFill>
              </a:rPr>
              <a:t>significant improvement of the quality of TAI </a:t>
            </a:r>
            <a:r>
              <a:rPr lang="en-US" sz="2200" dirty="0"/>
              <a:t>as soon as the definition is changed (at least no degradation !)</a:t>
            </a:r>
          </a:p>
          <a:p>
            <a:pPr marL="285750" lvl="0" indent="-285750">
              <a:buFont typeface="Wingdings" panose="05000000000000000000" pitchFamily="2" charset="2"/>
              <a:buChar char="à"/>
            </a:pPr>
            <a:endParaRPr lang="en-US" sz="2200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2200" b="1" dirty="0" err="1">
                <a:solidFill>
                  <a:srgbClr val="193B7F"/>
                </a:solidFill>
                <a:sym typeface="Wingdings" panose="05000000000000000000" pitchFamily="2" charset="2"/>
              </a:rPr>
              <a:t>Enable</a:t>
            </a:r>
            <a:r>
              <a:rPr lang="fr-FR" sz="2200" b="1" dirty="0">
                <a:solidFill>
                  <a:srgbClr val="193B7F"/>
                </a:solidFill>
                <a:sym typeface="Wingdings" panose="05000000000000000000" pitchFamily="2" charset="2"/>
              </a:rPr>
              <a:t> the </a:t>
            </a:r>
            <a:r>
              <a:rPr lang="fr-FR" sz="2200" b="1" dirty="0" err="1">
                <a:solidFill>
                  <a:srgbClr val="193B7F"/>
                </a:solidFill>
                <a:sym typeface="Wingdings" panose="05000000000000000000" pitchFamily="2" charset="2"/>
              </a:rPr>
              <a:t>dissemination</a:t>
            </a:r>
            <a:r>
              <a:rPr lang="fr-FR" sz="2200" b="1" dirty="0">
                <a:solidFill>
                  <a:srgbClr val="193B7F"/>
                </a:solidFill>
                <a:sym typeface="Wingdings" panose="05000000000000000000" pitchFamily="2" charset="2"/>
              </a:rPr>
              <a:t> of the unit </a:t>
            </a:r>
            <a:r>
              <a:rPr lang="fr-FR" sz="2200" dirty="0" err="1">
                <a:sym typeface="Wingdings" panose="05000000000000000000" pitchFamily="2" charset="2"/>
              </a:rPr>
              <a:t>towards</a:t>
            </a:r>
            <a:r>
              <a:rPr lang="fr-FR" sz="2200" dirty="0">
                <a:sym typeface="Wingdings" panose="05000000000000000000" pitchFamily="2" charset="2"/>
              </a:rPr>
              <a:t> </a:t>
            </a:r>
            <a:r>
              <a:rPr lang="fr-FR" sz="2200" dirty="0" err="1">
                <a:sym typeface="Wingdings" panose="05000000000000000000" pitchFamily="2" charset="2"/>
              </a:rPr>
              <a:t>wide</a:t>
            </a:r>
            <a:r>
              <a:rPr lang="fr-FR" sz="2200" dirty="0">
                <a:sym typeface="Wingdings" panose="05000000000000000000" pitchFamily="2" charset="2"/>
              </a:rPr>
              <a:t> </a:t>
            </a:r>
            <a:r>
              <a:rPr lang="fr-FR" sz="2200" dirty="0" err="1">
                <a:sym typeface="Wingdings" panose="05000000000000000000" pitchFamily="2" charset="2"/>
              </a:rPr>
              <a:t>categories</a:t>
            </a:r>
            <a:r>
              <a:rPr lang="fr-FR" sz="2200" dirty="0">
                <a:sym typeface="Wingdings" panose="05000000000000000000" pitchFamily="2" charset="2"/>
              </a:rPr>
              <a:t> of </a:t>
            </a:r>
            <a:r>
              <a:rPr lang="fr-FR" sz="2200" dirty="0" err="1">
                <a:sym typeface="Wingdings" panose="05000000000000000000" pitchFamily="2" charset="2"/>
              </a:rPr>
              <a:t>users</a:t>
            </a:r>
            <a:endParaRPr lang="en-US" sz="2200" dirty="0"/>
          </a:p>
          <a:p>
            <a:pPr marL="285750" lvl="0" indent="-285750">
              <a:buFont typeface="Wingdings" panose="05000000000000000000" pitchFamily="2" charset="2"/>
              <a:buChar char="à"/>
            </a:pPr>
            <a:endParaRPr lang="en-US" sz="2200" dirty="0"/>
          </a:p>
          <a:p>
            <a:pPr marL="285750" lvl="0" indent="-285750">
              <a:buFont typeface="Wingdings" panose="05000000000000000000" pitchFamily="2" charset="2"/>
              <a:buChar char="à"/>
            </a:pPr>
            <a:r>
              <a:rPr lang="en-US" sz="2200" b="1" dirty="0">
                <a:solidFill>
                  <a:srgbClr val="193B7F"/>
                </a:solidFill>
              </a:rPr>
              <a:t>Be acceptable </a:t>
            </a:r>
            <a:r>
              <a:rPr lang="en-US" sz="2200" dirty="0"/>
              <a:t>by all NMIs and stakeholders</a:t>
            </a:r>
            <a:endParaRPr lang="fr-FR" sz="2200" dirty="0"/>
          </a:p>
        </p:txBody>
      </p:sp>
      <p:sp>
        <p:nvSpPr>
          <p:cNvPr id="8" name="Rectangle 7"/>
          <p:cNvSpPr/>
          <p:nvPr/>
        </p:nvSpPr>
        <p:spPr>
          <a:xfrm>
            <a:off x="239949" y="147405"/>
            <a:ext cx="11789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srgbClr val="002060"/>
                </a:solidFill>
              </a:rPr>
              <a:t>Goals for a new definition</a:t>
            </a:r>
          </a:p>
        </p:txBody>
      </p:sp>
      <p:cxnSp>
        <p:nvCxnSpPr>
          <p:cNvPr id="5" name="Connecteur droit 4"/>
          <p:cNvCxnSpPr/>
          <p:nvPr/>
        </p:nvCxnSpPr>
        <p:spPr>
          <a:xfrm flipV="1">
            <a:off x="0" y="844863"/>
            <a:ext cx="12192000" cy="0"/>
          </a:xfrm>
          <a:prstGeom prst="line">
            <a:avLst/>
          </a:prstGeom>
          <a:ln w="28575">
            <a:gradFill>
              <a:gsLst>
                <a:gs pos="0">
                  <a:srgbClr val="002060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51995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IPM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3040</TotalTime>
  <Words>3184</Words>
  <Application>Microsoft Office PowerPoint</Application>
  <PresentationFormat>Grand écran</PresentationFormat>
  <Paragraphs>412</Paragraphs>
  <Slides>30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Calibri Light</vt:lpstr>
      <vt:lpstr>Times New Roman</vt:lpstr>
      <vt:lpstr>Wingdings</vt:lpstr>
      <vt:lpstr>Thème Office</vt:lpstr>
      <vt:lpstr>BIPM1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Values of the secondary representations of the second from a multisystem of frequency ratio measures</vt:lpstr>
      <vt:lpstr>Présentation PowerPoint</vt:lpstr>
      <vt:lpstr>Présentation PowerPoint</vt:lpstr>
      <vt:lpstr>Présentation PowerPoint</vt:lpstr>
      <vt:lpstr>Présentation PowerPoint</vt:lpstr>
      <vt:lpstr>CCTF Task Force  Updating the roadmap towards the redefinition of the SI second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Summary of options for the redefinition</vt:lpstr>
      <vt:lpstr>Strengths, Weaknesses, Opportunities and Threats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Noël Dimarcq</dc:creator>
  <cp:lastModifiedBy>Patrizia TAVELLA</cp:lastModifiedBy>
  <cp:revision>254</cp:revision>
  <dcterms:created xsi:type="dcterms:W3CDTF">2021-06-30T05:03:11Z</dcterms:created>
  <dcterms:modified xsi:type="dcterms:W3CDTF">2023-10-16T21:07:58Z</dcterms:modified>
</cp:coreProperties>
</file>