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7"/>
  </p:notesMasterIdLst>
  <p:sldIdLst>
    <p:sldId id="256" r:id="rId2"/>
    <p:sldId id="2860" r:id="rId3"/>
    <p:sldId id="1367" r:id="rId4"/>
    <p:sldId id="2870" r:id="rId5"/>
    <p:sldId id="1373" r:id="rId6"/>
    <p:sldId id="1427" r:id="rId7"/>
    <p:sldId id="955" r:id="rId8"/>
    <p:sldId id="2875" r:id="rId9"/>
    <p:sldId id="1467" r:id="rId10"/>
    <p:sldId id="1486" r:id="rId11"/>
    <p:sldId id="2879" r:id="rId12"/>
    <p:sldId id="277" r:id="rId13"/>
    <p:sldId id="1490" r:id="rId14"/>
    <p:sldId id="1477" r:id="rId15"/>
    <p:sldId id="2876" r:id="rId16"/>
    <p:sldId id="2872" r:id="rId17"/>
    <p:sldId id="2873" r:id="rId18"/>
    <p:sldId id="485" r:id="rId19"/>
    <p:sldId id="1015" r:id="rId20"/>
    <p:sldId id="2877" r:id="rId21"/>
    <p:sldId id="1374" r:id="rId22"/>
    <p:sldId id="1375" r:id="rId23"/>
    <p:sldId id="1080" r:id="rId24"/>
    <p:sldId id="976" r:id="rId25"/>
    <p:sldId id="977" r:id="rId26"/>
    <p:sldId id="991" r:id="rId27"/>
    <p:sldId id="1418" r:id="rId28"/>
    <p:sldId id="1419" r:id="rId29"/>
    <p:sldId id="2880" r:id="rId30"/>
    <p:sldId id="288" r:id="rId31"/>
    <p:sldId id="1378" r:id="rId32"/>
    <p:sldId id="270" r:id="rId33"/>
    <p:sldId id="1379" r:id="rId34"/>
    <p:sldId id="1315" r:id="rId35"/>
    <p:sldId id="2857" r:id="rId36"/>
    <p:sldId id="2858" r:id="rId37"/>
    <p:sldId id="1326" r:id="rId38"/>
    <p:sldId id="293" r:id="rId39"/>
    <p:sldId id="281" r:id="rId40"/>
    <p:sldId id="263" r:id="rId41"/>
    <p:sldId id="266" r:id="rId42"/>
    <p:sldId id="260" r:id="rId43"/>
    <p:sldId id="264" r:id="rId44"/>
    <p:sldId id="261" r:id="rId45"/>
    <p:sldId id="268" r:id="rId46"/>
    <p:sldId id="272" r:id="rId47"/>
    <p:sldId id="294" r:id="rId48"/>
    <p:sldId id="258" r:id="rId49"/>
    <p:sldId id="2882" r:id="rId50"/>
    <p:sldId id="2874" r:id="rId51"/>
    <p:sldId id="2867" r:id="rId52"/>
    <p:sldId id="2881" r:id="rId53"/>
    <p:sldId id="846" r:id="rId54"/>
    <p:sldId id="259" r:id="rId55"/>
    <p:sldId id="1414" r:id="rId5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9" roundtripDataSignature="AMtx7mhatEuDawBzyXcc9YF0+IcgtDjy5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80835" autoAdjust="0"/>
  </p:normalViewPr>
  <p:slideViewPr>
    <p:cSldViewPr snapToGrid="0">
      <p:cViewPr>
        <p:scale>
          <a:sx n="61" d="100"/>
          <a:sy n="61" d="100"/>
        </p:scale>
        <p:origin x="760" y="28"/>
      </p:cViewPr>
      <p:guideLst/>
    </p:cSldViewPr>
  </p:slideViewPr>
  <p:notesTextViewPr>
    <p:cViewPr>
      <p:scale>
        <a:sx n="66" d="100"/>
        <a:sy n="66" d="100"/>
      </p:scale>
      <p:origin x="0" y="0"/>
    </p:cViewPr>
  </p:notesTextViewPr>
  <p:sorterViewPr>
    <p:cViewPr varScale="1">
      <p:scale>
        <a:sx n="100" d="100"/>
        <a:sy n="100" d="100"/>
      </p:scale>
      <p:origin x="0" y="-16622"/>
    </p:cViewPr>
  </p:sorterViewPr>
  <p:notesViewPr>
    <p:cSldViewPr snapToGrid="0">
      <p:cViewPr varScale="1">
        <p:scale>
          <a:sx n="43" d="100"/>
          <a:sy n="43" d="100"/>
        </p:scale>
        <p:origin x="1229" y="6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102"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99" Type="http://customschemas.google.com/relationships/presentationmetadata" Target="metadata"/><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4" name="Google Shape;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1835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02F27A7-B9CB-40B1-85F5-B3C3A9821A5F}" type="slidenum">
              <a:rPr lang="en-US" smtClean="0"/>
              <a:t>18</a:t>
            </a:fld>
            <a:endParaRPr lang="en-US"/>
          </a:p>
        </p:txBody>
      </p:sp>
    </p:spTree>
    <p:extLst>
      <p:ext uri="{BB962C8B-B14F-4D97-AF65-F5344CB8AC3E}">
        <p14:creationId xmlns:p14="http://schemas.microsoft.com/office/powerpoint/2010/main" val="3748256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EEEE672-09FA-4A7C-B81D-97804774A4AE}" type="slidenum">
              <a:rPr lang="en-US"/>
              <a:pPr/>
              <a:t>19</a:t>
            </a:fld>
            <a:endParaRPr lang="en-US"/>
          </a:p>
        </p:txBody>
      </p:sp>
      <p:sp>
        <p:nvSpPr>
          <p:cNvPr id="10240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0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135134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PlaceHolder 1"/>
          <p:cNvSpPr>
            <a:spLocks noGrp="1" noRot="1" noChangeAspect="1"/>
          </p:cNvSpPr>
          <p:nvPr>
            <p:ph type="sldImg"/>
          </p:nvPr>
        </p:nvSpPr>
        <p:spPr>
          <a:xfrm>
            <a:off x="685800" y="1143000"/>
            <a:ext cx="5486400" cy="3086100"/>
          </a:xfrm>
          <a:prstGeom prst="rect">
            <a:avLst/>
          </a:prstGeom>
          <a:ln w="0">
            <a:noFill/>
          </a:ln>
        </p:spPr>
      </p:sp>
      <p:sp>
        <p:nvSpPr>
          <p:cNvPr id="326"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27" name="PlaceHolder 3"/>
          <p:cNvSpPr>
            <a:spLocks noGrp="1"/>
          </p:cNvSpPr>
          <p:nvPr>
            <p:ph type="sldNum" idx="11"/>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CCE750A4-B806-463D-A2E7-E65080CD2BE3}" type="slidenum">
              <a:rPr lang="en-US" sz="1200" b="0" strike="noStrike" spc="-1">
                <a:solidFill>
                  <a:srgbClr val="000000"/>
                </a:solidFill>
                <a:latin typeface="+mn-lt"/>
                <a:ea typeface="+mn-ea"/>
              </a:rPr>
              <a:t>21</a:t>
            </a:fld>
            <a:endParaRPr lang="en-US" sz="1200" b="0" strike="noStrike" spc="-1">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PlaceHolder 1"/>
          <p:cNvSpPr>
            <a:spLocks noGrp="1" noRot="1" noChangeAspect="1"/>
          </p:cNvSpPr>
          <p:nvPr>
            <p:ph type="sldImg"/>
          </p:nvPr>
        </p:nvSpPr>
        <p:spPr>
          <a:xfrm>
            <a:off x="685800" y="1143000"/>
            <a:ext cx="5486400" cy="3086100"/>
          </a:xfrm>
          <a:prstGeom prst="rect">
            <a:avLst/>
          </a:prstGeom>
          <a:ln w="0">
            <a:noFill/>
          </a:ln>
        </p:spPr>
      </p:sp>
      <p:sp>
        <p:nvSpPr>
          <p:cNvPr id="341"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42" name="PlaceHolder 3"/>
          <p:cNvSpPr>
            <a:spLocks noGrp="1"/>
          </p:cNvSpPr>
          <p:nvPr>
            <p:ph type="sldNum" idx="16"/>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93A86373-83FF-4A82-BD84-3331F2A0632B}" type="slidenum">
              <a:rPr lang="en-US" sz="1200" b="0" strike="noStrike" spc="-1">
                <a:solidFill>
                  <a:srgbClr val="000000"/>
                </a:solidFill>
                <a:latin typeface="+mn-lt"/>
                <a:ea typeface="+mn-ea"/>
              </a:rPr>
              <a:t>22</a:t>
            </a:fld>
            <a:endParaRPr lang="en-US" sz="1200" b="0" strike="noStrike" spc="-1">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0DBC81D-6982-45BA-BD90-ECE1D8E8D024}" type="slidenum">
              <a:rPr lang="en-US"/>
              <a:pPr/>
              <a:t>23</a:t>
            </a:fld>
            <a:endParaRPr lang="en-US"/>
          </a:p>
        </p:txBody>
      </p:sp>
      <p:sp>
        <p:nvSpPr>
          <p:cNvPr id="109569" name="Rectangle 1"/>
          <p:cNvSpPr txBox="1">
            <a:spLocks noGrp="1" noRot="1" noChangeAspect="1" noChangeArrowheads="1"/>
          </p:cNvSpPr>
          <p:nvPr>
            <p:ph type="sldImg"/>
          </p:nvPr>
        </p:nvSpPr>
        <p:spPr bwMode="auto">
          <a:xfrm>
            <a:off x="217488" y="812800"/>
            <a:ext cx="7123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957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270992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74B590C-1F2F-4152-9CA0-FAD3B3C063EC}" type="slidenum">
              <a:rPr lang="en-US"/>
              <a:pPr/>
              <a:t>24</a:t>
            </a:fld>
            <a:endParaRPr lang="en-US"/>
          </a:p>
        </p:txBody>
      </p:sp>
      <p:sp>
        <p:nvSpPr>
          <p:cNvPr id="111617"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161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4193679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531F7AF-1F00-40C7-A881-40F386F33D93}" type="slidenum">
              <a:rPr lang="en-US"/>
              <a:pPr/>
              <a:t>25</a:t>
            </a:fld>
            <a:endParaRPr lang="en-US"/>
          </a:p>
        </p:txBody>
      </p:sp>
      <p:sp>
        <p:nvSpPr>
          <p:cNvPr id="11468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469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704675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246667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PlaceHolder 1"/>
          <p:cNvSpPr>
            <a:spLocks noGrp="1" noRot="1" noChangeAspect="1"/>
          </p:cNvSpPr>
          <p:nvPr>
            <p:ph type="sldImg"/>
          </p:nvPr>
        </p:nvSpPr>
        <p:spPr>
          <a:xfrm>
            <a:off x="685800" y="1143000"/>
            <a:ext cx="5486400" cy="3086100"/>
          </a:xfrm>
          <a:prstGeom prst="rect">
            <a:avLst/>
          </a:prstGeom>
          <a:ln w="0">
            <a:noFill/>
          </a:ln>
        </p:spPr>
      </p:sp>
      <p:sp>
        <p:nvSpPr>
          <p:cNvPr id="350"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51" name="PlaceHolder 3"/>
          <p:cNvSpPr>
            <a:spLocks noGrp="1"/>
          </p:cNvSpPr>
          <p:nvPr>
            <p:ph type="sldNum" idx="19"/>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9492EE64-F48F-4B20-B22D-778761C0F7B2}" type="slidenum">
              <a:rPr lang="en-US" sz="1200" b="0" strike="noStrike" spc="-1">
                <a:solidFill>
                  <a:srgbClr val="000000"/>
                </a:solidFill>
                <a:latin typeface="+mn-lt"/>
                <a:ea typeface="+mn-ea"/>
              </a:rPr>
              <a:t>31</a:t>
            </a:fld>
            <a:endParaRPr lang="en-US"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272018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PlaceHolder 1"/>
          <p:cNvSpPr>
            <a:spLocks noGrp="1" noRot="1" noChangeAspect="1"/>
          </p:cNvSpPr>
          <p:nvPr>
            <p:ph type="sldImg"/>
          </p:nvPr>
        </p:nvSpPr>
        <p:spPr>
          <a:xfrm>
            <a:off x="685800" y="1143000"/>
            <a:ext cx="5486400" cy="3086100"/>
          </a:xfrm>
          <a:prstGeom prst="rect">
            <a:avLst/>
          </a:prstGeom>
          <a:ln w="0">
            <a:noFill/>
          </a:ln>
        </p:spPr>
      </p:sp>
      <p:sp>
        <p:nvSpPr>
          <p:cNvPr id="356"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57" name="PlaceHolder 3"/>
          <p:cNvSpPr>
            <a:spLocks noGrp="1"/>
          </p:cNvSpPr>
          <p:nvPr>
            <p:ph type="sldNum" idx="21"/>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77CE4782-4036-4DBB-A052-0C8C3EF180E3}" type="slidenum">
              <a:rPr lang="en-US" sz="1200" b="0" strike="noStrike" spc="-1">
                <a:solidFill>
                  <a:srgbClr val="000000"/>
                </a:solidFill>
                <a:latin typeface="+mn-lt"/>
                <a:ea typeface="+mn-ea"/>
              </a:rPr>
              <a:t>32</a:t>
            </a:fld>
            <a:endParaRPr lang="en-US" sz="1200" b="0" strike="noStrike" spc="-1">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PlaceHolder 1"/>
          <p:cNvSpPr>
            <a:spLocks noGrp="1" noRot="1" noChangeAspect="1"/>
          </p:cNvSpPr>
          <p:nvPr>
            <p:ph type="sldImg"/>
          </p:nvPr>
        </p:nvSpPr>
        <p:spPr>
          <a:xfrm>
            <a:off x="685800" y="1143000"/>
            <a:ext cx="5486400" cy="3086100"/>
          </a:xfrm>
          <a:prstGeom prst="rect">
            <a:avLst/>
          </a:prstGeom>
          <a:ln w="0">
            <a:noFill/>
          </a:ln>
        </p:spPr>
      </p:sp>
      <p:sp>
        <p:nvSpPr>
          <p:cNvPr id="359"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60" name="PlaceHolder 3"/>
          <p:cNvSpPr>
            <a:spLocks noGrp="1"/>
          </p:cNvSpPr>
          <p:nvPr>
            <p:ph type="sldNum" idx="22"/>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74EB6923-9CF8-429E-8C33-40F676C1FAC2}" type="slidenum">
              <a:rPr lang="en-US" sz="1200" b="0" strike="noStrike" spc="-1">
                <a:solidFill>
                  <a:srgbClr val="000000"/>
                </a:solidFill>
                <a:latin typeface="+mn-lt"/>
                <a:ea typeface="+mn-ea"/>
              </a:rPr>
              <a:t>33</a:t>
            </a:fld>
            <a:endParaRPr lang="en-US" sz="1200" b="0" strike="noStrike" spc="-1">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xfrm>
            <a:off x="4022937" y="9720342"/>
            <a:ext cx="3077951" cy="512683"/>
          </a:xfrm>
          <a:prstGeom prst="rect">
            <a:avLst/>
          </a:prstGeom>
          <a:ln/>
        </p:spPr>
        <p:txBody>
          <a:bodyPr/>
          <a:lstStyle/>
          <a:p>
            <a:fld id="{29B265DD-C2FE-40F7-B4FE-B657BF582CE8}" type="slidenum">
              <a:rPr lang="en-US"/>
              <a:pPr/>
              <a:t>34</a:t>
            </a:fld>
            <a:endParaRPr lang="en-US"/>
          </a:p>
        </p:txBody>
      </p:sp>
      <p:sp>
        <p:nvSpPr>
          <p:cNvPr id="65537" name="Rectangle 1"/>
          <p:cNvSpPr txBox="1">
            <a:spLocks noGrp="1" noRot="1" noChangeAspect="1" noChangeArrowheads="1"/>
          </p:cNvSpPr>
          <p:nvPr>
            <p:ph type="sldImg"/>
          </p:nvPr>
        </p:nvSpPr>
        <p:spPr bwMode="auto">
          <a:xfrm>
            <a:off x="-73025" y="909638"/>
            <a:ext cx="7974013" cy="44862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782588" y="5683238"/>
            <a:ext cx="6263988" cy="538477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1586724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xfrm>
            <a:off x="4022937" y="9720342"/>
            <a:ext cx="3077951" cy="512683"/>
          </a:xfrm>
          <a:prstGeom prst="rect">
            <a:avLst/>
          </a:prstGeom>
          <a:ln/>
        </p:spPr>
        <p:txBody>
          <a:bodyPr/>
          <a:lstStyle/>
          <a:p>
            <a:fld id="{9BA527D4-C7B4-43CD-A5BC-EA0B067C6B10}" type="slidenum">
              <a:rPr lang="it-IT"/>
              <a:pPr/>
              <a:t>37</a:t>
            </a:fld>
            <a:endParaRPr lang="it-IT"/>
          </a:p>
        </p:txBody>
      </p:sp>
      <p:sp>
        <p:nvSpPr>
          <p:cNvPr id="41985" name="Rectangle 1"/>
          <p:cNvSpPr txBox="1">
            <a:spLocks noGrp="1" noRot="1" noChangeAspect="1" noChangeArrowheads="1"/>
          </p:cNvSpPr>
          <p:nvPr>
            <p:ph type="sldImg"/>
          </p:nvPr>
        </p:nvSpPr>
        <p:spPr bwMode="auto">
          <a:xfrm>
            <a:off x="139700" y="777875"/>
            <a:ext cx="6819900"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09632" y="4861253"/>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350232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a:extLst>
              <a:ext uri="{FF2B5EF4-FFF2-40B4-BE49-F238E27FC236}">
                <a16:creationId xmlns:a16="http://schemas.microsoft.com/office/drawing/2014/main" id="{C15149E7-BC2C-E1A7-702B-482312EBA670}"/>
              </a:ext>
            </a:extLst>
          </p:cNvPr>
          <p:cNvSpPr txBox="1">
            <a:spLocks noGrp="1"/>
          </p:cNvSpPr>
          <p:nvPr>
            <p:ph type="sldNum" sz="quarter" idx="5"/>
          </p:nvPr>
        </p:nvSpPr>
        <p:spPr/>
        <p:txBody>
          <a:bodyPr vert="horz" lIns="0" tIns="0" rIns="0" bIns="0" anchor="b" anchorCtr="0">
            <a:noAutofit/>
          </a:bodyPr>
          <a:lstStyle/>
          <a:p>
            <a:pPr lvl="0"/>
            <a:fld id="{38C54E23-B9D4-4628-A5EE-67B2C282E292}" type="slidenum">
              <a:t>38</a:t>
            </a:fld>
            <a:endParaRPr lang="it-IT"/>
          </a:p>
        </p:txBody>
      </p:sp>
      <p:sp>
        <p:nvSpPr>
          <p:cNvPr id="2" name="Google Shape;141;g3dd2ffb24c_1_31">
            <a:extLst>
              <a:ext uri="{FF2B5EF4-FFF2-40B4-BE49-F238E27FC236}">
                <a16:creationId xmlns:a16="http://schemas.microsoft.com/office/drawing/2014/main" id="{CB57AED6-9EA1-E26B-119F-C07F2F03E29A}"/>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Google Shape;142;g3dd2ffb24c_1_31">
            <a:extLst>
              <a:ext uri="{FF2B5EF4-FFF2-40B4-BE49-F238E27FC236}">
                <a16:creationId xmlns:a16="http://schemas.microsoft.com/office/drawing/2014/main" id="{F03B8EE6-740E-6F3C-6DB8-B77BBB3EDB7B}"/>
              </a:ext>
            </a:extLst>
          </p:cNvPr>
          <p:cNvSpPr txBox="1">
            <a:spLocks noGrp="1"/>
          </p:cNvSpPr>
          <p:nvPr>
            <p:ph type="body" sz="quarter" idx="1"/>
          </p:nvPr>
        </p:nvSpPr>
        <p:spPr>
          <a:xfrm>
            <a:off x="685799" y="4343400"/>
            <a:ext cx="5486040" cy="4114440"/>
          </a:xfrm>
        </p:spPr>
        <p:txBody>
          <a:bodyPr vert="horz" wrap="square" lIns="91440" tIns="91440" rIns="91440" bIns="91440" anchor="t">
            <a:noAutofit/>
          </a:bodyPr>
          <a:lstStyle/>
          <a:p>
            <a:endParaRPr lang="it-IT" sz="2810">
              <a:latin typeface="Caladea" pitchFamily="1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23105346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1986888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1468659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37964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it-IT"/>
              <a:t>The incoming and returning sensing laser is let to interfere here and</a:t>
            </a:r>
            <a:r>
              <a:rPr lang="it-IT" baseline="0"/>
              <a:t> the phase difference between each close path is evaluated here. The result drive an AOM that adjust the phase difference of the sensing laser of the two arms. Since also QKD lasers travel through the same AOM, the fiber noise is suppressed also for their signals.   </a:t>
            </a:r>
            <a:endParaRPr lang="it-IT" dirty="0"/>
          </a:p>
        </p:txBody>
      </p:sp>
    </p:spTree>
    <p:extLst>
      <p:ext uri="{BB962C8B-B14F-4D97-AF65-F5344CB8AC3E}">
        <p14:creationId xmlns:p14="http://schemas.microsoft.com/office/powerpoint/2010/main" val="2462604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9B265DD-C2FE-40F7-B4FE-B657BF582CE8}" type="slidenum">
              <a:rPr lang="en-US"/>
              <a:pPr/>
              <a:t>4</a:t>
            </a:fld>
            <a:endParaRPr lang="en-US"/>
          </a:p>
        </p:txBody>
      </p:sp>
      <p:sp>
        <p:nvSpPr>
          <p:cNvPr id="65537" name="Rectangle 1"/>
          <p:cNvSpPr txBox="1">
            <a:spLocks noGrp="1" noRot="1" noChangeAspect="1" noChangeArrowheads="1"/>
          </p:cNvSpPr>
          <p:nvPr>
            <p:ph type="sldImg"/>
          </p:nvPr>
        </p:nvSpPr>
        <p:spPr bwMode="auto">
          <a:xfrm>
            <a:off x="-73025" y="909638"/>
            <a:ext cx="7974013" cy="44862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782588" y="5683238"/>
            <a:ext cx="6263988" cy="538477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461491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4268012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9281699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40901121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4" name="Google Shape;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99773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9" name="Google Shape;9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6291302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PlaceHolder 1"/>
          <p:cNvSpPr>
            <a:spLocks noGrp="1" noRot="1" noChangeAspect="1"/>
          </p:cNvSpPr>
          <p:nvPr>
            <p:ph type="sldImg"/>
          </p:nvPr>
        </p:nvSpPr>
        <p:spPr>
          <a:xfrm>
            <a:off x="685800" y="1143000"/>
            <a:ext cx="5486400" cy="3086100"/>
          </a:xfrm>
          <a:prstGeom prst="rect">
            <a:avLst/>
          </a:prstGeom>
          <a:ln w="0">
            <a:noFill/>
          </a:ln>
        </p:spPr>
      </p:sp>
      <p:sp>
        <p:nvSpPr>
          <p:cNvPr id="323"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24" name="PlaceHolder 3"/>
          <p:cNvSpPr>
            <a:spLocks noGrp="1"/>
          </p:cNvSpPr>
          <p:nvPr>
            <p:ph type="sldNum" idx="10"/>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C3C21B8F-212D-474E-9788-582CBFB3E975}" type="slidenum">
              <a:rPr lang="en-US" sz="1200" b="0" strike="noStrike" spc="-1">
                <a:solidFill>
                  <a:srgbClr val="000000"/>
                </a:solidFill>
                <a:latin typeface="+mn-lt"/>
                <a:ea typeface="+mn-ea"/>
              </a:rPr>
              <a:t>54</a:t>
            </a:fld>
            <a:endParaRPr lang="en-US" sz="1200" b="0" strike="noStrike" spc="-1">
              <a:latin typeface="Times New Roman"/>
            </a:endParaRPr>
          </a:p>
        </p:txBody>
      </p:sp>
    </p:spTree>
    <p:extLst>
      <p:ext uri="{BB962C8B-B14F-4D97-AF65-F5344CB8AC3E}">
        <p14:creationId xmlns:p14="http://schemas.microsoft.com/office/powerpoint/2010/main" val="36474474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01809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PlaceHolder 1"/>
          <p:cNvSpPr>
            <a:spLocks noGrp="1" noRot="1" noChangeAspect="1"/>
          </p:cNvSpPr>
          <p:nvPr>
            <p:ph type="sldImg"/>
          </p:nvPr>
        </p:nvSpPr>
        <p:spPr>
          <a:xfrm>
            <a:off x="685800" y="1143000"/>
            <a:ext cx="5486400" cy="3086100"/>
          </a:xfrm>
          <a:prstGeom prst="rect">
            <a:avLst/>
          </a:prstGeom>
          <a:ln w="0">
            <a:noFill/>
          </a:ln>
        </p:spPr>
      </p:sp>
      <p:sp>
        <p:nvSpPr>
          <p:cNvPr id="320" name="PlaceHolder 2"/>
          <p:cNvSpPr>
            <a:spLocks noGrp="1"/>
          </p:cNvSpPr>
          <p:nvPr>
            <p:ph type="body"/>
          </p:nvPr>
        </p:nvSpPr>
        <p:spPr>
          <a:xfrm>
            <a:off x="685800" y="4400640"/>
            <a:ext cx="5485680" cy="3599640"/>
          </a:xfrm>
          <a:prstGeom prst="rect">
            <a:avLst/>
          </a:prstGeom>
          <a:noFill/>
          <a:ln w="0">
            <a:noFill/>
          </a:ln>
        </p:spPr>
        <p:txBody>
          <a:bodyPr lIns="0" tIns="0" rIns="0" bIns="0" anchor="t">
            <a:noAutofit/>
          </a:bodyPr>
          <a:lstStyle/>
          <a:p>
            <a:endParaRPr lang="en-US" sz="2000" b="0" strike="noStrike" spc="-1">
              <a:latin typeface="Arial"/>
            </a:endParaRPr>
          </a:p>
        </p:txBody>
      </p:sp>
      <p:sp>
        <p:nvSpPr>
          <p:cNvPr id="321" name="PlaceHolder 3"/>
          <p:cNvSpPr>
            <a:spLocks noGrp="1"/>
          </p:cNvSpPr>
          <p:nvPr>
            <p:ph type="sldNum" idx="9"/>
          </p:nvPr>
        </p:nvSpPr>
        <p:spPr>
          <a:xfrm>
            <a:off x="3884760" y="8685360"/>
            <a:ext cx="2971080" cy="45792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mn-lt"/>
                <a:ea typeface="+mn-ea"/>
              </a:defRPr>
            </a:lvl1pPr>
          </a:lstStyle>
          <a:p>
            <a:pPr algn="r">
              <a:lnSpc>
                <a:spcPct val="100000"/>
              </a:lnSpc>
              <a:buNone/>
            </a:pPr>
            <a:fld id="{41DF1F9B-5767-4207-BA44-0678C43D3181}" type="slidenum">
              <a:rPr lang="en-US" sz="1200" b="0" strike="noStrike" spc="-1">
                <a:solidFill>
                  <a:srgbClr val="000000"/>
                </a:solidFill>
                <a:latin typeface="+mn-lt"/>
                <a:ea typeface="+mn-ea"/>
              </a:rPr>
              <a:t>5</a:t>
            </a:fld>
            <a:endParaRPr lang="en-US"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7270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76088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p:txBody>
      </p:sp>
      <p:sp>
        <p:nvSpPr>
          <p:cNvPr id="376" name="Google Shape;37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11</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b="1" dirty="0"/>
          </a:p>
        </p:txBody>
      </p:sp>
      <p:sp>
        <p:nvSpPr>
          <p:cNvPr id="376" name="Google Shape;37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12</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67720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 name="Google Shape;20;p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1" name="Google Shape;21;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23" name="Google Shape;23;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pic>
        <p:nvPicPr>
          <p:cNvPr id="24" name="Google Shape;24;p5"/>
          <p:cNvPicPr preferRelativeResize="0"/>
          <p:nvPr/>
        </p:nvPicPr>
        <p:blipFill>
          <a:blip r:embed="rId2">
            <a:alphaModFix/>
          </a:blip>
          <a:stretch>
            <a:fillRect/>
          </a:stretch>
        </p:blipFill>
        <p:spPr>
          <a:xfrm>
            <a:off x="0" y="-516"/>
            <a:ext cx="12192000" cy="685903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9SFM - Kingscliff AUS - October 20th, 2023</a:t>
            </a:r>
            <a:endParaRPr lang="it-IT"/>
          </a:p>
        </p:txBody>
      </p:sp>
      <p:sp>
        <p:nvSpPr>
          <p:cNvPr id="6" name="Segnaposto numero diapositiva 5"/>
          <p:cNvSpPr>
            <a:spLocks noGrp="1"/>
          </p:cNvSpPr>
          <p:nvPr>
            <p:ph type="sldNum" sz="quarter" idx="12"/>
          </p:nvPr>
        </p:nvSpPr>
        <p:spPr/>
        <p:txBody>
          <a:bodyPr/>
          <a:lstStyle/>
          <a:p>
            <a:fld id="{4D5CE5F1-B7E5-4079-B319-0E3B1C5C0ECC}" type="slidenum">
              <a:rPr lang="it-IT" smtClean="0"/>
              <a:t>‹N›</a:t>
            </a:fld>
            <a:endParaRPr lang="it-IT"/>
          </a:p>
        </p:txBody>
      </p:sp>
    </p:spTree>
    <p:extLst>
      <p:ext uri="{BB962C8B-B14F-4D97-AF65-F5344CB8AC3E}">
        <p14:creationId xmlns:p14="http://schemas.microsoft.com/office/powerpoint/2010/main" val="3265941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 name="Google Shape;33;p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4" name="Google Shape;34;p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5" name="Google Shape;35;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6" name="Google Shape;36;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37" name="Google Shape;37;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 name="Google Shape;40;p8"/>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1" name="Google Shape;41;p8"/>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2" name="Google Shape;42;p8"/>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3" name="Google Shape;43;p8"/>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46" name="Google Shape;46;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9" name="Google Shape;49;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 name="Google Shape;50;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51" name="Google Shape;51;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6"/>
        <p:cNvGrpSpPr/>
        <p:nvPr/>
      </p:nvGrpSpPr>
      <p:grpSpPr>
        <a:xfrm>
          <a:off x="0" y="0"/>
          <a:ext cx="0" cy="0"/>
          <a:chOff x="0" y="0"/>
          <a:chExt cx="0" cy="0"/>
        </a:xfrm>
      </p:grpSpPr>
      <p:sp>
        <p:nvSpPr>
          <p:cNvPr id="57" name="Google Shape;57;p1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 name="Google Shape;58;p11"/>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59" name="Google Shape;59;p11"/>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60" name="Google Shape;60;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1" name="Google Shape;61;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62" name="Google Shape;62;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3"/>
        <p:cNvGrpSpPr/>
        <p:nvPr/>
      </p:nvGrpSpPr>
      <p:grpSpPr>
        <a:xfrm>
          <a:off x="0" y="0"/>
          <a:ext cx="0" cy="0"/>
          <a:chOff x="0" y="0"/>
          <a:chExt cx="0" cy="0"/>
        </a:xfrm>
      </p:grpSpPr>
      <p:sp>
        <p:nvSpPr>
          <p:cNvPr id="64" name="Google Shape;64;p1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5" name="Google Shape;65;p1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6" name="Google Shape;66;p1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67" name="Google Shape;67;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69" name="Google Shape;69;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0"/>
        <p:cNvGrpSpPr/>
        <p:nvPr/>
      </p:nvGrpSpPr>
      <p:grpSpPr>
        <a:xfrm>
          <a:off x="0" y="0"/>
          <a:ext cx="0" cy="0"/>
          <a:chOff x="0" y="0"/>
          <a:chExt cx="0" cy="0"/>
        </a:xfrm>
      </p:grpSpPr>
      <p:sp>
        <p:nvSpPr>
          <p:cNvPr id="71" name="Google Shape;71;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2" name="Google Shape;72;p1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 name="Google Shape;73;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 name="Google Shape;74;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75" name="Google Shape;75;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olo e testo verticali" type="vertTitleAndTx">
  <p:cSld name="VERTICAL_TITLE_AND_VERTICAL_TEXT">
    <p:spTree>
      <p:nvGrpSpPr>
        <p:cNvPr id="1" name="Shape 76"/>
        <p:cNvGrpSpPr/>
        <p:nvPr/>
      </p:nvGrpSpPr>
      <p:grpSpPr>
        <a:xfrm>
          <a:off x="0" y="0"/>
          <a:ext cx="0" cy="0"/>
          <a:chOff x="0" y="0"/>
          <a:chExt cx="0" cy="0"/>
        </a:xfrm>
      </p:grpSpPr>
      <p:sp>
        <p:nvSpPr>
          <p:cNvPr id="77" name="Google Shape;77;p1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 name="Google Shape;78;p1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9" name="Google Shape;79;p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0" name="Google Shape;80;p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9SFM - Kingscliff AUS - October 20th, 2023</a:t>
            </a:r>
            <a:endParaRPr/>
          </a:p>
        </p:txBody>
      </p:sp>
      <p:sp>
        <p:nvSpPr>
          <p:cNvPr id="81" name="Google Shape;81;p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1534584" y="214313"/>
            <a:ext cx="10405533" cy="5918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11"/>
          <p:cNvSpPr>
            <a:spLocks noGrp="1" noChangeArrowheads="1"/>
          </p:cNvSpPr>
          <p:nvPr>
            <p:ph type="dt" sz="half" idx="10"/>
          </p:nvPr>
        </p:nvSpPr>
        <p:spPr>
          <a:xfrm>
            <a:off x="1549400" y="6243638"/>
            <a:ext cx="2540000" cy="457200"/>
          </a:xfrm>
          <a:prstGeom prst="rect">
            <a:avLst/>
          </a:prstGeom>
          <a:ln/>
        </p:spPr>
        <p:txBody>
          <a:bodyPr/>
          <a:lstStyle>
            <a:lvl1pPr>
              <a:defRPr/>
            </a:lvl1pPr>
          </a:lstStyle>
          <a:p>
            <a:pPr>
              <a:defRPr/>
            </a:pPr>
            <a:endParaRPr lang="it-IT"/>
          </a:p>
        </p:txBody>
      </p:sp>
      <p:sp>
        <p:nvSpPr>
          <p:cNvPr id="4" name="Rectangle 12"/>
          <p:cNvSpPr>
            <a:spLocks noGrp="1" noChangeArrowheads="1"/>
          </p:cNvSpPr>
          <p:nvPr>
            <p:ph type="ftr" sz="quarter" idx="11"/>
          </p:nvPr>
        </p:nvSpPr>
        <p:spPr>
          <a:ln/>
        </p:spPr>
        <p:txBody>
          <a:bodyPr/>
          <a:lstStyle>
            <a:lvl1pPr>
              <a:defRPr/>
            </a:lvl1pPr>
          </a:lstStyle>
          <a:p>
            <a:pPr>
              <a:defRPr/>
            </a:pPr>
            <a:r>
              <a:rPr lang="en-US"/>
              <a:t>9SFM - Kingscliff AUS - October 20th, 2023</a:t>
            </a:r>
            <a:endParaRPr lang="it-IT"/>
          </a:p>
        </p:txBody>
      </p:sp>
      <p:sp>
        <p:nvSpPr>
          <p:cNvPr id="5" name="Rectangle 13"/>
          <p:cNvSpPr>
            <a:spLocks noGrp="1" noChangeArrowheads="1"/>
          </p:cNvSpPr>
          <p:nvPr>
            <p:ph type="sldNum" sz="quarter" idx="12"/>
          </p:nvPr>
        </p:nvSpPr>
        <p:spPr>
          <a:ln/>
        </p:spPr>
        <p:txBody>
          <a:bodyPr/>
          <a:lstStyle>
            <a:lvl1pPr>
              <a:defRPr/>
            </a:lvl1pPr>
          </a:lstStyle>
          <a:p>
            <a:pPr>
              <a:defRPr/>
            </a:pPr>
            <a:fld id="{5E3622EA-D691-4884-8884-C57533D2B94F}" type="slidenum">
              <a:rPr lang="it-IT"/>
              <a:pPr>
                <a:defRPr/>
              </a:pPr>
              <a:t>‹N›</a:t>
            </a:fld>
            <a:endParaRPr lang="it-IT"/>
          </a:p>
        </p:txBody>
      </p:sp>
    </p:spTree>
    <p:extLst>
      <p:ext uri="{BB962C8B-B14F-4D97-AF65-F5344CB8AC3E}">
        <p14:creationId xmlns:p14="http://schemas.microsoft.com/office/powerpoint/2010/main" val="389727222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a:p>
        </p:txBody>
      </p:sp>
      <p:sp>
        <p:nvSpPr>
          <p:cNvPr id="10" name="Google Shape;10;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pic>
        <p:nvPicPr>
          <p:cNvPr id="11" name="Google Shape;11;p3"/>
          <p:cNvPicPr preferRelativeResize="0"/>
          <p:nvPr/>
        </p:nvPicPr>
        <p:blipFill>
          <a:blip r:embed="rId12">
            <a:alphaModFix/>
          </a:blip>
          <a:stretch>
            <a:fillRect/>
          </a:stretch>
        </p:blipFill>
        <p:spPr>
          <a:xfrm>
            <a:off x="0" y="-516"/>
            <a:ext cx="12192000" cy="685903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6" r:id="rId5"/>
    <p:sldLayoutId id="2147483657" r:id="rId6"/>
    <p:sldLayoutId id="2147483658" r:id="rId7"/>
    <p:sldLayoutId id="2147483659" r:id="rId8"/>
    <p:sldLayoutId id="2147483661" r:id="rId9"/>
    <p:sldLayoutId id="2147483662" r:id="rId1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0.jpg"/><Relationship Id="rId4" Type="http://schemas.openxmlformats.org/officeDocument/2006/relationships/image" Target="../media/image29.jpg"/></Relationships>
</file>

<file path=ppt/slides/_rels/slide1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arxiv.org/abs/2307.14141" TargetMode="External"/><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9.png"/><Relationship Id="rId7" Type="http://schemas.openxmlformats.org/officeDocument/2006/relationships/image" Target="../media/image5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2.jpeg"/><Relationship Id="rId5" Type="http://schemas.openxmlformats.org/officeDocument/2006/relationships/image" Target="../media/image51.png"/><Relationship Id="rId10" Type="http://schemas.openxmlformats.org/officeDocument/2006/relationships/image" Target="../media/image55.jpg"/><Relationship Id="rId4" Type="http://schemas.openxmlformats.org/officeDocument/2006/relationships/image" Target="../media/image50.png"/><Relationship Id="rId9" Type="http://schemas.openxmlformats.org/officeDocument/2006/relationships/image" Target="../media/image5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5.png"/><Relationship Id="rId7"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67.png"/><Relationship Id="rId10" Type="http://schemas.openxmlformats.org/officeDocument/2006/relationships/image" Target="../media/image70.png"/><Relationship Id="rId4" Type="http://schemas.openxmlformats.org/officeDocument/2006/relationships/image" Target="../media/image66.png"/><Relationship Id="rId9" Type="http://schemas.openxmlformats.org/officeDocument/2006/relationships/image" Target="../media/image69.png"/></Relationships>
</file>

<file path=ppt/slides/_rels/slide24.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71.png"/><Relationship Id="rId7" Type="http://schemas.openxmlformats.org/officeDocument/2006/relationships/image" Target="../media/image6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25.jpeg"/><Relationship Id="rId4"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75.png"/><Relationship Id="rId4"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 Id="rId4" Type="http://schemas.openxmlformats.org/officeDocument/2006/relationships/image" Target="../media/image78.jpg"/></Relationships>
</file>

<file path=ppt/slides/_rels/slide27.xml.rels><?xml version="1.0" encoding="UTF-8" standalone="yes"?>
<Relationships xmlns="http://schemas.openxmlformats.org/package/2006/relationships"><Relationship Id="rId3" Type="http://schemas.openxmlformats.org/officeDocument/2006/relationships/image" Target="../media/image80.jpg"/><Relationship Id="rId7" Type="http://schemas.openxmlformats.org/officeDocument/2006/relationships/image" Target="../media/image82.png"/><Relationship Id="rId2"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81.png"/><Relationship Id="rId5" Type="http://schemas.openxmlformats.org/officeDocument/2006/relationships/image" Target="../media/image51.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84.png"/></Relationships>
</file>

<file path=ppt/slides/_rels/slide2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89.jpeg"/><Relationship Id="rId4" Type="http://schemas.openxmlformats.org/officeDocument/2006/relationships/image" Target="../media/image88.png"/></Relationships>
</file>

<file path=ppt/slides/_rels/slide3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3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4.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3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emf"/><Relationship Id="rId1" Type="http://schemas.openxmlformats.org/officeDocument/2006/relationships/slideLayout" Target="../slideLayouts/slideLayout1.xml"/><Relationship Id="rId5" Type="http://schemas.openxmlformats.org/officeDocument/2006/relationships/image" Target="../media/image109.png"/><Relationship Id="rId4" Type="http://schemas.openxmlformats.org/officeDocument/2006/relationships/image" Target="../media/image108.png"/></Relationships>
</file>

<file path=ppt/slides/_rels/slide37.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15.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4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80.jpg"/><Relationship Id="rId5" Type="http://schemas.openxmlformats.org/officeDocument/2006/relationships/image" Target="../media/image122.png"/><Relationship Id="rId4" Type="http://schemas.openxmlformats.org/officeDocument/2006/relationships/image" Target="../media/image121.png"/></Relationships>
</file>

<file path=ppt/slides/_rels/slide4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24.png"/></Relationships>
</file>

<file path=ppt/slides/_rels/slide4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26.png"/></Relationships>
</file>

<file path=ppt/slides/_rels/slide4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06.emf"/><Relationship Id="rId7" Type="http://schemas.openxmlformats.org/officeDocument/2006/relationships/image" Target="../media/image131.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107.png"/><Relationship Id="rId5" Type="http://schemas.openxmlformats.org/officeDocument/2006/relationships/image" Target="../media/image130.jpg"/><Relationship Id="rId4" Type="http://schemas.openxmlformats.org/officeDocument/2006/relationships/image" Target="../media/image129.png"/></Relationships>
</file>

<file path=ppt/slides/_rels/slide4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136.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38.png"/></Relationships>
</file>

<file path=ppt/slides/_rels/slide53.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139.jpeg"/><Relationship Id="rId1" Type="http://schemas.openxmlformats.org/officeDocument/2006/relationships/slideLayout" Target="../slideLayouts/slideLayout1.xml"/><Relationship Id="rId5" Type="http://schemas.openxmlformats.org/officeDocument/2006/relationships/image" Target="../media/image142.jpeg"/><Relationship Id="rId4" Type="http://schemas.openxmlformats.org/officeDocument/2006/relationships/image" Target="../media/image141.jpeg"/></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45.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21.png"/></Relationships>
</file>

<file path=ppt/slides/_rels/slide55.xml.rels><?xml version="1.0" encoding="UTF-8" standalone="yes"?>
<Relationships xmlns="http://schemas.openxmlformats.org/package/2006/relationships"><Relationship Id="rId3" Type="http://schemas.openxmlformats.org/officeDocument/2006/relationships/image" Target="../media/image146.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360.png"/><Relationship Id="rId4" Type="http://schemas.openxmlformats.org/officeDocument/2006/relationships/image" Target="../media/image350.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
          <p:cNvSpPr txBox="1">
            <a:spLocks noGrp="1"/>
          </p:cNvSpPr>
          <p:nvPr>
            <p:ph type="title"/>
          </p:nvPr>
        </p:nvSpPr>
        <p:spPr>
          <a:xfrm>
            <a:off x="784411" y="1659310"/>
            <a:ext cx="9880106" cy="1325700"/>
          </a:xfrm>
          <a:prstGeom prst="rect">
            <a:avLst/>
          </a:prstGeom>
          <a:noFill/>
          <a:ln>
            <a:noFill/>
          </a:ln>
        </p:spPr>
        <p:txBody>
          <a:bodyPr spcFirstLastPara="1" wrap="square" lIns="91425" tIns="45700" rIns="91425" bIns="45700" anchor="b" anchorCtr="0">
            <a:normAutofit/>
          </a:bodyPr>
          <a:lstStyle/>
          <a:p>
            <a:pPr lvl="0">
              <a:buSzPts val="4000"/>
            </a:pPr>
            <a:r>
              <a:rPr lang="en-US" dirty="0">
                <a:solidFill>
                  <a:srgbClr val="002060"/>
                </a:solidFill>
              </a:rPr>
              <a:t>Applications of time and frequency signals on optical fiber</a:t>
            </a:r>
          </a:p>
        </p:txBody>
      </p:sp>
      <p:sp>
        <p:nvSpPr>
          <p:cNvPr id="2" name="CasellaDiTesto 1"/>
          <p:cNvSpPr txBox="1"/>
          <p:nvPr/>
        </p:nvSpPr>
        <p:spPr>
          <a:xfrm>
            <a:off x="845147" y="3655016"/>
            <a:ext cx="8199576" cy="2246769"/>
          </a:xfrm>
          <a:prstGeom prst="rect">
            <a:avLst/>
          </a:prstGeom>
          <a:noFill/>
        </p:spPr>
        <p:txBody>
          <a:bodyPr wrap="square" rtlCol="0">
            <a:spAutoFit/>
          </a:bodyPr>
          <a:lstStyle/>
          <a:p>
            <a:r>
              <a:rPr lang="it-IT" sz="2000" u="sng" dirty="0">
                <a:solidFill>
                  <a:srgbClr val="0070C0"/>
                </a:solidFill>
              </a:rPr>
              <a:t>Davide Calonico</a:t>
            </a:r>
            <a:r>
              <a:rPr lang="it-IT" sz="2000" dirty="0">
                <a:solidFill>
                  <a:srgbClr val="0070C0"/>
                </a:solidFill>
              </a:rPr>
              <a:t>, Cecilia Clivati, Simone Donadello, Alberto Mura, Maroc Pizzocaro, and Filippo Levi</a:t>
            </a:r>
          </a:p>
          <a:p>
            <a:endParaRPr lang="it-IT" sz="2000" dirty="0">
              <a:solidFill>
                <a:srgbClr val="0070C0"/>
              </a:solidFill>
            </a:endParaRPr>
          </a:p>
          <a:p>
            <a:r>
              <a:rPr lang="it-IT" sz="2000" dirty="0">
                <a:solidFill>
                  <a:srgbClr val="0070C0"/>
                </a:solidFill>
              </a:rPr>
              <a:t>Quantum </a:t>
            </a:r>
            <a:r>
              <a:rPr lang="it-IT" sz="2000" dirty="0" err="1">
                <a:solidFill>
                  <a:srgbClr val="0070C0"/>
                </a:solidFill>
              </a:rPr>
              <a:t>Metrology</a:t>
            </a:r>
            <a:r>
              <a:rPr lang="it-IT" sz="2000" dirty="0">
                <a:solidFill>
                  <a:srgbClr val="0070C0"/>
                </a:solidFill>
              </a:rPr>
              <a:t> and </a:t>
            </a:r>
            <a:r>
              <a:rPr lang="it-IT" sz="2000" dirty="0" err="1">
                <a:solidFill>
                  <a:srgbClr val="0070C0"/>
                </a:solidFill>
              </a:rPr>
              <a:t>Nanotechnologies</a:t>
            </a:r>
            <a:r>
              <a:rPr lang="it-IT" sz="2000" dirty="0">
                <a:solidFill>
                  <a:srgbClr val="0070C0"/>
                </a:solidFill>
              </a:rPr>
              <a:t> </a:t>
            </a:r>
            <a:r>
              <a:rPr lang="it-IT" sz="2000" dirty="0" err="1">
                <a:solidFill>
                  <a:srgbClr val="0070C0"/>
                </a:solidFill>
              </a:rPr>
              <a:t>Division</a:t>
            </a:r>
            <a:r>
              <a:rPr lang="it-IT" sz="2000" dirty="0">
                <a:solidFill>
                  <a:srgbClr val="0070C0"/>
                </a:solidFill>
              </a:rPr>
              <a:t> </a:t>
            </a:r>
          </a:p>
          <a:p>
            <a:r>
              <a:rPr lang="it-IT" sz="2000" dirty="0">
                <a:solidFill>
                  <a:srgbClr val="0070C0"/>
                </a:solidFill>
              </a:rPr>
              <a:t>Istituto Nazionale di Ricerca Metrologica</a:t>
            </a:r>
          </a:p>
          <a:p>
            <a:endParaRPr lang="it-IT" sz="2000" dirty="0">
              <a:solidFill>
                <a:srgbClr val="0070C0"/>
              </a:solidFill>
            </a:endParaRPr>
          </a:p>
          <a:p>
            <a:r>
              <a:rPr lang="it-IT" sz="2000" dirty="0">
                <a:solidFill>
                  <a:srgbClr val="0070C0"/>
                </a:solidFill>
              </a:rPr>
              <a:t>d.calonico@inrim.it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43" name="Picture 42" descr="A map of europe with a satellite&#10;&#10;Description automatically generated">
            <a:extLst>
              <a:ext uri="{FF2B5EF4-FFF2-40B4-BE49-F238E27FC236}">
                <a16:creationId xmlns:a16="http://schemas.microsoft.com/office/drawing/2014/main" id="{EC04A259-E952-5851-1DB0-7DBC44CDDA06}"/>
              </a:ext>
            </a:extLst>
          </p:cNvPr>
          <p:cNvPicPr>
            <a:picLocks noChangeAspect="1"/>
          </p:cNvPicPr>
          <p:nvPr/>
        </p:nvPicPr>
        <p:blipFill rotWithShape="1">
          <a:blip r:embed="rId3"/>
          <a:srcRect l="2906" r="10457"/>
          <a:stretch/>
        </p:blipFill>
        <p:spPr>
          <a:xfrm>
            <a:off x="890287" y="1237456"/>
            <a:ext cx="4011456" cy="4940928"/>
          </a:xfrm>
          <a:prstGeom prst="rect">
            <a:avLst/>
          </a:prstGeom>
        </p:spPr>
      </p:pic>
      <p:sp>
        <p:nvSpPr>
          <p:cNvPr id="2" name="TextBox 1">
            <a:extLst>
              <a:ext uri="{FF2B5EF4-FFF2-40B4-BE49-F238E27FC236}">
                <a16:creationId xmlns:a16="http://schemas.microsoft.com/office/drawing/2014/main" id="{FF1AE958-EF22-DA01-4076-946A2C90BA9A}"/>
              </a:ext>
            </a:extLst>
          </p:cNvPr>
          <p:cNvSpPr txBox="1"/>
          <p:nvPr/>
        </p:nvSpPr>
        <p:spPr>
          <a:xfrm>
            <a:off x="227656" y="67152"/>
            <a:ext cx="6045694" cy="856709"/>
          </a:xfrm>
          <a:prstGeom prst="rect">
            <a:avLst/>
          </a:prstGeom>
          <a:noFill/>
        </p:spPr>
        <p:txBody>
          <a:bodyPr wrap="none" rtlCol="0">
            <a:spAutoFit/>
          </a:bodyPr>
          <a:lstStyle/>
          <a:p>
            <a:r>
              <a:rPr lang="it-IT" sz="3100" b="1" spc="-1" dirty="0">
                <a:solidFill>
                  <a:srgbClr val="0070C0"/>
                </a:solidFill>
                <a:latin typeface="Calibri"/>
                <a:ea typeface="Calibri"/>
                <a:cs typeface="Calibri"/>
              </a:rPr>
              <a:t>Ongoing optical clocks comparisons</a:t>
            </a:r>
          </a:p>
          <a:p>
            <a:endParaRPr lang="en-US" sz="1867" dirty="0"/>
          </a:p>
        </p:txBody>
      </p:sp>
      <p:sp>
        <p:nvSpPr>
          <p:cNvPr id="16" name="TextBox 15">
            <a:extLst>
              <a:ext uri="{FF2B5EF4-FFF2-40B4-BE49-F238E27FC236}">
                <a16:creationId xmlns:a16="http://schemas.microsoft.com/office/drawing/2014/main" id="{700A4F81-F9D9-B3E2-1976-5A38339BB532}"/>
              </a:ext>
            </a:extLst>
          </p:cNvPr>
          <p:cNvSpPr txBox="1"/>
          <p:nvPr/>
        </p:nvSpPr>
        <p:spPr>
          <a:xfrm>
            <a:off x="5107789" y="1291021"/>
            <a:ext cx="7031204" cy="4443076"/>
          </a:xfrm>
          <a:prstGeom prst="rect">
            <a:avLst/>
          </a:prstGeom>
          <a:noFill/>
        </p:spPr>
        <p:txBody>
          <a:bodyPr wrap="square">
            <a:spAutoFit/>
          </a:bodyPr>
          <a:lstStyle/>
          <a:p>
            <a:pPr algn="ctr"/>
            <a:r>
              <a:rPr lang="it-IT" sz="2133" b="1" dirty="0">
                <a:solidFill>
                  <a:srgbClr val="2A4965"/>
                </a:solidFill>
                <a:latin typeface="Arial (Headings)"/>
              </a:rPr>
              <a:t>Two European optical clock comparisons</a:t>
            </a:r>
          </a:p>
          <a:p>
            <a:endParaRPr lang="it-IT" sz="1867" b="1" dirty="0">
              <a:latin typeface="Arial (Headings)"/>
            </a:endParaRPr>
          </a:p>
          <a:p>
            <a:pPr marL="380990" indent="-380990">
              <a:buFont typeface="Arial" panose="020B0604020202020204" pitchFamily="34" charset="0"/>
              <a:buChar char="•"/>
            </a:pPr>
            <a:r>
              <a:rPr lang="it-IT" sz="1867" b="1" dirty="0">
                <a:latin typeface="Arial (Headings)"/>
              </a:rPr>
              <a:t>ROCIT campaign (March 2022)</a:t>
            </a:r>
            <a:r>
              <a:rPr lang="it-IT" sz="1867" dirty="0">
                <a:latin typeface="Arial (Headings)"/>
              </a:rPr>
              <a:t>: </a:t>
            </a:r>
          </a:p>
          <a:p>
            <a:r>
              <a:rPr lang="it-IT" sz="1867" b="1" dirty="0">
                <a:latin typeface="Arial (Headings)"/>
              </a:rPr>
              <a:t>	</a:t>
            </a:r>
            <a:r>
              <a:rPr lang="it-IT" sz="1867" dirty="0">
                <a:latin typeface="Arial (Headings)"/>
              </a:rPr>
              <a:t>-</a:t>
            </a:r>
            <a:r>
              <a:rPr lang="it-IT" sz="1867" b="1" dirty="0">
                <a:latin typeface="Arial (Headings)"/>
              </a:rPr>
              <a:t> 11 optical clocks </a:t>
            </a:r>
            <a:r>
              <a:rPr lang="it-IT" sz="1867" dirty="0">
                <a:latin typeface="Arial (Headings)"/>
              </a:rPr>
              <a:t>involved</a:t>
            </a:r>
          </a:p>
          <a:p>
            <a:r>
              <a:rPr lang="it-IT" sz="1867" dirty="0">
                <a:latin typeface="Arial (Headings)"/>
              </a:rPr>
              <a:t>	- 7 different countries linked via GPS</a:t>
            </a:r>
          </a:p>
          <a:p>
            <a:r>
              <a:rPr lang="it-IT" sz="1867" b="1" dirty="0">
                <a:latin typeface="Arial (Headings)"/>
              </a:rPr>
              <a:t>	</a:t>
            </a:r>
            <a:r>
              <a:rPr lang="it-IT" sz="1867" dirty="0">
                <a:latin typeface="Arial (Headings)"/>
              </a:rPr>
              <a:t>-</a:t>
            </a:r>
            <a:r>
              <a:rPr lang="it-IT" sz="1867" b="1" dirty="0">
                <a:latin typeface="Arial (Headings)"/>
              </a:rPr>
              <a:t> INRiM, SYRTE and PTB </a:t>
            </a:r>
            <a:r>
              <a:rPr lang="it-IT" sz="1867" dirty="0">
                <a:latin typeface="Arial (Headings)"/>
              </a:rPr>
              <a:t>connected via</a:t>
            </a:r>
          </a:p>
          <a:p>
            <a:r>
              <a:rPr lang="it-IT" sz="1867" b="1" dirty="0">
                <a:latin typeface="Arial (Headings)"/>
              </a:rPr>
              <a:t>                     fiber link</a:t>
            </a:r>
          </a:p>
          <a:p>
            <a:r>
              <a:rPr lang="it-IT" sz="1867" dirty="0">
                <a:latin typeface="Arial (Headings)"/>
              </a:rPr>
              <a:t>	- NPL, VTT, UMK and NMIJ connected via GPS</a:t>
            </a:r>
          </a:p>
          <a:p>
            <a:endParaRPr lang="it-IT" sz="1867" dirty="0">
              <a:latin typeface="Arial (Headings)"/>
            </a:endParaRPr>
          </a:p>
          <a:p>
            <a:pPr marL="380990" indent="-380990">
              <a:buFont typeface="Arial" panose="020B0604020202020204" pitchFamily="34" charset="0"/>
              <a:buChar char="•"/>
            </a:pPr>
            <a:r>
              <a:rPr lang="it-IT" sz="1867" dirty="0">
                <a:latin typeface="Arial (Headings)"/>
              </a:rPr>
              <a:t>2023 campaign (March and April 2023): </a:t>
            </a:r>
          </a:p>
          <a:p>
            <a:r>
              <a:rPr lang="it-IT" sz="1867" b="1" dirty="0">
                <a:latin typeface="Arial (Headings)"/>
              </a:rPr>
              <a:t>	</a:t>
            </a:r>
            <a:r>
              <a:rPr lang="it-IT" sz="1867" dirty="0">
                <a:latin typeface="Arial (Headings)"/>
              </a:rPr>
              <a:t>-</a:t>
            </a:r>
            <a:r>
              <a:rPr lang="it-IT" sz="1867" b="1" dirty="0">
                <a:latin typeface="Arial (Headings)"/>
              </a:rPr>
              <a:t> INRiM, SYRTE, PTB and NPL </a:t>
            </a:r>
            <a:r>
              <a:rPr lang="it-IT" sz="1867" dirty="0">
                <a:latin typeface="Arial (Headings)"/>
              </a:rPr>
              <a:t>connected</a:t>
            </a:r>
          </a:p>
          <a:p>
            <a:r>
              <a:rPr lang="it-IT" sz="1867" dirty="0">
                <a:latin typeface="Arial (Headings)"/>
              </a:rPr>
              <a:t>                     via </a:t>
            </a:r>
            <a:r>
              <a:rPr lang="it-IT" sz="1867" b="1" dirty="0">
                <a:latin typeface="Arial (Headings)"/>
              </a:rPr>
              <a:t>fiber link</a:t>
            </a:r>
          </a:p>
          <a:p>
            <a:r>
              <a:rPr lang="it-IT" sz="1867" b="1" dirty="0">
                <a:latin typeface="Arial (Headings)"/>
              </a:rPr>
              <a:t>	</a:t>
            </a:r>
            <a:r>
              <a:rPr lang="it-IT" sz="1867" dirty="0">
                <a:latin typeface="Arial (Headings)"/>
              </a:rPr>
              <a:t>- </a:t>
            </a:r>
            <a:r>
              <a:rPr lang="it-IT" sz="1867" b="1" dirty="0">
                <a:latin typeface="Arial (Headings)"/>
              </a:rPr>
              <a:t>6 optical clocks </a:t>
            </a:r>
            <a:r>
              <a:rPr lang="it-IT" sz="1867" dirty="0">
                <a:latin typeface="Arial (Headings)"/>
              </a:rPr>
              <a:t>involved </a:t>
            </a:r>
          </a:p>
          <a:p>
            <a:r>
              <a:rPr lang="it-IT" sz="1867" b="1" dirty="0">
                <a:latin typeface="Arial (Headings)"/>
              </a:rPr>
              <a:t>	</a:t>
            </a:r>
            <a:r>
              <a:rPr lang="it-IT" sz="1867" dirty="0">
                <a:latin typeface="Arial (Headings)"/>
              </a:rPr>
              <a:t>-</a:t>
            </a:r>
            <a:r>
              <a:rPr lang="it-IT" sz="1867" b="1" dirty="0">
                <a:latin typeface="Arial (Headings)"/>
              </a:rPr>
              <a:t> 2 transportable clocks developed at </a:t>
            </a:r>
            <a:r>
              <a:rPr lang="it-IT" sz="1867" dirty="0">
                <a:latin typeface="Arial (Headings)"/>
              </a:rPr>
              <a:t>PTB and</a:t>
            </a:r>
          </a:p>
          <a:p>
            <a:r>
              <a:rPr lang="it-IT" sz="1867" dirty="0">
                <a:latin typeface="Arial (Headings)"/>
              </a:rPr>
              <a:t>                     RIKEN hosted at NPL </a:t>
            </a:r>
          </a:p>
        </p:txBody>
      </p:sp>
      <p:sp>
        <p:nvSpPr>
          <p:cNvPr id="17" name="TextBox 16">
            <a:extLst>
              <a:ext uri="{FF2B5EF4-FFF2-40B4-BE49-F238E27FC236}">
                <a16:creationId xmlns:a16="http://schemas.microsoft.com/office/drawing/2014/main" id="{3ECFB8B0-B2DF-6769-DDE9-EB9C828BBA6A}"/>
              </a:ext>
            </a:extLst>
          </p:cNvPr>
          <p:cNvSpPr txBox="1"/>
          <p:nvPr/>
        </p:nvSpPr>
        <p:spPr>
          <a:xfrm rot="21229883">
            <a:off x="6134149" y="5832946"/>
            <a:ext cx="3416320" cy="502766"/>
          </a:xfrm>
          <a:prstGeom prst="rect">
            <a:avLst/>
          </a:prstGeom>
          <a:noFill/>
        </p:spPr>
        <p:txBody>
          <a:bodyPr wrap="none" rtlCol="0">
            <a:spAutoFit/>
          </a:bodyPr>
          <a:lstStyle/>
          <a:p>
            <a:r>
              <a:rPr lang="it-IT" sz="2667" b="1" dirty="0">
                <a:solidFill>
                  <a:srgbClr val="C00000"/>
                </a:solidFill>
              </a:rPr>
              <a:t>Data under analysis</a:t>
            </a:r>
            <a:endParaRPr lang="en-US" sz="2667" b="1" dirty="0">
              <a:solidFill>
                <a:srgbClr val="C00000"/>
              </a:solidFill>
            </a:endParaRPr>
          </a:p>
        </p:txBody>
      </p:sp>
      <p:cxnSp>
        <p:nvCxnSpPr>
          <p:cNvPr id="9" name="Straight Connector 8">
            <a:extLst>
              <a:ext uri="{FF2B5EF4-FFF2-40B4-BE49-F238E27FC236}">
                <a16:creationId xmlns:a16="http://schemas.microsoft.com/office/drawing/2014/main" id="{A311EEAB-9595-C525-B3B4-0D9C90DBF17E}"/>
              </a:ext>
            </a:extLst>
          </p:cNvPr>
          <p:cNvCxnSpPr>
            <a:cxnSpLocks/>
          </p:cNvCxnSpPr>
          <p:nvPr/>
        </p:nvCxnSpPr>
        <p:spPr>
          <a:xfrm>
            <a:off x="884502" y="6177776"/>
            <a:ext cx="4017241" cy="6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97D9AA6-DD6C-EE39-E21C-DCAD6414B404}"/>
              </a:ext>
            </a:extLst>
          </p:cNvPr>
          <p:cNvCxnSpPr>
            <a:cxnSpLocks/>
          </p:cNvCxnSpPr>
          <p:nvPr/>
        </p:nvCxnSpPr>
        <p:spPr>
          <a:xfrm flipV="1">
            <a:off x="890287" y="1234988"/>
            <a:ext cx="4007664" cy="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F9655D7-7FCA-D5DD-802D-029537186D3E}"/>
              </a:ext>
            </a:extLst>
          </p:cNvPr>
          <p:cNvCxnSpPr>
            <a:cxnSpLocks/>
          </p:cNvCxnSpPr>
          <p:nvPr/>
        </p:nvCxnSpPr>
        <p:spPr>
          <a:xfrm flipV="1">
            <a:off x="881115" y="1237456"/>
            <a:ext cx="0" cy="49504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27553E2-53DA-7B03-0E95-42E4EA347385}"/>
              </a:ext>
            </a:extLst>
          </p:cNvPr>
          <p:cNvCxnSpPr>
            <a:cxnSpLocks/>
          </p:cNvCxnSpPr>
          <p:nvPr/>
        </p:nvCxnSpPr>
        <p:spPr>
          <a:xfrm flipV="1">
            <a:off x="4897951" y="1250539"/>
            <a:ext cx="0" cy="4937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egnaposto piè di pagina 3">
            <a:extLst>
              <a:ext uri="{FF2B5EF4-FFF2-40B4-BE49-F238E27FC236}">
                <a16:creationId xmlns:a16="http://schemas.microsoft.com/office/drawing/2014/main" id="{9A86AB7C-2E53-B780-1B8C-C3A3F816743C}"/>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Tree>
    <p:extLst>
      <p:ext uri="{BB962C8B-B14F-4D97-AF65-F5344CB8AC3E}">
        <p14:creationId xmlns:p14="http://schemas.microsoft.com/office/powerpoint/2010/main" val="545584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80" name="Google Shape;380;p11"/>
          <p:cNvPicPr preferRelativeResize="0"/>
          <p:nvPr/>
        </p:nvPicPr>
        <p:blipFill rotWithShape="1">
          <a:blip r:embed="rId3">
            <a:alphaModFix/>
          </a:blip>
          <a:srcRect/>
          <a:stretch/>
        </p:blipFill>
        <p:spPr>
          <a:xfrm>
            <a:off x="595100" y="1675105"/>
            <a:ext cx="4627604" cy="3085070"/>
          </a:xfrm>
          <a:prstGeom prst="rect">
            <a:avLst/>
          </a:prstGeom>
          <a:noFill/>
          <a:ln w="38100" cap="flat" cmpd="sng">
            <a:solidFill>
              <a:srgbClr val="434343"/>
            </a:solidFill>
            <a:prstDash val="solid"/>
            <a:round/>
            <a:headEnd type="none" w="sm" len="sm"/>
            <a:tailEnd type="none" w="sm" len="sm"/>
          </a:ln>
        </p:spPr>
      </p:pic>
      <p:pic>
        <p:nvPicPr>
          <p:cNvPr id="381" name="Google Shape;381;p11" descr="https://lh5.googleusercontent.com/3QkkliGg820Gi8Zi07d2SbI0aa4fSV-KGfqWGqKYjSEhRB9BwxaYlEiRoQL_T3lVreyZh27VvEmHLDfPo93g6F4baWcwO0gRknvSuoFUVNo-bpqu=w1280"/>
          <p:cNvPicPr preferRelativeResize="0"/>
          <p:nvPr/>
        </p:nvPicPr>
        <p:blipFill rotWithShape="1">
          <a:blip r:embed="rId4">
            <a:alphaModFix/>
          </a:blip>
          <a:srcRect/>
          <a:stretch/>
        </p:blipFill>
        <p:spPr>
          <a:xfrm>
            <a:off x="5944728" y="222119"/>
            <a:ext cx="5915846" cy="2176222"/>
          </a:xfrm>
          <a:prstGeom prst="rect">
            <a:avLst/>
          </a:prstGeom>
          <a:noFill/>
          <a:ln w="38100" cap="flat" cmpd="sng">
            <a:solidFill>
              <a:srgbClr val="FF9900"/>
            </a:solidFill>
            <a:prstDash val="solid"/>
            <a:round/>
            <a:headEnd type="none" w="sm" len="sm"/>
            <a:tailEnd type="none" w="sm" len="sm"/>
          </a:ln>
        </p:spPr>
      </p:pic>
      <p:pic>
        <p:nvPicPr>
          <p:cNvPr id="382" name="Google Shape;382;p11" descr="https://lh3.googleusercontent.com/gOmKWxNXg0KaREWqDK7FB7x6nniko_Xzd4hCgCNUY2-RalWx_nj2ktmk0ciuKPmJpyC3EA0nbUphAl4oORNSbzUHK_Iq0X87k3VXPK8DMszINHba=w1280"/>
          <p:cNvPicPr preferRelativeResize="0"/>
          <p:nvPr/>
        </p:nvPicPr>
        <p:blipFill rotWithShape="1">
          <a:blip r:embed="rId5">
            <a:alphaModFix/>
          </a:blip>
          <a:srcRect/>
          <a:stretch/>
        </p:blipFill>
        <p:spPr>
          <a:xfrm>
            <a:off x="7424615" y="3660233"/>
            <a:ext cx="4719964" cy="2811737"/>
          </a:xfrm>
          <a:prstGeom prst="rect">
            <a:avLst/>
          </a:prstGeom>
          <a:noFill/>
          <a:ln w="38100" cap="flat" cmpd="sng">
            <a:solidFill>
              <a:srgbClr val="351C75"/>
            </a:solidFill>
            <a:prstDash val="solid"/>
            <a:round/>
            <a:headEnd type="none" w="sm" len="sm"/>
            <a:tailEnd type="none" w="sm" len="sm"/>
          </a:ln>
        </p:spPr>
      </p:pic>
      <p:sp>
        <p:nvSpPr>
          <p:cNvPr id="383" name="Google Shape;383;p11"/>
          <p:cNvSpPr txBox="1"/>
          <p:nvPr/>
        </p:nvSpPr>
        <p:spPr>
          <a:xfrm>
            <a:off x="518575" y="4821661"/>
            <a:ext cx="3593612" cy="144650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it-IT" sz="2400" b="0" i="0" u="none" strike="noStrike" cap="none" dirty="0" err="1">
                <a:solidFill>
                  <a:schemeClr val="dk1"/>
                </a:solidFill>
                <a:latin typeface="Gill Sans"/>
                <a:ea typeface="Gill Sans"/>
                <a:cs typeface="Gill Sans"/>
                <a:sym typeface="Gill Sans"/>
              </a:rPr>
              <a:t>I</a:t>
            </a:r>
            <a:r>
              <a:rPr lang="it-IT" sz="2400" b="0" i="0" u="none" strike="noStrike" cap="none" dirty="0" err="1">
                <a:solidFill>
                  <a:srgbClr val="1D1D1D"/>
                </a:solidFill>
                <a:latin typeface="Gill Sans"/>
                <a:ea typeface="Gill Sans"/>
                <a:cs typeface="Gill Sans"/>
                <a:sym typeface="Gill Sans"/>
              </a:rPr>
              <a:t>NRiM</a:t>
            </a:r>
            <a:r>
              <a:rPr lang="it-IT" sz="2400" b="0" i="0" u="none" strike="noStrike" cap="none" dirty="0">
                <a:solidFill>
                  <a:srgbClr val="1D1D1D"/>
                </a:solidFill>
                <a:latin typeface="Gill Sans"/>
                <a:ea typeface="Gill Sans"/>
                <a:cs typeface="Gill Sans"/>
                <a:sym typeface="Gill Sans"/>
              </a:rPr>
              <a:t> – Cs </a:t>
            </a:r>
            <a:r>
              <a:rPr lang="it-IT" sz="2400" b="0" i="0" u="none" strike="noStrike" cap="none" dirty="0" err="1">
                <a:solidFill>
                  <a:srgbClr val="1D1D1D"/>
                </a:solidFill>
                <a:latin typeface="Gill Sans"/>
                <a:ea typeface="Gill Sans"/>
                <a:cs typeface="Gill Sans"/>
                <a:sym typeface="Gill Sans"/>
              </a:rPr>
              <a:t>fountain</a:t>
            </a:r>
            <a:endParaRPr sz="2400" b="0" i="0" u="none" strike="noStrike" cap="none" dirty="0">
              <a:solidFill>
                <a:srgbClr val="1D1D1D"/>
              </a:solidFill>
              <a:latin typeface="Gill Sans"/>
              <a:ea typeface="Gill Sans"/>
              <a:cs typeface="Gill Sans"/>
              <a:sym typeface="Gill Sans"/>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1D1D1D"/>
                </a:solidFill>
                <a:latin typeface="Gill Sans"/>
                <a:ea typeface="Gill Sans"/>
                <a:cs typeface="Gill Sans"/>
                <a:sym typeface="Gill Sans"/>
              </a:rPr>
              <a:t>Accuracy</a:t>
            </a:r>
            <a:r>
              <a:rPr lang="it-IT" sz="1800" b="0" i="0" u="none" strike="noStrike" cap="none" dirty="0">
                <a:solidFill>
                  <a:srgbClr val="1D1D1D"/>
                </a:solidFill>
                <a:latin typeface="Gill Sans"/>
                <a:ea typeface="Gill Sans"/>
                <a:cs typeface="Gill Sans"/>
                <a:sym typeface="Gill Sans"/>
              </a:rPr>
              <a:t>: 1.7·10</a:t>
            </a:r>
            <a:r>
              <a:rPr lang="it-IT" sz="1800" b="0" i="0" u="none" strike="noStrike" cap="none" baseline="30000" dirty="0">
                <a:solidFill>
                  <a:srgbClr val="1D1D1D"/>
                </a:solidFill>
                <a:latin typeface="Gill Sans"/>
                <a:ea typeface="Gill Sans"/>
                <a:cs typeface="Gill Sans"/>
                <a:sym typeface="Gill Sans"/>
              </a:rPr>
              <a:t>-16</a:t>
            </a:r>
            <a:endParaRPr sz="1400" b="0" i="0" u="none" strike="noStrike" cap="none" dirty="0">
              <a:solidFill>
                <a:srgbClr val="1D1D1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1D1D1D"/>
                </a:solidFill>
                <a:latin typeface="Gill Sans"/>
                <a:ea typeface="Gill Sans"/>
                <a:cs typeface="Gill Sans"/>
                <a:sym typeface="Gill Sans"/>
              </a:rPr>
              <a:t>Stability</a:t>
            </a:r>
            <a:r>
              <a:rPr lang="it-IT" sz="1800" b="0" i="0" u="none" strike="noStrike" cap="none" dirty="0">
                <a:solidFill>
                  <a:srgbClr val="1D1D1D"/>
                </a:solidFill>
                <a:latin typeface="Gill Sans"/>
                <a:ea typeface="Gill Sans"/>
                <a:cs typeface="Gill Sans"/>
                <a:sym typeface="Gill Sans"/>
              </a:rPr>
              <a:t>: 1.5·10</a:t>
            </a:r>
            <a:r>
              <a:rPr lang="it-IT" sz="1800" b="0" i="0" u="none" strike="noStrike" cap="none" baseline="30000" dirty="0">
                <a:solidFill>
                  <a:srgbClr val="1D1D1D"/>
                </a:solidFill>
                <a:latin typeface="Gill Sans"/>
                <a:ea typeface="Gill Sans"/>
                <a:cs typeface="Gill Sans"/>
                <a:sym typeface="Gill Sans"/>
              </a:rPr>
              <a:t>-13</a:t>
            </a:r>
            <a:r>
              <a:rPr lang="it-IT" sz="1800" b="0" i="0" u="none" strike="noStrike" cap="none" dirty="0">
                <a:solidFill>
                  <a:srgbClr val="1D1D1D"/>
                </a:solidFill>
                <a:latin typeface="Gill Sans"/>
                <a:ea typeface="Gill Sans"/>
                <a:cs typeface="Gill Sans"/>
                <a:sym typeface="Gill Sans"/>
              </a:rPr>
              <a:t> @ 1 s</a:t>
            </a:r>
          </a:p>
          <a:p>
            <a:pPr marL="0" marR="0" lvl="0" indent="0" algn="l" rtl="0">
              <a:lnSpc>
                <a:spcPct val="100000"/>
              </a:lnSpc>
              <a:spcBef>
                <a:spcPts val="0"/>
              </a:spcBef>
              <a:spcAft>
                <a:spcPts val="0"/>
              </a:spcAft>
              <a:buClr>
                <a:srgbClr val="000000"/>
              </a:buClr>
              <a:buSzPts val="1800"/>
              <a:buFont typeface="Arial"/>
              <a:buNone/>
            </a:pPr>
            <a:r>
              <a:rPr lang="it-IT" sz="1400" b="0" i="0" u="none" strike="noStrike" cap="none" dirty="0">
                <a:solidFill>
                  <a:srgbClr val="1D1D1D"/>
                </a:solidFill>
                <a:latin typeface="Arial"/>
                <a:ea typeface="Arial"/>
                <a:cs typeface="Arial"/>
                <a:sym typeface="Arial"/>
              </a:rPr>
              <a:t>F. Levi, et al., Metrologia,  51, 270 (2014); </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1D1D1D"/>
              </a:solidFill>
              <a:latin typeface="Arial"/>
              <a:ea typeface="Arial"/>
              <a:cs typeface="Arial"/>
              <a:sym typeface="Arial"/>
            </a:endParaRPr>
          </a:p>
        </p:txBody>
      </p:sp>
      <p:sp>
        <p:nvSpPr>
          <p:cNvPr id="384" name="Google Shape;384;p11"/>
          <p:cNvSpPr txBox="1"/>
          <p:nvPr/>
        </p:nvSpPr>
        <p:spPr>
          <a:xfrm>
            <a:off x="5854779" y="2363507"/>
            <a:ext cx="5468152" cy="144650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it-IT" sz="2400" b="0" i="0" u="none" strike="noStrike" cap="none" dirty="0" err="1">
                <a:solidFill>
                  <a:srgbClr val="FF9900"/>
                </a:solidFill>
                <a:latin typeface="Gill Sans"/>
                <a:ea typeface="Gill Sans"/>
                <a:cs typeface="Gill Sans"/>
                <a:sym typeface="Gill Sans"/>
              </a:rPr>
              <a:t>INRiM</a:t>
            </a:r>
            <a:r>
              <a:rPr lang="it-IT" sz="2400" b="0" i="0" u="none" strike="noStrike" cap="none" dirty="0">
                <a:solidFill>
                  <a:srgbClr val="FF9900"/>
                </a:solidFill>
                <a:latin typeface="Gill Sans"/>
                <a:ea typeface="Gill Sans"/>
                <a:cs typeface="Gill Sans"/>
                <a:sym typeface="Gill Sans"/>
              </a:rPr>
              <a:t> – </a:t>
            </a:r>
            <a:r>
              <a:rPr lang="it-IT" sz="2400" b="0" i="0" u="none" strike="noStrike" cap="none" dirty="0" err="1">
                <a:solidFill>
                  <a:srgbClr val="FF9900"/>
                </a:solidFill>
                <a:latin typeface="Gill Sans"/>
                <a:ea typeface="Gill Sans"/>
                <a:cs typeface="Gill Sans"/>
                <a:sym typeface="Gill Sans"/>
              </a:rPr>
              <a:t>Yb</a:t>
            </a:r>
            <a:r>
              <a:rPr lang="it-IT" sz="2400" b="0" i="0" u="none" strike="noStrike" cap="none" dirty="0">
                <a:solidFill>
                  <a:srgbClr val="FF9900"/>
                </a:solidFill>
                <a:latin typeface="Gill Sans"/>
                <a:ea typeface="Gill Sans"/>
                <a:cs typeface="Gill Sans"/>
                <a:sym typeface="Gill Sans"/>
              </a:rPr>
              <a:t> clock</a:t>
            </a:r>
            <a:endParaRPr sz="1400" b="0" i="0" u="none" strike="noStrike" cap="none" dirty="0">
              <a:solidFill>
                <a:srgbClr val="FF99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FF9900"/>
                </a:solidFill>
                <a:latin typeface="Gill Sans"/>
                <a:ea typeface="Gill Sans"/>
                <a:cs typeface="Gill Sans"/>
                <a:sym typeface="Gill Sans"/>
              </a:rPr>
              <a:t>Accuracy</a:t>
            </a:r>
            <a:r>
              <a:rPr lang="it-IT" sz="1800" b="0" i="0" u="none" strike="noStrike" cap="none" dirty="0">
                <a:solidFill>
                  <a:srgbClr val="FF9900"/>
                </a:solidFill>
                <a:latin typeface="Gill Sans"/>
                <a:ea typeface="Gill Sans"/>
                <a:cs typeface="Gill Sans"/>
                <a:sym typeface="Gill Sans"/>
              </a:rPr>
              <a:t>: 2·10</a:t>
            </a:r>
            <a:r>
              <a:rPr lang="it-IT" sz="1800" b="0" i="0" u="none" strike="noStrike" cap="none" baseline="30000" dirty="0">
                <a:solidFill>
                  <a:srgbClr val="FF9900"/>
                </a:solidFill>
                <a:latin typeface="Gill Sans"/>
                <a:ea typeface="Gill Sans"/>
                <a:cs typeface="Gill Sans"/>
                <a:sym typeface="Gill Sans"/>
              </a:rPr>
              <a:t>-17</a:t>
            </a:r>
            <a:endParaRPr sz="1400" b="0" i="0" u="none" strike="noStrike" cap="none" dirty="0">
              <a:solidFill>
                <a:srgbClr val="FF99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FF9900"/>
                </a:solidFill>
                <a:latin typeface="Gill Sans"/>
                <a:ea typeface="Gill Sans"/>
                <a:cs typeface="Gill Sans"/>
                <a:sym typeface="Gill Sans"/>
              </a:rPr>
              <a:t>Stability</a:t>
            </a:r>
            <a:r>
              <a:rPr lang="it-IT" sz="1800" b="0" i="0" u="none" strike="noStrike" cap="none" dirty="0">
                <a:solidFill>
                  <a:srgbClr val="FF9900"/>
                </a:solidFill>
                <a:latin typeface="Gill Sans"/>
                <a:ea typeface="Gill Sans"/>
                <a:cs typeface="Gill Sans"/>
                <a:sym typeface="Gill Sans"/>
              </a:rPr>
              <a:t>: 2·10</a:t>
            </a:r>
            <a:r>
              <a:rPr lang="it-IT" sz="1800" b="0" i="0" u="none" strike="noStrike" cap="none" baseline="30000" dirty="0">
                <a:solidFill>
                  <a:srgbClr val="FF9900"/>
                </a:solidFill>
                <a:latin typeface="Gill Sans"/>
                <a:ea typeface="Gill Sans"/>
                <a:cs typeface="Gill Sans"/>
                <a:sym typeface="Gill Sans"/>
              </a:rPr>
              <a:t>-15</a:t>
            </a:r>
            <a:r>
              <a:rPr lang="it-IT" sz="1800" b="0" i="0" u="none" strike="noStrike" cap="none" dirty="0">
                <a:solidFill>
                  <a:srgbClr val="FF9900"/>
                </a:solidFill>
                <a:latin typeface="Gill Sans"/>
                <a:ea typeface="Gill Sans"/>
                <a:cs typeface="Gill Sans"/>
                <a:sym typeface="Gill Sans"/>
              </a:rPr>
              <a:t> @ 1 s</a:t>
            </a:r>
          </a:p>
          <a:p>
            <a:pPr marL="0" marR="0" lvl="0" indent="0" algn="l" rtl="0">
              <a:lnSpc>
                <a:spcPct val="100000"/>
              </a:lnSpc>
              <a:spcBef>
                <a:spcPts val="0"/>
              </a:spcBef>
              <a:spcAft>
                <a:spcPts val="0"/>
              </a:spcAft>
              <a:buClr>
                <a:srgbClr val="000000"/>
              </a:buClr>
              <a:buSzPts val="1800"/>
              <a:buFont typeface="Arial"/>
              <a:buNone/>
            </a:pPr>
            <a:r>
              <a:rPr lang="it-IT" sz="1400" b="0" i="0" u="none" strike="noStrike" cap="none" dirty="0">
                <a:solidFill>
                  <a:srgbClr val="FF9900"/>
                </a:solidFill>
                <a:latin typeface="Arial"/>
                <a:ea typeface="Arial"/>
                <a:cs typeface="Arial"/>
                <a:sym typeface="Arial"/>
              </a:rPr>
              <a:t>M. Pizzocaro, et al., Nature </a:t>
            </a:r>
            <a:r>
              <a:rPr lang="it-IT" sz="1400" b="0" i="0" u="none" strike="noStrike" cap="none" dirty="0" err="1">
                <a:solidFill>
                  <a:srgbClr val="FF9900"/>
                </a:solidFill>
                <a:latin typeface="Arial"/>
                <a:ea typeface="Arial"/>
                <a:cs typeface="Arial"/>
                <a:sym typeface="Arial"/>
              </a:rPr>
              <a:t>Phys</a:t>
            </a:r>
            <a:r>
              <a:rPr lang="it-IT" sz="1400" b="0" i="0" u="none" strike="noStrike" cap="none" dirty="0">
                <a:solidFill>
                  <a:srgbClr val="FF9900"/>
                </a:solidFill>
                <a:latin typeface="Arial"/>
                <a:ea typeface="Arial"/>
                <a:cs typeface="Arial"/>
                <a:sym typeface="Arial"/>
              </a:rPr>
              <a:t> 17, 2 (2021) </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FF9900"/>
              </a:solidFill>
              <a:latin typeface="Arial"/>
              <a:ea typeface="Arial"/>
              <a:cs typeface="Arial"/>
              <a:sym typeface="Arial"/>
            </a:endParaRPr>
          </a:p>
        </p:txBody>
      </p:sp>
      <p:sp>
        <p:nvSpPr>
          <p:cNvPr id="385" name="Google Shape;385;p11"/>
          <p:cNvSpPr txBox="1"/>
          <p:nvPr/>
        </p:nvSpPr>
        <p:spPr>
          <a:xfrm>
            <a:off x="4594778" y="5629309"/>
            <a:ext cx="5578576" cy="144650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it-IT" sz="2400" b="0" i="0" u="none" strike="noStrike" cap="none" dirty="0" err="1">
                <a:solidFill>
                  <a:srgbClr val="351C75"/>
                </a:solidFill>
                <a:latin typeface="Gill Sans"/>
                <a:ea typeface="Gill Sans"/>
                <a:cs typeface="Gill Sans"/>
                <a:sym typeface="Gill Sans"/>
              </a:rPr>
              <a:t>INRiM</a:t>
            </a:r>
            <a:r>
              <a:rPr lang="it-IT" sz="2400" b="0" i="0" u="none" strike="noStrike" cap="none" dirty="0">
                <a:solidFill>
                  <a:srgbClr val="351C75"/>
                </a:solidFill>
                <a:latin typeface="Gill Sans"/>
                <a:ea typeface="Gill Sans"/>
                <a:cs typeface="Gill Sans"/>
                <a:sym typeface="Gill Sans"/>
              </a:rPr>
              <a:t> – Sr clock</a:t>
            </a:r>
            <a:endParaRPr sz="1400" b="0" i="0" u="none" strike="noStrike" cap="none" dirty="0">
              <a:solidFill>
                <a:srgbClr val="351C75"/>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351C75"/>
                </a:solidFill>
                <a:latin typeface="Gill Sans"/>
                <a:ea typeface="Gill Sans"/>
                <a:cs typeface="Gill Sans"/>
                <a:sym typeface="Gill Sans"/>
              </a:rPr>
              <a:t>Accuracy</a:t>
            </a:r>
            <a:r>
              <a:rPr lang="it-IT" sz="1800" b="0" i="0" u="none" strike="noStrike" cap="none" dirty="0">
                <a:solidFill>
                  <a:srgbClr val="351C75"/>
                </a:solidFill>
                <a:latin typeface="Gill Sans"/>
                <a:ea typeface="Gill Sans"/>
                <a:cs typeface="Gill Sans"/>
                <a:sym typeface="Gill Sans"/>
              </a:rPr>
              <a:t>: 1·10</a:t>
            </a:r>
            <a:r>
              <a:rPr lang="it-IT" sz="1800" b="0" i="0" u="none" strike="noStrike" cap="none" baseline="30000" dirty="0">
                <a:solidFill>
                  <a:srgbClr val="351C75"/>
                </a:solidFill>
                <a:latin typeface="Gill Sans"/>
                <a:ea typeface="Gill Sans"/>
                <a:cs typeface="Gill Sans"/>
                <a:sym typeface="Gill Sans"/>
              </a:rPr>
              <a:t>-14</a:t>
            </a:r>
            <a:endParaRPr sz="1800" b="0" i="0" u="none" strike="noStrike" cap="none" dirty="0">
              <a:solidFill>
                <a:srgbClr val="351C75"/>
              </a:solidFill>
              <a:latin typeface="Gill Sans"/>
              <a:ea typeface="Gill Sans"/>
              <a:cs typeface="Gill Sans"/>
              <a:sym typeface="Gill Sans"/>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351C75"/>
                </a:solidFill>
                <a:latin typeface="Gill Sans"/>
                <a:ea typeface="Gill Sans"/>
                <a:cs typeface="Gill Sans"/>
                <a:sym typeface="Gill Sans"/>
              </a:rPr>
              <a:t>Stability</a:t>
            </a:r>
            <a:r>
              <a:rPr lang="it-IT" sz="1800" b="0" i="0" u="none" strike="noStrike" cap="none" dirty="0">
                <a:solidFill>
                  <a:srgbClr val="351C75"/>
                </a:solidFill>
                <a:latin typeface="Gill Sans"/>
                <a:ea typeface="Gill Sans"/>
                <a:cs typeface="Gill Sans"/>
                <a:sym typeface="Gill Sans"/>
              </a:rPr>
              <a:t>: 8·10</a:t>
            </a:r>
            <a:r>
              <a:rPr lang="it-IT" sz="1800" b="0" i="0" u="none" strike="noStrike" cap="none" baseline="30000" dirty="0">
                <a:solidFill>
                  <a:srgbClr val="351C75"/>
                </a:solidFill>
                <a:latin typeface="Gill Sans"/>
                <a:ea typeface="Gill Sans"/>
                <a:cs typeface="Gill Sans"/>
                <a:sym typeface="Gill Sans"/>
              </a:rPr>
              <a:t>-14</a:t>
            </a:r>
            <a:r>
              <a:rPr lang="it-IT" sz="1800" b="0" i="0" u="none" strike="noStrike" cap="none" dirty="0">
                <a:solidFill>
                  <a:srgbClr val="351C75"/>
                </a:solidFill>
                <a:latin typeface="Gill Sans"/>
                <a:ea typeface="Gill Sans"/>
                <a:cs typeface="Gill Sans"/>
                <a:sym typeface="Gill Sans"/>
              </a:rPr>
              <a:t> @ 1 s</a:t>
            </a:r>
          </a:p>
          <a:p>
            <a:pPr marL="0" marR="0" lvl="0" indent="0" algn="l" rtl="0">
              <a:lnSpc>
                <a:spcPct val="100000"/>
              </a:lnSpc>
              <a:spcBef>
                <a:spcPts val="0"/>
              </a:spcBef>
              <a:spcAft>
                <a:spcPts val="0"/>
              </a:spcAft>
              <a:buClr>
                <a:srgbClr val="000000"/>
              </a:buClr>
              <a:buSzPts val="1800"/>
              <a:buFont typeface="Arial"/>
              <a:buNone/>
            </a:pPr>
            <a:r>
              <a:rPr lang="it-IT" sz="1400" b="0" i="0" u="none" strike="noStrike" cap="none" dirty="0">
                <a:solidFill>
                  <a:srgbClr val="351C75"/>
                </a:solidFill>
                <a:latin typeface="Arial"/>
                <a:ea typeface="Arial"/>
                <a:cs typeface="Arial"/>
                <a:sym typeface="Arial"/>
              </a:rPr>
              <a:t>Barbiero, M et al. , IEEE Trans I&amp;M, 71, 1501509 (2022)</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351C75"/>
              </a:solidFill>
              <a:latin typeface="Arial"/>
              <a:ea typeface="Arial"/>
              <a:cs typeface="Arial"/>
              <a:sym typeface="Arial"/>
            </a:endParaRPr>
          </a:p>
        </p:txBody>
      </p:sp>
      <p:sp>
        <p:nvSpPr>
          <p:cNvPr id="2" name="Google Shape;378;p11">
            <a:extLst>
              <a:ext uri="{FF2B5EF4-FFF2-40B4-BE49-F238E27FC236}">
                <a16:creationId xmlns:a16="http://schemas.microsoft.com/office/drawing/2014/main" id="{C2CAE047-1016-8D79-3F17-DA6C4C15D638}"/>
              </a:ext>
            </a:extLst>
          </p:cNvPr>
          <p:cNvSpPr txBox="1"/>
          <p:nvPr/>
        </p:nvSpPr>
        <p:spPr>
          <a:xfrm>
            <a:off x="695400" y="3918"/>
            <a:ext cx="8016939" cy="5693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it-IT" sz="3100" b="1" spc="-1" dirty="0">
                <a:solidFill>
                  <a:srgbClr val="0070C0"/>
                </a:solidFill>
                <a:latin typeface="Calibri"/>
                <a:ea typeface="Calibri"/>
                <a:cs typeface="Calibri"/>
                <a:sym typeface="Gill Sans"/>
              </a:rPr>
              <a:t>INRIM AFS</a:t>
            </a:r>
            <a:endParaRPr sz="3100" b="1" spc="-1" dirty="0">
              <a:solidFill>
                <a:srgbClr val="0070C0"/>
              </a:solidFill>
              <a:latin typeface="Calibri"/>
              <a:ea typeface="Calibri"/>
              <a:cs typeface="Calibri"/>
              <a:sym typeface="Gill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11"/>
          <p:cNvSpPr txBox="1"/>
          <p:nvPr/>
        </p:nvSpPr>
        <p:spPr>
          <a:xfrm>
            <a:off x="695400" y="3918"/>
            <a:ext cx="8016939" cy="5693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it-IT" sz="3100" b="1" spc="-1" dirty="0">
                <a:solidFill>
                  <a:srgbClr val="0070C0"/>
                </a:solidFill>
                <a:latin typeface="Calibri"/>
                <a:ea typeface="Calibri"/>
                <a:cs typeface="Calibri"/>
                <a:sym typeface="Gill Sans"/>
              </a:rPr>
              <a:t>INRIM AFS</a:t>
            </a:r>
            <a:endParaRPr sz="3100" b="1" spc="-1" dirty="0">
              <a:solidFill>
                <a:srgbClr val="0070C0"/>
              </a:solidFill>
              <a:latin typeface="Calibri"/>
              <a:ea typeface="Calibri"/>
              <a:cs typeface="Calibri"/>
              <a:sym typeface="Gill Sans"/>
            </a:endParaRPr>
          </a:p>
        </p:txBody>
      </p:sp>
      <p:pic>
        <p:nvPicPr>
          <p:cNvPr id="381" name="Google Shape;381;p11" descr="https://lh5.googleusercontent.com/3QkkliGg820Gi8Zi07d2SbI0aa4fSV-KGfqWGqKYjSEhRB9BwxaYlEiRoQL_T3lVreyZh27VvEmHLDfPo93g6F4baWcwO0gRknvSuoFUVNo-bpqu=w1280"/>
          <p:cNvPicPr preferRelativeResize="0"/>
          <p:nvPr/>
        </p:nvPicPr>
        <p:blipFill rotWithShape="1">
          <a:blip r:embed="rId3">
            <a:alphaModFix/>
          </a:blip>
          <a:srcRect/>
          <a:stretch/>
        </p:blipFill>
        <p:spPr>
          <a:xfrm>
            <a:off x="235678" y="573264"/>
            <a:ext cx="5915846" cy="1917035"/>
          </a:xfrm>
          <a:prstGeom prst="rect">
            <a:avLst/>
          </a:prstGeom>
          <a:noFill/>
          <a:ln w="38100" cap="flat" cmpd="sng">
            <a:solidFill>
              <a:srgbClr val="FF9900"/>
            </a:solidFill>
            <a:prstDash val="solid"/>
            <a:round/>
            <a:headEnd type="none" w="sm" len="sm"/>
            <a:tailEnd type="none" w="sm" len="sm"/>
          </a:ln>
        </p:spPr>
      </p:pic>
      <p:sp>
        <p:nvSpPr>
          <p:cNvPr id="384" name="Google Shape;384;p11"/>
          <p:cNvSpPr txBox="1"/>
          <p:nvPr/>
        </p:nvSpPr>
        <p:spPr>
          <a:xfrm>
            <a:off x="6151524" y="989463"/>
            <a:ext cx="5265413" cy="16311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it-IT" sz="2400" b="0" i="0" u="none" strike="noStrike" cap="none" dirty="0" err="1">
                <a:solidFill>
                  <a:srgbClr val="FF9900"/>
                </a:solidFill>
                <a:latin typeface="Gill Sans"/>
                <a:ea typeface="Gill Sans"/>
                <a:cs typeface="Gill Sans"/>
                <a:sym typeface="Gill Sans"/>
              </a:rPr>
              <a:t>INRiM</a:t>
            </a:r>
            <a:r>
              <a:rPr lang="it-IT" sz="2400" b="0" i="0" u="none" strike="noStrike" cap="none" dirty="0">
                <a:solidFill>
                  <a:srgbClr val="FF9900"/>
                </a:solidFill>
                <a:latin typeface="Gill Sans"/>
                <a:ea typeface="Gill Sans"/>
                <a:cs typeface="Gill Sans"/>
                <a:sym typeface="Gill Sans"/>
              </a:rPr>
              <a:t> – </a:t>
            </a:r>
            <a:r>
              <a:rPr lang="it-IT" sz="2400" b="0" i="0" u="none" strike="noStrike" cap="none" dirty="0" err="1">
                <a:solidFill>
                  <a:srgbClr val="FF9900"/>
                </a:solidFill>
                <a:latin typeface="Gill Sans"/>
                <a:ea typeface="Gill Sans"/>
                <a:cs typeface="Gill Sans"/>
                <a:sym typeface="Gill Sans"/>
              </a:rPr>
              <a:t>Yb</a:t>
            </a:r>
            <a:r>
              <a:rPr lang="it-IT" sz="2400" b="0" i="0" u="none" strike="noStrike" cap="none" dirty="0">
                <a:solidFill>
                  <a:srgbClr val="FF9900"/>
                </a:solidFill>
                <a:latin typeface="Gill Sans"/>
                <a:ea typeface="Gill Sans"/>
                <a:cs typeface="Gill Sans"/>
                <a:sym typeface="Gill Sans"/>
              </a:rPr>
              <a:t> clock ITYb1</a:t>
            </a:r>
            <a:endParaRPr sz="1400" b="0" i="0" u="none" strike="noStrike" cap="none" dirty="0">
              <a:solidFill>
                <a:srgbClr val="FF99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FF9900"/>
                </a:solidFill>
                <a:latin typeface="Gill Sans"/>
                <a:ea typeface="Gill Sans"/>
                <a:cs typeface="Gill Sans"/>
                <a:sym typeface="Gill Sans"/>
              </a:rPr>
              <a:t>Accuracy</a:t>
            </a:r>
            <a:r>
              <a:rPr lang="it-IT" sz="1800" b="0" i="0" u="none" strike="noStrike" cap="none" dirty="0">
                <a:solidFill>
                  <a:srgbClr val="FF9900"/>
                </a:solidFill>
                <a:latin typeface="Gill Sans"/>
                <a:ea typeface="Gill Sans"/>
                <a:cs typeface="Gill Sans"/>
                <a:sym typeface="Gill Sans"/>
              </a:rPr>
              <a:t>: 2·10</a:t>
            </a:r>
            <a:r>
              <a:rPr lang="it-IT" sz="1800" b="0" i="0" u="none" strike="noStrike" cap="none" baseline="30000" dirty="0">
                <a:solidFill>
                  <a:srgbClr val="FF9900"/>
                </a:solidFill>
                <a:latin typeface="Gill Sans"/>
                <a:ea typeface="Gill Sans"/>
                <a:cs typeface="Gill Sans"/>
                <a:sym typeface="Gill Sans"/>
              </a:rPr>
              <a:t>-17</a:t>
            </a:r>
            <a:endParaRPr sz="1400" b="0" i="0" u="none" strike="noStrike" cap="none" dirty="0">
              <a:solidFill>
                <a:srgbClr val="FF99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it-IT" sz="1800" b="0" i="0" u="none" strike="noStrike" cap="none" dirty="0" err="1">
                <a:solidFill>
                  <a:srgbClr val="FF9900"/>
                </a:solidFill>
                <a:latin typeface="Gill Sans"/>
                <a:ea typeface="Gill Sans"/>
                <a:cs typeface="Gill Sans"/>
                <a:sym typeface="Gill Sans"/>
              </a:rPr>
              <a:t>Stability</a:t>
            </a:r>
            <a:r>
              <a:rPr lang="it-IT" sz="1800" b="0" i="0" u="none" strike="noStrike" cap="none" dirty="0">
                <a:solidFill>
                  <a:srgbClr val="FF9900"/>
                </a:solidFill>
                <a:latin typeface="Gill Sans"/>
                <a:ea typeface="Gill Sans"/>
                <a:cs typeface="Gill Sans"/>
                <a:sym typeface="Gill Sans"/>
              </a:rPr>
              <a:t>: 2·10</a:t>
            </a:r>
            <a:r>
              <a:rPr lang="it-IT" sz="1800" b="0" i="0" u="none" strike="noStrike" cap="none" baseline="30000" dirty="0">
                <a:solidFill>
                  <a:srgbClr val="FF9900"/>
                </a:solidFill>
                <a:latin typeface="Gill Sans"/>
                <a:ea typeface="Gill Sans"/>
                <a:cs typeface="Gill Sans"/>
                <a:sym typeface="Gill Sans"/>
              </a:rPr>
              <a:t>-15</a:t>
            </a:r>
            <a:r>
              <a:rPr lang="it-IT" sz="1800" b="0" i="0" u="none" strike="noStrike" cap="none" dirty="0">
                <a:solidFill>
                  <a:srgbClr val="FF9900"/>
                </a:solidFill>
                <a:latin typeface="Gill Sans"/>
                <a:ea typeface="Gill Sans"/>
                <a:cs typeface="Gill Sans"/>
                <a:sym typeface="Gill Sans"/>
              </a:rPr>
              <a:t> @ 1 s</a:t>
            </a:r>
          </a:p>
          <a:p>
            <a:pPr lvl="0">
              <a:buSzPts val="1800"/>
            </a:pPr>
            <a:r>
              <a:rPr lang="en-US" sz="2000" b="1" dirty="0">
                <a:solidFill>
                  <a:srgbClr val="FF9900"/>
                </a:solidFill>
              </a:rPr>
              <a:t>IT-Yb1 contributed </a:t>
            </a:r>
            <a:r>
              <a:rPr lang="it-IT" sz="2000" b="1" dirty="0">
                <a:solidFill>
                  <a:srgbClr val="FF9900"/>
                </a:solidFill>
              </a:rPr>
              <a:t>to TAI </a:t>
            </a:r>
            <a:r>
              <a:rPr lang="en-US" sz="2000" b="1" dirty="0">
                <a:solidFill>
                  <a:srgbClr val="FF9900"/>
                </a:solidFill>
              </a:rPr>
              <a:t>real-time for 16 months</a:t>
            </a:r>
            <a:endParaRPr lang="it-IT" sz="2800" b="1" i="0" u="none" strike="noStrike" cap="none" dirty="0">
              <a:solidFill>
                <a:srgbClr val="FF9900"/>
              </a:solidFill>
              <a:latin typeface="Gill Sans"/>
              <a:ea typeface="Arial"/>
              <a:cs typeface="Arial"/>
              <a:sym typeface="Gill Sans"/>
            </a:endParaRPr>
          </a:p>
        </p:txBody>
      </p:sp>
      <p:sp>
        <p:nvSpPr>
          <p:cNvPr id="5" name="TextBox 2">
            <a:extLst>
              <a:ext uri="{FF2B5EF4-FFF2-40B4-BE49-F238E27FC236}">
                <a16:creationId xmlns:a16="http://schemas.microsoft.com/office/drawing/2014/main" id="{6762E38C-58C2-9C4B-0239-B7158DCADD96}"/>
              </a:ext>
            </a:extLst>
          </p:cNvPr>
          <p:cNvSpPr txBox="1"/>
          <p:nvPr/>
        </p:nvSpPr>
        <p:spPr>
          <a:xfrm>
            <a:off x="8712339" y="5591538"/>
            <a:ext cx="3312000"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200" dirty="0"/>
              <a:t>M. </a:t>
            </a:r>
            <a:r>
              <a:rPr lang="en-US" sz="1200" dirty="0" err="1"/>
              <a:t>Pizzocaro</a:t>
            </a:r>
            <a:r>
              <a:rPr lang="en-US" sz="1200" dirty="0"/>
              <a:t>, et al., Nature Phys 17, 2 (2021) </a:t>
            </a:r>
          </a:p>
        </p:txBody>
      </p:sp>
      <p:sp>
        <p:nvSpPr>
          <p:cNvPr id="8" name="TextBox 2">
            <a:extLst>
              <a:ext uri="{FF2B5EF4-FFF2-40B4-BE49-F238E27FC236}">
                <a16:creationId xmlns:a16="http://schemas.microsoft.com/office/drawing/2014/main" id="{CEB4D538-5723-F654-54EC-4596B828AEE9}"/>
              </a:ext>
            </a:extLst>
          </p:cNvPr>
          <p:cNvSpPr txBox="1"/>
          <p:nvPr/>
        </p:nvSpPr>
        <p:spPr>
          <a:xfrm>
            <a:off x="8712339" y="5210974"/>
            <a:ext cx="3096000"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it-IT" sz="1200" dirty="0"/>
              <a:t>I. Goti et al., Metrologia 60, 035002 (2023) </a:t>
            </a:r>
          </a:p>
        </p:txBody>
      </p:sp>
      <p:pic>
        <p:nvPicPr>
          <p:cNvPr id="10" name="Immagine 9">
            <a:extLst>
              <a:ext uri="{FF2B5EF4-FFF2-40B4-BE49-F238E27FC236}">
                <a16:creationId xmlns:a16="http://schemas.microsoft.com/office/drawing/2014/main" id="{DED8EE25-1034-4F25-B188-888490D678F1}"/>
              </a:ext>
            </a:extLst>
          </p:cNvPr>
          <p:cNvPicPr>
            <a:picLocks noChangeAspect="1"/>
          </p:cNvPicPr>
          <p:nvPr/>
        </p:nvPicPr>
        <p:blipFill>
          <a:blip r:embed="rId4"/>
          <a:stretch>
            <a:fillRect/>
          </a:stretch>
        </p:blipFill>
        <p:spPr>
          <a:xfrm>
            <a:off x="-36920" y="2589861"/>
            <a:ext cx="8604587" cy="4159743"/>
          </a:xfrm>
          <a:prstGeom prst="rect">
            <a:avLst/>
          </a:prstGeom>
        </p:spPr>
      </p:pic>
      <p:sp>
        <p:nvSpPr>
          <p:cNvPr id="11" name="Rettangolo 10">
            <a:extLst>
              <a:ext uri="{FF2B5EF4-FFF2-40B4-BE49-F238E27FC236}">
                <a16:creationId xmlns:a16="http://schemas.microsoft.com/office/drawing/2014/main" id="{A87B039A-C23B-0BC0-8909-FE4B47902FCD}"/>
              </a:ext>
            </a:extLst>
          </p:cNvPr>
          <p:cNvSpPr/>
          <p:nvPr/>
        </p:nvSpPr>
        <p:spPr>
          <a:xfrm>
            <a:off x="5596128" y="3429000"/>
            <a:ext cx="2832027" cy="254726"/>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2" name="TextBox 1">
            <a:extLst>
              <a:ext uri="{FF2B5EF4-FFF2-40B4-BE49-F238E27FC236}">
                <a16:creationId xmlns:a16="http://schemas.microsoft.com/office/drawing/2014/main" id="{FF1AE958-EF22-DA01-4076-946A2C90BA9A}"/>
              </a:ext>
            </a:extLst>
          </p:cNvPr>
          <p:cNvSpPr txBox="1"/>
          <p:nvPr/>
        </p:nvSpPr>
        <p:spPr>
          <a:xfrm>
            <a:off x="291040" y="132737"/>
            <a:ext cx="5520037" cy="856709"/>
          </a:xfrm>
          <a:prstGeom prst="rect">
            <a:avLst/>
          </a:prstGeom>
          <a:noFill/>
        </p:spPr>
        <p:txBody>
          <a:bodyPr wrap="none" rtlCol="0">
            <a:spAutoFit/>
          </a:bodyPr>
          <a:lstStyle/>
          <a:p>
            <a:pPr>
              <a:buSzPts val="4000"/>
            </a:pPr>
            <a:r>
              <a:rPr lang="it-IT" sz="3100" b="1" spc="-1" dirty="0">
                <a:solidFill>
                  <a:srgbClr val="0070C0"/>
                </a:solidFill>
                <a:latin typeface="Calibri"/>
                <a:ea typeface="Calibri"/>
                <a:cs typeface="Calibri"/>
              </a:rPr>
              <a:t>Instability of clocks comparisons</a:t>
            </a:r>
          </a:p>
          <a:p>
            <a:endParaRPr lang="en-US" sz="1867" dirty="0"/>
          </a:p>
        </p:txBody>
      </p:sp>
      <p:sp>
        <p:nvSpPr>
          <p:cNvPr id="4" name="TextBox 3">
            <a:extLst>
              <a:ext uri="{FF2B5EF4-FFF2-40B4-BE49-F238E27FC236}">
                <a16:creationId xmlns:a16="http://schemas.microsoft.com/office/drawing/2014/main" id="{105ABFB8-001B-B6CE-07C2-609BBD2A9822}"/>
              </a:ext>
            </a:extLst>
          </p:cNvPr>
          <p:cNvSpPr txBox="1"/>
          <p:nvPr/>
        </p:nvSpPr>
        <p:spPr>
          <a:xfrm>
            <a:off x="3956181" y="3391373"/>
            <a:ext cx="184731" cy="379656"/>
          </a:xfrm>
          <a:prstGeom prst="rect">
            <a:avLst/>
          </a:prstGeom>
          <a:noFill/>
        </p:spPr>
        <p:txBody>
          <a:bodyPr wrap="none" rtlCol="0">
            <a:spAutoFit/>
          </a:bodyPr>
          <a:lstStyle/>
          <a:p>
            <a:endParaRPr lang="it-IT" sz="1867" dirty="0"/>
          </a:p>
        </p:txBody>
      </p:sp>
      <p:pic>
        <p:nvPicPr>
          <p:cNvPr id="9" name="Picture 8" descr="A graph with different colored lines&#10;&#10;Description automatically generated">
            <a:extLst>
              <a:ext uri="{FF2B5EF4-FFF2-40B4-BE49-F238E27FC236}">
                <a16:creationId xmlns:a16="http://schemas.microsoft.com/office/drawing/2014/main" id="{E8099705-DFD7-23FB-68C6-204BB1E582E9}"/>
              </a:ext>
            </a:extLst>
          </p:cNvPr>
          <p:cNvPicPr>
            <a:picLocks noChangeAspect="1"/>
          </p:cNvPicPr>
          <p:nvPr/>
        </p:nvPicPr>
        <p:blipFill rotWithShape="1">
          <a:blip r:embed="rId3"/>
          <a:srcRect t="10951" r="9679"/>
          <a:stretch/>
        </p:blipFill>
        <p:spPr>
          <a:xfrm>
            <a:off x="359513" y="875826"/>
            <a:ext cx="5759253" cy="4416346"/>
          </a:xfrm>
          <a:prstGeom prst="rect">
            <a:avLst/>
          </a:prstGeom>
        </p:spPr>
      </p:pic>
      <p:grpSp>
        <p:nvGrpSpPr>
          <p:cNvPr id="5" name="Gruppo 4">
            <a:extLst>
              <a:ext uri="{FF2B5EF4-FFF2-40B4-BE49-F238E27FC236}">
                <a16:creationId xmlns:a16="http://schemas.microsoft.com/office/drawing/2014/main" id="{102BC8F9-BD8D-A629-A840-4D692352D6B1}"/>
              </a:ext>
            </a:extLst>
          </p:cNvPr>
          <p:cNvGrpSpPr/>
          <p:nvPr/>
        </p:nvGrpSpPr>
        <p:grpSpPr>
          <a:xfrm>
            <a:off x="7639909" y="989446"/>
            <a:ext cx="3636749" cy="1562723"/>
            <a:chOff x="7697386" y="2430629"/>
            <a:chExt cx="3636749" cy="1562723"/>
          </a:xfrm>
        </p:grpSpPr>
        <p:sp>
          <p:nvSpPr>
            <p:cNvPr id="13" name="Rectangle: Rounded Corners 12">
              <a:extLst>
                <a:ext uri="{FF2B5EF4-FFF2-40B4-BE49-F238E27FC236}">
                  <a16:creationId xmlns:a16="http://schemas.microsoft.com/office/drawing/2014/main" id="{3302DD88-93ED-812D-0CFC-F845B475B1FF}"/>
                </a:ext>
              </a:extLst>
            </p:cNvPr>
            <p:cNvSpPr/>
            <p:nvPr/>
          </p:nvSpPr>
          <p:spPr>
            <a:xfrm>
              <a:off x="7697386" y="2430629"/>
              <a:ext cx="3636749" cy="1562723"/>
            </a:xfrm>
            <a:prstGeom prst="roundRect">
              <a:avLst/>
            </a:prstGeom>
            <a:solidFill>
              <a:srgbClr val="DCC249">
                <a:alpha val="30196"/>
              </a:srgbClr>
            </a:solidFill>
            <a:ln>
              <a:solidFill>
                <a:srgbClr val="DCC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7971D42-A449-7ABC-43B4-5913083669A0}"/>
                    </a:ext>
                  </a:extLst>
                </p:cNvPr>
                <p:cNvSpPr txBox="1"/>
                <p:nvPr/>
              </p:nvSpPr>
              <p:spPr>
                <a:xfrm>
                  <a:off x="7914703" y="2446274"/>
                  <a:ext cx="3419432" cy="1423210"/>
                </a:xfrm>
                <a:prstGeom prst="rect">
                  <a:avLst/>
                </a:prstGeom>
                <a:noFill/>
              </p:spPr>
              <p:txBody>
                <a:bodyPr wrap="square" rtlCol="0">
                  <a:spAutoFit/>
                </a:bodyPr>
                <a:lstStyle/>
                <a:p>
                  <a:pPr algn="ctr"/>
                  <a:r>
                    <a:rPr lang="en-US" sz="1867" dirty="0"/>
                    <a:t>Stability:</a:t>
                  </a:r>
                </a:p>
                <a:p>
                  <a:r>
                    <a:rPr lang="en-US" sz="1867" dirty="0"/>
                    <a:t>IT-CsF2 </a:t>
                  </a:r>
                  <a14:m>
                    <m:oMath xmlns:m="http://schemas.openxmlformats.org/officeDocument/2006/math">
                      <m:r>
                        <a:rPr lang="it-IT" sz="1867" i="1">
                          <a:latin typeface="Cambria Math" panose="02040503050406030204" pitchFamily="18" charset="0"/>
                        </a:rPr>
                        <m:t>=2.7×</m:t>
                      </m:r>
                      <m:sSup>
                        <m:sSupPr>
                          <m:ctrlPr>
                            <a:rPr lang="it-IT" sz="1867" i="1">
                              <a:latin typeface="Cambria Math" panose="02040503050406030204" pitchFamily="18" charset="0"/>
                            </a:rPr>
                          </m:ctrlPr>
                        </m:sSupPr>
                        <m:e>
                          <m:r>
                            <a:rPr lang="it-IT" sz="1867" i="1">
                              <a:latin typeface="Cambria Math" panose="02040503050406030204" pitchFamily="18" charset="0"/>
                            </a:rPr>
                            <m:t>10</m:t>
                          </m:r>
                        </m:e>
                        <m:sup>
                          <m:r>
                            <a:rPr lang="it-IT" sz="1867" i="1">
                              <a:latin typeface="Cambria Math" panose="02040503050406030204" pitchFamily="18" charset="0"/>
                            </a:rPr>
                            <m:t>−13</m:t>
                          </m:r>
                        </m:sup>
                      </m:sSup>
                      <m:r>
                        <a:rPr lang="it-IT" sz="1867" i="1">
                          <a:latin typeface="Cambria Math" panose="02040503050406030204" pitchFamily="18" charset="0"/>
                        </a:rPr>
                        <m:t>/</m:t>
                      </m:r>
                      <m:rad>
                        <m:radPr>
                          <m:degHide m:val="on"/>
                          <m:ctrlPr>
                            <a:rPr lang="it-IT" sz="1867" i="1">
                              <a:latin typeface="Cambria Math" panose="02040503050406030204" pitchFamily="18" charset="0"/>
                            </a:rPr>
                          </m:ctrlPr>
                        </m:radPr>
                        <m:deg/>
                        <m:e>
                          <m:r>
                            <a:rPr lang="it-IT" sz="1867" i="1">
                              <a:latin typeface="Cambria Math" panose="02040503050406030204" pitchFamily="18" charset="0"/>
                            </a:rPr>
                            <m:t>𝜏</m:t>
                          </m:r>
                          <m:r>
                            <a:rPr lang="it-IT" sz="1867" i="1">
                              <a:latin typeface="Cambria Math" panose="02040503050406030204" pitchFamily="18" charset="0"/>
                            </a:rPr>
                            <m:t>/</m:t>
                          </m:r>
                          <m:r>
                            <a:rPr lang="it-IT" sz="1867" i="1">
                              <a:latin typeface="Cambria Math" panose="02040503050406030204" pitchFamily="18" charset="0"/>
                            </a:rPr>
                            <m:t>𝑠</m:t>
                          </m:r>
                        </m:e>
                      </m:rad>
                    </m:oMath>
                  </a14:m>
                  <a:endParaRPr lang="en-US" sz="1867" dirty="0"/>
                </a:p>
                <a:p>
                  <a:r>
                    <a:rPr lang="en-US" sz="1867" dirty="0"/>
                    <a:t>FO2-Cs </a:t>
                  </a:r>
                  <a14:m>
                    <m:oMath xmlns:m="http://schemas.openxmlformats.org/officeDocument/2006/math">
                      <m:r>
                        <a:rPr lang="it-IT" sz="1867" i="1">
                          <a:latin typeface="Cambria Math" panose="02040503050406030204" pitchFamily="18" charset="0"/>
                        </a:rPr>
                        <m:t>=4.4×</m:t>
                      </m:r>
                      <m:sSup>
                        <m:sSupPr>
                          <m:ctrlPr>
                            <a:rPr lang="it-IT" sz="1867" i="1">
                              <a:latin typeface="Cambria Math" panose="02040503050406030204" pitchFamily="18" charset="0"/>
                            </a:rPr>
                          </m:ctrlPr>
                        </m:sSupPr>
                        <m:e>
                          <m:r>
                            <a:rPr lang="it-IT" sz="1867" i="1">
                              <a:latin typeface="Cambria Math" panose="02040503050406030204" pitchFamily="18" charset="0"/>
                            </a:rPr>
                            <m:t>10</m:t>
                          </m:r>
                        </m:e>
                        <m:sup>
                          <m:r>
                            <a:rPr lang="it-IT" sz="1867" i="1">
                              <a:latin typeface="Cambria Math" panose="02040503050406030204" pitchFamily="18" charset="0"/>
                            </a:rPr>
                            <m:t>−14</m:t>
                          </m:r>
                        </m:sup>
                      </m:sSup>
                      <m:r>
                        <a:rPr lang="it-IT" sz="1867" i="1">
                          <a:latin typeface="Cambria Math" panose="02040503050406030204" pitchFamily="18" charset="0"/>
                        </a:rPr>
                        <m:t>/</m:t>
                      </m:r>
                      <m:rad>
                        <m:radPr>
                          <m:degHide m:val="on"/>
                          <m:ctrlPr>
                            <a:rPr lang="it-IT" sz="1867" i="1">
                              <a:latin typeface="Cambria Math" panose="02040503050406030204" pitchFamily="18" charset="0"/>
                            </a:rPr>
                          </m:ctrlPr>
                        </m:radPr>
                        <m:deg/>
                        <m:e>
                          <m:r>
                            <a:rPr lang="it-IT" sz="1867" i="1">
                              <a:latin typeface="Cambria Math" panose="02040503050406030204" pitchFamily="18" charset="0"/>
                            </a:rPr>
                            <m:t>𝜏</m:t>
                          </m:r>
                          <m:r>
                            <a:rPr lang="it-IT" sz="1867" i="1">
                              <a:latin typeface="Cambria Math" panose="02040503050406030204" pitchFamily="18" charset="0"/>
                            </a:rPr>
                            <m:t>/</m:t>
                          </m:r>
                          <m:r>
                            <a:rPr lang="it-IT" sz="1867" i="1">
                              <a:latin typeface="Cambria Math" panose="02040503050406030204" pitchFamily="18" charset="0"/>
                            </a:rPr>
                            <m:t>𝑠</m:t>
                          </m:r>
                        </m:e>
                      </m:rad>
                    </m:oMath>
                  </a14:m>
                  <a:endParaRPr lang="en-US" sz="1867" dirty="0"/>
                </a:p>
                <a:p>
                  <a:r>
                    <a:rPr lang="en-US" sz="1867" dirty="0"/>
                    <a:t>IT-Yb1 </a:t>
                  </a:r>
                  <a14:m>
                    <m:oMath xmlns:m="http://schemas.openxmlformats.org/officeDocument/2006/math">
                      <m:r>
                        <a:rPr lang="it-IT" sz="1867" i="1">
                          <a:latin typeface="Cambria Math" panose="02040503050406030204" pitchFamily="18" charset="0"/>
                        </a:rPr>
                        <m:t>=2.</m:t>
                      </m:r>
                      <m:r>
                        <a:rPr lang="en-US" sz="1867" i="1">
                          <a:latin typeface="Cambria Math" panose="02040503050406030204" pitchFamily="18" charset="0"/>
                        </a:rPr>
                        <m:t>3</m:t>
                      </m:r>
                      <m:r>
                        <a:rPr lang="it-IT" sz="1867" i="1">
                          <a:latin typeface="Cambria Math" panose="02040503050406030204" pitchFamily="18" charset="0"/>
                        </a:rPr>
                        <m:t>×</m:t>
                      </m:r>
                      <m:sSup>
                        <m:sSupPr>
                          <m:ctrlPr>
                            <a:rPr lang="it-IT" sz="1867" i="1">
                              <a:latin typeface="Cambria Math" panose="02040503050406030204" pitchFamily="18" charset="0"/>
                            </a:rPr>
                          </m:ctrlPr>
                        </m:sSupPr>
                        <m:e>
                          <m:r>
                            <a:rPr lang="it-IT" sz="1867" i="1">
                              <a:latin typeface="Cambria Math" panose="02040503050406030204" pitchFamily="18" charset="0"/>
                            </a:rPr>
                            <m:t>10</m:t>
                          </m:r>
                        </m:e>
                        <m:sup>
                          <m:r>
                            <a:rPr lang="it-IT" sz="1867" i="1">
                              <a:latin typeface="Cambria Math" panose="02040503050406030204" pitchFamily="18" charset="0"/>
                            </a:rPr>
                            <m:t>−15</m:t>
                          </m:r>
                        </m:sup>
                      </m:sSup>
                      <m:r>
                        <a:rPr lang="it-IT" sz="1867" i="1">
                          <a:latin typeface="Cambria Math" panose="02040503050406030204" pitchFamily="18" charset="0"/>
                        </a:rPr>
                        <m:t>/</m:t>
                      </m:r>
                      <m:rad>
                        <m:radPr>
                          <m:degHide m:val="on"/>
                          <m:ctrlPr>
                            <a:rPr lang="it-IT" sz="1867" i="1">
                              <a:latin typeface="Cambria Math" panose="02040503050406030204" pitchFamily="18" charset="0"/>
                            </a:rPr>
                          </m:ctrlPr>
                        </m:radPr>
                        <m:deg/>
                        <m:e>
                          <m:r>
                            <a:rPr lang="it-IT" sz="1867" i="1">
                              <a:latin typeface="Cambria Math" panose="02040503050406030204" pitchFamily="18" charset="0"/>
                            </a:rPr>
                            <m:t>𝜏</m:t>
                          </m:r>
                          <m:r>
                            <a:rPr lang="it-IT" sz="1867" i="1">
                              <a:latin typeface="Cambria Math" panose="02040503050406030204" pitchFamily="18" charset="0"/>
                            </a:rPr>
                            <m:t>/</m:t>
                          </m:r>
                          <m:r>
                            <a:rPr lang="it-IT" sz="1867" i="1">
                              <a:latin typeface="Cambria Math" panose="02040503050406030204" pitchFamily="18" charset="0"/>
                            </a:rPr>
                            <m:t>𝑠</m:t>
                          </m:r>
                        </m:e>
                      </m:rad>
                    </m:oMath>
                  </a14:m>
                  <a:endParaRPr lang="en-US" sz="2133" dirty="0"/>
                </a:p>
              </p:txBody>
            </p:sp>
          </mc:Choice>
          <mc:Fallback xmlns="">
            <p:sp>
              <p:nvSpPr>
                <p:cNvPr id="10" name="TextBox 9">
                  <a:extLst>
                    <a:ext uri="{FF2B5EF4-FFF2-40B4-BE49-F238E27FC236}">
                      <a16:creationId xmlns:a16="http://schemas.microsoft.com/office/drawing/2014/main" id="{67971D42-A449-7ABC-43B4-5913083669A0}"/>
                    </a:ext>
                  </a:extLst>
                </p:cNvPr>
                <p:cNvSpPr txBox="1">
                  <a:spLocks noRot="1" noChangeAspect="1" noMove="1" noResize="1" noEditPoints="1" noAdjustHandles="1" noChangeArrowheads="1" noChangeShapeType="1" noTextEdit="1"/>
                </p:cNvSpPr>
                <p:nvPr/>
              </p:nvSpPr>
              <p:spPr>
                <a:xfrm>
                  <a:off x="7914703" y="2446274"/>
                  <a:ext cx="3419432" cy="1423210"/>
                </a:xfrm>
                <a:prstGeom prst="rect">
                  <a:avLst/>
                </a:prstGeom>
                <a:blipFill>
                  <a:blip r:embed="rId4"/>
                  <a:stretch>
                    <a:fillRect l="-1604" t="-2146" b="-4721"/>
                  </a:stretch>
                </a:blipFill>
              </p:spPr>
              <p:txBody>
                <a:bodyPr/>
                <a:lstStyle/>
                <a:p>
                  <a:r>
                    <a:rPr lang="it-IT">
                      <a:noFill/>
                    </a:rPr>
                    <a:t> </a:t>
                  </a:r>
                </a:p>
              </p:txBody>
            </p:sp>
          </mc:Fallback>
        </mc:AlternateContent>
      </p:grpSp>
      <p:sp>
        <p:nvSpPr>
          <p:cNvPr id="11" name="TextBox 10">
            <a:extLst>
              <a:ext uri="{FF2B5EF4-FFF2-40B4-BE49-F238E27FC236}">
                <a16:creationId xmlns:a16="http://schemas.microsoft.com/office/drawing/2014/main" id="{C68B87C9-F76D-14E9-07AB-741BED29BFCD}"/>
              </a:ext>
            </a:extLst>
          </p:cNvPr>
          <p:cNvSpPr txBox="1"/>
          <p:nvPr/>
        </p:nvSpPr>
        <p:spPr>
          <a:xfrm>
            <a:off x="51425" y="6272902"/>
            <a:ext cx="3890743"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it-IT" sz="1200" dirty="0">
                <a:solidFill>
                  <a:schemeClr val="tx1"/>
                </a:solidFill>
                <a:latin typeface="Arial (Headings)"/>
              </a:rPr>
              <a:t>C. Clivati et al., 2022 </a:t>
            </a:r>
            <a:r>
              <a:rPr lang="en-US" sz="1200" dirty="0">
                <a:solidFill>
                  <a:schemeClr val="tx1"/>
                </a:solidFill>
                <a:latin typeface="Arial (Headings)"/>
              </a:rPr>
              <a:t>Phys. Rev. Applied 18, 054009 </a:t>
            </a:r>
            <a:r>
              <a:rPr lang="it-IT" sz="1200" dirty="0">
                <a:solidFill>
                  <a:schemeClr val="tx1"/>
                </a:solidFill>
                <a:latin typeface="Arial (Headings)"/>
              </a:rPr>
              <a:t> </a:t>
            </a:r>
          </a:p>
        </p:txBody>
      </p:sp>
      <p:sp>
        <p:nvSpPr>
          <p:cNvPr id="12" name="TextBox 11">
            <a:extLst>
              <a:ext uri="{FF2B5EF4-FFF2-40B4-BE49-F238E27FC236}">
                <a16:creationId xmlns:a16="http://schemas.microsoft.com/office/drawing/2014/main" id="{09CEB77B-DAB9-2330-8FD1-8011DF468403}"/>
              </a:ext>
            </a:extLst>
          </p:cNvPr>
          <p:cNvSpPr txBox="1"/>
          <p:nvPr/>
        </p:nvSpPr>
        <p:spPr>
          <a:xfrm>
            <a:off x="51425" y="5898074"/>
            <a:ext cx="2924198" cy="27699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it-IT" sz="1200" dirty="0">
                <a:solidFill>
                  <a:srgbClr val="333333"/>
                </a:solidFill>
                <a:latin typeface="Arial (Headings)"/>
              </a:rPr>
              <a:t>I. Goti </a:t>
            </a:r>
            <a:r>
              <a:rPr lang="it-IT" sz="1200" dirty="0">
                <a:solidFill>
                  <a:schemeClr val="tx1"/>
                </a:solidFill>
                <a:latin typeface="Arial (Headings)"/>
              </a:rPr>
              <a:t>et al., 2023 </a:t>
            </a:r>
            <a:r>
              <a:rPr lang="it-IT" sz="1200" dirty="0">
                <a:solidFill>
                  <a:srgbClr val="333333"/>
                </a:solidFill>
                <a:latin typeface="Arial (Headings)"/>
              </a:rPr>
              <a:t>Metrologia 60 035002</a:t>
            </a:r>
            <a:endParaRPr lang="it-IT" sz="800" dirty="0">
              <a:latin typeface="Arial (Headings)"/>
            </a:endParaRPr>
          </a:p>
        </p:txBody>
      </p:sp>
      <p:grpSp>
        <p:nvGrpSpPr>
          <p:cNvPr id="6" name="Gruppo 5">
            <a:extLst>
              <a:ext uri="{FF2B5EF4-FFF2-40B4-BE49-F238E27FC236}">
                <a16:creationId xmlns:a16="http://schemas.microsoft.com/office/drawing/2014/main" id="{FCD02A57-9957-314F-F960-6E87684CED66}"/>
              </a:ext>
            </a:extLst>
          </p:cNvPr>
          <p:cNvGrpSpPr/>
          <p:nvPr/>
        </p:nvGrpSpPr>
        <p:grpSpPr>
          <a:xfrm>
            <a:off x="6522665" y="2715197"/>
            <a:ext cx="5493812" cy="1560955"/>
            <a:chOff x="6468538" y="1439001"/>
            <a:chExt cx="5493812" cy="1560955"/>
          </a:xfrm>
        </p:grpSpPr>
        <p:sp>
          <p:nvSpPr>
            <p:cNvPr id="7" name="Rectangle: Rounded Corners 12">
              <a:extLst>
                <a:ext uri="{FF2B5EF4-FFF2-40B4-BE49-F238E27FC236}">
                  <a16:creationId xmlns:a16="http://schemas.microsoft.com/office/drawing/2014/main" id="{F7930102-7211-3724-2A1A-3F8A8EB0A7E3}"/>
                </a:ext>
              </a:extLst>
            </p:cNvPr>
            <p:cNvSpPr/>
            <p:nvPr/>
          </p:nvSpPr>
          <p:spPr>
            <a:xfrm>
              <a:off x="6822925" y="1439001"/>
              <a:ext cx="4679241" cy="1421675"/>
            </a:xfrm>
            <a:prstGeom prst="roundRect">
              <a:avLst/>
            </a:prstGeom>
            <a:solidFill>
              <a:srgbClr val="DCC249">
                <a:alpha val="30196"/>
              </a:srgbClr>
            </a:solidFill>
            <a:ln>
              <a:solidFill>
                <a:srgbClr val="DCC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mc:AlternateContent xmlns:mc="http://schemas.openxmlformats.org/markup-compatibility/2006" xmlns:a14="http://schemas.microsoft.com/office/drawing/2010/main">
          <mc:Choice Requires="a14">
            <p:sp>
              <p:nvSpPr>
                <p:cNvPr id="8" name="TextBox 11">
                  <a:extLst>
                    <a:ext uri="{FF2B5EF4-FFF2-40B4-BE49-F238E27FC236}">
                      <a16:creationId xmlns:a16="http://schemas.microsoft.com/office/drawing/2014/main" id="{69F84432-15D0-CDEB-B515-F9B4AC95FED7}"/>
                    </a:ext>
                  </a:extLst>
                </p:cNvPr>
                <p:cNvSpPr txBox="1"/>
                <p:nvPr/>
              </p:nvSpPr>
              <p:spPr>
                <a:xfrm>
                  <a:off x="7013560" y="1439002"/>
                  <a:ext cx="4403770" cy="666977"/>
                </a:xfrm>
                <a:prstGeom prst="rect">
                  <a:avLst/>
                </a:prstGeom>
                <a:noFill/>
              </p:spPr>
              <p:txBody>
                <a:bodyPr wrap="none" rtlCol="0">
                  <a:spAutoFit/>
                </a:bodyPr>
                <a:lstStyle/>
                <a:p>
                  <a:pPr algn="ctr"/>
                  <a:r>
                    <a:rPr lang="it-IT" sz="1867" dirty="0">
                      <a:solidFill>
                        <a:schemeClr val="tx1"/>
                      </a:solidFill>
                    </a:rPr>
                    <a:t>IT-Yb1/FO2-Cs</a:t>
                  </a:r>
                </a:p>
                <a:p>
                  <a:pPr algn="ctr"/>
                  <a14:m>
                    <m:oMath xmlns:m="http://schemas.openxmlformats.org/officeDocument/2006/math">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Yb</m:t>
                      </m:r>
                      <m:r>
                        <m:rPr>
                          <m:nor/>
                        </m:rPr>
                        <a:rPr lang="it-IT" sz="1867" dirty="0">
                          <a:solidFill>
                            <a:schemeClr val="tx1"/>
                          </a:solidFill>
                        </a:rPr>
                        <m:t>)</m:t>
                      </m:r>
                      <m:r>
                        <a:rPr lang="it-IT" sz="1867" i="1" dirty="0">
                          <a:solidFill>
                            <a:schemeClr val="tx1"/>
                          </a:solidFill>
                          <a:latin typeface="Cambria Math" panose="02040503050406030204" pitchFamily="18" charset="0"/>
                        </a:rPr>
                        <m:t> </m:t>
                      </m:r>
                    </m:oMath>
                  </a14:m>
                  <a:r>
                    <a:rPr lang="it-IT" sz="1867" dirty="0">
                      <a:solidFill>
                        <a:schemeClr val="tx1"/>
                      </a:solidFill>
                    </a:rPr>
                    <a:t>= 518 295 836 590 863.61(17) </a:t>
                  </a:r>
                  <a14:m>
                    <m:oMath xmlns:m="http://schemas.openxmlformats.org/officeDocument/2006/math">
                      <m:r>
                        <m:rPr>
                          <m:nor/>
                        </m:rPr>
                        <a:rPr lang="it-IT" sz="1867" dirty="0">
                          <a:solidFill>
                            <a:schemeClr val="tx1"/>
                          </a:solidFill>
                        </a:rPr>
                        <m:t>Hz</m:t>
                      </m:r>
                    </m:oMath>
                  </a14:m>
                  <a:r>
                    <a:rPr lang="it-IT" sz="1867" dirty="0">
                      <a:solidFill>
                        <a:schemeClr val="tx1"/>
                      </a:solidFill>
                    </a:rPr>
                    <a:t> </a:t>
                  </a:r>
                </a:p>
              </p:txBody>
            </p:sp>
          </mc:Choice>
          <mc:Fallback xmlns="">
            <p:sp>
              <p:nvSpPr>
                <p:cNvPr id="8" name="TextBox 11">
                  <a:extLst>
                    <a:ext uri="{FF2B5EF4-FFF2-40B4-BE49-F238E27FC236}">
                      <a16:creationId xmlns:a16="http://schemas.microsoft.com/office/drawing/2014/main" id="{69F84432-15D0-CDEB-B515-F9B4AC95FED7}"/>
                    </a:ext>
                  </a:extLst>
                </p:cNvPr>
                <p:cNvSpPr txBox="1">
                  <a:spLocks noRot="1" noChangeAspect="1" noMove="1" noResize="1" noEditPoints="1" noAdjustHandles="1" noChangeArrowheads="1" noChangeShapeType="1" noTextEdit="1"/>
                </p:cNvSpPr>
                <p:nvPr/>
              </p:nvSpPr>
              <p:spPr>
                <a:xfrm>
                  <a:off x="7013560" y="1439002"/>
                  <a:ext cx="4403770" cy="666977"/>
                </a:xfrm>
                <a:prstGeom prst="rect">
                  <a:avLst/>
                </a:prstGeom>
                <a:blipFill>
                  <a:blip r:embed="rId5"/>
                  <a:stretch>
                    <a:fillRect l="-139" t="-4587" b="-14679"/>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TextBox 15">
                  <a:extLst>
                    <a:ext uri="{FF2B5EF4-FFF2-40B4-BE49-F238E27FC236}">
                      <a16:creationId xmlns:a16="http://schemas.microsoft.com/office/drawing/2014/main" id="{7FACBA82-D0FC-5CDF-C1B8-17B6D6623979}"/>
                    </a:ext>
                  </a:extLst>
                </p:cNvPr>
                <p:cNvSpPr txBox="1"/>
                <p:nvPr/>
              </p:nvSpPr>
              <p:spPr>
                <a:xfrm>
                  <a:off x="6468538" y="2045656"/>
                  <a:ext cx="5493812" cy="954300"/>
                </a:xfrm>
                <a:prstGeom prst="rect">
                  <a:avLst/>
                </a:prstGeom>
                <a:noFill/>
              </p:spPr>
              <p:txBody>
                <a:bodyPr wrap="none" rtlCol="0">
                  <a:spAutoFit/>
                </a:bodyPr>
                <a:lstStyle/>
                <a:p>
                  <a:pPr algn="ctr"/>
                  <a:r>
                    <a:rPr lang="it-IT" sz="1867" dirty="0">
                      <a:solidFill>
                        <a:schemeClr val="tx1"/>
                      </a:solidFill>
                    </a:rPr>
                    <a:t>IT-Yb1/FO2-Rb</a:t>
                  </a:r>
                </a:p>
                <a:p>
                  <a:pPr algn="ctr"/>
                  <a14:m>
                    <m:oMathPara xmlns:m="http://schemas.openxmlformats.org/officeDocument/2006/math">
                      <m:oMathParaPr>
                        <m:jc m:val="centerGroup"/>
                      </m:oMathParaPr>
                      <m:oMath xmlns:m="http://schemas.openxmlformats.org/officeDocument/2006/math">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Yb</m:t>
                        </m:r>
                        <m:r>
                          <m:rPr>
                            <m:nor/>
                          </m:rPr>
                          <a:rPr lang="it-IT" sz="1867" dirty="0">
                            <a:solidFill>
                              <a:schemeClr val="tx1"/>
                            </a:solidFill>
                          </a:rPr>
                          <m:t>)/</m:t>
                        </m:r>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Rb</m:t>
                        </m:r>
                        <m:r>
                          <m:rPr>
                            <m:nor/>
                          </m:rPr>
                          <a:rPr lang="it-IT" sz="1867" dirty="0">
                            <a:solidFill>
                              <a:schemeClr val="tx1"/>
                            </a:solidFill>
                          </a:rPr>
                          <m:t>) = 75 833 197.545 114 168(24)</m:t>
                        </m:r>
                      </m:oMath>
                    </m:oMathPara>
                  </a14:m>
                  <a:endParaRPr lang="it-IT" sz="1867" dirty="0">
                    <a:solidFill>
                      <a:schemeClr val="tx1"/>
                    </a:solidFill>
                  </a:endParaRPr>
                </a:p>
                <a:p>
                  <a:endParaRPr lang="en-US" sz="1867" dirty="0"/>
                </a:p>
              </p:txBody>
            </p:sp>
          </mc:Choice>
          <mc:Fallback xmlns="">
            <p:sp>
              <p:nvSpPr>
                <p:cNvPr id="14" name="TextBox 15">
                  <a:extLst>
                    <a:ext uri="{FF2B5EF4-FFF2-40B4-BE49-F238E27FC236}">
                      <a16:creationId xmlns:a16="http://schemas.microsoft.com/office/drawing/2014/main" id="{7FACBA82-D0FC-5CDF-C1B8-17B6D6623979}"/>
                    </a:ext>
                  </a:extLst>
                </p:cNvPr>
                <p:cNvSpPr txBox="1">
                  <a:spLocks noRot="1" noChangeAspect="1" noMove="1" noResize="1" noEditPoints="1" noAdjustHandles="1" noChangeArrowheads="1" noChangeShapeType="1" noTextEdit="1"/>
                </p:cNvSpPr>
                <p:nvPr/>
              </p:nvSpPr>
              <p:spPr>
                <a:xfrm>
                  <a:off x="6468538" y="2045656"/>
                  <a:ext cx="5493812" cy="954300"/>
                </a:xfrm>
                <a:prstGeom prst="rect">
                  <a:avLst/>
                </a:prstGeom>
                <a:blipFill>
                  <a:blip r:embed="rId6"/>
                  <a:stretch>
                    <a:fillRect t="-3185"/>
                  </a:stretch>
                </a:blipFill>
              </p:spPr>
              <p:txBody>
                <a:bodyPr/>
                <a:lstStyle/>
                <a:p>
                  <a:r>
                    <a:rPr lang="it-IT">
                      <a:noFill/>
                    </a:rPr>
                    <a:t> </a:t>
                  </a:r>
                </a:p>
              </p:txBody>
            </p:sp>
          </mc:Fallback>
        </mc:AlternateContent>
      </p:grpSp>
      <p:grpSp>
        <p:nvGrpSpPr>
          <p:cNvPr id="17" name="Gruppo 16">
            <a:extLst>
              <a:ext uri="{FF2B5EF4-FFF2-40B4-BE49-F238E27FC236}">
                <a16:creationId xmlns:a16="http://schemas.microsoft.com/office/drawing/2014/main" id="{2D6BFCAB-F992-8E88-8BAD-133A5EB4076B}"/>
              </a:ext>
            </a:extLst>
          </p:cNvPr>
          <p:cNvGrpSpPr/>
          <p:nvPr/>
        </p:nvGrpSpPr>
        <p:grpSpPr>
          <a:xfrm>
            <a:off x="7857226" y="4394552"/>
            <a:ext cx="2749472" cy="906519"/>
            <a:chOff x="9177644" y="4890533"/>
            <a:chExt cx="2749472" cy="906519"/>
          </a:xfrm>
        </p:grpSpPr>
        <p:sp>
          <p:nvSpPr>
            <p:cNvPr id="15" name="TextBox 1">
              <a:extLst>
                <a:ext uri="{FF2B5EF4-FFF2-40B4-BE49-F238E27FC236}">
                  <a16:creationId xmlns:a16="http://schemas.microsoft.com/office/drawing/2014/main" id="{68AD4468-4BB8-44FE-6BEB-979FF75AD40D}"/>
                </a:ext>
              </a:extLst>
            </p:cNvPr>
            <p:cNvSpPr txBox="1"/>
            <p:nvPr/>
          </p:nvSpPr>
          <p:spPr>
            <a:xfrm>
              <a:off x="9357921" y="4966055"/>
              <a:ext cx="2464136" cy="830997"/>
            </a:xfrm>
            <a:prstGeom prst="rect">
              <a:avLst/>
            </a:prstGeom>
            <a:noFill/>
          </p:spPr>
          <p:txBody>
            <a:bodyPr wrap="none" rtlCol="0">
              <a:spAutoFit/>
            </a:bodyPr>
            <a:lstStyle/>
            <a:p>
              <a:pPr algn="ctr"/>
              <a:r>
                <a:rPr lang="it-IT" sz="1600" dirty="0"/>
                <a:t>Results in agreement</a:t>
              </a:r>
            </a:p>
            <a:p>
              <a:pPr algn="ctr"/>
              <a:r>
                <a:rPr lang="it-IT" sz="1600" dirty="0"/>
                <a:t>with value recommended</a:t>
              </a:r>
            </a:p>
            <a:p>
              <a:pPr algn="ctr"/>
              <a:r>
                <a:rPr lang="it-IT" sz="1600" dirty="0"/>
                <a:t>by CIPM</a:t>
              </a:r>
              <a:endParaRPr lang="it-IT" sz="1333" dirty="0"/>
            </a:p>
          </p:txBody>
        </p:sp>
        <p:sp>
          <p:nvSpPr>
            <p:cNvPr id="16" name="Oval 2">
              <a:extLst>
                <a:ext uri="{FF2B5EF4-FFF2-40B4-BE49-F238E27FC236}">
                  <a16:creationId xmlns:a16="http://schemas.microsoft.com/office/drawing/2014/main" id="{6BF745C6-EA7D-64B5-6484-EA3B99A82F65}"/>
                </a:ext>
              </a:extLst>
            </p:cNvPr>
            <p:cNvSpPr/>
            <p:nvPr/>
          </p:nvSpPr>
          <p:spPr>
            <a:xfrm>
              <a:off x="9177644" y="4890533"/>
              <a:ext cx="2749472" cy="897620"/>
            </a:xfrm>
            <a:prstGeom prst="ellipse">
              <a:avLst/>
            </a:prstGeom>
            <a:noFill/>
            <a:ln>
              <a:solidFill>
                <a:srgbClr val="29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67"/>
            </a:p>
          </p:txBody>
        </p:sp>
      </p:grpSp>
      <p:sp>
        <p:nvSpPr>
          <p:cNvPr id="19" name="Segnaposto piè di pagina 3">
            <a:extLst>
              <a:ext uri="{FF2B5EF4-FFF2-40B4-BE49-F238E27FC236}">
                <a16:creationId xmlns:a16="http://schemas.microsoft.com/office/drawing/2014/main" id="{6F764AB5-7F5E-B8C2-C85E-CEE3D6A9169B}"/>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Tree>
    <p:extLst>
      <p:ext uri="{BB962C8B-B14F-4D97-AF65-F5344CB8AC3E}">
        <p14:creationId xmlns:p14="http://schemas.microsoft.com/office/powerpoint/2010/main" val="240982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4" name="TextBox 3">
            <a:extLst>
              <a:ext uri="{FF2B5EF4-FFF2-40B4-BE49-F238E27FC236}">
                <a16:creationId xmlns:a16="http://schemas.microsoft.com/office/drawing/2014/main" id="{8C2583A0-3E14-D851-77C7-85F91F87A27E}"/>
              </a:ext>
            </a:extLst>
          </p:cNvPr>
          <p:cNvSpPr txBox="1"/>
          <p:nvPr/>
        </p:nvSpPr>
        <p:spPr>
          <a:xfrm>
            <a:off x="143372" y="136550"/>
            <a:ext cx="6601423" cy="569387"/>
          </a:xfrm>
          <a:prstGeom prst="rect">
            <a:avLst/>
          </a:prstGeom>
          <a:noFill/>
        </p:spPr>
        <p:txBody>
          <a:bodyPr wrap="none" rtlCol="0">
            <a:spAutoFit/>
          </a:bodyPr>
          <a:lstStyle/>
          <a:p>
            <a:r>
              <a:rPr lang="en-US" sz="3100" b="1" spc="-1" dirty="0">
                <a:solidFill>
                  <a:srgbClr val="0070C0"/>
                </a:solidFill>
                <a:latin typeface="Calibri"/>
                <a:ea typeface="Calibri"/>
                <a:cs typeface="Calibri"/>
              </a:rPr>
              <a:t>Towards the redefinition of the second</a:t>
            </a:r>
          </a:p>
        </p:txBody>
      </p:sp>
      <p:sp>
        <p:nvSpPr>
          <p:cNvPr id="2" name="TextBox 1">
            <a:extLst>
              <a:ext uri="{FF2B5EF4-FFF2-40B4-BE49-F238E27FC236}">
                <a16:creationId xmlns:a16="http://schemas.microsoft.com/office/drawing/2014/main" id="{ECAA08BB-8AE3-AF1E-9978-C7441DD15922}"/>
              </a:ext>
            </a:extLst>
          </p:cNvPr>
          <p:cNvSpPr txBox="1"/>
          <p:nvPr/>
        </p:nvSpPr>
        <p:spPr>
          <a:xfrm>
            <a:off x="4798515" y="1253232"/>
            <a:ext cx="6921481" cy="666977"/>
          </a:xfrm>
          <a:prstGeom prst="rect">
            <a:avLst/>
          </a:prstGeom>
          <a:noFill/>
        </p:spPr>
        <p:txBody>
          <a:bodyPr wrap="square" rtlCol="0">
            <a:spAutoFit/>
          </a:bodyPr>
          <a:lstStyle/>
          <a:p>
            <a:r>
              <a:rPr lang="it-IT" sz="1867" dirty="0"/>
              <a:t>In 2022 the CCTF </a:t>
            </a:r>
            <a:r>
              <a:rPr lang="it-IT" sz="1867" dirty="0" err="1"/>
              <a:t>proposed</a:t>
            </a:r>
            <a:r>
              <a:rPr lang="it-IT" sz="1867" dirty="0"/>
              <a:t> a </a:t>
            </a:r>
            <a:r>
              <a:rPr lang="it-IT" sz="1867" b="1" dirty="0"/>
              <a:t>roadmap</a:t>
            </a:r>
            <a:r>
              <a:rPr lang="it-IT" sz="1867" dirty="0"/>
              <a:t> toward a redefinition</a:t>
            </a:r>
          </a:p>
          <a:p>
            <a:r>
              <a:rPr lang="it-IT" sz="1867" dirty="0"/>
              <a:t>with clear criteria and </a:t>
            </a:r>
            <a:r>
              <a:rPr lang="it-IT" sz="1867" b="1" dirty="0"/>
              <a:t>quantitative conditions</a:t>
            </a:r>
          </a:p>
        </p:txBody>
      </p:sp>
      <p:sp>
        <p:nvSpPr>
          <p:cNvPr id="6" name="TextBox 5">
            <a:extLst>
              <a:ext uri="{FF2B5EF4-FFF2-40B4-BE49-F238E27FC236}">
                <a16:creationId xmlns:a16="http://schemas.microsoft.com/office/drawing/2014/main" id="{7EA22621-626B-AEC8-83A8-661CB63EB645}"/>
              </a:ext>
            </a:extLst>
          </p:cNvPr>
          <p:cNvSpPr txBox="1"/>
          <p:nvPr/>
        </p:nvSpPr>
        <p:spPr>
          <a:xfrm>
            <a:off x="4915069" y="2371277"/>
            <a:ext cx="3344186" cy="379656"/>
          </a:xfrm>
          <a:prstGeom prst="rect">
            <a:avLst/>
          </a:prstGeom>
          <a:noFill/>
        </p:spPr>
        <p:txBody>
          <a:bodyPr wrap="none" rtlCol="0">
            <a:spAutoFit/>
          </a:bodyPr>
          <a:lstStyle/>
          <a:p>
            <a:r>
              <a:rPr lang="it-IT" sz="1867" b="1" dirty="0">
                <a:solidFill>
                  <a:srgbClr val="294864"/>
                </a:solidFill>
              </a:rPr>
              <a:t>GOAL:</a:t>
            </a:r>
            <a:r>
              <a:rPr lang="it-IT" sz="1867" dirty="0"/>
              <a:t> </a:t>
            </a:r>
            <a:r>
              <a:rPr lang="it-IT" sz="1867" b="1" dirty="0"/>
              <a:t>Redefinition by 2030</a:t>
            </a:r>
          </a:p>
        </p:txBody>
      </p:sp>
      <p:sp>
        <p:nvSpPr>
          <p:cNvPr id="21" name="Rectangle: Rounded Corners 20">
            <a:extLst>
              <a:ext uri="{FF2B5EF4-FFF2-40B4-BE49-F238E27FC236}">
                <a16:creationId xmlns:a16="http://schemas.microsoft.com/office/drawing/2014/main" id="{BF65EB4B-C1AE-D312-6BEF-E32949B16D50}"/>
              </a:ext>
            </a:extLst>
          </p:cNvPr>
          <p:cNvSpPr/>
          <p:nvPr/>
        </p:nvSpPr>
        <p:spPr>
          <a:xfrm>
            <a:off x="1202442" y="5477143"/>
            <a:ext cx="2464777" cy="701328"/>
          </a:xfrm>
          <a:prstGeom prst="roundRect">
            <a:avLst/>
          </a:prstGeom>
          <a:solidFill>
            <a:srgbClr val="DCC249">
              <a:alpha val="20000"/>
            </a:srgbClr>
          </a:solidFill>
          <a:ln>
            <a:solidFill>
              <a:srgbClr val="DCC2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ln>
                <a:solidFill>
                  <a:srgbClr val="C00000"/>
                </a:solidFill>
              </a:ln>
              <a:solidFill>
                <a:srgbClr val="C00000"/>
              </a:solidFill>
            </a:endParaRPr>
          </a:p>
        </p:txBody>
      </p:sp>
      <p:sp>
        <p:nvSpPr>
          <p:cNvPr id="22" name="Rectangle: Rounded Corners 21">
            <a:extLst>
              <a:ext uri="{FF2B5EF4-FFF2-40B4-BE49-F238E27FC236}">
                <a16:creationId xmlns:a16="http://schemas.microsoft.com/office/drawing/2014/main" id="{79FD57D7-377C-C1B2-3781-BE5F2C6D6190}"/>
              </a:ext>
            </a:extLst>
          </p:cNvPr>
          <p:cNvSpPr/>
          <p:nvPr/>
        </p:nvSpPr>
        <p:spPr>
          <a:xfrm>
            <a:off x="1036657" y="4416273"/>
            <a:ext cx="2794072" cy="660459"/>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67">
              <a:ln>
                <a:solidFill>
                  <a:srgbClr val="C00000"/>
                </a:solidFill>
              </a:ln>
              <a:solidFill>
                <a:srgbClr val="C00000"/>
              </a:solidFill>
            </a:endParaRPr>
          </a:p>
        </p:txBody>
      </p:sp>
      <p:sp>
        <p:nvSpPr>
          <p:cNvPr id="23" name="Rectangle: Rounded Corners 22">
            <a:extLst>
              <a:ext uri="{FF2B5EF4-FFF2-40B4-BE49-F238E27FC236}">
                <a16:creationId xmlns:a16="http://schemas.microsoft.com/office/drawing/2014/main" id="{4F3D99D7-9BA7-D5EF-99D9-72A6D194CD1E}"/>
              </a:ext>
            </a:extLst>
          </p:cNvPr>
          <p:cNvSpPr/>
          <p:nvPr/>
        </p:nvSpPr>
        <p:spPr>
          <a:xfrm>
            <a:off x="1038939" y="3276292"/>
            <a:ext cx="2797933" cy="701328"/>
          </a:xfrm>
          <a:prstGeom prst="roundRect">
            <a:avLst/>
          </a:prstGeom>
          <a:solidFill>
            <a:srgbClr val="DCC249">
              <a:alpha val="20000"/>
            </a:srgbClr>
          </a:solidFill>
          <a:ln>
            <a:solidFill>
              <a:srgbClr val="DCC2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ln>
                <a:solidFill>
                  <a:srgbClr val="C00000"/>
                </a:solidFill>
              </a:ln>
              <a:solidFill>
                <a:srgbClr val="C00000"/>
              </a:solidFill>
            </a:endParaRPr>
          </a:p>
        </p:txBody>
      </p:sp>
      <p:sp>
        <p:nvSpPr>
          <p:cNvPr id="24" name="Rectangle: Rounded Corners 23">
            <a:extLst>
              <a:ext uri="{FF2B5EF4-FFF2-40B4-BE49-F238E27FC236}">
                <a16:creationId xmlns:a16="http://schemas.microsoft.com/office/drawing/2014/main" id="{0467A42C-6EBB-2FE2-30B2-98489F546F0F}"/>
              </a:ext>
            </a:extLst>
          </p:cNvPr>
          <p:cNvSpPr/>
          <p:nvPr/>
        </p:nvSpPr>
        <p:spPr>
          <a:xfrm>
            <a:off x="1457500" y="1971980"/>
            <a:ext cx="1954665" cy="948512"/>
          </a:xfrm>
          <a:prstGeom prst="roundRect">
            <a:avLst/>
          </a:prstGeom>
          <a:solidFill>
            <a:srgbClr val="DCC249">
              <a:alpha val="20000"/>
            </a:srgbClr>
          </a:solidFill>
          <a:ln>
            <a:solidFill>
              <a:srgbClr val="DCC2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dirty="0">
              <a:ln>
                <a:solidFill>
                  <a:srgbClr val="C00000"/>
                </a:solidFill>
              </a:ln>
              <a:solidFill>
                <a:srgbClr val="C00000"/>
              </a:solidFill>
            </a:endParaRPr>
          </a:p>
        </p:txBody>
      </p:sp>
      <p:sp>
        <p:nvSpPr>
          <p:cNvPr id="25" name="Rectangle: Rounded Corners 24">
            <a:extLst>
              <a:ext uri="{FF2B5EF4-FFF2-40B4-BE49-F238E27FC236}">
                <a16:creationId xmlns:a16="http://schemas.microsoft.com/office/drawing/2014/main" id="{38A40F9E-029B-3F1A-6452-930C1725B002}"/>
              </a:ext>
            </a:extLst>
          </p:cNvPr>
          <p:cNvSpPr/>
          <p:nvPr/>
        </p:nvSpPr>
        <p:spPr>
          <a:xfrm>
            <a:off x="1809742" y="972956"/>
            <a:ext cx="1250181" cy="645795"/>
          </a:xfrm>
          <a:prstGeom prst="roundRect">
            <a:avLst/>
          </a:prstGeom>
          <a:solidFill>
            <a:srgbClr val="DCC249">
              <a:alpha val="20000"/>
            </a:srgbClr>
          </a:solidFill>
          <a:ln>
            <a:solidFill>
              <a:srgbClr val="DCC2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67">
              <a:ln>
                <a:solidFill>
                  <a:srgbClr val="C00000"/>
                </a:solidFill>
              </a:ln>
              <a:solidFill>
                <a:srgbClr val="C00000"/>
              </a:solidFill>
            </a:endParaRPr>
          </a:p>
        </p:txBody>
      </p:sp>
      <p:sp>
        <p:nvSpPr>
          <p:cNvPr id="26" name="TextBox 25">
            <a:extLst>
              <a:ext uri="{FF2B5EF4-FFF2-40B4-BE49-F238E27FC236}">
                <a16:creationId xmlns:a16="http://schemas.microsoft.com/office/drawing/2014/main" id="{5E728B40-DAEF-E0D5-1626-28FF051856A0}"/>
              </a:ext>
            </a:extLst>
          </p:cNvPr>
          <p:cNvSpPr txBox="1"/>
          <p:nvPr/>
        </p:nvSpPr>
        <p:spPr>
          <a:xfrm>
            <a:off x="1747444" y="960845"/>
            <a:ext cx="1374776" cy="584775"/>
          </a:xfrm>
          <a:prstGeom prst="rect">
            <a:avLst/>
          </a:prstGeom>
          <a:noFill/>
        </p:spPr>
        <p:txBody>
          <a:bodyPr wrap="square" rtlCol="0">
            <a:spAutoFit/>
          </a:bodyPr>
          <a:lstStyle/>
          <a:p>
            <a:pPr algn="ctr"/>
            <a:r>
              <a:rPr lang="en-US" sz="1600" dirty="0"/>
              <a:t>Uncertainty</a:t>
            </a:r>
          </a:p>
          <a:p>
            <a:pPr algn="ctr"/>
            <a:r>
              <a:rPr lang="en-US" sz="1600" dirty="0"/>
              <a:t>&lt; 2x10</a:t>
            </a:r>
            <a:r>
              <a:rPr lang="en-US" sz="1600" baseline="30000" dirty="0"/>
              <a:t>-18</a:t>
            </a:r>
            <a:endParaRPr lang="en-US" sz="1600" dirty="0"/>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6126C97-6E92-804A-645C-6E8664F6921E}"/>
                  </a:ext>
                </a:extLst>
              </p:cNvPr>
              <p:cNvSpPr txBox="1"/>
              <p:nvPr/>
            </p:nvSpPr>
            <p:spPr>
              <a:xfrm>
                <a:off x="1066511" y="3297411"/>
                <a:ext cx="2736647" cy="584775"/>
              </a:xfrm>
              <a:prstGeom prst="rect">
                <a:avLst/>
              </a:prstGeom>
              <a:noFill/>
            </p:spPr>
            <p:txBody>
              <a:bodyPr wrap="none" rtlCol="0">
                <a:spAutoFit/>
              </a:bodyPr>
              <a:lstStyle/>
              <a:p>
                <a:pPr algn="ctr"/>
                <a:r>
                  <a:rPr lang="en-US" sz="1600" dirty="0"/>
                  <a:t>Continuity with the definition</a:t>
                </a:r>
              </a:p>
              <a:p>
                <a:pPr algn="ctr"/>
                <a:r>
                  <a:rPr lang="en-US" sz="1600" dirty="0"/>
                  <a:t>based on Cs &lt; 3 x </a:t>
                </a:r>
                <a14:m>
                  <m:oMath xmlns:m="http://schemas.openxmlformats.org/officeDocument/2006/math">
                    <m:sSup>
                      <m:sSupPr>
                        <m:ctrlPr>
                          <a:rPr lang="en-US" sz="1600" i="1">
                            <a:latin typeface="Cambria Math" panose="02040503050406030204" pitchFamily="18" charset="0"/>
                          </a:rPr>
                        </m:ctrlPr>
                      </m:sSupPr>
                      <m:e>
                        <m:r>
                          <a:rPr lang="en-US" sz="1600" i="1">
                            <a:latin typeface="Cambria Math" panose="02040503050406030204" pitchFamily="18" charset="0"/>
                          </a:rPr>
                          <m:t>10</m:t>
                        </m:r>
                      </m:e>
                      <m:sup>
                        <m:r>
                          <a:rPr lang="en-US" sz="1600" i="1">
                            <a:latin typeface="Cambria Math" panose="02040503050406030204" pitchFamily="18" charset="0"/>
                          </a:rPr>
                          <m:t>−16</m:t>
                        </m:r>
                      </m:sup>
                    </m:sSup>
                  </m:oMath>
                </a14:m>
                <a:endParaRPr lang="en-US" sz="1600" dirty="0"/>
              </a:p>
            </p:txBody>
          </p:sp>
        </mc:Choice>
        <mc:Fallback xmlns="">
          <p:sp>
            <p:nvSpPr>
              <p:cNvPr id="27" name="TextBox 26">
                <a:extLst>
                  <a:ext uri="{FF2B5EF4-FFF2-40B4-BE49-F238E27FC236}">
                    <a16:creationId xmlns:a16="http://schemas.microsoft.com/office/drawing/2014/main" id="{26126C97-6E92-804A-645C-6E8664F6921E}"/>
                  </a:ext>
                </a:extLst>
              </p:cNvPr>
              <p:cNvSpPr txBox="1">
                <a:spLocks noRot="1" noChangeAspect="1" noMove="1" noResize="1" noEditPoints="1" noAdjustHandles="1" noChangeArrowheads="1" noChangeShapeType="1" noTextEdit="1"/>
              </p:cNvSpPr>
              <p:nvPr/>
            </p:nvSpPr>
            <p:spPr>
              <a:xfrm>
                <a:off x="1066511" y="3297411"/>
                <a:ext cx="2736647" cy="584775"/>
              </a:xfrm>
              <a:prstGeom prst="rect">
                <a:avLst/>
              </a:prstGeom>
              <a:blipFill>
                <a:blip r:embed="rId3"/>
                <a:stretch>
                  <a:fillRect l="-223" t="-3125" r="-223" b="-125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85B936C-377A-565A-83D5-8BCD46A34431}"/>
                  </a:ext>
                </a:extLst>
              </p:cNvPr>
              <p:cNvSpPr txBox="1"/>
              <p:nvPr/>
            </p:nvSpPr>
            <p:spPr>
              <a:xfrm>
                <a:off x="1020022" y="4467679"/>
                <a:ext cx="2829621" cy="584775"/>
              </a:xfrm>
              <a:prstGeom prst="rect">
                <a:avLst/>
              </a:prstGeom>
              <a:noFill/>
            </p:spPr>
            <p:txBody>
              <a:bodyPr wrap="none" rtlCol="0">
                <a:spAutoFit/>
              </a:bodyPr>
              <a:lstStyle/>
              <a:p>
                <a:pPr algn="ctr">
                  <a:defRPr/>
                </a:pPr>
                <a:r>
                  <a:rPr lang="en-US" sz="1600" dirty="0"/>
                  <a:t>Validation of frequency ratios</a:t>
                </a:r>
              </a:p>
              <a:p>
                <a:pPr algn="ctr">
                  <a:defRPr/>
                </a:pPr>
                <a:r>
                  <a:rPr lang="en-US" sz="1600" dirty="0"/>
                  <a:t>&lt; 5 x </a:t>
                </a:r>
                <a14:m>
                  <m:oMath xmlns:m="http://schemas.openxmlformats.org/officeDocument/2006/math">
                    <m:sSup>
                      <m:sSupPr>
                        <m:ctrlPr>
                          <a:rPr lang="en-US" sz="1600" i="1">
                            <a:latin typeface="Cambria Math" panose="02040503050406030204" pitchFamily="18" charset="0"/>
                          </a:rPr>
                        </m:ctrlPr>
                      </m:sSupPr>
                      <m:e>
                        <m:r>
                          <a:rPr lang="en-US" sz="1600" i="1">
                            <a:latin typeface="Cambria Math" panose="02040503050406030204" pitchFamily="18" charset="0"/>
                          </a:rPr>
                          <m:t>10</m:t>
                        </m:r>
                      </m:e>
                      <m:sup>
                        <m:r>
                          <a:rPr lang="en-US" sz="1600" i="1">
                            <a:latin typeface="Cambria Math" panose="02040503050406030204" pitchFamily="18" charset="0"/>
                          </a:rPr>
                          <m:t>−18</m:t>
                        </m:r>
                      </m:sup>
                    </m:sSup>
                  </m:oMath>
                </a14:m>
                <a:endParaRPr lang="en-US" sz="1600" dirty="0"/>
              </a:p>
            </p:txBody>
          </p:sp>
        </mc:Choice>
        <mc:Fallback xmlns="">
          <p:sp>
            <p:nvSpPr>
              <p:cNvPr id="28" name="TextBox 27">
                <a:extLst>
                  <a:ext uri="{FF2B5EF4-FFF2-40B4-BE49-F238E27FC236}">
                    <a16:creationId xmlns:a16="http://schemas.microsoft.com/office/drawing/2014/main" id="{385B936C-377A-565A-83D5-8BCD46A34431}"/>
                  </a:ext>
                </a:extLst>
              </p:cNvPr>
              <p:cNvSpPr txBox="1">
                <a:spLocks noRot="1" noChangeAspect="1" noMove="1" noResize="1" noEditPoints="1" noAdjustHandles="1" noChangeArrowheads="1" noChangeShapeType="1" noTextEdit="1"/>
              </p:cNvSpPr>
              <p:nvPr/>
            </p:nvSpPr>
            <p:spPr>
              <a:xfrm>
                <a:off x="1020022" y="4467679"/>
                <a:ext cx="2829621" cy="584775"/>
              </a:xfrm>
              <a:prstGeom prst="rect">
                <a:avLst/>
              </a:prstGeom>
              <a:blipFill>
                <a:blip r:embed="rId4"/>
                <a:stretch>
                  <a:fillRect l="-215" t="-3125" r="-215" b="-125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5EF55B51-3CBC-D498-81D0-D45A34163EBE}"/>
                  </a:ext>
                </a:extLst>
              </p:cNvPr>
              <p:cNvSpPr txBox="1"/>
              <p:nvPr/>
            </p:nvSpPr>
            <p:spPr>
              <a:xfrm>
                <a:off x="1425583" y="2028043"/>
                <a:ext cx="2018501" cy="830997"/>
              </a:xfrm>
              <a:prstGeom prst="rect">
                <a:avLst/>
              </a:prstGeom>
              <a:noFill/>
            </p:spPr>
            <p:txBody>
              <a:bodyPr wrap="none" rtlCol="0">
                <a:spAutoFit/>
              </a:bodyPr>
              <a:lstStyle/>
              <a:p>
                <a:pPr algn="ctr">
                  <a:defRPr/>
                </a:pPr>
                <a:r>
                  <a:rPr lang="en-US" sz="1600" dirty="0"/>
                  <a:t>Regular contribution</a:t>
                </a:r>
              </a:p>
              <a:p>
                <a:pPr algn="ctr">
                  <a:defRPr/>
                </a:pPr>
                <a:r>
                  <a:rPr lang="en-US" sz="1600" dirty="0"/>
                  <a:t>to TAI</a:t>
                </a:r>
              </a:p>
              <a:p>
                <a:pPr algn="ctr">
                  <a:defRPr/>
                </a:pPr>
                <a:r>
                  <a:rPr lang="en-US" sz="1600" dirty="0"/>
                  <a:t>@ 2 x </a:t>
                </a:r>
                <a14:m>
                  <m:oMath xmlns:m="http://schemas.openxmlformats.org/officeDocument/2006/math">
                    <m:sSup>
                      <m:sSupPr>
                        <m:ctrlPr>
                          <a:rPr lang="en-US" sz="1600" i="1">
                            <a:latin typeface="Cambria Math" panose="02040503050406030204" pitchFamily="18" charset="0"/>
                          </a:rPr>
                        </m:ctrlPr>
                      </m:sSupPr>
                      <m:e>
                        <m:r>
                          <a:rPr lang="en-US" sz="1600" i="1">
                            <a:latin typeface="Cambria Math" panose="02040503050406030204" pitchFamily="18" charset="0"/>
                          </a:rPr>
                          <m:t>10</m:t>
                        </m:r>
                      </m:e>
                      <m:sup>
                        <m:r>
                          <a:rPr lang="en-US" sz="1600" i="1">
                            <a:latin typeface="Cambria Math" panose="02040503050406030204" pitchFamily="18" charset="0"/>
                          </a:rPr>
                          <m:t>−16</m:t>
                        </m:r>
                      </m:sup>
                    </m:sSup>
                  </m:oMath>
                </a14:m>
                <a:endParaRPr lang="en-US" sz="1600" dirty="0"/>
              </a:p>
            </p:txBody>
          </p:sp>
        </mc:Choice>
        <mc:Fallback xmlns="">
          <p:sp>
            <p:nvSpPr>
              <p:cNvPr id="29" name="TextBox 28">
                <a:extLst>
                  <a:ext uri="{FF2B5EF4-FFF2-40B4-BE49-F238E27FC236}">
                    <a16:creationId xmlns:a16="http://schemas.microsoft.com/office/drawing/2014/main" id="{5EF55B51-3CBC-D498-81D0-D45A34163EBE}"/>
                  </a:ext>
                </a:extLst>
              </p:cNvPr>
              <p:cNvSpPr txBox="1">
                <a:spLocks noRot="1" noChangeAspect="1" noMove="1" noResize="1" noEditPoints="1" noAdjustHandles="1" noChangeArrowheads="1" noChangeShapeType="1" noTextEdit="1"/>
              </p:cNvSpPr>
              <p:nvPr/>
            </p:nvSpPr>
            <p:spPr>
              <a:xfrm>
                <a:off x="1425583" y="2028043"/>
                <a:ext cx="2018501" cy="830997"/>
              </a:xfrm>
              <a:prstGeom prst="rect">
                <a:avLst/>
              </a:prstGeom>
              <a:blipFill>
                <a:blip r:embed="rId5"/>
                <a:stretch>
                  <a:fillRect l="-604" t="-2206" r="-302" b="-8824"/>
                </a:stretch>
              </a:blipFill>
            </p:spPr>
            <p:txBody>
              <a:bodyPr/>
              <a:lstStyle/>
              <a:p>
                <a:r>
                  <a:rPr lang="it-IT">
                    <a:noFill/>
                  </a:rPr>
                  <a:t> </a:t>
                </a:r>
              </a:p>
            </p:txBody>
          </p:sp>
        </mc:Fallback>
      </mc:AlternateContent>
      <p:sp>
        <p:nvSpPr>
          <p:cNvPr id="30" name="TextBox 29">
            <a:extLst>
              <a:ext uri="{FF2B5EF4-FFF2-40B4-BE49-F238E27FC236}">
                <a16:creationId xmlns:a16="http://schemas.microsoft.com/office/drawing/2014/main" id="{3E26C449-5337-A87F-DF9B-721A4C9CD6D9}"/>
              </a:ext>
            </a:extLst>
          </p:cNvPr>
          <p:cNvSpPr txBox="1"/>
          <p:nvPr/>
        </p:nvSpPr>
        <p:spPr>
          <a:xfrm>
            <a:off x="1230817" y="5530395"/>
            <a:ext cx="2408032" cy="584775"/>
          </a:xfrm>
          <a:prstGeom prst="rect">
            <a:avLst/>
          </a:prstGeom>
          <a:noFill/>
        </p:spPr>
        <p:txBody>
          <a:bodyPr wrap="none" rtlCol="0">
            <a:spAutoFit/>
          </a:bodyPr>
          <a:lstStyle/>
          <a:p>
            <a:pPr algn="ctr"/>
            <a:r>
              <a:rPr lang="en-US" sz="1600" dirty="0"/>
              <a:t>Access to the realization</a:t>
            </a:r>
            <a:br>
              <a:rPr lang="en-US" sz="1600" dirty="0"/>
            </a:br>
            <a:r>
              <a:rPr lang="en-US" sz="1600" dirty="0"/>
              <a:t>of the new definition</a:t>
            </a:r>
          </a:p>
        </p:txBody>
      </p:sp>
      <p:sp>
        <p:nvSpPr>
          <p:cNvPr id="31" name="TextBox 30">
            <a:hlinkClick r:id="rId6"/>
            <a:extLst>
              <a:ext uri="{FF2B5EF4-FFF2-40B4-BE49-F238E27FC236}">
                <a16:creationId xmlns:a16="http://schemas.microsoft.com/office/drawing/2014/main" id="{AFC85D84-E361-A6AB-42EE-34E3F1007A8E}"/>
              </a:ext>
            </a:extLst>
          </p:cNvPr>
          <p:cNvSpPr txBox="1"/>
          <p:nvPr/>
        </p:nvSpPr>
        <p:spPr>
          <a:xfrm>
            <a:off x="130629" y="6380885"/>
            <a:ext cx="413087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200" dirty="0">
                <a:solidFill>
                  <a:srgbClr val="222222"/>
                </a:solidFill>
                <a:latin typeface="Arial" panose="020B0604020202020204" pitchFamily="34" charset="0"/>
              </a:rPr>
              <a:t>N. </a:t>
            </a:r>
            <a:r>
              <a:rPr lang="en-US" sz="1200" dirty="0" err="1">
                <a:solidFill>
                  <a:srgbClr val="222222"/>
                </a:solidFill>
                <a:latin typeface="Arial" panose="020B0604020202020204" pitchFamily="34" charset="0"/>
              </a:rPr>
              <a:t>Dimarcq</a:t>
            </a:r>
            <a:r>
              <a:rPr lang="en-US" sz="1200" dirty="0">
                <a:solidFill>
                  <a:srgbClr val="222222"/>
                </a:solidFill>
                <a:latin typeface="Arial" panose="020B0604020202020204" pitchFamily="34" charset="0"/>
              </a:rPr>
              <a:t> et al., </a:t>
            </a:r>
            <a:r>
              <a:rPr lang="en-US" sz="1200" dirty="0" err="1">
                <a:solidFill>
                  <a:srgbClr val="222222"/>
                </a:solidFill>
                <a:latin typeface="Arial" panose="020B0604020202020204" pitchFamily="34" charset="0"/>
              </a:rPr>
              <a:t>arXiv</a:t>
            </a:r>
            <a:r>
              <a:rPr lang="en-US" sz="1200" dirty="0">
                <a:solidFill>
                  <a:srgbClr val="222222"/>
                </a:solidFill>
                <a:latin typeface="Arial" panose="020B0604020202020204" pitchFamily="34" charset="0"/>
              </a:rPr>
              <a:t> preprint arXiv:2307.14141 (2023)</a:t>
            </a:r>
            <a:endParaRPr lang="en-US" sz="1200" dirty="0"/>
          </a:p>
        </p:txBody>
      </p:sp>
      <p:sp>
        <p:nvSpPr>
          <p:cNvPr id="9" name="Segnaposto piè di pagina 3">
            <a:extLst>
              <a:ext uri="{FF2B5EF4-FFF2-40B4-BE49-F238E27FC236}">
                <a16:creationId xmlns:a16="http://schemas.microsoft.com/office/drawing/2014/main" id="{12816C9F-616E-462C-7873-6B63B5361BEB}"/>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
        <p:nvSpPr>
          <p:cNvPr id="3" name="TextBox 5">
            <a:extLst>
              <a:ext uri="{FF2B5EF4-FFF2-40B4-BE49-F238E27FC236}">
                <a16:creationId xmlns:a16="http://schemas.microsoft.com/office/drawing/2014/main" id="{C3D81360-757D-5F5B-26F0-52CC909978B2}"/>
              </a:ext>
            </a:extLst>
          </p:cNvPr>
          <p:cNvSpPr txBox="1"/>
          <p:nvPr/>
        </p:nvSpPr>
        <p:spPr>
          <a:xfrm>
            <a:off x="4915069" y="3297411"/>
            <a:ext cx="6590696" cy="2390911"/>
          </a:xfrm>
          <a:prstGeom prst="rect">
            <a:avLst/>
          </a:prstGeom>
          <a:noFill/>
        </p:spPr>
        <p:txBody>
          <a:bodyPr wrap="square" rtlCol="0">
            <a:spAutoFit/>
          </a:bodyPr>
          <a:lstStyle/>
          <a:p>
            <a:r>
              <a:rPr lang="it-IT" sz="1867" dirty="0">
                <a:solidFill>
                  <a:srgbClr val="294864"/>
                </a:solidFill>
              </a:rPr>
              <a:t>1.</a:t>
            </a:r>
            <a:r>
              <a:rPr lang="it-IT" sz="1867" dirty="0"/>
              <a:t>The 2022 and 2023 </a:t>
            </a:r>
            <a:r>
              <a:rPr lang="it-IT" sz="1867" dirty="0" err="1"/>
              <a:t>campaigns</a:t>
            </a:r>
            <a:r>
              <a:rPr lang="it-IT" sz="1867" dirty="0"/>
              <a:t> in Europe </a:t>
            </a:r>
            <a:r>
              <a:rPr lang="it-IT" sz="1867" dirty="0" err="1"/>
              <a:t>demonstrated</a:t>
            </a:r>
            <a:r>
              <a:rPr lang="it-IT" sz="1867" dirty="0"/>
              <a:t> the </a:t>
            </a:r>
            <a:r>
              <a:rPr lang="it-IT" sz="1867" dirty="0" err="1"/>
              <a:t>maturity</a:t>
            </a:r>
            <a:r>
              <a:rPr lang="it-IT" sz="1867" dirty="0"/>
              <a:t> of the </a:t>
            </a:r>
            <a:r>
              <a:rPr lang="it-IT" sz="1867" dirty="0" err="1"/>
              <a:t>comparison</a:t>
            </a:r>
            <a:r>
              <a:rPr lang="it-IT" sz="1867" dirty="0"/>
              <a:t> </a:t>
            </a:r>
            <a:r>
              <a:rPr lang="it-IT" sz="1867" dirty="0" err="1"/>
              <a:t>process</a:t>
            </a:r>
            <a:endParaRPr lang="it-IT" sz="1867" dirty="0"/>
          </a:p>
          <a:p>
            <a:r>
              <a:rPr lang="it-IT" sz="1867" dirty="0"/>
              <a:t>2. In 2023, first </a:t>
            </a:r>
            <a:r>
              <a:rPr lang="it-IT" sz="1867" dirty="0" err="1"/>
              <a:t>involvement</a:t>
            </a:r>
            <a:r>
              <a:rPr lang="it-IT" sz="1867" dirty="0"/>
              <a:t> of a </a:t>
            </a:r>
            <a:r>
              <a:rPr lang="it-IT" sz="1867" dirty="0" err="1"/>
              <a:t>transportable</a:t>
            </a:r>
            <a:r>
              <a:rPr lang="it-IT" sz="1867" dirty="0"/>
              <a:t> optical clock in </a:t>
            </a:r>
            <a:r>
              <a:rPr lang="it-IT" sz="1867" dirty="0" err="1"/>
              <a:t>intercontinenal</a:t>
            </a:r>
            <a:r>
              <a:rPr lang="it-IT" sz="1867" dirty="0"/>
              <a:t> </a:t>
            </a:r>
            <a:r>
              <a:rPr lang="it-IT" sz="1867" dirty="0" err="1"/>
              <a:t>comparisons</a:t>
            </a:r>
            <a:endParaRPr lang="it-IT" sz="1867" dirty="0"/>
          </a:p>
          <a:p>
            <a:r>
              <a:rPr lang="it-IT" sz="1867" dirty="0"/>
              <a:t>3. Given 6 </a:t>
            </a:r>
            <a:r>
              <a:rPr lang="it-IT" sz="1867" dirty="0" err="1"/>
              <a:t>years</a:t>
            </a:r>
            <a:r>
              <a:rPr lang="it-IT" sz="1867" dirty="0"/>
              <a:t> 2024-2030: 2 </a:t>
            </a:r>
            <a:r>
              <a:rPr lang="it-IT" sz="1867" dirty="0" err="1"/>
              <a:t>campaigns</a:t>
            </a:r>
            <a:r>
              <a:rPr lang="it-IT" sz="1867" dirty="0"/>
              <a:t>/</a:t>
            </a:r>
            <a:r>
              <a:rPr lang="it-IT" sz="1867" dirty="0" err="1"/>
              <a:t>yr</a:t>
            </a:r>
            <a:r>
              <a:rPr lang="it-IT" sz="1867" dirty="0"/>
              <a:t> </a:t>
            </a:r>
            <a:r>
              <a:rPr lang="it-IT" sz="1867" dirty="0" err="1"/>
              <a:t>means</a:t>
            </a:r>
            <a:r>
              <a:rPr lang="it-IT" sz="1867" dirty="0"/>
              <a:t> 12 </a:t>
            </a:r>
            <a:r>
              <a:rPr lang="it-IT" sz="1867" dirty="0" err="1"/>
              <a:t>campaigns</a:t>
            </a:r>
            <a:endParaRPr lang="it-IT" sz="1867" dirty="0"/>
          </a:p>
          <a:p>
            <a:r>
              <a:rPr lang="it-IT" sz="1867" dirty="0"/>
              <a:t>4. </a:t>
            </a:r>
            <a:r>
              <a:rPr lang="it-IT" sz="1867" dirty="0" err="1"/>
              <a:t>This</a:t>
            </a:r>
            <a:r>
              <a:rPr lang="it-IT" sz="1867" dirty="0"/>
              <a:t> </a:t>
            </a:r>
            <a:r>
              <a:rPr lang="it-IT" sz="1867" dirty="0" err="1"/>
              <a:t>should</a:t>
            </a:r>
            <a:r>
              <a:rPr lang="it-IT" sz="1867" dirty="0"/>
              <a:t> a </a:t>
            </a:r>
            <a:r>
              <a:rPr lang="it-IT" sz="1867" dirty="0" err="1"/>
              <a:t>very</a:t>
            </a:r>
            <a:r>
              <a:rPr lang="it-IT" sz="1867" dirty="0"/>
              <a:t> good pace for </a:t>
            </a:r>
            <a:r>
              <a:rPr lang="it-IT" sz="1867" dirty="0" err="1"/>
              <a:t>demonstrating</a:t>
            </a:r>
            <a:r>
              <a:rPr lang="it-IT" sz="1867" dirty="0"/>
              <a:t> </a:t>
            </a:r>
            <a:r>
              <a:rPr lang="it-IT" sz="1867" dirty="0" err="1"/>
              <a:t>solid</a:t>
            </a:r>
            <a:r>
              <a:rPr lang="it-IT" sz="1867" dirty="0"/>
              <a:t> </a:t>
            </a:r>
            <a:r>
              <a:rPr lang="it-IT" sz="1867" dirty="0" err="1"/>
              <a:t>numbers</a:t>
            </a:r>
            <a:r>
              <a:rPr lang="it-IT" sz="1867" dirty="0"/>
              <a:t> (i.e. </a:t>
            </a:r>
            <a:r>
              <a:rPr lang="it-IT" sz="1867" dirty="0" err="1"/>
              <a:t>consistency</a:t>
            </a:r>
            <a:r>
              <a:rPr lang="it-IT" sz="1867" dirty="0"/>
              <a:t>)</a:t>
            </a:r>
          </a:p>
        </p:txBody>
      </p:sp>
    </p:spTree>
    <p:extLst>
      <p:ext uri="{BB962C8B-B14F-4D97-AF65-F5344CB8AC3E}">
        <p14:creationId xmlns:p14="http://schemas.microsoft.com/office/powerpoint/2010/main" val="295440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394C800C-D1A2-EF3A-6AFE-F3E9D7B39F4F}"/>
              </a:ext>
            </a:extLst>
          </p:cNvPr>
          <p:cNvSpPr>
            <a:spLocks noGrp="1"/>
          </p:cNvSpPr>
          <p:nvPr>
            <p:ph type="ftr" idx="11"/>
          </p:nvPr>
        </p:nvSpPr>
        <p:spPr/>
        <p:txBody>
          <a:bodyPr/>
          <a:lstStyle/>
          <a:p>
            <a:r>
              <a:rPr lang="en-US"/>
              <a:t>9SFM - Kingscliff AUS - October 20th, 2023</a:t>
            </a:r>
          </a:p>
        </p:txBody>
      </p:sp>
      <p:sp>
        <p:nvSpPr>
          <p:cNvPr id="5" name="TextBox 9">
            <a:extLst>
              <a:ext uri="{FF2B5EF4-FFF2-40B4-BE49-F238E27FC236}">
                <a16:creationId xmlns:a16="http://schemas.microsoft.com/office/drawing/2014/main" id="{8B295F30-07FF-03AC-E10E-4B30430FB04E}"/>
              </a:ext>
            </a:extLst>
          </p:cNvPr>
          <p:cNvSpPr txBox="1"/>
          <p:nvPr/>
        </p:nvSpPr>
        <p:spPr>
          <a:xfrm>
            <a:off x="500861" y="1475236"/>
            <a:ext cx="3047011" cy="1046440"/>
          </a:xfrm>
          <a:prstGeom prst="rect">
            <a:avLst/>
          </a:prstGeom>
          <a:noFill/>
        </p:spPr>
        <p:txBody>
          <a:bodyPr wrap="square">
            <a:spAutoFit/>
          </a:bodyPr>
          <a:lstStyle/>
          <a:p>
            <a:r>
              <a:rPr lang="it-IT" sz="3100" b="1" spc="-1" dirty="0" err="1">
                <a:solidFill>
                  <a:srgbClr val="0070C0"/>
                </a:solidFill>
                <a:latin typeface="Calibri"/>
                <a:ea typeface="Calibri"/>
                <a:cs typeface="Calibri"/>
                <a:sym typeface="Calibri"/>
              </a:rPr>
              <a:t>Radioastronomy</a:t>
            </a:r>
            <a:endParaRPr lang="it-IT" sz="3100" b="1" spc="-1" dirty="0">
              <a:solidFill>
                <a:srgbClr val="0070C0"/>
              </a:solidFill>
              <a:latin typeface="Calibri"/>
              <a:ea typeface="Calibri"/>
              <a:cs typeface="Calibri"/>
              <a:sym typeface="Calibri"/>
            </a:endParaRPr>
          </a:p>
          <a:p>
            <a:r>
              <a:rPr lang="it-IT" sz="3100" b="1" spc="-1" dirty="0" err="1">
                <a:solidFill>
                  <a:srgbClr val="0070C0"/>
                </a:solidFill>
                <a:latin typeface="Calibri"/>
                <a:ea typeface="Calibri"/>
                <a:cs typeface="Calibri"/>
                <a:sym typeface="Calibri"/>
              </a:rPr>
              <a:t>Geodesy</a:t>
            </a:r>
            <a:endParaRPr lang="it-IT" sz="3100" b="1" spc="-1" dirty="0">
              <a:solidFill>
                <a:srgbClr val="0070C0"/>
              </a:solidFill>
              <a:latin typeface="Calibri"/>
              <a:ea typeface="Calibri"/>
              <a:cs typeface="Calibri"/>
            </a:endParaRPr>
          </a:p>
        </p:txBody>
      </p:sp>
      <p:pic>
        <p:nvPicPr>
          <p:cNvPr id="1026" name="Picture 2" descr="Medicina, magico concerto sotto il Radiotelescopio – Bologna24ore.it">
            <a:extLst>
              <a:ext uri="{FF2B5EF4-FFF2-40B4-BE49-F238E27FC236}">
                <a16:creationId xmlns:a16="http://schemas.microsoft.com/office/drawing/2014/main" id="{63ABD558-0A79-BDE8-1A9E-686D16D70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5418" y="480713"/>
            <a:ext cx="8426582" cy="6319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460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46E03428-B520-7721-4336-923126249E20}"/>
              </a:ext>
            </a:extLst>
          </p:cNvPr>
          <p:cNvPicPr>
            <a:picLocks noChangeAspect="1"/>
          </p:cNvPicPr>
          <p:nvPr/>
        </p:nvPicPr>
        <p:blipFill>
          <a:blip r:embed="rId2"/>
          <a:stretch>
            <a:fillRect/>
          </a:stretch>
        </p:blipFill>
        <p:spPr>
          <a:xfrm>
            <a:off x="112021" y="-37272"/>
            <a:ext cx="11253330" cy="6858000"/>
          </a:xfrm>
          <a:prstGeom prst="rect">
            <a:avLst/>
          </a:prstGeom>
        </p:spPr>
      </p:pic>
      <p:sp>
        <p:nvSpPr>
          <p:cNvPr id="4" name="TextBox 3">
            <a:extLst>
              <a:ext uri="{FF2B5EF4-FFF2-40B4-BE49-F238E27FC236}">
                <a16:creationId xmlns:a16="http://schemas.microsoft.com/office/drawing/2014/main" id="{7FA9ED80-5CBB-E93A-616D-74B600531B67}"/>
              </a:ext>
            </a:extLst>
          </p:cNvPr>
          <p:cNvSpPr txBox="1"/>
          <p:nvPr/>
        </p:nvSpPr>
        <p:spPr>
          <a:xfrm>
            <a:off x="112021" y="37272"/>
            <a:ext cx="6074420" cy="569387"/>
          </a:xfrm>
          <a:prstGeom prst="rect">
            <a:avLst/>
          </a:prstGeom>
          <a:noFill/>
        </p:spPr>
        <p:txBody>
          <a:bodyPr wrap="none" rtlCol="0">
            <a:spAutoFit/>
          </a:bodyPr>
          <a:lstStyle/>
          <a:p>
            <a:r>
              <a:rPr lang="en-US" sz="3100" b="1" spc="-1" dirty="0">
                <a:solidFill>
                  <a:srgbClr val="0070C0"/>
                </a:solidFill>
                <a:latin typeface="Calibri"/>
                <a:ea typeface="Calibri"/>
                <a:cs typeface="Calibri"/>
              </a:rPr>
              <a:t>VLBI Common clock via optical </a:t>
            </a:r>
            <a:r>
              <a:rPr lang="en-US" sz="3100" b="1" spc="-1" dirty="0" err="1">
                <a:solidFill>
                  <a:srgbClr val="0070C0"/>
                </a:solidFill>
                <a:latin typeface="Calibri"/>
                <a:ea typeface="Calibri"/>
                <a:cs typeface="Calibri"/>
              </a:rPr>
              <a:t>fibre</a:t>
            </a:r>
            <a:endParaRPr lang="en-US" sz="3100" b="1" spc="-1" dirty="0">
              <a:solidFill>
                <a:srgbClr val="0070C0"/>
              </a:solidFill>
              <a:latin typeface="Calibri"/>
              <a:ea typeface="Calibri"/>
              <a:cs typeface="Calibri"/>
            </a:endParaRPr>
          </a:p>
        </p:txBody>
      </p:sp>
      <p:pic>
        <p:nvPicPr>
          <p:cNvPr id="5" name="Picture 10">
            <a:extLst>
              <a:ext uri="{FF2B5EF4-FFF2-40B4-BE49-F238E27FC236}">
                <a16:creationId xmlns:a16="http://schemas.microsoft.com/office/drawing/2014/main" id="{7553617F-BCB1-4925-EC20-5A31E3FCF5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4916" y="2559965"/>
            <a:ext cx="1079500" cy="6207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Immagine 5">
            <a:extLst>
              <a:ext uri="{FF2B5EF4-FFF2-40B4-BE49-F238E27FC236}">
                <a16:creationId xmlns:a16="http://schemas.microsoft.com/office/drawing/2014/main" id="{61223B0B-95AF-E5D8-9BC7-AAB71969C366}"/>
              </a:ext>
            </a:extLst>
          </p:cNvPr>
          <p:cNvPicPr>
            <a:picLocks noChangeAspect="1"/>
          </p:cNvPicPr>
          <p:nvPr/>
        </p:nvPicPr>
        <p:blipFill>
          <a:blip r:embed="rId4"/>
          <a:stretch>
            <a:fillRect/>
          </a:stretch>
        </p:blipFill>
        <p:spPr>
          <a:xfrm>
            <a:off x="3269347" y="4078809"/>
            <a:ext cx="1274241" cy="947555"/>
          </a:xfrm>
          <a:prstGeom prst="rect">
            <a:avLst/>
          </a:prstGeom>
        </p:spPr>
      </p:pic>
      <p:sp>
        <p:nvSpPr>
          <p:cNvPr id="7" name="Rettangolo 6">
            <a:extLst>
              <a:ext uri="{FF2B5EF4-FFF2-40B4-BE49-F238E27FC236}">
                <a16:creationId xmlns:a16="http://schemas.microsoft.com/office/drawing/2014/main" id="{454E7973-38A8-EB68-F4E3-41FC8979079B}"/>
              </a:ext>
            </a:extLst>
          </p:cNvPr>
          <p:cNvSpPr/>
          <p:nvPr/>
        </p:nvSpPr>
        <p:spPr>
          <a:xfrm>
            <a:off x="271707" y="5924497"/>
            <a:ext cx="8302752" cy="94755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8" name="TextBox 30">
            <a:extLst>
              <a:ext uri="{FF2B5EF4-FFF2-40B4-BE49-F238E27FC236}">
                <a16:creationId xmlns:a16="http://schemas.microsoft.com/office/drawing/2014/main" id="{099AC4F5-38C9-5ECA-CD4C-840EBA89C6AD}"/>
              </a:ext>
            </a:extLst>
          </p:cNvPr>
          <p:cNvSpPr txBox="1"/>
          <p:nvPr/>
        </p:nvSpPr>
        <p:spPr>
          <a:xfrm>
            <a:off x="112021" y="6449528"/>
            <a:ext cx="413087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200" dirty="0">
                <a:solidFill>
                  <a:srgbClr val="222222"/>
                </a:solidFill>
                <a:latin typeface="Arial" panose="020B0604020202020204" pitchFamily="34" charset="0"/>
              </a:rPr>
              <a:t>C. </a:t>
            </a:r>
            <a:r>
              <a:rPr lang="en-US" sz="1200" dirty="0" err="1">
                <a:solidFill>
                  <a:srgbClr val="222222"/>
                </a:solidFill>
                <a:latin typeface="Arial" panose="020B0604020202020204" pitchFamily="34" charset="0"/>
              </a:rPr>
              <a:t>Clivati</a:t>
            </a:r>
            <a:r>
              <a:rPr lang="en-US" sz="1200" dirty="0">
                <a:solidFill>
                  <a:srgbClr val="222222"/>
                </a:solidFill>
                <a:latin typeface="Arial" panose="020B0604020202020204" pitchFamily="34" charset="0"/>
              </a:rPr>
              <a:t>, et al. Optica 7, 1031-1037 (2020)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35D48A-23F3-9AF1-539C-2D475414EDC1}"/>
              </a:ext>
            </a:extLst>
          </p:cNvPr>
          <p:cNvSpPr>
            <a:spLocks noGrp="1"/>
          </p:cNvSpPr>
          <p:nvPr>
            <p:ph type="title"/>
          </p:nvPr>
        </p:nvSpPr>
        <p:spPr/>
        <p:txBody>
          <a:bodyPr/>
          <a:lstStyle/>
          <a:p>
            <a:endParaRPr lang="it-IT"/>
          </a:p>
        </p:txBody>
      </p:sp>
      <p:sp>
        <p:nvSpPr>
          <p:cNvPr id="4" name="Segnaposto piè di pagina 3">
            <a:extLst>
              <a:ext uri="{FF2B5EF4-FFF2-40B4-BE49-F238E27FC236}">
                <a16:creationId xmlns:a16="http://schemas.microsoft.com/office/drawing/2014/main" id="{AEB37988-4518-82AC-F76B-BEC80A8E7A45}"/>
              </a:ext>
            </a:extLst>
          </p:cNvPr>
          <p:cNvSpPr>
            <a:spLocks noGrp="1"/>
          </p:cNvSpPr>
          <p:nvPr>
            <p:ph type="ftr" idx="11"/>
          </p:nvPr>
        </p:nvSpPr>
        <p:spPr/>
        <p:txBody>
          <a:bodyPr/>
          <a:lstStyle/>
          <a:p>
            <a:r>
              <a:rPr lang="en-US"/>
              <a:t>9SFM - Kingscliff AUS - October 20th, 2023</a:t>
            </a:r>
          </a:p>
        </p:txBody>
      </p:sp>
      <p:pic>
        <p:nvPicPr>
          <p:cNvPr id="6" name="Immagine 5">
            <a:extLst>
              <a:ext uri="{FF2B5EF4-FFF2-40B4-BE49-F238E27FC236}">
                <a16:creationId xmlns:a16="http://schemas.microsoft.com/office/drawing/2014/main" id="{A53D117C-03DA-95AA-777F-BF5571CE0C5A}"/>
              </a:ext>
            </a:extLst>
          </p:cNvPr>
          <p:cNvPicPr>
            <a:picLocks noChangeAspect="1"/>
          </p:cNvPicPr>
          <p:nvPr/>
        </p:nvPicPr>
        <p:blipFill>
          <a:blip r:embed="rId2"/>
          <a:stretch>
            <a:fillRect/>
          </a:stretch>
        </p:blipFill>
        <p:spPr>
          <a:xfrm>
            <a:off x="14825" y="985999"/>
            <a:ext cx="8936796" cy="5331320"/>
          </a:xfrm>
          <a:prstGeom prst="rect">
            <a:avLst/>
          </a:prstGeom>
        </p:spPr>
      </p:pic>
      <p:sp>
        <p:nvSpPr>
          <p:cNvPr id="7" name="TextBox 3">
            <a:extLst>
              <a:ext uri="{FF2B5EF4-FFF2-40B4-BE49-F238E27FC236}">
                <a16:creationId xmlns:a16="http://schemas.microsoft.com/office/drawing/2014/main" id="{303FD737-625B-D3EC-6DC2-02AE91992BF2}"/>
              </a:ext>
            </a:extLst>
          </p:cNvPr>
          <p:cNvSpPr txBox="1"/>
          <p:nvPr/>
        </p:nvSpPr>
        <p:spPr>
          <a:xfrm>
            <a:off x="394178" y="136550"/>
            <a:ext cx="6074420" cy="569387"/>
          </a:xfrm>
          <a:prstGeom prst="rect">
            <a:avLst/>
          </a:prstGeom>
          <a:noFill/>
        </p:spPr>
        <p:txBody>
          <a:bodyPr wrap="none" rtlCol="0">
            <a:spAutoFit/>
          </a:bodyPr>
          <a:lstStyle/>
          <a:p>
            <a:r>
              <a:rPr lang="en-US" sz="3100" b="1" spc="-1" dirty="0">
                <a:solidFill>
                  <a:srgbClr val="0070C0"/>
                </a:solidFill>
                <a:latin typeface="Calibri"/>
                <a:ea typeface="Calibri"/>
                <a:cs typeface="Calibri"/>
              </a:rPr>
              <a:t>VLBI Common clock via optical </a:t>
            </a:r>
            <a:r>
              <a:rPr lang="en-US" sz="3100" b="1" spc="-1" dirty="0" err="1">
                <a:solidFill>
                  <a:srgbClr val="0070C0"/>
                </a:solidFill>
                <a:latin typeface="Calibri"/>
                <a:ea typeface="Calibri"/>
                <a:cs typeface="Calibri"/>
              </a:rPr>
              <a:t>fibre</a:t>
            </a:r>
            <a:endParaRPr lang="en-US" sz="3100" b="1" spc="-1" dirty="0">
              <a:solidFill>
                <a:srgbClr val="0070C0"/>
              </a:solidFill>
              <a:latin typeface="Calibri"/>
              <a:ea typeface="Calibri"/>
              <a:cs typeface="Calibri"/>
            </a:endParaRPr>
          </a:p>
        </p:txBody>
      </p:sp>
      <p:sp>
        <p:nvSpPr>
          <p:cNvPr id="8" name="TextBox 30">
            <a:extLst>
              <a:ext uri="{FF2B5EF4-FFF2-40B4-BE49-F238E27FC236}">
                <a16:creationId xmlns:a16="http://schemas.microsoft.com/office/drawing/2014/main" id="{666E7272-B269-AA6B-5F54-F5A09199DCA8}"/>
              </a:ext>
            </a:extLst>
          </p:cNvPr>
          <p:cNvSpPr txBox="1"/>
          <p:nvPr/>
        </p:nvSpPr>
        <p:spPr>
          <a:xfrm>
            <a:off x="130629" y="6380885"/>
            <a:ext cx="413087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200" dirty="0">
                <a:solidFill>
                  <a:srgbClr val="222222"/>
                </a:solidFill>
                <a:latin typeface="Arial" panose="020B0604020202020204" pitchFamily="34" charset="0"/>
              </a:rPr>
              <a:t>C. </a:t>
            </a:r>
            <a:r>
              <a:rPr lang="en-US" sz="1200" dirty="0" err="1">
                <a:solidFill>
                  <a:srgbClr val="222222"/>
                </a:solidFill>
                <a:latin typeface="Arial" panose="020B0604020202020204" pitchFamily="34" charset="0"/>
              </a:rPr>
              <a:t>Clivati</a:t>
            </a:r>
            <a:r>
              <a:rPr lang="en-US" sz="1200" dirty="0">
                <a:solidFill>
                  <a:srgbClr val="222222"/>
                </a:solidFill>
                <a:latin typeface="Arial" panose="020B0604020202020204" pitchFamily="34" charset="0"/>
              </a:rPr>
              <a:t>, et al. Optica 7, 1031-1037 (2020)</a:t>
            </a:r>
          </a:p>
        </p:txBody>
      </p:sp>
      <p:sp>
        <p:nvSpPr>
          <p:cNvPr id="5" name="Text Box 4">
            <a:extLst>
              <a:ext uri="{FF2B5EF4-FFF2-40B4-BE49-F238E27FC236}">
                <a16:creationId xmlns:a16="http://schemas.microsoft.com/office/drawing/2014/main" id="{EFA731D4-6FEA-07DE-E799-15478332262D}"/>
              </a:ext>
            </a:extLst>
          </p:cNvPr>
          <p:cNvSpPr txBox="1">
            <a:spLocks noChangeArrowheads="1"/>
          </p:cNvSpPr>
          <p:nvPr/>
        </p:nvSpPr>
        <p:spPr bwMode="auto">
          <a:xfrm>
            <a:off x="8918577" y="176276"/>
            <a:ext cx="3041224" cy="5519129"/>
          </a:xfrm>
          <a:prstGeom prst="rect">
            <a:avLst/>
          </a:prstGeom>
          <a:ln/>
        </p:spPr>
        <p:style>
          <a:lnRef idx="2">
            <a:schemeClr val="accent2"/>
          </a:lnRef>
          <a:fillRef idx="1">
            <a:schemeClr val="lt1"/>
          </a:fillRef>
          <a:effectRef idx="0">
            <a:schemeClr val="accent2"/>
          </a:effectRef>
          <a:fontRef idx="minor">
            <a:schemeClr val="dk1"/>
          </a:fontRef>
        </p:style>
        <p:txBody>
          <a:bodyPr lIns="90000" tIns="62640" rIns="90000" bIns="45000"/>
          <a:lstStyle>
            <a:lvl1pPr marL="215900" indent="-215900">
              <a:lnSpc>
                <a:spcPct val="93000"/>
              </a:lnSpc>
              <a:spcBef>
                <a:spcPts val="1563"/>
              </a:spcBef>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1500">
                <a:solidFill>
                  <a:srgbClr val="000000"/>
                </a:solidFill>
                <a:latin typeface="Arial" panose="020B0604020202020204" pitchFamily="34" charset="0"/>
                <a:cs typeface="Arial" panose="020B0604020202020204" pitchFamily="34" charset="0"/>
              </a:defRPr>
            </a:lvl1pPr>
            <a:lvl2pPr>
              <a:lnSpc>
                <a:spcPct val="93000"/>
              </a:lnSpc>
              <a:spcBef>
                <a:spcPts val="1250"/>
              </a:spcBef>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1500">
                <a:solidFill>
                  <a:srgbClr val="000000"/>
                </a:solidFill>
                <a:latin typeface="Arial" panose="020B0604020202020204" pitchFamily="34" charset="0"/>
                <a:cs typeface="Arial" panose="020B0604020202020204" pitchFamily="34" charset="0"/>
              </a:defRPr>
            </a:lvl2pPr>
            <a:lvl3pPr>
              <a:lnSpc>
                <a:spcPct val="93000"/>
              </a:lnSpc>
              <a:spcBef>
                <a:spcPts val="938"/>
              </a:spcBef>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1500">
                <a:solidFill>
                  <a:srgbClr val="000000"/>
                </a:solidFill>
                <a:latin typeface="Arial" panose="020B0604020202020204" pitchFamily="34" charset="0"/>
                <a:cs typeface="Arial" panose="020B0604020202020204" pitchFamily="34" charset="0"/>
              </a:defRPr>
            </a:lvl3pPr>
            <a:lvl4pPr>
              <a:lnSpc>
                <a:spcPct val="93000"/>
              </a:lnSpc>
              <a:spcBef>
                <a:spcPts val="625"/>
              </a:spcBef>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1500">
                <a:solidFill>
                  <a:srgbClr val="000000"/>
                </a:solidFill>
                <a:latin typeface="Arial" panose="020B0604020202020204" pitchFamily="34" charset="0"/>
                <a:cs typeface="Arial" panose="020B0604020202020204" pitchFamily="34" charset="0"/>
              </a:defRPr>
            </a:lvl4pPr>
            <a:lvl5pPr>
              <a:lnSpc>
                <a:spcPct val="93000"/>
              </a:lnSpc>
              <a:spcBef>
                <a:spcPts val="313"/>
              </a:spcBef>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200">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lnSpc>
                <a:spcPct val="93000"/>
              </a:lnSpc>
              <a:spcBef>
                <a:spcPts val="313"/>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200">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lnSpc>
                <a:spcPct val="93000"/>
              </a:lnSpc>
              <a:spcBef>
                <a:spcPts val="313"/>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200">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lnSpc>
                <a:spcPct val="93000"/>
              </a:lnSpc>
              <a:spcBef>
                <a:spcPts val="313"/>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200">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lnSpc>
                <a:spcPct val="93000"/>
              </a:lnSpc>
              <a:spcBef>
                <a:spcPts val="313"/>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200">
                <a:solidFill>
                  <a:srgbClr val="000000"/>
                </a:solidFill>
                <a:latin typeface="Arial" panose="020B0604020202020204" pitchFamily="34" charset="0"/>
                <a:cs typeface="Arial" panose="020B0604020202020204" pitchFamily="34" charset="0"/>
              </a:defRPr>
            </a:lvl9pPr>
          </a:lstStyle>
          <a:p>
            <a:pPr marL="0" indent="0">
              <a:spcBef>
                <a:spcPct val="0"/>
              </a:spcBef>
              <a:buSzPct val="45000"/>
            </a:pPr>
            <a:r>
              <a:rPr lang="en-US" sz="1400" dirty="0">
                <a:solidFill>
                  <a:srgbClr val="000066"/>
                </a:solidFill>
                <a:ea typeface="Microsoft YaHei" panose="020B0503020204020204" pitchFamily="34" charset="-122"/>
              </a:rPr>
              <a:t>Dissemination of better clocks for</a:t>
            </a:r>
          </a:p>
          <a:p>
            <a:pPr marL="0" indent="0">
              <a:spcBef>
                <a:spcPct val="0"/>
              </a:spcBef>
              <a:buSzPct val="45000"/>
            </a:pPr>
            <a:endParaRPr lang="en-US" sz="1400" dirty="0"/>
          </a:p>
          <a:p>
            <a:pPr eaLnBrk="1">
              <a:spcBef>
                <a:spcPct val="0"/>
              </a:spcBef>
              <a:buSzPct val="45000"/>
              <a:buFont typeface="Wingdings" panose="05000000000000000000" pitchFamily="2" charset="2"/>
              <a:buChar char=""/>
            </a:pPr>
            <a:r>
              <a:rPr lang="en-US" sz="1400" dirty="0"/>
              <a:t>Better mm-VLBI: above 80 GHz, H-Masers are the main limit to resolution</a:t>
            </a:r>
          </a:p>
          <a:p>
            <a:pPr eaLnBrk="1">
              <a:spcBef>
                <a:spcPct val="0"/>
              </a:spcBef>
              <a:buClrTx/>
              <a:buSzTx/>
              <a:buFontTx/>
              <a:buNone/>
            </a:pPr>
            <a:r>
              <a:rPr lang="en-US" sz="1400" dirty="0">
                <a:solidFill>
                  <a:srgbClr val="808080"/>
                </a:solidFill>
              </a:rPr>
              <a:t>	M. Rioja, et al. Astron. J., vol. 144, no. 4, art. no. 121, 2012.</a:t>
            </a:r>
          </a:p>
          <a:p>
            <a:pPr eaLnBrk="1">
              <a:spcBef>
                <a:spcPct val="0"/>
              </a:spcBef>
              <a:buClrTx/>
              <a:buSzTx/>
              <a:buFontTx/>
              <a:buNone/>
            </a:pPr>
            <a:r>
              <a:rPr lang="en-US" sz="1400" dirty="0">
                <a:solidFill>
                  <a:srgbClr val="808080"/>
                </a:solidFill>
              </a:rPr>
              <a:t>	B. </a:t>
            </a:r>
            <a:r>
              <a:rPr lang="en-US" sz="1400" dirty="0" err="1">
                <a:solidFill>
                  <a:srgbClr val="808080"/>
                </a:solidFill>
              </a:rPr>
              <a:t>Nikolic</a:t>
            </a:r>
            <a:r>
              <a:rPr lang="en-US" sz="1400" dirty="0">
                <a:solidFill>
                  <a:srgbClr val="808080"/>
                </a:solidFill>
              </a:rPr>
              <a:t>, et al. Astron. </a:t>
            </a:r>
            <a:r>
              <a:rPr lang="en-US" sz="1400" dirty="0" err="1">
                <a:solidFill>
                  <a:srgbClr val="808080"/>
                </a:solidFill>
              </a:rPr>
              <a:t>Astrophys</a:t>
            </a:r>
            <a:r>
              <a:rPr lang="en-US" sz="1400" dirty="0">
                <a:solidFill>
                  <a:srgbClr val="808080"/>
                </a:solidFill>
              </a:rPr>
              <a:t>., </a:t>
            </a:r>
            <a:r>
              <a:rPr lang="en-US" sz="1400" dirty="0" err="1">
                <a:solidFill>
                  <a:srgbClr val="808080"/>
                </a:solidFill>
              </a:rPr>
              <a:t>vl</a:t>
            </a:r>
            <a:r>
              <a:rPr lang="en-US" sz="1400" dirty="0">
                <a:solidFill>
                  <a:srgbClr val="808080"/>
                </a:solidFill>
              </a:rPr>
              <a:t>. 552, art. no. A104, Apr. 2013.</a:t>
            </a:r>
          </a:p>
          <a:p>
            <a:pPr eaLnBrk="1">
              <a:spcBef>
                <a:spcPct val="0"/>
              </a:spcBef>
              <a:buClrTx/>
              <a:buSzTx/>
              <a:buFontTx/>
              <a:buNone/>
            </a:pPr>
            <a:r>
              <a:rPr lang="en-US" sz="1400" dirty="0">
                <a:solidFill>
                  <a:srgbClr val="808080"/>
                </a:solidFill>
              </a:rPr>
              <a:t>	M. Rioja and R. Dodson, Astron. J., vol. 141, no. 4, art. no. 114, 2011</a:t>
            </a:r>
          </a:p>
          <a:p>
            <a:pPr eaLnBrk="1">
              <a:spcBef>
                <a:spcPct val="0"/>
              </a:spcBef>
              <a:buSzPct val="45000"/>
              <a:buFont typeface="Wingdings" panose="05000000000000000000" pitchFamily="2" charset="2"/>
              <a:buChar char=""/>
            </a:pPr>
            <a:r>
              <a:rPr lang="en-US" sz="1400" dirty="0"/>
              <a:t>In Geodesy VLBI, accuracy is relevant and 1-mm positioning accuracy requires clocks uncertainties at 1e-16.</a:t>
            </a:r>
          </a:p>
          <a:p>
            <a:pPr eaLnBrk="1">
              <a:spcBef>
                <a:spcPct val="0"/>
              </a:spcBef>
              <a:buClrTx/>
              <a:buSzTx/>
              <a:buFontTx/>
              <a:buNone/>
            </a:pPr>
            <a:r>
              <a:rPr lang="en-US" sz="1400" dirty="0">
                <a:solidFill>
                  <a:srgbClr val="808080"/>
                </a:solidFill>
              </a:rPr>
              <a:t>	A. Neill, et al. Report of Working Group 3 to the IVS Sep. 2005.Directing Board</a:t>
            </a:r>
          </a:p>
          <a:p>
            <a:pPr eaLnBrk="1">
              <a:spcBef>
                <a:spcPct val="0"/>
              </a:spcBef>
              <a:buSzPct val="45000"/>
              <a:buFont typeface="Wingdings" panose="05000000000000000000" pitchFamily="2" charset="2"/>
              <a:buChar char=""/>
            </a:pPr>
            <a:r>
              <a:rPr lang="en-US" sz="1400" dirty="0"/>
              <a:t>Study of compact radio sources (better angular resolution) and interstellar molecular clouds</a:t>
            </a:r>
          </a:p>
          <a:p>
            <a:pPr eaLnBrk="1">
              <a:spcBef>
                <a:spcPct val="0"/>
              </a:spcBef>
              <a:buSzPct val="45000"/>
              <a:buFont typeface="Wingdings" panose="05000000000000000000" pitchFamily="2" charset="2"/>
              <a:buChar char=""/>
            </a:pPr>
            <a:r>
              <a:rPr lang="en-US" sz="1400" dirty="0"/>
              <a:t>Studying Pulsar through absolute accurate time (1E-15 stability @years)</a:t>
            </a:r>
          </a:p>
          <a:p>
            <a:pPr eaLnBrk="1">
              <a:spcBef>
                <a:spcPct val="0"/>
              </a:spcBef>
              <a:buSzPct val="45000"/>
              <a:buFont typeface="Wingdings" panose="05000000000000000000" pitchFamily="2" charset="2"/>
              <a:buChar char=""/>
            </a:pPr>
            <a:r>
              <a:rPr lang="en-US" sz="1400" dirty="0"/>
              <a:t>Improve atmospheric models</a:t>
            </a:r>
          </a:p>
        </p:txBody>
      </p:sp>
    </p:spTree>
    <p:extLst>
      <p:ext uri="{BB962C8B-B14F-4D97-AF65-F5344CB8AC3E}">
        <p14:creationId xmlns:p14="http://schemas.microsoft.com/office/powerpoint/2010/main" val="601698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タイトル 33"/>
          <p:cNvSpPr>
            <a:spLocks noGrp="1"/>
          </p:cNvSpPr>
          <p:nvPr>
            <p:ph type="title"/>
          </p:nvPr>
        </p:nvSpPr>
        <p:spPr>
          <a:xfrm>
            <a:off x="179832" y="-350242"/>
            <a:ext cx="10515600" cy="1325700"/>
          </a:xfrm>
        </p:spPr>
        <p:txBody>
          <a:bodyPr>
            <a:normAutofit/>
          </a:bodyPr>
          <a:lstStyle/>
          <a:p>
            <a:r>
              <a:rPr lang="en-US" altLang="ja-JP" sz="3100" b="1" spc="-1" dirty="0">
                <a:solidFill>
                  <a:srgbClr val="0070C0"/>
                </a:solidFill>
                <a:sym typeface="Arial"/>
              </a:rPr>
              <a:t>VLBI for intercontinental OFS comparisons</a:t>
            </a:r>
            <a:endParaRPr lang="ja-JP" altLang="en-US" sz="3100" b="1" spc="-1" dirty="0">
              <a:solidFill>
                <a:srgbClr val="0070C0"/>
              </a:solidFill>
              <a:sym typeface="Arial"/>
            </a:endParaRPr>
          </a:p>
        </p:txBody>
      </p:sp>
      <p:pic>
        <p:nvPicPr>
          <p:cNvPr id="32" name="Immagine 31">
            <a:extLst>
              <a:ext uri="{FF2B5EF4-FFF2-40B4-BE49-F238E27FC236}">
                <a16:creationId xmlns:a16="http://schemas.microsoft.com/office/drawing/2014/main" id="{E1EDCCF6-5085-F6B3-7AAD-73A1695ADBB4}"/>
              </a:ext>
            </a:extLst>
          </p:cNvPr>
          <p:cNvPicPr>
            <a:picLocks noChangeAspect="1"/>
          </p:cNvPicPr>
          <p:nvPr/>
        </p:nvPicPr>
        <p:blipFill>
          <a:blip r:embed="rId3"/>
          <a:stretch>
            <a:fillRect/>
          </a:stretch>
        </p:blipFill>
        <p:spPr>
          <a:xfrm>
            <a:off x="62701" y="721141"/>
            <a:ext cx="6625185" cy="4605963"/>
          </a:xfrm>
          <a:prstGeom prst="rect">
            <a:avLst/>
          </a:prstGeom>
        </p:spPr>
      </p:pic>
      <p:pic>
        <p:nvPicPr>
          <p:cNvPr id="36" name="Immagine 35">
            <a:extLst>
              <a:ext uri="{FF2B5EF4-FFF2-40B4-BE49-F238E27FC236}">
                <a16:creationId xmlns:a16="http://schemas.microsoft.com/office/drawing/2014/main" id="{22BEDF8B-EADB-F2EA-8125-392C5E0EDDEE}"/>
              </a:ext>
            </a:extLst>
          </p:cNvPr>
          <p:cNvPicPr>
            <a:picLocks noChangeAspect="1"/>
          </p:cNvPicPr>
          <p:nvPr/>
        </p:nvPicPr>
        <p:blipFill rotWithShape="1">
          <a:blip r:embed="rId4"/>
          <a:srcRect t="39196" r="4066"/>
          <a:stretch/>
        </p:blipFill>
        <p:spPr>
          <a:xfrm>
            <a:off x="6528233" y="822541"/>
            <a:ext cx="5760719" cy="2448600"/>
          </a:xfrm>
          <a:prstGeom prst="rect">
            <a:avLst/>
          </a:prstGeom>
        </p:spPr>
      </p:pic>
      <p:pic>
        <p:nvPicPr>
          <p:cNvPr id="37" name="Picture 4" descr="Member | THZ RemoteSensing | NICT">
            <a:extLst>
              <a:ext uri="{FF2B5EF4-FFF2-40B4-BE49-F238E27FC236}">
                <a16:creationId xmlns:a16="http://schemas.microsoft.com/office/drawing/2014/main" id="{E64B7CAF-0027-1BDA-60A7-860022C777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336" y="5301019"/>
            <a:ext cx="2896600" cy="74708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2">
            <a:extLst>
              <a:ext uri="{FF2B5EF4-FFF2-40B4-BE49-F238E27FC236}">
                <a16:creationId xmlns:a16="http://schemas.microsoft.com/office/drawing/2014/main" id="{034A906C-748B-9183-949B-D3078A8A5F8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75293" y="5472250"/>
            <a:ext cx="1523568" cy="4813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Picture 10">
            <a:extLst>
              <a:ext uri="{FF2B5EF4-FFF2-40B4-BE49-F238E27FC236}">
                <a16:creationId xmlns:a16="http://schemas.microsoft.com/office/drawing/2014/main" id="{779CF821-555F-D9F7-C9C3-91C1B235C35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3994" y="5375070"/>
            <a:ext cx="1079500" cy="6207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 name="TextBox 30">
            <a:extLst>
              <a:ext uri="{FF2B5EF4-FFF2-40B4-BE49-F238E27FC236}">
                <a16:creationId xmlns:a16="http://schemas.microsoft.com/office/drawing/2014/main" id="{1C412B60-9105-FC24-F091-4408BCC77ECA}"/>
              </a:ext>
            </a:extLst>
          </p:cNvPr>
          <p:cNvSpPr txBox="1"/>
          <p:nvPr/>
        </p:nvSpPr>
        <p:spPr>
          <a:xfrm>
            <a:off x="179832" y="6198407"/>
            <a:ext cx="413087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200" dirty="0">
                <a:solidFill>
                  <a:srgbClr val="222222"/>
                </a:solidFill>
                <a:latin typeface="Arial" panose="020B0604020202020204" pitchFamily="34" charset="0"/>
              </a:rPr>
              <a:t>M. </a:t>
            </a:r>
            <a:r>
              <a:rPr lang="en-US" sz="1200" dirty="0" err="1">
                <a:solidFill>
                  <a:srgbClr val="222222"/>
                </a:solidFill>
                <a:latin typeface="Arial" panose="020B0604020202020204" pitchFamily="34" charset="0"/>
              </a:rPr>
              <a:t>Pizzocaro</a:t>
            </a:r>
            <a:r>
              <a:rPr lang="en-US" sz="1200" dirty="0">
                <a:solidFill>
                  <a:srgbClr val="222222"/>
                </a:solidFill>
                <a:latin typeface="Arial" panose="020B0604020202020204" pitchFamily="34" charset="0"/>
              </a:rPr>
              <a:t>, et al. Nature Physics, 17, 2, (2020)</a:t>
            </a:r>
          </a:p>
        </p:txBody>
      </p:sp>
      <p:pic>
        <p:nvPicPr>
          <p:cNvPr id="44" name="Immagine 43">
            <a:extLst>
              <a:ext uri="{FF2B5EF4-FFF2-40B4-BE49-F238E27FC236}">
                <a16:creationId xmlns:a16="http://schemas.microsoft.com/office/drawing/2014/main" id="{8226789A-F0DD-BBEC-A6B0-F2AC5F2E313A}"/>
              </a:ext>
            </a:extLst>
          </p:cNvPr>
          <p:cNvPicPr>
            <a:picLocks noChangeAspect="1"/>
          </p:cNvPicPr>
          <p:nvPr/>
        </p:nvPicPr>
        <p:blipFill>
          <a:blip r:embed="rId8"/>
          <a:stretch>
            <a:fillRect/>
          </a:stretch>
        </p:blipFill>
        <p:spPr>
          <a:xfrm>
            <a:off x="6990943" y="3320501"/>
            <a:ext cx="4666349" cy="3537499"/>
          </a:xfrm>
          <a:prstGeom prst="rect">
            <a:avLst/>
          </a:prstGeom>
        </p:spPr>
      </p:pic>
    </p:spTree>
    <p:extLst>
      <p:ext uri="{BB962C8B-B14F-4D97-AF65-F5344CB8AC3E}">
        <p14:creationId xmlns:p14="http://schemas.microsoft.com/office/powerpoint/2010/main" val="59695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bwMode="auto">
          <a:xfrm>
            <a:off x="378915" y="-21503"/>
            <a:ext cx="8831520" cy="76320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91440" tIns="82944" rIns="91440" bIns="82944" rtlCol="0" anchor="ctr" anchorCtr="0">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3467" b="1" i="1" spc="-1" dirty="0">
                <a:solidFill>
                  <a:srgbClr val="0070C0"/>
                </a:solidFill>
              </a:rPr>
              <a:t>Chronometric levelling </a:t>
            </a:r>
          </a:p>
        </p:txBody>
      </p:sp>
      <p:sp>
        <p:nvSpPr>
          <p:cNvPr id="43053" name="Text Box 45"/>
          <p:cNvSpPr txBox="1">
            <a:spLocks noChangeArrowheads="1"/>
          </p:cNvSpPr>
          <p:nvPr/>
        </p:nvSpPr>
        <p:spPr bwMode="auto">
          <a:xfrm>
            <a:off x="334409" y="6240235"/>
            <a:ext cx="2670048" cy="284365"/>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rgbClr val="222222"/>
                </a:solidFill>
                <a:ea typeface="+mn-ea"/>
                <a:cs typeface="+mn-cs"/>
              </a:rPr>
              <a:t>J. </a:t>
            </a:r>
            <a:r>
              <a:rPr lang="en-US" sz="1200" dirty="0" err="1">
                <a:solidFill>
                  <a:srgbClr val="222222"/>
                </a:solidFill>
                <a:ea typeface="+mn-ea"/>
                <a:cs typeface="+mn-cs"/>
              </a:rPr>
              <a:t>Grotti</a:t>
            </a:r>
            <a:r>
              <a:rPr lang="en-US" sz="1200" dirty="0">
                <a:solidFill>
                  <a:srgbClr val="222222"/>
                </a:solidFill>
                <a:ea typeface="+mn-ea"/>
                <a:cs typeface="+mn-cs"/>
              </a:rPr>
              <a:t> et al., Nature Phys. 14, 2018</a:t>
            </a:r>
          </a:p>
        </p:txBody>
      </p:sp>
      <p:pic>
        <p:nvPicPr>
          <p:cNvPr id="18" name="Picture 19">
            <a:extLst>
              <a:ext uri="{FF2B5EF4-FFF2-40B4-BE49-F238E27FC236}">
                <a16:creationId xmlns:a16="http://schemas.microsoft.com/office/drawing/2014/main" id="{A7697CC7-088E-F5E4-78B8-B5B94B68F29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51099" y="2122409"/>
            <a:ext cx="900706" cy="6123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Text Box 22">
            <a:extLst>
              <a:ext uri="{FF2B5EF4-FFF2-40B4-BE49-F238E27FC236}">
                <a16:creationId xmlns:a16="http://schemas.microsoft.com/office/drawing/2014/main" id="{C9D6551B-BE7F-50DE-5398-CF41407F4418}"/>
              </a:ext>
            </a:extLst>
          </p:cNvPr>
          <p:cNvSpPr txBox="1">
            <a:spLocks noChangeArrowheads="1"/>
          </p:cNvSpPr>
          <p:nvPr/>
        </p:nvSpPr>
        <p:spPr bwMode="auto">
          <a:xfrm>
            <a:off x="221757" y="1297370"/>
            <a:ext cx="5909483" cy="1343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60020" rIns="81638" bIns="40819"/>
          <a:lstStyle>
            <a:lvl1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2pPr>
            <a:lvl3pPr marL="6477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Char char=""/>
            </a:pPr>
            <a:r>
              <a:rPr lang="en-US" sz="1800" i="1" dirty="0"/>
              <a:t>How to translate this into a “real instrument”?</a:t>
            </a:r>
          </a:p>
          <a:p>
            <a:pPr>
              <a:buSzPct val="45000"/>
              <a:buFont typeface="Wingdings" panose="05000000000000000000" pitchFamily="2" charset="2"/>
              <a:buNone/>
            </a:pPr>
            <a:r>
              <a:rPr lang="en-US" sz="1800" i="1" dirty="0"/>
              <a:t>→ Transportable optical clocks + </a:t>
            </a:r>
            <a:r>
              <a:rPr lang="en-US" sz="1800" i="1" dirty="0" err="1"/>
              <a:t>fibre</a:t>
            </a:r>
            <a:r>
              <a:rPr lang="en-US" sz="1800" i="1" dirty="0"/>
              <a:t> link</a:t>
            </a:r>
          </a:p>
          <a:p>
            <a:pPr>
              <a:buSzPct val="45000"/>
              <a:buFont typeface="Wingdings" panose="05000000000000000000" pitchFamily="2" charset="2"/>
              <a:buNone/>
            </a:pPr>
            <a:r>
              <a:rPr lang="en-US" sz="1800" i="1" dirty="0"/>
              <a:t>A proof-of-principle geodesy experiment on the Alps </a:t>
            </a:r>
          </a:p>
          <a:p>
            <a:pPr>
              <a:buClrTx/>
              <a:buSzTx/>
              <a:buFontTx/>
              <a:buNone/>
            </a:pPr>
            <a:endParaRPr lang="en-US" sz="1800" i="1" dirty="0"/>
          </a:p>
        </p:txBody>
      </p:sp>
      <p:pic>
        <p:nvPicPr>
          <p:cNvPr id="37" name="Picture 40">
            <a:extLst>
              <a:ext uri="{FF2B5EF4-FFF2-40B4-BE49-F238E27FC236}">
                <a16:creationId xmlns:a16="http://schemas.microsoft.com/office/drawing/2014/main" id="{A7D03725-F861-491E-7874-972A9944EF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15230" y="881548"/>
            <a:ext cx="1103747" cy="65208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 name="Picture 41">
            <a:extLst>
              <a:ext uri="{FF2B5EF4-FFF2-40B4-BE49-F238E27FC236}">
                <a16:creationId xmlns:a16="http://schemas.microsoft.com/office/drawing/2014/main" id="{C2409D68-013C-8335-163C-3F7202F569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55728" y="1638131"/>
            <a:ext cx="1764774" cy="3311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 name="Picture 43">
            <a:extLst>
              <a:ext uri="{FF2B5EF4-FFF2-40B4-BE49-F238E27FC236}">
                <a16:creationId xmlns:a16="http://schemas.microsoft.com/office/drawing/2014/main" id="{FAE58D91-75A6-725D-B9C1-CB5031D57F3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915" y="5477834"/>
            <a:ext cx="1754087" cy="4401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 name="Immagine 40">
            <a:extLst>
              <a:ext uri="{FF2B5EF4-FFF2-40B4-BE49-F238E27FC236}">
                <a16:creationId xmlns:a16="http://schemas.microsoft.com/office/drawing/2014/main" id="{3384690A-2B64-4361-4DC7-459E4ED92377}"/>
              </a:ext>
            </a:extLst>
          </p:cNvPr>
          <p:cNvPicPr>
            <a:picLocks noChangeAspect="1"/>
          </p:cNvPicPr>
          <p:nvPr/>
        </p:nvPicPr>
        <p:blipFill rotWithShape="1">
          <a:blip r:embed="rId7">
            <a:extLst>
              <a:ext uri="{28A0092B-C50C-407E-A947-70E740481C1C}">
                <a14:useLocalDpi xmlns:a14="http://schemas.microsoft.com/office/drawing/2010/main" val="0"/>
              </a:ext>
            </a:extLst>
          </a:blip>
          <a:srcRect r="4137"/>
          <a:stretch/>
        </p:blipFill>
        <p:spPr>
          <a:xfrm>
            <a:off x="6553288" y="3504852"/>
            <a:ext cx="5638712" cy="3132308"/>
          </a:xfrm>
          <a:prstGeom prst="rect">
            <a:avLst/>
          </a:prstGeom>
        </p:spPr>
      </p:pic>
      <p:pic>
        <p:nvPicPr>
          <p:cNvPr id="42" name="Picture 42">
            <a:extLst>
              <a:ext uri="{FF2B5EF4-FFF2-40B4-BE49-F238E27FC236}">
                <a16:creationId xmlns:a16="http://schemas.microsoft.com/office/drawing/2014/main" id="{013E6405-AA6A-96E6-A28D-43A98F41C49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395409" y="301858"/>
            <a:ext cx="1523568" cy="4813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 name="Immagine 43">
            <a:extLst>
              <a:ext uri="{FF2B5EF4-FFF2-40B4-BE49-F238E27FC236}">
                <a16:creationId xmlns:a16="http://schemas.microsoft.com/office/drawing/2014/main" id="{415388C9-08AA-CB38-C872-82AF8ED63ABB}"/>
              </a:ext>
            </a:extLst>
          </p:cNvPr>
          <p:cNvPicPr>
            <a:picLocks noChangeAspect="1"/>
          </p:cNvPicPr>
          <p:nvPr/>
        </p:nvPicPr>
        <p:blipFill>
          <a:blip r:embed="rId9"/>
          <a:stretch>
            <a:fillRect/>
          </a:stretch>
        </p:blipFill>
        <p:spPr>
          <a:xfrm>
            <a:off x="105054" y="2750388"/>
            <a:ext cx="6478628" cy="2611663"/>
          </a:xfrm>
          <a:prstGeom prst="rect">
            <a:avLst/>
          </a:prstGeom>
        </p:spPr>
      </p:pic>
      <p:sp>
        <p:nvSpPr>
          <p:cNvPr id="45" name="Segnaposto piè di pagina 3">
            <a:extLst>
              <a:ext uri="{FF2B5EF4-FFF2-40B4-BE49-F238E27FC236}">
                <a16:creationId xmlns:a16="http://schemas.microsoft.com/office/drawing/2014/main" id="{57D1B969-C12A-C9F2-D8BB-3F4B0EE94AA5}"/>
              </a:ext>
            </a:extLst>
          </p:cNvPr>
          <p:cNvSpPr>
            <a:spLocks noGrp="1"/>
          </p:cNvSpPr>
          <p:nvPr>
            <p:ph type="ftr" idx="11"/>
          </p:nvPr>
        </p:nvSpPr>
        <p:spPr>
          <a:xfrm>
            <a:off x="4038600" y="6356350"/>
            <a:ext cx="4114800" cy="365100"/>
          </a:xfrm>
        </p:spPr>
        <p:txBody>
          <a:bodyPr/>
          <a:lstStyle/>
          <a:p>
            <a:r>
              <a:rPr lang="en-US" i="1"/>
              <a:t>9SFM - Kingscliff AUS - October 20th, 2023</a:t>
            </a:r>
            <a:endParaRPr lang="it-IT" i="1"/>
          </a:p>
        </p:txBody>
      </p:sp>
      <p:pic>
        <p:nvPicPr>
          <p:cNvPr id="2" name="Segnaposto contenuto 1">
            <a:extLst>
              <a:ext uri="{FF2B5EF4-FFF2-40B4-BE49-F238E27FC236}">
                <a16:creationId xmlns:a16="http://schemas.microsoft.com/office/drawing/2014/main" id="{DD4BC26A-C344-B653-3062-6D1B0DA1BE3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66148" y="220840"/>
            <a:ext cx="4095171" cy="3070498"/>
          </a:xfrm>
          <a:prstGeom prst="rect">
            <a:avLst/>
          </a:prstGeom>
          <a:noFill/>
          <a:ln>
            <a:noFill/>
          </a:ln>
        </p:spPr>
      </p:pic>
    </p:spTree>
    <p:extLst>
      <p:ext uri="{BB962C8B-B14F-4D97-AF65-F5344CB8AC3E}">
        <p14:creationId xmlns:p14="http://schemas.microsoft.com/office/powerpoint/2010/main" val="337521168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311C76C6-964C-361A-74A2-650BF84843E9}"/>
              </a:ext>
            </a:extLst>
          </p:cNvPr>
          <p:cNvSpPr>
            <a:spLocks noGrp="1"/>
          </p:cNvSpPr>
          <p:nvPr>
            <p:ph type="body" idx="1"/>
          </p:nvPr>
        </p:nvSpPr>
        <p:spPr>
          <a:xfrm>
            <a:off x="6096000" y="1028587"/>
            <a:ext cx="5337671" cy="2612586"/>
          </a:xfrm>
        </p:spPr>
        <p:txBody>
          <a:bodyPr>
            <a:normAutofit fontScale="85000" lnSpcReduction="20000"/>
          </a:bodyPr>
          <a:lstStyle/>
          <a:p>
            <a:pPr marL="114300" indent="0">
              <a:buNone/>
            </a:pPr>
            <a:r>
              <a:rPr lang="it-IT" dirty="0" err="1"/>
              <a:t>Italian</a:t>
            </a:r>
            <a:r>
              <a:rPr lang="it-IT" dirty="0"/>
              <a:t> Quantum </a:t>
            </a:r>
            <a:r>
              <a:rPr lang="it-IT" dirty="0" err="1"/>
              <a:t>Backbone</a:t>
            </a:r>
            <a:r>
              <a:rPr lang="it-IT" dirty="0"/>
              <a:t> </a:t>
            </a:r>
            <a:r>
              <a:rPr lang="it-IT" dirty="0" err="1"/>
              <a:t>was</a:t>
            </a:r>
            <a:r>
              <a:rPr lang="it-IT" dirty="0"/>
              <a:t> </a:t>
            </a:r>
            <a:r>
              <a:rPr lang="it-IT" dirty="0" err="1"/>
              <a:t>born</a:t>
            </a:r>
            <a:r>
              <a:rPr lang="it-IT" dirty="0"/>
              <a:t> with the Project LIFT (Link in </a:t>
            </a:r>
            <a:r>
              <a:rPr lang="it-IT" dirty="0" err="1"/>
              <a:t>Italy</a:t>
            </a:r>
            <a:r>
              <a:rPr lang="it-IT" dirty="0"/>
              <a:t> for Frequency and Time).</a:t>
            </a:r>
          </a:p>
          <a:p>
            <a:pPr marL="114300" indent="0">
              <a:buNone/>
            </a:pPr>
            <a:endParaRPr lang="it-IT" dirty="0"/>
          </a:p>
          <a:p>
            <a:pPr marL="114300" indent="0">
              <a:buNone/>
            </a:pPr>
            <a:r>
              <a:rPr lang="it-IT" dirty="0"/>
              <a:t>First </a:t>
            </a:r>
            <a:r>
              <a:rPr lang="it-IT" dirty="0" err="1"/>
              <a:t>Signals</a:t>
            </a:r>
            <a:r>
              <a:rPr lang="it-IT" dirty="0"/>
              <a:t> Turin-Florence:</a:t>
            </a:r>
          </a:p>
          <a:p>
            <a:pPr marL="114300" indent="0">
              <a:buNone/>
            </a:pPr>
            <a:r>
              <a:rPr lang="it-IT" dirty="0" err="1"/>
              <a:t>February</a:t>
            </a:r>
            <a:r>
              <a:rPr lang="it-IT" dirty="0"/>
              <a:t> 2013</a:t>
            </a:r>
          </a:p>
          <a:p>
            <a:pPr marL="114300" indent="0">
              <a:buNone/>
            </a:pPr>
            <a:r>
              <a:rPr lang="it-IT" dirty="0" err="1"/>
              <a:t>Published</a:t>
            </a:r>
            <a:r>
              <a:rPr lang="it-IT" dirty="0"/>
              <a:t> the </a:t>
            </a:r>
            <a:r>
              <a:rPr lang="it-IT" dirty="0" err="1"/>
              <a:t>year</a:t>
            </a:r>
            <a:r>
              <a:rPr lang="it-IT" dirty="0"/>
              <a:t> after</a:t>
            </a:r>
          </a:p>
        </p:txBody>
      </p:sp>
      <p:sp>
        <p:nvSpPr>
          <p:cNvPr id="4" name="Segnaposto piè di pagina 3">
            <a:extLst>
              <a:ext uri="{FF2B5EF4-FFF2-40B4-BE49-F238E27FC236}">
                <a16:creationId xmlns:a16="http://schemas.microsoft.com/office/drawing/2014/main" id="{FA0235F8-3649-CD24-5341-583C2DA9BE0F}"/>
              </a:ext>
            </a:extLst>
          </p:cNvPr>
          <p:cNvSpPr>
            <a:spLocks noGrp="1"/>
          </p:cNvSpPr>
          <p:nvPr>
            <p:ph type="ftr" idx="11"/>
          </p:nvPr>
        </p:nvSpPr>
        <p:spPr/>
        <p:txBody>
          <a:bodyPr/>
          <a:lstStyle/>
          <a:p>
            <a:r>
              <a:rPr lang="en-US"/>
              <a:t>9SFM - Kingscliff AUS - October 20th, 2023</a:t>
            </a:r>
            <a:endParaRPr lang="it-IT"/>
          </a:p>
        </p:txBody>
      </p:sp>
      <p:pic>
        <p:nvPicPr>
          <p:cNvPr id="1026" name="Picture 2" descr="LOVENJOY Topper per Torta per 10° Anniversario Con Glitter Oro per 10 Anni  di Matrimonio Cake Decorazione : Amazon.it: Alimentari e cura della casa">
            <a:extLst>
              <a:ext uri="{FF2B5EF4-FFF2-40B4-BE49-F238E27FC236}">
                <a16:creationId xmlns:a16="http://schemas.microsoft.com/office/drawing/2014/main" id="{DD3CCD15-9B02-B5BF-FC4C-E9815216E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939" y="136549"/>
            <a:ext cx="5009944" cy="6176643"/>
          </a:xfrm>
          <a:prstGeom prst="rect">
            <a:avLst/>
          </a:prstGeom>
          <a:noFill/>
          <a:extLst>
            <a:ext uri="{909E8E84-426E-40DD-AFC4-6F175D3DCCD1}">
              <a14:hiddenFill xmlns:a14="http://schemas.microsoft.com/office/drawing/2010/main">
                <a:solidFill>
                  <a:srgbClr val="FFFFFF"/>
                </a:solidFill>
              </a14:hiddenFill>
            </a:ext>
          </a:extLst>
        </p:spPr>
      </p:pic>
      <p:pic>
        <p:nvPicPr>
          <p:cNvPr id="6" name="Immagine 5">
            <a:extLst>
              <a:ext uri="{FF2B5EF4-FFF2-40B4-BE49-F238E27FC236}">
                <a16:creationId xmlns:a16="http://schemas.microsoft.com/office/drawing/2014/main" id="{7188755D-6D8B-2122-9E3A-59EB7BE986D3}"/>
              </a:ext>
            </a:extLst>
          </p:cNvPr>
          <p:cNvPicPr>
            <a:picLocks noChangeAspect="1"/>
          </p:cNvPicPr>
          <p:nvPr/>
        </p:nvPicPr>
        <p:blipFill>
          <a:blip r:embed="rId3"/>
          <a:stretch>
            <a:fillRect/>
          </a:stretch>
        </p:blipFill>
        <p:spPr>
          <a:xfrm>
            <a:off x="6283191" y="3964224"/>
            <a:ext cx="4507093" cy="2108421"/>
          </a:xfrm>
          <a:prstGeom prst="rect">
            <a:avLst/>
          </a:prstGeom>
        </p:spPr>
      </p:pic>
    </p:spTree>
    <p:extLst>
      <p:ext uri="{BB962C8B-B14F-4D97-AF65-F5344CB8AC3E}">
        <p14:creationId xmlns:p14="http://schemas.microsoft.com/office/powerpoint/2010/main" val="3083700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394C800C-D1A2-EF3A-6AFE-F3E9D7B39F4F}"/>
              </a:ext>
            </a:extLst>
          </p:cNvPr>
          <p:cNvSpPr>
            <a:spLocks noGrp="1"/>
          </p:cNvSpPr>
          <p:nvPr>
            <p:ph type="ftr" idx="11"/>
          </p:nvPr>
        </p:nvSpPr>
        <p:spPr/>
        <p:txBody>
          <a:bodyPr/>
          <a:lstStyle/>
          <a:p>
            <a:r>
              <a:rPr lang="en-US"/>
              <a:t>9SFM - Kingscliff AUS - October 20th, 2023</a:t>
            </a:r>
          </a:p>
        </p:txBody>
      </p:sp>
      <p:sp>
        <p:nvSpPr>
          <p:cNvPr id="5" name="TextBox 9">
            <a:extLst>
              <a:ext uri="{FF2B5EF4-FFF2-40B4-BE49-F238E27FC236}">
                <a16:creationId xmlns:a16="http://schemas.microsoft.com/office/drawing/2014/main" id="{8B295F30-07FF-03AC-E10E-4B30430FB04E}"/>
              </a:ext>
            </a:extLst>
          </p:cNvPr>
          <p:cNvSpPr txBox="1"/>
          <p:nvPr/>
        </p:nvSpPr>
        <p:spPr>
          <a:xfrm>
            <a:off x="929322" y="853444"/>
            <a:ext cx="3047011" cy="569387"/>
          </a:xfrm>
          <a:prstGeom prst="rect">
            <a:avLst/>
          </a:prstGeom>
          <a:noFill/>
        </p:spPr>
        <p:txBody>
          <a:bodyPr wrap="square">
            <a:spAutoFit/>
          </a:bodyPr>
          <a:lstStyle/>
          <a:p>
            <a:r>
              <a:rPr lang="it-IT" sz="3100" b="1" spc="-1" dirty="0" err="1">
                <a:solidFill>
                  <a:srgbClr val="0070C0"/>
                </a:solidFill>
                <a:latin typeface="Calibri"/>
                <a:ea typeface="Calibri"/>
                <a:cs typeface="Calibri"/>
              </a:rPr>
              <a:t>Earthquakes</a:t>
            </a:r>
            <a:endParaRPr lang="it-IT" sz="3100" b="1" spc="-1" dirty="0">
              <a:solidFill>
                <a:srgbClr val="0070C0"/>
              </a:solidFill>
              <a:latin typeface="Calibri"/>
              <a:ea typeface="Calibri"/>
              <a:cs typeface="Calibri"/>
            </a:endParaRPr>
          </a:p>
        </p:txBody>
      </p:sp>
      <p:pic>
        <p:nvPicPr>
          <p:cNvPr id="2052" name="Picture 4" descr="Sismografo-sisma-terremoto -">
            <a:extLst>
              <a:ext uri="{FF2B5EF4-FFF2-40B4-BE49-F238E27FC236}">
                <a16:creationId xmlns:a16="http://schemas.microsoft.com/office/drawing/2014/main" id="{5C63ADA8-4D1B-1906-578B-015B0AF39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254" y="1422831"/>
            <a:ext cx="8523079" cy="4844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069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PlaceHolder 1"/>
          <p:cNvSpPr>
            <a:spLocks noGrp="1"/>
          </p:cNvSpPr>
          <p:nvPr>
            <p:ph type="title"/>
          </p:nvPr>
        </p:nvSpPr>
        <p:spPr>
          <a:xfrm>
            <a:off x="138505" y="-127775"/>
            <a:ext cx="10128901" cy="1040961"/>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rPr>
              <a:t>Earthquake monitoring with subsea fibers</a:t>
            </a:r>
            <a:endParaRPr lang="en-US" sz="3467" spc="-1" dirty="0">
              <a:solidFill>
                <a:srgbClr val="0070C0"/>
              </a:solidFill>
            </a:endParaRPr>
          </a:p>
        </p:txBody>
      </p:sp>
      <p:sp>
        <p:nvSpPr>
          <p:cNvPr id="154" name="PlaceHolder 2"/>
          <p:cNvSpPr>
            <a:spLocks noGrp="1"/>
          </p:cNvSpPr>
          <p:nvPr>
            <p:ph type="body" idx="1"/>
          </p:nvPr>
        </p:nvSpPr>
        <p:spPr>
          <a:xfrm>
            <a:off x="650094" y="883403"/>
            <a:ext cx="10515600" cy="4351200"/>
          </a:xfrm>
          <a:prstGeom prst="rect">
            <a:avLst/>
          </a:prstGeom>
          <a:noFill/>
          <a:ln w="0">
            <a:noFill/>
          </a:ln>
        </p:spPr>
        <p:txBody>
          <a:bodyPr lIns="120000" tIns="60000" rIns="120000" bIns="60000" anchor="t">
            <a:normAutofit/>
          </a:bodyPr>
          <a:lstStyle/>
          <a:p>
            <a:pPr>
              <a:lnSpc>
                <a:spcPct val="90000"/>
              </a:lnSpc>
              <a:spcBef>
                <a:spcPts val="1889"/>
              </a:spcBef>
              <a:spcAft>
                <a:spcPts val="377"/>
              </a:spcAft>
            </a:pPr>
            <a:r>
              <a:rPr lang="en-US" sz="2133" i="1" spc="-1" dirty="0">
                <a:latin typeface="Calibri"/>
              </a:rPr>
              <a:t>Underwater cables:</a:t>
            </a:r>
            <a:endParaRPr lang="en-US" sz="2133" spc="-1" dirty="0">
              <a:ea typeface="Noto Sans CJK SC"/>
            </a:endParaRPr>
          </a:p>
          <a:p>
            <a:pPr marL="287993" indent="-287993">
              <a:lnSpc>
                <a:spcPct val="90000"/>
              </a:lnSpc>
              <a:spcBef>
                <a:spcPts val="377"/>
              </a:spcBef>
              <a:buSzPct val="45000"/>
              <a:buFont typeface="Wingdings" charset="2"/>
              <a:buChar char=""/>
            </a:pPr>
            <a:r>
              <a:rPr lang="en-US" sz="2133" b="1" spc="-1" dirty="0">
                <a:latin typeface="Calibri"/>
              </a:rPr>
              <a:t>unmonitored seafloors</a:t>
            </a:r>
            <a:endParaRPr lang="en-US" sz="2133" spc="-1" dirty="0">
              <a:ea typeface="Noto Sans CJK SC"/>
            </a:endParaRPr>
          </a:p>
          <a:p>
            <a:pPr marL="287993" indent="-287993">
              <a:lnSpc>
                <a:spcPct val="90000"/>
              </a:lnSpc>
              <a:spcBef>
                <a:spcPts val="377"/>
              </a:spcBef>
              <a:buSzPct val="45000"/>
              <a:buFont typeface="Wingdings" charset="2"/>
              <a:buChar char=""/>
            </a:pPr>
            <a:r>
              <a:rPr lang="en-US" sz="2133" spc="-1" dirty="0">
                <a:latin typeface="Calibri"/>
              </a:rPr>
              <a:t>important for </a:t>
            </a:r>
            <a:r>
              <a:rPr lang="en-US" sz="2133" b="1" spc="-1" dirty="0">
                <a:latin typeface="Calibri"/>
              </a:rPr>
              <a:t>early warning</a:t>
            </a:r>
            <a:endParaRPr lang="en-US" sz="2133" spc="-1" dirty="0">
              <a:ea typeface="Noto Sans CJK SC"/>
            </a:endParaRPr>
          </a:p>
          <a:p>
            <a:pPr marL="287993" indent="-287993">
              <a:lnSpc>
                <a:spcPct val="90000"/>
              </a:lnSpc>
              <a:spcBef>
                <a:spcPts val="377"/>
              </a:spcBef>
              <a:buSzPct val="45000"/>
              <a:buFont typeface="Wingdings" charset="2"/>
              <a:buChar char=""/>
            </a:pPr>
            <a:r>
              <a:rPr lang="en-US" sz="2133" spc="-1" dirty="0">
                <a:latin typeface="Calibri"/>
              </a:rPr>
              <a:t>deep seas are</a:t>
            </a:r>
            <a:br>
              <a:rPr sz="2133" dirty="0"/>
            </a:br>
            <a:r>
              <a:rPr lang="en-US" sz="2133" b="1" spc="-1" dirty="0">
                <a:latin typeface="Calibri"/>
              </a:rPr>
              <a:t>quiet environments</a:t>
            </a:r>
            <a:endParaRPr lang="en-US" sz="2133" spc="-1" dirty="0">
              <a:ea typeface="Noto Sans CJK SC"/>
            </a:endParaRPr>
          </a:p>
          <a:p>
            <a:pPr marL="287993" indent="-287993">
              <a:lnSpc>
                <a:spcPct val="90000"/>
              </a:lnSpc>
              <a:spcBef>
                <a:spcPts val="377"/>
              </a:spcBef>
              <a:buSzPct val="45000"/>
              <a:buFont typeface="Wingdings" charset="2"/>
              <a:buChar char=""/>
            </a:pPr>
            <a:r>
              <a:rPr lang="en-US" sz="2133" b="1" spc="-1" dirty="0">
                <a:latin typeface="Calibri"/>
              </a:rPr>
              <a:t>ideal for sensing</a:t>
            </a:r>
            <a:br>
              <a:rPr sz="2133" dirty="0"/>
            </a:br>
            <a:r>
              <a:rPr lang="en-US" sz="2133" spc="-1" dirty="0">
                <a:latin typeface="Calibri"/>
              </a:rPr>
              <a:t>(earthquakes, waves, tides...)</a:t>
            </a:r>
            <a:endParaRPr lang="en-US" sz="2133" spc="-1" dirty="0">
              <a:ea typeface="Noto Sans CJK SC"/>
            </a:endParaRPr>
          </a:p>
        </p:txBody>
      </p:sp>
      <p:sp>
        <p:nvSpPr>
          <p:cNvPr id="3" name="Segnaposto piè di pagina 3">
            <a:extLst>
              <a:ext uri="{FF2B5EF4-FFF2-40B4-BE49-F238E27FC236}">
                <a16:creationId xmlns:a16="http://schemas.microsoft.com/office/drawing/2014/main" id="{487A4FD7-D1F0-7489-C9AC-EEF91C05BF2E}"/>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pic>
        <p:nvPicPr>
          <p:cNvPr id="155" name="Immagine 154"/>
          <p:cNvPicPr/>
          <p:nvPr/>
        </p:nvPicPr>
        <p:blipFill>
          <a:blip r:embed="rId3"/>
          <a:srcRect l="24724"/>
          <a:stretch/>
        </p:blipFill>
        <p:spPr>
          <a:xfrm>
            <a:off x="9395520" y="1351200"/>
            <a:ext cx="2255520" cy="2231040"/>
          </a:xfrm>
          <a:prstGeom prst="rect">
            <a:avLst/>
          </a:prstGeom>
          <a:ln w="0">
            <a:noFill/>
          </a:ln>
        </p:spPr>
      </p:pic>
      <p:pic>
        <p:nvPicPr>
          <p:cNvPr id="156" name="Immagine 155"/>
          <p:cNvPicPr/>
          <p:nvPr/>
        </p:nvPicPr>
        <p:blipFill>
          <a:blip r:embed="rId4"/>
          <a:stretch/>
        </p:blipFill>
        <p:spPr>
          <a:xfrm>
            <a:off x="4296102" y="4020607"/>
            <a:ext cx="3296737" cy="1197030"/>
          </a:xfrm>
          <a:prstGeom prst="rect">
            <a:avLst/>
          </a:prstGeom>
          <a:ln w="0">
            <a:noFill/>
          </a:ln>
        </p:spPr>
      </p:pic>
      <p:pic>
        <p:nvPicPr>
          <p:cNvPr id="157" name="Immagine 156"/>
          <p:cNvPicPr/>
          <p:nvPr/>
        </p:nvPicPr>
        <p:blipFill>
          <a:blip r:embed="rId5"/>
          <a:stretch/>
        </p:blipFill>
        <p:spPr>
          <a:xfrm>
            <a:off x="7875072" y="3973014"/>
            <a:ext cx="3457352" cy="1286519"/>
          </a:xfrm>
          <a:prstGeom prst="rect">
            <a:avLst/>
          </a:prstGeom>
          <a:ln w="0">
            <a:noFill/>
          </a:ln>
        </p:spPr>
      </p:pic>
      <p:pic>
        <p:nvPicPr>
          <p:cNvPr id="158" name="Immagine 157"/>
          <p:cNvPicPr/>
          <p:nvPr/>
        </p:nvPicPr>
        <p:blipFill>
          <a:blip r:embed="rId6"/>
          <a:stretch/>
        </p:blipFill>
        <p:spPr>
          <a:xfrm>
            <a:off x="4867680" y="1363200"/>
            <a:ext cx="4276320" cy="2234880"/>
          </a:xfrm>
          <a:prstGeom prst="rect">
            <a:avLst/>
          </a:prstGeom>
          <a:ln w="0">
            <a:noFill/>
          </a:ln>
        </p:spPr>
      </p:pic>
      <p:pic>
        <p:nvPicPr>
          <p:cNvPr id="5" name="Immagine 4">
            <a:extLst>
              <a:ext uri="{FF2B5EF4-FFF2-40B4-BE49-F238E27FC236}">
                <a16:creationId xmlns:a16="http://schemas.microsoft.com/office/drawing/2014/main" id="{54147E27-9DB1-BA1D-B1A8-BE04C017F038}"/>
              </a:ext>
            </a:extLst>
          </p:cNvPr>
          <p:cNvPicPr>
            <a:picLocks noChangeAspect="1"/>
          </p:cNvPicPr>
          <p:nvPr/>
        </p:nvPicPr>
        <p:blipFill>
          <a:blip r:embed="rId7"/>
          <a:stretch>
            <a:fillRect/>
          </a:stretch>
        </p:blipFill>
        <p:spPr>
          <a:xfrm>
            <a:off x="556516" y="4062504"/>
            <a:ext cx="3457353" cy="1197029"/>
          </a:xfrm>
          <a:prstGeom prst="rect">
            <a:avLst/>
          </a:prstGeom>
        </p:spPr>
      </p:pic>
      <p:sp>
        <p:nvSpPr>
          <p:cNvPr id="2" name="Segnaposto piè di pagina 3">
            <a:extLst>
              <a:ext uri="{FF2B5EF4-FFF2-40B4-BE49-F238E27FC236}">
                <a16:creationId xmlns:a16="http://schemas.microsoft.com/office/drawing/2014/main" id="{B4266F00-673B-FB71-1CB4-B2C544108CD5}"/>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pic>
        <p:nvPicPr>
          <p:cNvPr id="4" name="Picture 27">
            <a:extLst>
              <a:ext uri="{FF2B5EF4-FFF2-40B4-BE49-F238E27FC236}">
                <a16:creationId xmlns:a16="http://schemas.microsoft.com/office/drawing/2014/main" id="{89CDD7E9-02E5-28BC-8F21-4C8ADB785B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2058" y="5841082"/>
            <a:ext cx="2404897" cy="4654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28">
            <a:extLst>
              <a:ext uri="{FF2B5EF4-FFF2-40B4-BE49-F238E27FC236}">
                <a16:creationId xmlns:a16="http://schemas.microsoft.com/office/drawing/2014/main" id="{407057E3-41E4-9F2E-933B-48CFFE853AD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9021" y="5737007"/>
            <a:ext cx="1872358" cy="6117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PlaceHolder 1"/>
          <p:cNvSpPr>
            <a:spLocks noGrp="1"/>
          </p:cNvSpPr>
          <p:nvPr>
            <p:ph type="title"/>
          </p:nvPr>
        </p:nvSpPr>
        <p:spPr>
          <a:xfrm>
            <a:off x="372480" y="-267270"/>
            <a:ext cx="10515600" cy="1325700"/>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rPr>
              <a:t>The experimental setup (today)</a:t>
            </a:r>
            <a:endParaRPr lang="en-US" sz="3467" spc="-1" dirty="0">
              <a:solidFill>
                <a:srgbClr val="0070C0"/>
              </a:solidFill>
            </a:endParaRPr>
          </a:p>
        </p:txBody>
      </p:sp>
      <p:sp>
        <p:nvSpPr>
          <p:cNvPr id="4" name="Segnaposto piè di pagina 3">
            <a:extLst>
              <a:ext uri="{FF2B5EF4-FFF2-40B4-BE49-F238E27FC236}">
                <a16:creationId xmlns:a16="http://schemas.microsoft.com/office/drawing/2014/main" id="{614550AE-40FB-1667-5F6F-07B70A90DCDB}"/>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pic>
        <p:nvPicPr>
          <p:cNvPr id="187" name="Immagine 186"/>
          <p:cNvPicPr/>
          <p:nvPr/>
        </p:nvPicPr>
        <p:blipFill>
          <a:blip r:embed="rId3"/>
          <a:srcRect l="9712" b="2666"/>
          <a:stretch/>
        </p:blipFill>
        <p:spPr>
          <a:xfrm>
            <a:off x="5952000" y="1778400"/>
            <a:ext cx="3048000" cy="3708000"/>
          </a:xfrm>
          <a:prstGeom prst="rect">
            <a:avLst/>
          </a:prstGeom>
          <a:ln w="0">
            <a:noFill/>
          </a:ln>
        </p:spPr>
      </p:pic>
      <p:sp>
        <p:nvSpPr>
          <p:cNvPr id="188" name="PlaceHolder 19"/>
          <p:cNvSpPr txBox="1"/>
          <p:nvPr/>
        </p:nvSpPr>
        <p:spPr>
          <a:xfrm>
            <a:off x="838080" y="1422240"/>
            <a:ext cx="4648320" cy="4233600"/>
          </a:xfrm>
          <a:prstGeom prst="rect">
            <a:avLst/>
          </a:prstGeom>
          <a:noFill/>
          <a:ln w="0">
            <a:noFill/>
          </a:ln>
        </p:spPr>
        <p:txBody>
          <a:bodyPr lIns="120000" tIns="60000" rIns="120000" bIns="60000" anchor="t">
            <a:normAutofit/>
          </a:bodyPr>
          <a:lstStyle/>
          <a:p>
            <a:pPr>
              <a:lnSpc>
                <a:spcPct val="90000"/>
              </a:lnSpc>
              <a:spcBef>
                <a:spcPts val="1889"/>
              </a:spcBef>
              <a:spcAft>
                <a:spcPts val="377"/>
              </a:spcAft>
            </a:pPr>
            <a:r>
              <a:rPr lang="en-US" sz="2133" i="1" spc="-1" dirty="0">
                <a:latin typeface="Calibri"/>
              </a:rPr>
              <a:t>In-field installation</a:t>
            </a:r>
            <a:r>
              <a:rPr lang="en-US" sz="2133" spc="-1" dirty="0">
                <a:latin typeface="Calibri"/>
              </a:rPr>
              <a:t>:</a:t>
            </a:r>
            <a:endParaRPr lang="en-US" sz="2133" spc="-1" dirty="0">
              <a:ea typeface="Noto Sans CJK SC"/>
            </a:endParaRPr>
          </a:p>
          <a:p>
            <a:pPr marL="292793" indent="-292793">
              <a:lnSpc>
                <a:spcPct val="90000"/>
              </a:lnSpc>
              <a:spcBef>
                <a:spcPts val="756"/>
              </a:spcBef>
              <a:spcAft>
                <a:spcPts val="377"/>
              </a:spcAft>
              <a:buSzPct val="45000"/>
              <a:buFont typeface="Wingdings" charset="2"/>
              <a:buChar char=""/>
            </a:pPr>
            <a:r>
              <a:rPr lang="en-US" sz="2133" b="1" spc="-1" dirty="0">
                <a:latin typeface="Calibri"/>
              </a:rPr>
              <a:t>transportable </a:t>
            </a:r>
            <a:r>
              <a:rPr lang="en-US" sz="2133" b="1" spc="-1" dirty="0" err="1">
                <a:latin typeface="Calibri"/>
              </a:rPr>
              <a:t>ultrastable</a:t>
            </a:r>
            <a:r>
              <a:rPr lang="en-US" sz="2133" b="1" spc="-1" dirty="0">
                <a:latin typeface="Calibri"/>
              </a:rPr>
              <a:t> lasers</a:t>
            </a:r>
            <a:br>
              <a:rPr sz="2133" dirty="0"/>
            </a:br>
            <a:r>
              <a:rPr lang="en-US" sz="2133" spc="-1" dirty="0">
                <a:latin typeface="Calibri"/>
              </a:rPr>
              <a:t>at data centers</a:t>
            </a:r>
            <a:endParaRPr lang="en-US" sz="2133" spc="-1" dirty="0">
              <a:ea typeface="Noto Sans CJK SC"/>
            </a:endParaRPr>
          </a:p>
          <a:p>
            <a:pPr marL="292793" indent="-292793">
              <a:lnSpc>
                <a:spcPct val="90000"/>
              </a:lnSpc>
              <a:spcBef>
                <a:spcPts val="756"/>
              </a:spcBef>
              <a:spcAft>
                <a:spcPts val="377"/>
              </a:spcAft>
              <a:buSzPct val="45000"/>
              <a:buFont typeface="Wingdings" charset="2"/>
              <a:buChar char=""/>
            </a:pPr>
            <a:r>
              <a:rPr lang="en-US" sz="2133" b="1" spc="-1" dirty="0">
                <a:latin typeface="Calibri"/>
              </a:rPr>
              <a:t>standard fiber with internet traffic</a:t>
            </a:r>
            <a:endParaRPr lang="en-US" sz="2133" spc="-1" dirty="0">
              <a:ea typeface="Noto Sans CJK SC"/>
            </a:endParaRPr>
          </a:p>
        </p:txBody>
      </p:sp>
      <p:pic>
        <p:nvPicPr>
          <p:cNvPr id="189" name="Immagine 188"/>
          <p:cNvPicPr/>
          <p:nvPr/>
        </p:nvPicPr>
        <p:blipFill>
          <a:blip r:embed="rId4"/>
          <a:stretch/>
        </p:blipFill>
        <p:spPr>
          <a:xfrm>
            <a:off x="9144000" y="1727040"/>
            <a:ext cx="2828640" cy="3772800"/>
          </a:xfrm>
          <a:prstGeom prst="rect">
            <a:avLst/>
          </a:prstGeom>
          <a:ln w="0">
            <a:noFill/>
          </a:ln>
        </p:spPr>
      </p:pic>
      <p:pic>
        <p:nvPicPr>
          <p:cNvPr id="190" name="Immagine 189"/>
          <p:cNvPicPr/>
          <p:nvPr/>
        </p:nvPicPr>
        <p:blipFill>
          <a:blip r:embed="rId5"/>
          <a:stretch/>
        </p:blipFill>
        <p:spPr>
          <a:xfrm>
            <a:off x="1972800" y="3096000"/>
            <a:ext cx="3706560" cy="2792160"/>
          </a:xfrm>
          <a:prstGeom prst="rect">
            <a:avLst/>
          </a:prstGeom>
          <a:ln w="0">
            <a:noFill/>
          </a:ln>
        </p:spPr>
      </p:pic>
      <p:sp>
        <p:nvSpPr>
          <p:cNvPr id="191" name="Connettore diritto 190"/>
          <p:cNvSpPr/>
          <p:nvPr/>
        </p:nvSpPr>
        <p:spPr>
          <a:xfrm flipV="1">
            <a:off x="5250240" y="4436160"/>
            <a:ext cx="2222880" cy="21744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192" name="Connettore diritto 191"/>
          <p:cNvSpPr/>
          <p:nvPr/>
        </p:nvSpPr>
        <p:spPr>
          <a:xfrm flipV="1">
            <a:off x="5181600" y="4447680"/>
            <a:ext cx="2222880" cy="21744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195" name="CasellaDiTesto 194"/>
          <p:cNvSpPr txBox="1"/>
          <p:nvPr/>
        </p:nvSpPr>
        <p:spPr>
          <a:xfrm>
            <a:off x="372480" y="3400800"/>
            <a:ext cx="1386720" cy="660960"/>
          </a:xfrm>
          <a:prstGeom prst="rect">
            <a:avLst/>
          </a:prstGeom>
          <a:noFill/>
          <a:ln w="0">
            <a:noFill/>
          </a:ln>
        </p:spPr>
        <p:txBody>
          <a:bodyPr lIns="120000" tIns="60000" rIns="120000" bIns="60000" anchor="t">
            <a:noAutofit/>
          </a:bodyPr>
          <a:lstStyle/>
          <a:p>
            <a:pPr algn="r">
              <a:buNone/>
            </a:pPr>
            <a:r>
              <a:rPr lang="en-US" sz="2133" spc="-1" dirty="0">
                <a:latin typeface="Calibri"/>
              </a:rPr>
              <a:t>vacuum</a:t>
            </a:r>
            <a:br>
              <a:rPr sz="2133" dirty="0"/>
            </a:br>
            <a:r>
              <a:rPr lang="en-US" sz="2133" spc="-1" dirty="0">
                <a:latin typeface="Calibri"/>
              </a:rPr>
              <a:t>pump</a:t>
            </a:r>
            <a:endParaRPr lang="en-US" sz="2133" spc="-1" dirty="0"/>
          </a:p>
        </p:txBody>
      </p:sp>
      <p:sp>
        <p:nvSpPr>
          <p:cNvPr id="196" name="CasellaDiTesto 195"/>
          <p:cNvSpPr txBox="1"/>
          <p:nvPr/>
        </p:nvSpPr>
        <p:spPr>
          <a:xfrm>
            <a:off x="569280" y="4980480"/>
            <a:ext cx="1193760" cy="390720"/>
          </a:xfrm>
          <a:prstGeom prst="rect">
            <a:avLst/>
          </a:prstGeom>
          <a:noFill/>
          <a:ln w="0">
            <a:noFill/>
          </a:ln>
        </p:spPr>
        <p:txBody>
          <a:bodyPr lIns="120000" tIns="60000" rIns="120000" bIns="60000" anchor="t">
            <a:noAutofit/>
          </a:bodyPr>
          <a:lstStyle/>
          <a:p>
            <a:r>
              <a:rPr lang="en-US" sz="2133" spc="-1" dirty="0">
                <a:latin typeface="Calibri"/>
              </a:rPr>
              <a:t>cavity</a:t>
            </a:r>
            <a:endParaRPr lang="en-US" sz="2133" spc="-1" dirty="0"/>
          </a:p>
        </p:txBody>
      </p:sp>
      <p:sp>
        <p:nvSpPr>
          <p:cNvPr id="197" name="CasellaDiTesto 196"/>
          <p:cNvSpPr txBox="1"/>
          <p:nvPr/>
        </p:nvSpPr>
        <p:spPr>
          <a:xfrm>
            <a:off x="458584" y="4360800"/>
            <a:ext cx="1612800" cy="390720"/>
          </a:xfrm>
          <a:prstGeom prst="rect">
            <a:avLst/>
          </a:prstGeom>
          <a:noFill/>
          <a:ln w="0">
            <a:noFill/>
          </a:ln>
        </p:spPr>
        <p:txBody>
          <a:bodyPr lIns="120000" tIns="60000" rIns="120000" bIns="60000" anchor="t">
            <a:noAutofit/>
          </a:bodyPr>
          <a:lstStyle/>
          <a:p>
            <a:r>
              <a:rPr lang="en-US" sz="2133" spc="-1" dirty="0">
                <a:latin typeface="Calibri"/>
              </a:rPr>
              <a:t>laser diode</a:t>
            </a:r>
            <a:endParaRPr lang="en-US" sz="2133" spc="-1" dirty="0"/>
          </a:p>
        </p:txBody>
      </p:sp>
      <p:sp>
        <p:nvSpPr>
          <p:cNvPr id="198" name="Connettore diritto 197"/>
          <p:cNvSpPr/>
          <p:nvPr/>
        </p:nvSpPr>
        <p:spPr>
          <a:xfrm flipV="1">
            <a:off x="1782240" y="4326240"/>
            <a:ext cx="2186400" cy="73392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199" name="Connettore diritto 198"/>
          <p:cNvSpPr/>
          <p:nvPr/>
        </p:nvSpPr>
        <p:spPr>
          <a:xfrm flipV="1">
            <a:off x="1716000" y="4351680"/>
            <a:ext cx="2186400" cy="73392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0" name="Connettore diritto 199"/>
          <p:cNvSpPr/>
          <p:nvPr/>
        </p:nvSpPr>
        <p:spPr>
          <a:xfrm flipV="1">
            <a:off x="1797120" y="3978720"/>
            <a:ext cx="641280" cy="45648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1" name="Connettore diritto 200"/>
          <p:cNvSpPr/>
          <p:nvPr/>
        </p:nvSpPr>
        <p:spPr>
          <a:xfrm flipV="1">
            <a:off x="1734240" y="4023360"/>
            <a:ext cx="641280" cy="45648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2" name="Connettore diritto 201"/>
          <p:cNvSpPr/>
          <p:nvPr/>
        </p:nvSpPr>
        <p:spPr>
          <a:xfrm flipV="1">
            <a:off x="1849440" y="3352800"/>
            <a:ext cx="1198560" cy="33024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3" name="Connettore diritto 202"/>
          <p:cNvSpPr/>
          <p:nvPr/>
        </p:nvSpPr>
        <p:spPr>
          <a:xfrm flipV="1">
            <a:off x="1755840" y="3389280"/>
            <a:ext cx="1198560" cy="33024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4" name="CasellaDiTesto 203"/>
          <p:cNvSpPr txBox="1"/>
          <p:nvPr/>
        </p:nvSpPr>
        <p:spPr>
          <a:xfrm>
            <a:off x="4948518" y="1145760"/>
            <a:ext cx="3403002" cy="390720"/>
          </a:xfrm>
          <a:prstGeom prst="rect">
            <a:avLst/>
          </a:prstGeom>
          <a:noFill/>
          <a:ln w="0">
            <a:noFill/>
          </a:ln>
        </p:spPr>
        <p:txBody>
          <a:bodyPr lIns="120000" tIns="60000" rIns="120000" bIns="60000" anchor="t">
            <a:noAutofit/>
          </a:bodyPr>
          <a:lstStyle/>
          <a:p>
            <a:pPr algn="ctr">
              <a:buNone/>
            </a:pPr>
            <a:r>
              <a:rPr lang="en-US" sz="2133" spc="-1" dirty="0">
                <a:latin typeface="Calibri"/>
              </a:rPr>
              <a:t>control and electronics</a:t>
            </a:r>
            <a:endParaRPr lang="en-US" sz="2133" spc="-1" dirty="0"/>
          </a:p>
        </p:txBody>
      </p:sp>
      <p:sp>
        <p:nvSpPr>
          <p:cNvPr id="205" name="CasellaDiTesto 204"/>
          <p:cNvSpPr txBox="1"/>
          <p:nvPr/>
        </p:nvSpPr>
        <p:spPr>
          <a:xfrm>
            <a:off x="8534400" y="1145760"/>
            <a:ext cx="3352800" cy="390720"/>
          </a:xfrm>
          <a:prstGeom prst="rect">
            <a:avLst/>
          </a:prstGeom>
          <a:noFill/>
          <a:ln w="0">
            <a:noFill/>
          </a:ln>
        </p:spPr>
        <p:txBody>
          <a:bodyPr lIns="120000" tIns="60000" rIns="120000" bIns="60000" anchor="t">
            <a:noAutofit/>
          </a:bodyPr>
          <a:lstStyle/>
          <a:p>
            <a:pPr algn="r">
              <a:buNone/>
            </a:pPr>
            <a:r>
              <a:rPr lang="en-US" sz="2133" spc="-1">
                <a:latin typeface="Calibri"/>
              </a:rPr>
              <a:t>internet operator data rack</a:t>
            </a:r>
            <a:endParaRPr lang="en-US" sz="2133" spc="-1"/>
          </a:p>
        </p:txBody>
      </p:sp>
      <p:sp>
        <p:nvSpPr>
          <p:cNvPr id="206" name="Connettore diritto 205"/>
          <p:cNvSpPr/>
          <p:nvPr/>
        </p:nvSpPr>
        <p:spPr>
          <a:xfrm flipH="1">
            <a:off x="6629760" y="1585440"/>
            <a:ext cx="198720" cy="76128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7" name="Connettore diritto 206"/>
          <p:cNvSpPr/>
          <p:nvPr/>
        </p:nvSpPr>
        <p:spPr>
          <a:xfrm flipH="1">
            <a:off x="6649920" y="1510560"/>
            <a:ext cx="198240" cy="76176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8" name="Connettore diritto 207"/>
          <p:cNvSpPr/>
          <p:nvPr/>
        </p:nvSpPr>
        <p:spPr>
          <a:xfrm flipH="1">
            <a:off x="8719680" y="1592640"/>
            <a:ext cx="430560" cy="70416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09" name="Connettore diritto 208"/>
          <p:cNvSpPr/>
          <p:nvPr/>
        </p:nvSpPr>
        <p:spPr>
          <a:xfrm flipH="1">
            <a:off x="8762400" y="1523520"/>
            <a:ext cx="430080" cy="70464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10" name="Connettore diritto 209"/>
          <p:cNvSpPr/>
          <p:nvPr/>
        </p:nvSpPr>
        <p:spPr>
          <a:xfrm>
            <a:off x="11002080" y="1582560"/>
            <a:ext cx="434880" cy="65616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11" name="Connettore diritto 210"/>
          <p:cNvSpPr/>
          <p:nvPr/>
        </p:nvSpPr>
        <p:spPr>
          <a:xfrm>
            <a:off x="10959840" y="1518240"/>
            <a:ext cx="434880" cy="655680"/>
          </a:xfrm>
          <a:prstGeom prst="line">
            <a:avLst/>
          </a:prstGeom>
          <a:ln w="1008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it-IT" sz="1867"/>
          </a:p>
        </p:txBody>
      </p:sp>
      <p:sp>
        <p:nvSpPr>
          <p:cNvPr id="2" name="Segnaposto piè di pagina 3">
            <a:extLst>
              <a:ext uri="{FF2B5EF4-FFF2-40B4-BE49-F238E27FC236}">
                <a16:creationId xmlns:a16="http://schemas.microsoft.com/office/drawing/2014/main" id="{B827486A-4F73-970E-6A6B-94F6E3FCAEC4}"/>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21921" y="900361"/>
            <a:ext cx="3297600" cy="25934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179" name="Freeform 3"/>
          <p:cNvSpPr>
            <a:spLocks/>
          </p:cNvSpPr>
          <p:nvPr/>
        </p:nvSpPr>
        <p:spPr bwMode="auto">
          <a:xfrm>
            <a:off x="3617761" y="4604041"/>
            <a:ext cx="277920" cy="591840"/>
          </a:xfrm>
          <a:custGeom>
            <a:avLst/>
            <a:gdLst>
              <a:gd name="T0" fmla="*/ 852 w 853"/>
              <a:gd name="T1" fmla="*/ 0 h 1812"/>
              <a:gd name="T2" fmla="*/ 786 w 853"/>
              <a:gd name="T3" fmla="*/ 395 h 1812"/>
              <a:gd name="T4" fmla="*/ 196 w 853"/>
              <a:gd name="T5" fmla="*/ 1415 h 1812"/>
              <a:gd name="T6" fmla="*/ 0 w 853"/>
              <a:gd name="T7" fmla="*/ 1811 h 1812"/>
            </a:gdLst>
            <a:ahLst/>
            <a:cxnLst>
              <a:cxn ang="0">
                <a:pos x="T0" y="T1"/>
              </a:cxn>
              <a:cxn ang="0">
                <a:pos x="T2" y="T3"/>
              </a:cxn>
              <a:cxn ang="0">
                <a:pos x="T4" y="T5"/>
              </a:cxn>
              <a:cxn ang="0">
                <a:pos x="T6" y="T7"/>
              </a:cxn>
            </a:cxnLst>
            <a:rect l="0" t="0" r="r" b="b"/>
            <a:pathLst>
              <a:path w="853" h="1812">
                <a:moveTo>
                  <a:pt x="852" y="0"/>
                </a:moveTo>
                <a:lnTo>
                  <a:pt x="786" y="395"/>
                </a:lnTo>
                <a:lnTo>
                  <a:pt x="196" y="1415"/>
                </a:lnTo>
                <a:lnTo>
                  <a:pt x="0" y="1811"/>
                </a:lnTo>
              </a:path>
            </a:pathLst>
          </a:custGeom>
          <a:noFill/>
          <a:ln w="36000" cap="flat">
            <a:solidFill>
              <a:srgbClr val="66FF66"/>
            </a:solidFill>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0" name="Freeform 4"/>
          <p:cNvSpPr>
            <a:spLocks/>
          </p:cNvSpPr>
          <p:nvPr/>
        </p:nvSpPr>
        <p:spPr bwMode="auto">
          <a:xfrm>
            <a:off x="3596161" y="4497481"/>
            <a:ext cx="192960" cy="699840"/>
          </a:xfrm>
          <a:custGeom>
            <a:avLst/>
            <a:gdLst>
              <a:gd name="T0" fmla="*/ 590 w 591"/>
              <a:gd name="T1" fmla="*/ 0 h 2142"/>
              <a:gd name="T2" fmla="*/ 197 w 591"/>
              <a:gd name="T3" fmla="*/ 274 h 2142"/>
              <a:gd name="T4" fmla="*/ 131 w 591"/>
              <a:gd name="T5" fmla="*/ 549 h 2142"/>
              <a:gd name="T6" fmla="*/ 131 w 591"/>
              <a:gd name="T7" fmla="*/ 1702 h 2142"/>
              <a:gd name="T8" fmla="*/ 0 w 591"/>
              <a:gd name="T9" fmla="*/ 2141 h 2142"/>
            </a:gdLst>
            <a:ahLst/>
            <a:cxnLst>
              <a:cxn ang="0">
                <a:pos x="T0" y="T1"/>
              </a:cxn>
              <a:cxn ang="0">
                <a:pos x="T2" y="T3"/>
              </a:cxn>
              <a:cxn ang="0">
                <a:pos x="T4" y="T5"/>
              </a:cxn>
              <a:cxn ang="0">
                <a:pos x="T6" y="T7"/>
              </a:cxn>
              <a:cxn ang="0">
                <a:pos x="T8" y="T9"/>
              </a:cxn>
            </a:cxnLst>
            <a:rect l="0" t="0" r="r" b="b"/>
            <a:pathLst>
              <a:path w="591" h="2142">
                <a:moveTo>
                  <a:pt x="590" y="0"/>
                </a:moveTo>
                <a:lnTo>
                  <a:pt x="197" y="274"/>
                </a:lnTo>
                <a:lnTo>
                  <a:pt x="131" y="549"/>
                </a:lnTo>
                <a:lnTo>
                  <a:pt x="131" y="1702"/>
                </a:lnTo>
                <a:lnTo>
                  <a:pt x="0" y="2141"/>
                </a:lnTo>
              </a:path>
            </a:pathLst>
          </a:custGeom>
          <a:noFill/>
          <a:ln w="36000" cap="flat">
            <a:solidFill>
              <a:srgbClr val="FF0000"/>
            </a:solidFill>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1" name="Text Box 5"/>
          <p:cNvSpPr txBox="1">
            <a:spLocks noChangeArrowheads="1"/>
          </p:cNvSpPr>
          <p:nvPr/>
        </p:nvSpPr>
        <p:spPr bwMode="auto">
          <a:xfrm>
            <a:off x="3076321" y="4632841"/>
            <a:ext cx="601920" cy="473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2000"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293" tIns="87875" rIns="114293" bIns="73474"/>
          <a:lstStyle/>
          <a:p>
            <a:r>
              <a:rPr lang="en-US" sz="1633" b="1">
                <a:solidFill>
                  <a:srgbClr val="FFFFFF"/>
                </a:solidFill>
                <a:ea typeface="Microsoft YaHei" panose="020B0503020204020204" pitchFamily="34" charset="-122"/>
              </a:rPr>
              <a:t>L2</a:t>
            </a:r>
          </a:p>
        </p:txBody>
      </p:sp>
      <p:sp>
        <p:nvSpPr>
          <p:cNvPr id="50182" name="Text Box 6"/>
          <p:cNvSpPr txBox="1">
            <a:spLocks noChangeArrowheads="1"/>
          </p:cNvSpPr>
          <p:nvPr/>
        </p:nvSpPr>
        <p:spPr bwMode="auto">
          <a:xfrm>
            <a:off x="3789121" y="4801321"/>
            <a:ext cx="681120" cy="457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2000"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293" tIns="87875" rIns="114293" bIns="73474"/>
          <a:lstStyle>
            <a:lvl1pPr>
              <a:tabLst>
                <a:tab pos="723900" algn="l"/>
              </a:tabLst>
              <a:defRPr sz="2400">
                <a:solidFill>
                  <a:srgbClr val="000000"/>
                </a:solidFill>
                <a:latin typeface="Arial" panose="020B0604020202020204" pitchFamily="34" charset="0"/>
                <a:ea typeface="Caladea" charset="0"/>
                <a:cs typeface="Caladea" charset="0"/>
              </a:defRPr>
            </a:lvl1pPr>
            <a:lvl2pPr>
              <a:tabLst>
                <a:tab pos="723900" algn="l"/>
              </a:tabLst>
              <a:defRPr sz="2400">
                <a:solidFill>
                  <a:srgbClr val="000000"/>
                </a:solidFill>
                <a:latin typeface="Arial" panose="020B0604020202020204" pitchFamily="34" charset="0"/>
                <a:ea typeface="Caladea" charset="0"/>
                <a:cs typeface="Caladea" charset="0"/>
              </a:defRPr>
            </a:lvl2pPr>
            <a:lvl3pPr>
              <a:tabLst>
                <a:tab pos="723900" algn="l"/>
              </a:tabLst>
              <a:defRPr sz="2400">
                <a:solidFill>
                  <a:srgbClr val="000000"/>
                </a:solidFill>
                <a:latin typeface="Arial" panose="020B0604020202020204" pitchFamily="34" charset="0"/>
                <a:ea typeface="Caladea" charset="0"/>
                <a:cs typeface="Caladea" charset="0"/>
              </a:defRPr>
            </a:lvl3pPr>
            <a:lvl4pPr>
              <a:tabLst>
                <a:tab pos="723900" algn="l"/>
              </a:tabLst>
              <a:defRPr sz="2400">
                <a:solidFill>
                  <a:srgbClr val="000000"/>
                </a:solidFill>
                <a:latin typeface="Arial" panose="020B0604020202020204" pitchFamily="34" charset="0"/>
                <a:ea typeface="Caladea" charset="0"/>
                <a:cs typeface="Caladea" charset="0"/>
              </a:defRPr>
            </a:lvl4pPr>
            <a:lvl5pPr>
              <a:tabLst>
                <a:tab pos="7239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9pPr>
          </a:lstStyle>
          <a:p>
            <a:r>
              <a:rPr lang="en-US" sz="1633" b="1">
                <a:solidFill>
                  <a:srgbClr val="FFFFFF"/>
                </a:solidFill>
                <a:ea typeface="Microsoft YaHei" panose="020B0503020204020204" pitchFamily="34" charset="-122"/>
              </a:rPr>
              <a:t>L1</a:t>
            </a:r>
          </a:p>
        </p:txBody>
      </p:sp>
      <p:pic>
        <p:nvPicPr>
          <p:cNvPr id="5018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1521" y="2956681"/>
            <a:ext cx="3147840" cy="29937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18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940000">
            <a:off x="2197921" y="2613961"/>
            <a:ext cx="5159520" cy="51595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185" name="Freeform 9"/>
          <p:cNvSpPr>
            <a:spLocks noChangeArrowheads="1"/>
          </p:cNvSpPr>
          <p:nvPr/>
        </p:nvSpPr>
        <p:spPr bwMode="auto">
          <a:xfrm>
            <a:off x="3895681" y="4556521"/>
            <a:ext cx="371520" cy="640800"/>
          </a:xfrm>
          <a:custGeom>
            <a:avLst/>
            <a:gdLst>
              <a:gd name="T0" fmla="*/ 1136 w 1137"/>
              <a:gd name="T1" fmla="*/ 0 h 1961"/>
              <a:gd name="T2" fmla="*/ 736 w 1137"/>
              <a:gd name="T3" fmla="*/ 449 h 1961"/>
              <a:gd name="T4" fmla="*/ 536 w 1137"/>
              <a:gd name="T5" fmla="*/ 1049 h 1961"/>
              <a:gd name="T6" fmla="*/ 237 w 1137"/>
              <a:gd name="T7" fmla="*/ 1449 h 1961"/>
              <a:gd name="T8" fmla="*/ 0 w 1137"/>
              <a:gd name="T9" fmla="*/ 1960 h 1961"/>
            </a:gdLst>
            <a:ahLst/>
            <a:cxnLst>
              <a:cxn ang="0">
                <a:pos x="T0" y="T1"/>
              </a:cxn>
              <a:cxn ang="0">
                <a:pos x="T2" y="T3"/>
              </a:cxn>
              <a:cxn ang="0">
                <a:pos x="T4" y="T5"/>
              </a:cxn>
              <a:cxn ang="0">
                <a:pos x="T6" y="T7"/>
              </a:cxn>
              <a:cxn ang="0">
                <a:pos x="T8" y="T9"/>
              </a:cxn>
            </a:cxnLst>
            <a:rect l="0" t="0" r="r" b="b"/>
            <a:pathLst>
              <a:path w="1137" h="1961">
                <a:moveTo>
                  <a:pt x="1136" y="0"/>
                </a:moveTo>
                <a:lnTo>
                  <a:pt x="736" y="449"/>
                </a:lnTo>
                <a:lnTo>
                  <a:pt x="536" y="1049"/>
                </a:lnTo>
                <a:lnTo>
                  <a:pt x="237" y="1449"/>
                </a:lnTo>
                <a:lnTo>
                  <a:pt x="0" y="1960"/>
                </a:lnTo>
              </a:path>
            </a:pathLst>
          </a:custGeom>
          <a:noFill/>
          <a:ln w="36000" cap="flat">
            <a:solidFill>
              <a:srgbClr val="66FF66"/>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6" name="Freeform 10"/>
          <p:cNvSpPr>
            <a:spLocks noChangeArrowheads="1"/>
          </p:cNvSpPr>
          <p:nvPr/>
        </p:nvSpPr>
        <p:spPr bwMode="auto">
          <a:xfrm>
            <a:off x="3895681" y="4372201"/>
            <a:ext cx="175680" cy="825120"/>
          </a:xfrm>
          <a:custGeom>
            <a:avLst/>
            <a:gdLst>
              <a:gd name="T0" fmla="*/ 536 w 537"/>
              <a:gd name="T1" fmla="*/ 0 h 2525"/>
              <a:gd name="T2" fmla="*/ 136 w 537"/>
              <a:gd name="T3" fmla="*/ 564 h 2525"/>
              <a:gd name="T4" fmla="*/ 1 w 537"/>
              <a:gd name="T5" fmla="*/ 1317 h 2525"/>
              <a:gd name="T6" fmla="*/ 0 w 537"/>
              <a:gd name="T7" fmla="*/ 2013 h 2525"/>
              <a:gd name="T8" fmla="*/ 0 w 537"/>
              <a:gd name="T9" fmla="*/ 2524 h 2525"/>
            </a:gdLst>
            <a:ahLst/>
            <a:cxnLst>
              <a:cxn ang="0">
                <a:pos x="T0" y="T1"/>
              </a:cxn>
              <a:cxn ang="0">
                <a:pos x="T2" y="T3"/>
              </a:cxn>
              <a:cxn ang="0">
                <a:pos x="T4" y="T5"/>
              </a:cxn>
              <a:cxn ang="0">
                <a:pos x="T6" y="T7"/>
              </a:cxn>
              <a:cxn ang="0">
                <a:pos x="T8" y="T9"/>
              </a:cxn>
            </a:cxnLst>
            <a:rect l="0" t="0" r="r" b="b"/>
            <a:pathLst>
              <a:path w="537" h="2525">
                <a:moveTo>
                  <a:pt x="536" y="0"/>
                </a:moveTo>
                <a:lnTo>
                  <a:pt x="136" y="564"/>
                </a:lnTo>
                <a:lnTo>
                  <a:pt x="1" y="1317"/>
                </a:lnTo>
                <a:lnTo>
                  <a:pt x="0" y="2013"/>
                </a:lnTo>
                <a:lnTo>
                  <a:pt x="0" y="2524"/>
                </a:lnTo>
              </a:path>
            </a:pathLst>
          </a:custGeom>
          <a:noFill/>
          <a:ln w="36000" cap="flat">
            <a:solidFill>
              <a:srgbClr val="FF0000"/>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7" name="Line 11"/>
          <p:cNvSpPr>
            <a:spLocks noChangeShapeType="1"/>
          </p:cNvSpPr>
          <p:nvPr/>
        </p:nvSpPr>
        <p:spPr bwMode="auto">
          <a:xfrm flipV="1">
            <a:off x="4005121" y="4791241"/>
            <a:ext cx="1440" cy="468000"/>
          </a:xfrm>
          <a:prstGeom prst="line">
            <a:avLst/>
          </a:prstGeom>
          <a:noFill/>
          <a:ln w="36000" cap="flat">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8" name="Line 12"/>
          <p:cNvSpPr>
            <a:spLocks noChangeShapeType="1"/>
          </p:cNvSpPr>
          <p:nvPr/>
        </p:nvSpPr>
        <p:spPr bwMode="auto">
          <a:xfrm flipV="1">
            <a:off x="4267201" y="3950281"/>
            <a:ext cx="1440" cy="573120"/>
          </a:xfrm>
          <a:prstGeom prst="line">
            <a:avLst/>
          </a:prstGeom>
          <a:noFill/>
          <a:ln w="36000" cap="flat">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89" name="Line 13"/>
          <p:cNvSpPr>
            <a:spLocks noChangeShapeType="1"/>
          </p:cNvSpPr>
          <p:nvPr/>
        </p:nvSpPr>
        <p:spPr bwMode="auto">
          <a:xfrm flipV="1">
            <a:off x="4071361" y="3799081"/>
            <a:ext cx="1440" cy="574560"/>
          </a:xfrm>
          <a:prstGeom prst="line">
            <a:avLst/>
          </a:prstGeom>
          <a:noFill/>
          <a:ln w="36000" cap="flat">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sz="1633"/>
          </a:p>
        </p:txBody>
      </p:sp>
      <p:sp>
        <p:nvSpPr>
          <p:cNvPr id="50190" name="Text Box 14"/>
          <p:cNvSpPr txBox="1">
            <a:spLocks noChangeArrowheads="1"/>
          </p:cNvSpPr>
          <p:nvPr/>
        </p:nvSpPr>
        <p:spPr bwMode="auto">
          <a:xfrm>
            <a:off x="3156960" y="3702601"/>
            <a:ext cx="117504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5220" rIns="81638" bIns="40819"/>
          <a:lstStyle>
            <a:lvl1pPr>
              <a:tabLst>
                <a:tab pos="723900" algn="l"/>
              </a:tabLst>
              <a:defRPr sz="2400">
                <a:solidFill>
                  <a:srgbClr val="000000"/>
                </a:solidFill>
                <a:latin typeface="Arial" panose="020B0604020202020204" pitchFamily="34" charset="0"/>
                <a:ea typeface="Caladea" charset="0"/>
                <a:cs typeface="Caladea" charset="0"/>
              </a:defRPr>
            </a:lvl1pPr>
            <a:lvl2pPr>
              <a:tabLst>
                <a:tab pos="723900" algn="l"/>
              </a:tabLst>
              <a:defRPr sz="2400">
                <a:solidFill>
                  <a:srgbClr val="000000"/>
                </a:solidFill>
                <a:latin typeface="Arial" panose="020B0604020202020204" pitchFamily="34" charset="0"/>
                <a:ea typeface="Caladea" charset="0"/>
                <a:cs typeface="Caladea" charset="0"/>
              </a:defRPr>
            </a:lvl2pPr>
            <a:lvl3pPr>
              <a:tabLst>
                <a:tab pos="723900" algn="l"/>
              </a:tabLst>
              <a:defRPr sz="2400">
                <a:solidFill>
                  <a:srgbClr val="000000"/>
                </a:solidFill>
                <a:latin typeface="Arial" panose="020B0604020202020204" pitchFamily="34" charset="0"/>
                <a:ea typeface="Caladea" charset="0"/>
                <a:cs typeface="Caladea" charset="0"/>
              </a:defRPr>
            </a:lvl3pPr>
            <a:lvl4pPr>
              <a:tabLst>
                <a:tab pos="723900" algn="l"/>
              </a:tabLst>
              <a:defRPr sz="2400">
                <a:solidFill>
                  <a:srgbClr val="000000"/>
                </a:solidFill>
                <a:latin typeface="Arial" panose="020B0604020202020204" pitchFamily="34" charset="0"/>
                <a:ea typeface="Caladea" charset="0"/>
                <a:cs typeface="Caladea" charset="0"/>
              </a:defRPr>
            </a:lvl4pPr>
            <a:lvl5pPr>
              <a:tabLst>
                <a:tab pos="7239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9pPr>
          </a:lstStyle>
          <a:p>
            <a:r>
              <a:rPr lang="en-US" sz="1633">
                <a:solidFill>
                  <a:srgbClr val="FFFFFF"/>
                </a:solidFill>
                <a:ea typeface="Microsoft YaHei" panose="020B0503020204020204" pitchFamily="34" charset="-122"/>
              </a:rPr>
              <a:t>Ragusa</a:t>
            </a:r>
          </a:p>
        </p:txBody>
      </p:sp>
      <p:sp>
        <p:nvSpPr>
          <p:cNvPr id="50191" name="Text Box 15"/>
          <p:cNvSpPr txBox="1">
            <a:spLocks noChangeArrowheads="1"/>
          </p:cNvSpPr>
          <p:nvPr/>
        </p:nvSpPr>
        <p:spPr bwMode="auto">
          <a:xfrm>
            <a:off x="4136160" y="3691081"/>
            <a:ext cx="117504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5220" rIns="81638" bIns="40819"/>
          <a:lstStyle>
            <a:lvl1pPr>
              <a:tabLst>
                <a:tab pos="723900" algn="l"/>
              </a:tabLst>
              <a:defRPr sz="2400">
                <a:solidFill>
                  <a:srgbClr val="000000"/>
                </a:solidFill>
                <a:latin typeface="Arial" panose="020B0604020202020204" pitchFamily="34" charset="0"/>
                <a:ea typeface="Caladea" charset="0"/>
                <a:cs typeface="Caladea" charset="0"/>
              </a:defRPr>
            </a:lvl1pPr>
            <a:lvl2pPr>
              <a:tabLst>
                <a:tab pos="723900" algn="l"/>
              </a:tabLst>
              <a:defRPr sz="2400">
                <a:solidFill>
                  <a:srgbClr val="000000"/>
                </a:solidFill>
                <a:latin typeface="Arial" panose="020B0604020202020204" pitchFamily="34" charset="0"/>
                <a:ea typeface="Caladea" charset="0"/>
                <a:cs typeface="Caladea" charset="0"/>
              </a:defRPr>
            </a:lvl2pPr>
            <a:lvl3pPr>
              <a:tabLst>
                <a:tab pos="723900" algn="l"/>
              </a:tabLst>
              <a:defRPr sz="2400">
                <a:solidFill>
                  <a:srgbClr val="000000"/>
                </a:solidFill>
                <a:latin typeface="Arial" panose="020B0604020202020204" pitchFamily="34" charset="0"/>
                <a:ea typeface="Caladea" charset="0"/>
                <a:cs typeface="Caladea" charset="0"/>
              </a:defRPr>
            </a:lvl3pPr>
            <a:lvl4pPr>
              <a:tabLst>
                <a:tab pos="723900" algn="l"/>
              </a:tabLst>
              <a:defRPr sz="2400">
                <a:solidFill>
                  <a:srgbClr val="000000"/>
                </a:solidFill>
                <a:latin typeface="Arial" panose="020B0604020202020204" pitchFamily="34" charset="0"/>
                <a:ea typeface="Caladea" charset="0"/>
                <a:cs typeface="Caladea" charset="0"/>
              </a:defRPr>
            </a:lvl4pPr>
            <a:lvl5pPr>
              <a:tabLst>
                <a:tab pos="7239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9pPr>
          </a:lstStyle>
          <a:p>
            <a:r>
              <a:rPr lang="en-US" sz="1633">
                <a:solidFill>
                  <a:srgbClr val="FFFFFF"/>
                </a:solidFill>
                <a:ea typeface="Microsoft YaHei" panose="020B0503020204020204" pitchFamily="34" charset="-122"/>
              </a:rPr>
              <a:t>Pozzallo</a:t>
            </a:r>
          </a:p>
        </p:txBody>
      </p:sp>
      <p:sp>
        <p:nvSpPr>
          <p:cNvPr id="50192" name="Text Box 16"/>
          <p:cNvSpPr txBox="1">
            <a:spLocks noChangeArrowheads="1"/>
          </p:cNvSpPr>
          <p:nvPr/>
        </p:nvSpPr>
        <p:spPr bwMode="auto">
          <a:xfrm>
            <a:off x="4006560" y="4768201"/>
            <a:ext cx="117504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5220" rIns="81638" bIns="40819"/>
          <a:lstStyle>
            <a:lvl1pPr>
              <a:tabLst>
                <a:tab pos="723900" algn="l"/>
              </a:tabLst>
              <a:defRPr sz="2400">
                <a:solidFill>
                  <a:srgbClr val="000000"/>
                </a:solidFill>
                <a:latin typeface="Arial" panose="020B0604020202020204" pitchFamily="34" charset="0"/>
                <a:ea typeface="Caladea" charset="0"/>
                <a:cs typeface="Caladea" charset="0"/>
              </a:defRPr>
            </a:lvl1pPr>
            <a:lvl2pPr>
              <a:tabLst>
                <a:tab pos="723900" algn="l"/>
              </a:tabLst>
              <a:defRPr sz="2400">
                <a:solidFill>
                  <a:srgbClr val="000000"/>
                </a:solidFill>
                <a:latin typeface="Arial" panose="020B0604020202020204" pitchFamily="34" charset="0"/>
                <a:ea typeface="Caladea" charset="0"/>
                <a:cs typeface="Caladea" charset="0"/>
              </a:defRPr>
            </a:lvl2pPr>
            <a:lvl3pPr>
              <a:tabLst>
                <a:tab pos="723900" algn="l"/>
              </a:tabLst>
              <a:defRPr sz="2400">
                <a:solidFill>
                  <a:srgbClr val="000000"/>
                </a:solidFill>
                <a:latin typeface="Arial" panose="020B0604020202020204" pitchFamily="34" charset="0"/>
                <a:ea typeface="Caladea" charset="0"/>
                <a:cs typeface="Caladea" charset="0"/>
              </a:defRPr>
            </a:lvl3pPr>
            <a:lvl4pPr>
              <a:tabLst>
                <a:tab pos="723900" algn="l"/>
              </a:tabLst>
              <a:defRPr sz="2400">
                <a:solidFill>
                  <a:srgbClr val="000000"/>
                </a:solidFill>
                <a:latin typeface="Arial" panose="020B0604020202020204" pitchFamily="34" charset="0"/>
                <a:ea typeface="Caladea" charset="0"/>
                <a:cs typeface="Caladea" charset="0"/>
              </a:defRPr>
            </a:lvl4pPr>
            <a:lvl5pPr>
              <a:tabLst>
                <a:tab pos="7239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sz="2400">
                <a:solidFill>
                  <a:srgbClr val="000000"/>
                </a:solidFill>
                <a:latin typeface="Arial" panose="020B0604020202020204" pitchFamily="34" charset="0"/>
                <a:ea typeface="Caladea" charset="0"/>
                <a:cs typeface="Caladea" charset="0"/>
              </a:defRPr>
            </a:lvl9pPr>
          </a:lstStyle>
          <a:p>
            <a:r>
              <a:rPr lang="en-US" sz="1633">
                <a:solidFill>
                  <a:srgbClr val="FFFFFF"/>
                </a:solidFill>
                <a:ea typeface="Microsoft YaHei" panose="020B0503020204020204" pitchFamily="34" charset="-122"/>
              </a:rPr>
              <a:t>UniMalta</a:t>
            </a:r>
          </a:p>
        </p:txBody>
      </p:sp>
      <p:sp>
        <p:nvSpPr>
          <p:cNvPr id="50194" name="Rectangle 18"/>
          <p:cNvSpPr>
            <a:spLocks noGrp="1" noChangeArrowheads="1"/>
          </p:cNvSpPr>
          <p:nvPr>
            <p:ph type="title"/>
          </p:nvPr>
        </p:nvSpPr>
        <p:spPr>
          <a:xfrm>
            <a:off x="838200" y="93421"/>
            <a:ext cx="10515600" cy="737380"/>
          </a:xfrm>
          <a:ln/>
        </p:spPr>
        <p:txBody>
          <a:bodyPr spcFirstLastPara="1" vert="horz" wrap="square" lIns="82944" tIns="82944" rIns="82944" bIns="82944" rtlCol="0" anchor="t" anchorCtr="0">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3467" b="1" spc="-1" dirty="0">
                <a:solidFill>
                  <a:srgbClr val="0070C0"/>
                </a:solidFill>
              </a:rPr>
              <a:t>Submarine Earthquakes detection</a:t>
            </a:r>
          </a:p>
        </p:txBody>
      </p:sp>
      <p:sp>
        <p:nvSpPr>
          <p:cNvPr id="50197" name="Text Box 21"/>
          <p:cNvSpPr txBox="1">
            <a:spLocks noChangeArrowheads="1"/>
          </p:cNvSpPr>
          <p:nvPr/>
        </p:nvSpPr>
        <p:spPr bwMode="auto">
          <a:xfrm>
            <a:off x="9343403" y="5423698"/>
            <a:ext cx="2595493" cy="473492"/>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lgn="r">
              <a:buSzPct val="45000"/>
              <a:buFont typeface="Wingdings" panose="05000000000000000000" pitchFamily="2" charset="2"/>
              <a:buNone/>
            </a:pPr>
            <a:r>
              <a:rPr lang="en-US" sz="1200" dirty="0">
                <a:solidFill>
                  <a:schemeClr val="tx1"/>
                </a:solidFill>
              </a:rPr>
              <a:t>C. </a:t>
            </a:r>
            <a:r>
              <a:rPr lang="en-US" sz="1200" dirty="0" err="1">
                <a:solidFill>
                  <a:schemeClr val="tx1"/>
                </a:solidFill>
              </a:rPr>
              <a:t>Clivati</a:t>
            </a:r>
            <a:r>
              <a:rPr lang="en-US" sz="1200" dirty="0">
                <a:solidFill>
                  <a:schemeClr val="tx1"/>
                </a:solidFill>
              </a:rPr>
              <a:t> et al., Optica </a:t>
            </a:r>
            <a:r>
              <a:rPr lang="en-US" sz="1200" b="1" dirty="0">
                <a:solidFill>
                  <a:schemeClr val="tx1"/>
                </a:solidFill>
              </a:rPr>
              <a:t>14</a:t>
            </a:r>
            <a:r>
              <a:rPr lang="en-US" sz="1200" dirty="0">
                <a:solidFill>
                  <a:schemeClr val="tx1"/>
                </a:solidFill>
              </a:rPr>
              <a:t> (2018)</a:t>
            </a:r>
          </a:p>
          <a:p>
            <a:pPr algn="r">
              <a:buSzPct val="45000"/>
              <a:buFont typeface="Wingdings" panose="05000000000000000000" pitchFamily="2" charset="2"/>
              <a:buNone/>
            </a:pPr>
            <a:r>
              <a:rPr lang="en-US" sz="1200" dirty="0">
                <a:solidFill>
                  <a:schemeClr val="tx1"/>
                </a:solidFill>
              </a:rPr>
              <a:t>G. Marra et al., Science </a:t>
            </a:r>
            <a:r>
              <a:rPr lang="en-US" sz="1200" b="1" dirty="0">
                <a:solidFill>
                  <a:schemeClr val="tx1"/>
                </a:solidFill>
              </a:rPr>
              <a:t>361</a:t>
            </a:r>
            <a:r>
              <a:rPr lang="en-US" sz="1200" dirty="0">
                <a:solidFill>
                  <a:schemeClr val="tx1"/>
                </a:solidFill>
              </a:rPr>
              <a:t> (2018)</a:t>
            </a:r>
          </a:p>
        </p:txBody>
      </p:sp>
      <p:sp>
        <p:nvSpPr>
          <p:cNvPr id="5" name="Text Box 17">
            <a:extLst>
              <a:ext uri="{FF2B5EF4-FFF2-40B4-BE49-F238E27FC236}">
                <a16:creationId xmlns:a16="http://schemas.microsoft.com/office/drawing/2014/main" id="{39EC936E-BE7F-6EA8-3C13-C35C17495AD8}"/>
              </a:ext>
            </a:extLst>
          </p:cNvPr>
          <p:cNvSpPr txBox="1">
            <a:spLocks noChangeArrowheads="1"/>
          </p:cNvSpPr>
          <p:nvPr/>
        </p:nvSpPr>
        <p:spPr bwMode="auto">
          <a:xfrm>
            <a:off x="5269158" y="763201"/>
            <a:ext cx="6256002" cy="21335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60020" rIns="81638" bIns="40819"/>
          <a:lstStyle>
            <a:lvl1pPr marL="215900" indent="-21590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9pPr>
          </a:lstStyle>
          <a:p>
            <a:r>
              <a:rPr lang="en-US" sz="2177" b="1" dirty="0">
                <a:ea typeface="Microsoft YaHei" panose="020B0503020204020204" pitchFamily="34" charset="-122"/>
              </a:rPr>
              <a:t>Two testbeds in the Mediterranean Sea, </a:t>
            </a:r>
          </a:p>
          <a:p>
            <a:r>
              <a:rPr lang="en-US" sz="2177" b="1" dirty="0">
                <a:ea typeface="Microsoft YaHei" panose="020B0503020204020204" pitchFamily="34" charset="-122"/>
              </a:rPr>
              <a:t>Sicily to Malta:</a:t>
            </a:r>
          </a:p>
          <a:p>
            <a:pPr>
              <a:buSzPct val="45000"/>
              <a:buFont typeface="Wingdings" panose="05000000000000000000" pitchFamily="2" charset="2"/>
              <a:buChar char=""/>
            </a:pPr>
            <a:r>
              <a:rPr lang="en-US" sz="2177" dirty="0">
                <a:ea typeface="Microsoft YaHei" panose="020B0503020204020204" pitchFamily="34" charset="-122"/>
              </a:rPr>
              <a:t>A 96.4 km telecom cable </a:t>
            </a:r>
          </a:p>
          <a:p>
            <a:pPr>
              <a:buSzPct val="45000"/>
              <a:buFont typeface="Wingdings" panose="05000000000000000000" pitchFamily="2" charset="2"/>
              <a:buNone/>
            </a:pPr>
            <a:r>
              <a:rPr lang="en-US" sz="2177" dirty="0">
                <a:ea typeface="Microsoft YaHei" panose="020B0503020204020204" pitchFamily="34" charset="-122"/>
              </a:rPr>
              <a:t>(fiber only, buried 1 m below sand)</a:t>
            </a:r>
          </a:p>
          <a:p>
            <a:pPr>
              <a:buSzPct val="45000"/>
              <a:buFont typeface="Wingdings" panose="05000000000000000000" pitchFamily="2" charset="2"/>
              <a:buChar char=""/>
            </a:pPr>
            <a:r>
              <a:rPr lang="en-US" sz="2177" dirty="0">
                <a:ea typeface="Microsoft YaHei" panose="020B0503020204020204" pitchFamily="34" charset="-122"/>
              </a:rPr>
              <a:t>A 117 km cable along  electrical interconnection  </a:t>
            </a:r>
          </a:p>
          <a:p>
            <a:pPr>
              <a:buSzPct val="45000"/>
              <a:buFont typeface="Wingdings" panose="05000000000000000000" pitchFamily="2" charset="2"/>
              <a:buNone/>
            </a:pPr>
            <a:r>
              <a:rPr lang="en-US" sz="2177" dirty="0">
                <a:ea typeface="Microsoft YaHei" panose="020B0503020204020204" pitchFamily="34" charset="-122"/>
              </a:rPr>
              <a:t>(fiber + HV power, 1 m below sand)</a:t>
            </a:r>
          </a:p>
          <a:p>
            <a:pPr>
              <a:buSzPct val="45000"/>
              <a:buFont typeface="Wingdings" panose="05000000000000000000" pitchFamily="2" charset="2"/>
              <a:buNone/>
            </a:pPr>
            <a:endParaRPr lang="en-US" sz="2177" dirty="0">
              <a:ea typeface="Microsoft YaHei" panose="020B0503020204020204" pitchFamily="34" charset="-122"/>
            </a:endParaRPr>
          </a:p>
          <a:p>
            <a:pPr>
              <a:buSzPct val="45000"/>
              <a:buFont typeface="Wingdings" panose="05000000000000000000" pitchFamily="2" charset="2"/>
              <a:buNone/>
            </a:pPr>
            <a:endParaRPr lang="en-US" sz="2177" dirty="0">
              <a:ea typeface="Microsoft YaHei" panose="020B0503020204020204" pitchFamily="34" charset="-122"/>
            </a:endParaRPr>
          </a:p>
          <a:p>
            <a:pPr>
              <a:buSzPct val="45000"/>
              <a:buFont typeface="Wingdings" panose="05000000000000000000" pitchFamily="2" charset="2"/>
              <a:buNone/>
            </a:pPr>
            <a:endParaRPr lang="en-US" sz="2177" dirty="0">
              <a:ea typeface="Microsoft YaHei" panose="020B0503020204020204" pitchFamily="34" charset="-122"/>
            </a:endParaRPr>
          </a:p>
          <a:p>
            <a:pPr>
              <a:buSzPct val="45000"/>
              <a:buFont typeface="Wingdings" panose="05000000000000000000" pitchFamily="2" charset="2"/>
              <a:buNone/>
            </a:pPr>
            <a:endParaRPr lang="en-US" sz="2177" dirty="0">
              <a:ea typeface="Microsoft YaHei" panose="020B0503020204020204" pitchFamily="34" charset="-122"/>
            </a:endParaRPr>
          </a:p>
        </p:txBody>
      </p:sp>
      <p:pic>
        <p:nvPicPr>
          <p:cNvPr id="9" name="Picture 28">
            <a:extLst>
              <a:ext uri="{FF2B5EF4-FFF2-40B4-BE49-F238E27FC236}">
                <a16:creationId xmlns:a16="http://schemas.microsoft.com/office/drawing/2014/main" id="{B35AE6FF-D101-5A05-4A75-A7FB90AECF6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9366" y="3717288"/>
            <a:ext cx="1872358" cy="6117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27">
            <a:extLst>
              <a:ext uri="{FF2B5EF4-FFF2-40B4-BE49-F238E27FC236}">
                <a16:creationId xmlns:a16="http://schemas.microsoft.com/office/drawing/2014/main" id="{D063312B-D9D6-5258-7638-3B9CB4CAC5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2416" y="4523401"/>
            <a:ext cx="2404897" cy="4654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25">
            <a:extLst>
              <a:ext uri="{FF2B5EF4-FFF2-40B4-BE49-F238E27FC236}">
                <a16:creationId xmlns:a16="http://schemas.microsoft.com/office/drawing/2014/main" id="{23B503FA-786C-66BC-F592-04BF6EDB717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9366" y="5233541"/>
            <a:ext cx="1706763" cy="5573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26">
            <a:extLst>
              <a:ext uri="{FF2B5EF4-FFF2-40B4-BE49-F238E27FC236}">
                <a16:creationId xmlns:a16="http://schemas.microsoft.com/office/drawing/2014/main" id="{A85842E7-C693-3A4B-FDB2-0D9406F09F54}"/>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11959" y="6035637"/>
            <a:ext cx="2145216" cy="5193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Immagine 12">
            <a:extLst>
              <a:ext uri="{FF2B5EF4-FFF2-40B4-BE49-F238E27FC236}">
                <a16:creationId xmlns:a16="http://schemas.microsoft.com/office/drawing/2014/main" id="{3D1F4FFA-AFAD-653D-20CD-698910C70CCF}"/>
              </a:ext>
            </a:extLst>
          </p:cNvPr>
          <p:cNvPicPr>
            <a:picLocks noChangeAspect="1"/>
          </p:cNvPicPr>
          <p:nvPr/>
        </p:nvPicPr>
        <p:blipFill>
          <a:blip r:embed="rId10"/>
          <a:stretch>
            <a:fillRect/>
          </a:stretch>
        </p:blipFill>
        <p:spPr>
          <a:xfrm>
            <a:off x="5964960" y="2956093"/>
            <a:ext cx="2266041" cy="2545068"/>
          </a:xfrm>
          <a:prstGeom prst="rect">
            <a:avLst/>
          </a:prstGeom>
        </p:spPr>
      </p:pic>
      <p:sp>
        <p:nvSpPr>
          <p:cNvPr id="4" name="Segnaposto piè di pagina 3">
            <a:extLst>
              <a:ext uri="{FF2B5EF4-FFF2-40B4-BE49-F238E27FC236}">
                <a16:creationId xmlns:a16="http://schemas.microsoft.com/office/drawing/2014/main" id="{E8DCA8FF-D402-A922-9413-3D74227ECE51}"/>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extLst>
      <p:ext uri="{BB962C8B-B14F-4D97-AF65-F5344CB8AC3E}">
        <p14:creationId xmlns:p14="http://schemas.microsoft.com/office/powerpoint/2010/main" val="39595144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432" y="3063130"/>
            <a:ext cx="8618928" cy="320333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2229" name="Rectangle 5"/>
          <p:cNvSpPr>
            <a:spLocks noGrp="1" noChangeArrowheads="1"/>
          </p:cNvSpPr>
          <p:nvPr>
            <p:ph type="title"/>
          </p:nvPr>
        </p:nvSpPr>
        <p:spPr bwMode="auto">
          <a:xfrm>
            <a:off x="80554" y="-366395"/>
            <a:ext cx="10515600" cy="13257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91440" tIns="82944" rIns="91440" bIns="82944" rtlCol="0" anchor="ctr" anchorCtr="0">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3600" b="1" dirty="0">
                <a:solidFill>
                  <a:srgbClr val="0070C0"/>
                </a:solidFill>
                <a:ea typeface="Microsoft YaHei" panose="020B0503020204020204" pitchFamily="34" charset="-122"/>
              </a:rPr>
              <a:t>Submarine Earthquakes detection</a:t>
            </a:r>
          </a:p>
        </p:txBody>
      </p:sp>
      <p:sp>
        <p:nvSpPr>
          <p:cNvPr id="6" name="Segnaposto piè di pagina 3">
            <a:extLst>
              <a:ext uri="{FF2B5EF4-FFF2-40B4-BE49-F238E27FC236}">
                <a16:creationId xmlns:a16="http://schemas.microsoft.com/office/drawing/2014/main" id="{4A4D5D3F-84B5-58D5-12EF-1637D4C030D6}"/>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pic>
        <p:nvPicPr>
          <p:cNvPr id="2" name="Immagine 1"/>
          <p:cNvPicPr>
            <a:picLocks noChangeAspect="1"/>
          </p:cNvPicPr>
          <p:nvPr/>
        </p:nvPicPr>
        <p:blipFill>
          <a:blip r:embed="rId4"/>
          <a:stretch>
            <a:fillRect/>
          </a:stretch>
        </p:blipFill>
        <p:spPr>
          <a:xfrm>
            <a:off x="1215726" y="622494"/>
            <a:ext cx="8531426" cy="2361431"/>
          </a:xfrm>
          <a:prstGeom prst="rect">
            <a:avLst/>
          </a:prstGeom>
        </p:spPr>
      </p:pic>
      <p:pic>
        <p:nvPicPr>
          <p:cNvPr id="4" name="Picture 28">
            <a:extLst>
              <a:ext uri="{FF2B5EF4-FFF2-40B4-BE49-F238E27FC236}">
                <a16:creationId xmlns:a16="http://schemas.microsoft.com/office/drawing/2014/main" id="{788DC005-1127-5A28-C274-8D907F89875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23045" y="2955906"/>
            <a:ext cx="1872358" cy="6117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27">
            <a:extLst>
              <a:ext uri="{FF2B5EF4-FFF2-40B4-BE49-F238E27FC236}">
                <a16:creationId xmlns:a16="http://schemas.microsoft.com/office/drawing/2014/main" id="{666D1D99-3090-D6B2-CE65-A3AB7158A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66095" y="3762019"/>
            <a:ext cx="2404897" cy="4654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25">
            <a:extLst>
              <a:ext uri="{FF2B5EF4-FFF2-40B4-BE49-F238E27FC236}">
                <a16:creationId xmlns:a16="http://schemas.microsoft.com/office/drawing/2014/main" id="{72C42BCC-1F35-A153-C51F-B6E402A149A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823045" y="4472159"/>
            <a:ext cx="1706763" cy="5573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26">
            <a:extLst>
              <a:ext uri="{FF2B5EF4-FFF2-40B4-BE49-F238E27FC236}">
                <a16:creationId xmlns:a16="http://schemas.microsoft.com/office/drawing/2014/main" id="{9314B784-4114-E632-0A33-92C1E091E3B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05638" y="5274255"/>
            <a:ext cx="2145216" cy="5193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 Box 21">
            <a:extLst>
              <a:ext uri="{FF2B5EF4-FFF2-40B4-BE49-F238E27FC236}">
                <a16:creationId xmlns:a16="http://schemas.microsoft.com/office/drawing/2014/main" id="{A77FF0C3-A58A-2D0E-F185-8E51C6DD02B7}"/>
              </a:ext>
            </a:extLst>
          </p:cNvPr>
          <p:cNvSpPr txBox="1">
            <a:spLocks noChangeArrowheads="1"/>
          </p:cNvSpPr>
          <p:nvPr/>
        </p:nvSpPr>
        <p:spPr bwMode="auto">
          <a:xfrm>
            <a:off x="191795" y="6415865"/>
            <a:ext cx="3440587" cy="305585"/>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chemeClr val="tx1"/>
                </a:solidFill>
              </a:rPr>
              <a:t>G. Marra et al., Science </a:t>
            </a:r>
            <a:r>
              <a:rPr lang="en-US" sz="1200" b="1" dirty="0">
                <a:solidFill>
                  <a:schemeClr val="tx1"/>
                </a:solidFill>
              </a:rPr>
              <a:t>361</a:t>
            </a:r>
            <a:r>
              <a:rPr lang="en-US" sz="1200" dirty="0">
                <a:solidFill>
                  <a:schemeClr val="tx1"/>
                </a:solidFill>
              </a:rPr>
              <a:t> (2018)</a:t>
            </a:r>
          </a:p>
        </p:txBody>
      </p:sp>
      <p:sp>
        <p:nvSpPr>
          <p:cNvPr id="5" name="Segnaposto piè di pagina 3">
            <a:extLst>
              <a:ext uri="{FF2B5EF4-FFF2-40B4-BE49-F238E27FC236}">
                <a16:creationId xmlns:a16="http://schemas.microsoft.com/office/drawing/2014/main" id="{47260FBD-3D69-8071-4846-CA126C62ED8E}"/>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extLst>
      <p:ext uri="{BB962C8B-B14F-4D97-AF65-F5344CB8AC3E}">
        <p14:creationId xmlns:p14="http://schemas.microsoft.com/office/powerpoint/2010/main" val="30177979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1" y="1479241"/>
            <a:ext cx="5169600" cy="39283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5301" name="Rectangle 5"/>
          <p:cNvSpPr>
            <a:spLocks noGrp="1" noChangeArrowheads="1"/>
          </p:cNvSpPr>
          <p:nvPr>
            <p:ph type="title"/>
          </p:nvPr>
        </p:nvSpPr>
        <p:spPr bwMode="auto">
          <a:xfrm>
            <a:off x="28303" y="-318726"/>
            <a:ext cx="10515600" cy="13257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91440" tIns="82944" rIns="91440" bIns="82944" rtlCol="0" anchor="ctr" anchorCtr="0">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4445" b="1" dirty="0">
                <a:solidFill>
                  <a:srgbClr val="0070C0"/>
                </a:solidFill>
                <a:ea typeface="Microsoft YaHei" panose="020B0503020204020204" pitchFamily="34" charset="-122"/>
              </a:rPr>
              <a:t>Submarine Earthquakes detection</a:t>
            </a:r>
          </a:p>
        </p:txBody>
      </p:sp>
      <p:sp>
        <p:nvSpPr>
          <p:cNvPr id="2" name="Segnaposto testo 1">
            <a:extLst>
              <a:ext uri="{FF2B5EF4-FFF2-40B4-BE49-F238E27FC236}">
                <a16:creationId xmlns:a16="http://schemas.microsoft.com/office/drawing/2014/main" id="{B6DA271C-1287-7D45-71AD-D58D6E13EB3C}"/>
              </a:ext>
            </a:extLst>
          </p:cNvPr>
          <p:cNvSpPr>
            <a:spLocks noGrp="1"/>
          </p:cNvSpPr>
          <p:nvPr>
            <p:ph type="body" idx="1"/>
          </p:nvPr>
        </p:nvSpPr>
        <p:spPr/>
        <p:txBody>
          <a:bodyPr/>
          <a:lstStyle/>
          <a:p>
            <a:endParaRPr lang="it-IT"/>
          </a:p>
        </p:txBody>
      </p:sp>
      <p:sp>
        <p:nvSpPr>
          <p:cNvPr id="6" name="Segnaposto piè di pagina 3">
            <a:extLst>
              <a:ext uri="{FF2B5EF4-FFF2-40B4-BE49-F238E27FC236}">
                <a16:creationId xmlns:a16="http://schemas.microsoft.com/office/drawing/2014/main" id="{B94E27F0-A15C-6E4B-BCFD-D34DD3B3C3EA}"/>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sp>
        <p:nvSpPr>
          <p:cNvPr id="55302" name="Text Box 6"/>
          <p:cNvSpPr txBox="1">
            <a:spLocks noChangeArrowheads="1"/>
          </p:cNvSpPr>
          <p:nvPr/>
        </p:nvSpPr>
        <p:spPr bwMode="auto">
          <a:xfrm>
            <a:off x="1655041" y="5426648"/>
            <a:ext cx="8750880" cy="1314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60020" rIns="81638" bIns="40819"/>
          <a:lstStyle>
            <a:lvl1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Char char=""/>
            </a:pPr>
            <a:r>
              <a:rPr lang="en-US" sz="2177" dirty="0"/>
              <a:t>Submarine fibers have up to 20 dB lower noise than terrestrial fibers</a:t>
            </a:r>
          </a:p>
          <a:p>
            <a:pPr>
              <a:buSzPct val="45000"/>
              <a:buFont typeface="Wingdings" panose="05000000000000000000" pitchFamily="2" charset="2"/>
              <a:buChar char=""/>
            </a:pPr>
            <a:r>
              <a:rPr lang="en-US" sz="2177" dirty="0"/>
              <a:t>High SNR achievable even on transoceanic links</a:t>
            </a:r>
          </a:p>
        </p:txBody>
      </p:sp>
      <p:pic>
        <p:nvPicPr>
          <p:cNvPr id="5530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5201" y="1375928"/>
            <a:ext cx="3407040" cy="35107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5305" name="Text Box 9"/>
          <p:cNvSpPr txBox="1">
            <a:spLocks noChangeArrowheads="1"/>
          </p:cNvSpPr>
          <p:nvPr/>
        </p:nvSpPr>
        <p:spPr bwMode="auto">
          <a:xfrm>
            <a:off x="6401281" y="4983128"/>
            <a:ext cx="4266720" cy="596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lgn="r">
              <a:buSzPct val="45000"/>
              <a:buFont typeface="Wingdings" panose="05000000000000000000" pitchFamily="2" charset="2"/>
              <a:buNone/>
            </a:pPr>
            <a:r>
              <a:rPr lang="en-US" sz="1814"/>
              <a:t>C. Clivati et al., Optica </a:t>
            </a:r>
            <a:r>
              <a:rPr lang="en-US" sz="1814" b="1"/>
              <a:t>14</a:t>
            </a:r>
            <a:r>
              <a:rPr lang="en-US" sz="1814"/>
              <a:t> (2018)</a:t>
            </a:r>
          </a:p>
        </p:txBody>
      </p:sp>
      <p:pic>
        <p:nvPicPr>
          <p:cNvPr id="55306"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1" y="1400408"/>
            <a:ext cx="5169600" cy="39283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5307" name="Rectangle 11"/>
          <p:cNvSpPr>
            <a:spLocks noChangeArrowheads="1"/>
          </p:cNvSpPr>
          <p:nvPr/>
        </p:nvSpPr>
        <p:spPr bwMode="auto">
          <a:xfrm>
            <a:off x="1392961" y="1437481"/>
            <a:ext cx="522720" cy="456480"/>
          </a:xfrm>
          <a:prstGeom prst="rect">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4" name="Connettore diritto 3">
            <a:extLst>
              <a:ext uri="{FF2B5EF4-FFF2-40B4-BE49-F238E27FC236}">
                <a16:creationId xmlns:a16="http://schemas.microsoft.com/office/drawing/2014/main" id="{93A8ABCC-6CB7-D63D-C269-BBD021E08564}"/>
              </a:ext>
            </a:extLst>
          </p:cNvPr>
          <p:cNvSpPr/>
          <p:nvPr/>
        </p:nvSpPr>
        <p:spPr>
          <a:xfrm>
            <a:off x="4689521" y="2540138"/>
            <a:ext cx="0" cy="1296000"/>
          </a:xfrm>
          <a:prstGeom prst="line">
            <a:avLst/>
          </a:prstGeom>
          <a:noFill/>
          <a:ln w="57150">
            <a:solidFill>
              <a:srgbClr val="0000FF"/>
            </a:solidFill>
            <a:prstDash val="solid"/>
            <a:headEnd type="triangle" w="med" len="med"/>
            <a:tailEnd type="triangle" w="med" len="med"/>
          </a:ln>
        </p:spPr>
        <p:txBody>
          <a:bodyPr vert="horz" wrap="none" lIns="144000" tIns="99000" rIns="144000" bIns="99000" anchor="ctr" anchorCtr="0" compatLnSpc="0"/>
          <a:lstStyle/>
          <a:p>
            <a:pPr marL="0" marR="0" lvl="0" indent="0" rtl="0" hangingPunct="0">
              <a:lnSpc>
                <a:spcPct val="100000"/>
              </a:lnSpc>
              <a:spcBef>
                <a:spcPts val="0"/>
              </a:spcBef>
              <a:spcAft>
                <a:spcPts val="0"/>
              </a:spcAft>
              <a:buNone/>
              <a:tabLst/>
            </a:pPr>
            <a:endParaRPr lang="it-IT" sz="1800" b="0" i="0" u="none" strike="noStrike" kern="1200" cap="none" dirty="0">
              <a:ln>
                <a:noFill/>
              </a:ln>
              <a:latin typeface="Liberation Sans" pitchFamily="18"/>
              <a:ea typeface="Microsoft YaHei" pitchFamily="2"/>
              <a:cs typeface="Arial" pitchFamily="2"/>
            </a:endParaRPr>
          </a:p>
        </p:txBody>
      </p:sp>
      <p:sp>
        <p:nvSpPr>
          <p:cNvPr id="5" name="CasellaDiTesto 4">
            <a:extLst>
              <a:ext uri="{FF2B5EF4-FFF2-40B4-BE49-F238E27FC236}">
                <a16:creationId xmlns:a16="http://schemas.microsoft.com/office/drawing/2014/main" id="{D2AB31B2-74D3-841C-7EAC-F566F29D98DC}"/>
              </a:ext>
            </a:extLst>
          </p:cNvPr>
          <p:cNvSpPr txBox="1"/>
          <p:nvPr/>
        </p:nvSpPr>
        <p:spPr>
          <a:xfrm>
            <a:off x="3987499" y="3131288"/>
            <a:ext cx="1224000" cy="34632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it-IT" sz="1800" b="0" i="0" u="none" strike="noStrike" kern="1200" cap="none" dirty="0">
                <a:ln>
                  <a:noFill/>
                </a:ln>
                <a:solidFill>
                  <a:srgbClr val="0000FF"/>
                </a:solidFill>
                <a:latin typeface="Liberation Sans" pitchFamily="18"/>
                <a:ea typeface="Microsoft YaHei" pitchFamily="2"/>
                <a:cs typeface="Arial" pitchFamily="2"/>
              </a:rPr>
              <a:t>40 dB</a:t>
            </a:r>
          </a:p>
        </p:txBody>
      </p:sp>
      <p:sp>
        <p:nvSpPr>
          <p:cNvPr id="7" name="Segnaposto piè di pagina 3">
            <a:extLst>
              <a:ext uri="{FF2B5EF4-FFF2-40B4-BE49-F238E27FC236}">
                <a16:creationId xmlns:a16="http://schemas.microsoft.com/office/drawing/2014/main" id="{669CFFEF-605F-EAB6-8673-41756E99CC52}"/>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
        <p:nvSpPr>
          <p:cNvPr id="3" name="Text Box 21">
            <a:extLst>
              <a:ext uri="{FF2B5EF4-FFF2-40B4-BE49-F238E27FC236}">
                <a16:creationId xmlns:a16="http://schemas.microsoft.com/office/drawing/2014/main" id="{EF13A2B2-21D5-8ED0-03C6-47BEEC6A6AD4}"/>
              </a:ext>
            </a:extLst>
          </p:cNvPr>
          <p:cNvSpPr txBox="1">
            <a:spLocks noChangeArrowheads="1"/>
          </p:cNvSpPr>
          <p:nvPr/>
        </p:nvSpPr>
        <p:spPr bwMode="auto">
          <a:xfrm>
            <a:off x="65513" y="6400005"/>
            <a:ext cx="3254708" cy="321445"/>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chemeClr val="tx1"/>
                </a:solidFill>
              </a:rPr>
              <a:t>C. </a:t>
            </a:r>
            <a:r>
              <a:rPr lang="en-US" sz="1200" dirty="0" err="1">
                <a:solidFill>
                  <a:schemeClr val="tx1"/>
                </a:solidFill>
              </a:rPr>
              <a:t>Clivati</a:t>
            </a:r>
            <a:r>
              <a:rPr lang="en-US" sz="1200" dirty="0">
                <a:solidFill>
                  <a:schemeClr val="tx1"/>
                </a:solidFill>
              </a:rPr>
              <a:t> et al., Optica </a:t>
            </a:r>
            <a:r>
              <a:rPr lang="en-US" sz="1200" b="1" dirty="0">
                <a:solidFill>
                  <a:schemeClr val="tx1"/>
                </a:solidFill>
              </a:rPr>
              <a:t>14</a:t>
            </a:r>
            <a:r>
              <a:rPr lang="en-US" sz="1200" dirty="0">
                <a:solidFill>
                  <a:schemeClr val="tx1"/>
                </a:solidFill>
              </a:rPr>
              <a:t> (2018)</a:t>
            </a:r>
          </a:p>
        </p:txBody>
      </p:sp>
    </p:spTree>
    <p:extLst>
      <p:ext uri="{BB962C8B-B14F-4D97-AF65-F5344CB8AC3E}">
        <p14:creationId xmlns:p14="http://schemas.microsoft.com/office/powerpoint/2010/main" val="38735630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piè di pagina 3">
            <a:extLst>
              <a:ext uri="{FF2B5EF4-FFF2-40B4-BE49-F238E27FC236}">
                <a16:creationId xmlns:a16="http://schemas.microsoft.com/office/drawing/2014/main" id="{E901F7CF-7185-4CEF-3153-2704E65DDFCC}"/>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sp>
        <p:nvSpPr>
          <p:cNvPr id="5" name="Titolo 1">
            <a:extLst>
              <a:ext uri="{FF2B5EF4-FFF2-40B4-BE49-F238E27FC236}">
                <a16:creationId xmlns:a16="http://schemas.microsoft.com/office/drawing/2014/main" id="{D1AD246C-3C9B-C371-8EFD-43AFC284B403}"/>
              </a:ext>
            </a:extLst>
          </p:cNvPr>
          <p:cNvSpPr txBox="1">
            <a:spLocks/>
          </p:cNvSpPr>
          <p:nvPr/>
        </p:nvSpPr>
        <p:spPr>
          <a:xfrm>
            <a:off x="122564" y="-36765"/>
            <a:ext cx="9071640" cy="701690"/>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dirty="0"/>
              <a:t> </a:t>
            </a:r>
            <a:r>
              <a:rPr lang="en-US" sz="3000" b="1" dirty="0">
                <a:solidFill>
                  <a:srgbClr val="0070C0"/>
                </a:solidFill>
                <a:ea typeface="Microsoft YaHei" panose="020B0503020204020204" pitchFamily="34" charset="-122"/>
              </a:rPr>
              <a:t>Geo-sensing: sea-bottom seismic noise</a:t>
            </a:r>
          </a:p>
        </p:txBody>
      </p:sp>
      <p:sp>
        <p:nvSpPr>
          <p:cNvPr id="6" name="CasellaDiTesto 5">
            <a:extLst>
              <a:ext uri="{FF2B5EF4-FFF2-40B4-BE49-F238E27FC236}">
                <a16:creationId xmlns:a16="http://schemas.microsoft.com/office/drawing/2014/main" id="{7FC0ACB9-E839-B03F-460D-29EF853C7CDA}"/>
              </a:ext>
            </a:extLst>
          </p:cNvPr>
          <p:cNvSpPr txBox="1"/>
          <p:nvPr/>
        </p:nvSpPr>
        <p:spPr>
          <a:xfrm>
            <a:off x="812628" y="817526"/>
            <a:ext cx="5760000" cy="1965240"/>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SzPct val="45000"/>
              <a:buFont typeface="StarSymbol"/>
              <a:buChar char="●"/>
              <a:tabLst/>
            </a:pPr>
            <a:r>
              <a:rPr lang="it-IT" sz="2200" b="0" i="0" u="none" strike="noStrike" kern="1200" cap="none" dirty="0" err="1">
                <a:ln>
                  <a:noFill/>
                </a:ln>
                <a:latin typeface="Liberation Sans" pitchFamily="18"/>
                <a:ea typeface="Microsoft YaHei" pitchFamily="2"/>
                <a:cs typeface="Arial" pitchFamily="2"/>
              </a:rPr>
              <a:t>Generated</a:t>
            </a:r>
            <a:r>
              <a:rPr lang="it-IT" sz="2200" b="0" i="0" u="none" strike="noStrike" kern="1200" cap="none" dirty="0">
                <a:ln>
                  <a:noFill/>
                </a:ln>
                <a:latin typeface="Liberation Sans" pitchFamily="18"/>
                <a:ea typeface="Microsoft YaHei" pitchFamily="2"/>
                <a:cs typeface="Arial" pitchFamily="2"/>
              </a:rPr>
              <a:t> by wind-</a:t>
            </a:r>
            <a:r>
              <a:rPr lang="it-IT" sz="2200" b="0" i="0" u="none" strike="noStrike" kern="1200" cap="none" dirty="0" err="1">
                <a:ln>
                  <a:noFill/>
                </a:ln>
                <a:latin typeface="Liberation Sans" pitchFamily="18"/>
                <a:ea typeface="Microsoft YaHei" pitchFamily="2"/>
                <a:cs typeface="Arial" pitchFamily="2"/>
              </a:rPr>
              <a:t>sea</a:t>
            </a:r>
            <a:r>
              <a:rPr lang="it-IT" sz="2200" b="0" i="0" u="none" strike="noStrike" kern="1200" cap="none" dirty="0">
                <a:ln>
                  <a:noFill/>
                </a:ln>
                <a:latin typeface="Liberation Sans" pitchFamily="18"/>
                <a:ea typeface="Microsoft YaHei" pitchFamily="2"/>
                <a:cs typeface="Arial" pitchFamily="2"/>
              </a:rPr>
              <a:t> interaction,</a:t>
            </a:r>
          </a:p>
          <a:p>
            <a:pPr marL="0" marR="0" lvl="0" indent="0" rtl="0" hangingPunct="0">
              <a:lnSpc>
                <a:spcPct val="100000"/>
              </a:lnSpc>
              <a:spcBef>
                <a:spcPts val="0"/>
              </a:spcBef>
              <a:spcAft>
                <a:spcPts val="0"/>
              </a:spcAft>
              <a:buSzPct val="45000"/>
              <a:buFont typeface="StarSymbol"/>
              <a:buChar char="●"/>
              <a:tabLst/>
            </a:pPr>
            <a:r>
              <a:rPr lang="it-IT" sz="2200" b="0" i="0" u="none" strike="noStrike" kern="1200" cap="none" dirty="0" err="1">
                <a:ln>
                  <a:noFill/>
                </a:ln>
                <a:latin typeface="Liberation Sans" pitchFamily="18"/>
                <a:ea typeface="Microsoft YaHei" pitchFamily="2"/>
                <a:cs typeface="Arial" pitchFamily="2"/>
              </a:rPr>
              <a:t>propagates</a:t>
            </a:r>
            <a:r>
              <a:rPr lang="it-IT" sz="2200" b="0" i="0" u="none" strike="noStrike" kern="1200" cap="none" dirty="0">
                <a:ln>
                  <a:noFill/>
                </a:ln>
                <a:latin typeface="Liberation Sans" pitchFamily="18"/>
                <a:ea typeface="Microsoft YaHei" pitchFamily="2"/>
                <a:cs typeface="Arial" pitchFamily="2"/>
              </a:rPr>
              <a:t> down to </a:t>
            </a:r>
            <a:r>
              <a:rPr lang="it-IT" sz="2200" b="0" i="0" u="none" strike="noStrike" kern="1200" cap="none" dirty="0" err="1">
                <a:ln>
                  <a:noFill/>
                </a:ln>
                <a:latin typeface="Liberation Sans" pitchFamily="18"/>
                <a:ea typeface="Microsoft YaHei" pitchFamily="2"/>
                <a:cs typeface="Arial" pitchFamily="2"/>
              </a:rPr>
              <a:t>seabed</a:t>
            </a:r>
            <a:endParaRPr lang="it-IT" sz="2200" b="0" i="0" u="none" strike="noStrike" kern="1200" cap="none" dirty="0">
              <a:ln>
                <a:noFill/>
              </a:ln>
              <a:latin typeface="Liberation Sans" pitchFamily="18"/>
              <a:ea typeface="Microsoft YaHei" pitchFamily="2"/>
              <a:cs typeface="Arial" pitchFamily="2"/>
            </a:endParaRPr>
          </a:p>
          <a:p>
            <a:pPr marL="0" marR="0" lvl="0" indent="0" rtl="0" hangingPunct="0">
              <a:lnSpc>
                <a:spcPct val="100000"/>
              </a:lnSpc>
              <a:spcBef>
                <a:spcPts val="0"/>
              </a:spcBef>
              <a:spcAft>
                <a:spcPts val="0"/>
              </a:spcAft>
              <a:buSzPct val="45000"/>
              <a:buFont typeface="StarSymbol"/>
              <a:buChar char="●"/>
              <a:tabLst/>
            </a:pPr>
            <a:r>
              <a:rPr lang="it-IT" sz="2200" b="0" i="0" u="none" strike="noStrike" kern="1200" cap="none" dirty="0" err="1">
                <a:ln>
                  <a:noFill/>
                </a:ln>
                <a:latin typeface="Liberation Sans" pitchFamily="18"/>
                <a:ea typeface="Microsoft YaHei" pitchFamily="2"/>
                <a:cs typeface="Arial" pitchFamily="2"/>
              </a:rPr>
              <a:t>Characteristic</a:t>
            </a:r>
            <a:r>
              <a:rPr lang="it-IT" sz="2200" b="0" i="0" u="none" strike="noStrike" kern="1200" cap="none" dirty="0">
                <a:ln>
                  <a:noFill/>
                </a:ln>
                <a:latin typeface="Liberation Sans" pitchFamily="18"/>
                <a:ea typeface="Microsoft YaHei" pitchFamily="2"/>
                <a:cs typeface="Arial" pitchFamily="2"/>
              </a:rPr>
              <a:t> </a:t>
            </a:r>
            <a:r>
              <a:rPr lang="it-IT" sz="2200" b="0" i="0" u="none" strike="noStrike" kern="1200" cap="none" dirty="0" err="1">
                <a:ln>
                  <a:noFill/>
                </a:ln>
                <a:latin typeface="Liberation Sans" pitchFamily="18"/>
                <a:ea typeface="Microsoft YaHei" pitchFamily="2"/>
                <a:cs typeface="Arial" pitchFamily="2"/>
              </a:rPr>
              <a:t>peaks</a:t>
            </a:r>
            <a:r>
              <a:rPr lang="it-IT" sz="2200" b="0" i="0" u="none" strike="noStrike" kern="1200" cap="none" dirty="0">
                <a:ln>
                  <a:noFill/>
                </a:ln>
                <a:latin typeface="Liberation Sans" pitchFamily="18"/>
                <a:ea typeface="Microsoft YaHei" pitchFamily="2"/>
                <a:cs typeface="Arial" pitchFamily="2"/>
              </a:rPr>
              <a:t> </a:t>
            </a:r>
            <a:r>
              <a:rPr lang="it-IT" sz="2200" b="0" i="0" u="none" strike="noStrike" kern="1200" cap="none" dirty="0" err="1">
                <a:ln>
                  <a:noFill/>
                </a:ln>
                <a:latin typeface="Liberation Sans" pitchFamily="18"/>
                <a:ea typeface="Microsoft YaHei" pitchFamily="2"/>
                <a:cs typeface="Arial" pitchFamily="2"/>
              </a:rPr>
              <a:t>at</a:t>
            </a:r>
            <a:r>
              <a:rPr lang="it-IT" sz="2200" b="0" i="0" u="none" strike="noStrike" kern="1200" cap="none" dirty="0">
                <a:ln>
                  <a:noFill/>
                </a:ln>
                <a:latin typeface="Liberation Sans" pitchFamily="18"/>
                <a:ea typeface="Microsoft YaHei" pitchFamily="2"/>
                <a:cs typeface="Arial" pitchFamily="2"/>
              </a:rPr>
              <a:t> 0.1 Hz&lt; f &lt; 0.2 Hz</a:t>
            </a:r>
          </a:p>
          <a:p>
            <a:pPr marL="0" marR="0" lvl="0" indent="0" rtl="0" hangingPunct="0">
              <a:lnSpc>
                <a:spcPct val="100000"/>
              </a:lnSpc>
              <a:spcBef>
                <a:spcPts val="0"/>
              </a:spcBef>
              <a:spcAft>
                <a:spcPts val="0"/>
              </a:spcAft>
              <a:buSzPct val="45000"/>
              <a:buFont typeface="StarSymbol"/>
              <a:buChar char="●"/>
              <a:tabLst/>
            </a:pPr>
            <a:r>
              <a:rPr lang="it-IT" sz="2200" b="0" i="0" u="none" strike="noStrike" kern="1200" cap="none" dirty="0">
                <a:ln>
                  <a:noFill/>
                </a:ln>
                <a:latin typeface="Liberation Sans" pitchFamily="18"/>
                <a:ea typeface="Microsoft YaHei" pitchFamily="2"/>
                <a:cs typeface="Arial" pitchFamily="2"/>
              </a:rPr>
              <a:t>(</a:t>
            </a:r>
            <a:r>
              <a:rPr lang="it-IT" sz="2200" b="0" i="0" u="none" strike="noStrike" kern="1200" cap="none" dirty="0" err="1">
                <a:ln>
                  <a:noFill/>
                </a:ln>
                <a:latin typeface="Liberation Sans" pitchFamily="18"/>
                <a:ea typeface="Microsoft YaHei" pitchFamily="2"/>
                <a:cs typeface="Arial" pitchFamily="2"/>
              </a:rPr>
              <a:t>twice</a:t>
            </a:r>
            <a:r>
              <a:rPr lang="it-IT" sz="2200" b="0" i="0" u="none" strike="noStrike" kern="1200" cap="none" dirty="0">
                <a:ln>
                  <a:noFill/>
                </a:ln>
                <a:latin typeface="Liberation Sans" pitchFamily="18"/>
                <a:ea typeface="Microsoft YaHei" pitchFamily="2"/>
                <a:cs typeface="Arial" pitchFamily="2"/>
              </a:rPr>
              <a:t> the </a:t>
            </a:r>
            <a:r>
              <a:rPr lang="it-IT" sz="2200" b="0" i="0" u="none" strike="noStrike" kern="1200" cap="none" dirty="0" err="1">
                <a:ln>
                  <a:noFill/>
                </a:ln>
                <a:latin typeface="Liberation Sans" pitchFamily="18"/>
                <a:ea typeface="Microsoft YaHei" pitchFamily="2"/>
                <a:cs typeface="Arial" pitchFamily="2"/>
              </a:rPr>
              <a:t>wave's</a:t>
            </a:r>
            <a:r>
              <a:rPr lang="it-IT" sz="2200" b="0" i="0" u="none" strike="noStrike" kern="1200" cap="none" dirty="0">
                <a:ln>
                  <a:noFill/>
                </a:ln>
                <a:latin typeface="Liberation Sans" pitchFamily="18"/>
                <a:ea typeface="Microsoft YaHei" pitchFamily="2"/>
                <a:cs typeface="Arial" pitchFamily="2"/>
              </a:rPr>
              <a:t> frequency)</a:t>
            </a:r>
          </a:p>
          <a:p>
            <a:pPr marL="0" marR="0" lvl="0" indent="0" rtl="0" hangingPunct="0">
              <a:lnSpc>
                <a:spcPct val="100000"/>
              </a:lnSpc>
              <a:spcBef>
                <a:spcPts val="0"/>
              </a:spcBef>
              <a:spcAft>
                <a:spcPts val="0"/>
              </a:spcAft>
              <a:buSzPct val="45000"/>
              <a:buFont typeface="StarSymbol"/>
              <a:buChar char="●"/>
              <a:tabLst/>
            </a:pPr>
            <a:r>
              <a:rPr lang="it-IT" sz="2200" b="0" i="0" u="none" strike="noStrike" kern="1200" cap="none" dirty="0" err="1">
                <a:ln>
                  <a:noFill/>
                </a:ln>
                <a:latin typeface="Liberation Sans" pitchFamily="18"/>
                <a:ea typeface="Microsoft YaHei" pitchFamily="2"/>
                <a:cs typeface="Arial" pitchFamily="2"/>
              </a:rPr>
              <a:t>Affected</a:t>
            </a:r>
            <a:r>
              <a:rPr lang="it-IT" sz="2200" b="0" i="0" u="none" strike="noStrike" kern="1200" cap="none" dirty="0">
                <a:ln>
                  <a:noFill/>
                </a:ln>
                <a:latin typeface="Liberation Sans" pitchFamily="18"/>
                <a:ea typeface="Microsoft YaHei" pitchFamily="2"/>
                <a:cs typeface="Arial" pitchFamily="2"/>
              </a:rPr>
              <a:t> by wind, </a:t>
            </a:r>
            <a:r>
              <a:rPr lang="it-IT" sz="2200" b="0" i="0" u="none" strike="noStrike" kern="1200" cap="none" dirty="0" err="1">
                <a:ln>
                  <a:noFill/>
                </a:ln>
                <a:latin typeface="Liberation Sans" pitchFamily="18"/>
                <a:ea typeface="Microsoft YaHei" pitchFamily="2"/>
                <a:cs typeface="Arial" pitchFamily="2"/>
              </a:rPr>
              <a:t>coasts</a:t>
            </a:r>
            <a:r>
              <a:rPr lang="it-IT" sz="2200" b="0" i="0" u="none" strike="noStrike" kern="1200" cap="none" dirty="0">
                <a:ln>
                  <a:noFill/>
                </a:ln>
                <a:latin typeface="Liberation Sans" pitchFamily="18"/>
                <a:ea typeface="Microsoft YaHei" pitchFamily="2"/>
                <a:cs typeface="Arial" pitchFamily="2"/>
              </a:rPr>
              <a:t>, water </a:t>
            </a:r>
            <a:r>
              <a:rPr lang="it-IT" sz="2200" b="0" i="0" u="none" strike="noStrike" kern="1200" cap="none" dirty="0" err="1">
                <a:ln>
                  <a:noFill/>
                </a:ln>
                <a:latin typeface="Liberation Sans" pitchFamily="18"/>
                <a:ea typeface="Microsoft YaHei" pitchFamily="2"/>
                <a:cs typeface="Arial" pitchFamily="2"/>
              </a:rPr>
              <a:t>depth</a:t>
            </a:r>
            <a:r>
              <a:rPr lang="it-IT" sz="2200" b="0" i="0" u="none" strike="noStrike" kern="1200" cap="none" dirty="0">
                <a:ln>
                  <a:noFill/>
                </a:ln>
                <a:latin typeface="Liberation Sans" pitchFamily="18"/>
                <a:ea typeface="Microsoft YaHei" pitchFamily="2"/>
                <a:cs typeface="Arial" pitchFamily="2"/>
              </a:rPr>
              <a:t>...</a:t>
            </a:r>
          </a:p>
        </p:txBody>
      </p:sp>
      <p:pic>
        <p:nvPicPr>
          <p:cNvPr id="8" name="Immagine 7">
            <a:extLst>
              <a:ext uri="{FF2B5EF4-FFF2-40B4-BE49-F238E27FC236}">
                <a16:creationId xmlns:a16="http://schemas.microsoft.com/office/drawing/2014/main" id="{95551C23-3AC9-A408-662A-154A097A20DE}"/>
              </a:ext>
            </a:extLst>
          </p:cNvPr>
          <p:cNvPicPr>
            <a:picLocks noChangeAspect="1"/>
          </p:cNvPicPr>
          <p:nvPr/>
        </p:nvPicPr>
        <p:blipFill>
          <a:blip r:embed="rId2">
            <a:lum/>
            <a:alphaModFix/>
          </a:blip>
          <a:srcRect/>
          <a:stretch>
            <a:fillRect/>
          </a:stretch>
        </p:blipFill>
        <p:spPr>
          <a:xfrm>
            <a:off x="7619847" y="483180"/>
            <a:ext cx="4068000" cy="2160000"/>
          </a:xfrm>
          <a:prstGeom prst="rect">
            <a:avLst/>
          </a:prstGeom>
          <a:noFill/>
          <a:ln>
            <a:noFill/>
          </a:ln>
        </p:spPr>
      </p:pic>
      <p:pic>
        <p:nvPicPr>
          <p:cNvPr id="9" name="Immagine 8">
            <a:extLst>
              <a:ext uri="{FF2B5EF4-FFF2-40B4-BE49-F238E27FC236}">
                <a16:creationId xmlns:a16="http://schemas.microsoft.com/office/drawing/2014/main" id="{4038AE8C-45B3-8B36-BDB0-5548203DAC84}"/>
              </a:ext>
            </a:extLst>
          </p:cNvPr>
          <p:cNvPicPr>
            <a:picLocks noChangeAspect="1"/>
          </p:cNvPicPr>
          <p:nvPr/>
        </p:nvPicPr>
        <p:blipFill>
          <a:blip r:embed="rId3">
            <a:lum/>
            <a:alphaModFix/>
          </a:blip>
          <a:srcRect/>
          <a:stretch>
            <a:fillRect/>
          </a:stretch>
        </p:blipFill>
        <p:spPr>
          <a:xfrm>
            <a:off x="5965653" y="2935367"/>
            <a:ext cx="4533480" cy="3543480"/>
          </a:xfrm>
          <a:prstGeom prst="rect">
            <a:avLst/>
          </a:prstGeom>
          <a:noFill/>
          <a:ln>
            <a:noFill/>
          </a:ln>
        </p:spPr>
      </p:pic>
      <p:pic>
        <p:nvPicPr>
          <p:cNvPr id="10" name="Immagine 9">
            <a:extLst>
              <a:ext uri="{FF2B5EF4-FFF2-40B4-BE49-F238E27FC236}">
                <a16:creationId xmlns:a16="http://schemas.microsoft.com/office/drawing/2014/main" id="{2CC258F3-8CD3-399C-C69A-F577358E9976}"/>
              </a:ext>
            </a:extLst>
          </p:cNvPr>
          <p:cNvPicPr>
            <a:picLocks noChangeAspect="1"/>
          </p:cNvPicPr>
          <p:nvPr/>
        </p:nvPicPr>
        <p:blipFill>
          <a:blip r:embed="rId4">
            <a:lum/>
            <a:alphaModFix/>
          </a:blip>
          <a:srcRect/>
          <a:stretch>
            <a:fillRect/>
          </a:stretch>
        </p:blipFill>
        <p:spPr>
          <a:xfrm>
            <a:off x="758263" y="2547446"/>
            <a:ext cx="4464000" cy="3599640"/>
          </a:xfrm>
          <a:prstGeom prst="rect">
            <a:avLst/>
          </a:prstGeom>
          <a:noFill/>
          <a:ln>
            <a:noFill/>
          </a:ln>
        </p:spPr>
      </p:pic>
      <p:sp>
        <p:nvSpPr>
          <p:cNvPr id="11" name="Text Box 21">
            <a:extLst>
              <a:ext uri="{FF2B5EF4-FFF2-40B4-BE49-F238E27FC236}">
                <a16:creationId xmlns:a16="http://schemas.microsoft.com/office/drawing/2014/main" id="{DF6B1065-BD7F-00BB-BC55-D9A2CC397DFC}"/>
              </a:ext>
            </a:extLst>
          </p:cNvPr>
          <p:cNvSpPr txBox="1">
            <a:spLocks noChangeArrowheads="1"/>
          </p:cNvSpPr>
          <p:nvPr/>
        </p:nvSpPr>
        <p:spPr bwMode="auto">
          <a:xfrm>
            <a:off x="65513" y="6400005"/>
            <a:ext cx="3254708" cy="321445"/>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chemeClr val="tx1"/>
                </a:solidFill>
              </a:rPr>
              <a:t>C. </a:t>
            </a:r>
            <a:r>
              <a:rPr lang="en-US" sz="1200" dirty="0" err="1">
                <a:solidFill>
                  <a:schemeClr val="tx1"/>
                </a:solidFill>
              </a:rPr>
              <a:t>Clivati</a:t>
            </a:r>
            <a:r>
              <a:rPr lang="en-US" sz="1200" dirty="0">
                <a:solidFill>
                  <a:schemeClr val="tx1"/>
                </a:solidFill>
              </a:rPr>
              <a:t> et al., Optica </a:t>
            </a:r>
            <a:r>
              <a:rPr lang="en-US" sz="1200" b="1" dirty="0">
                <a:solidFill>
                  <a:schemeClr val="tx1"/>
                </a:solidFill>
              </a:rPr>
              <a:t>14</a:t>
            </a:r>
            <a:r>
              <a:rPr lang="en-US" sz="1200" dirty="0">
                <a:solidFill>
                  <a:schemeClr val="tx1"/>
                </a:solidFill>
              </a:rPr>
              <a:t> (2018)</a:t>
            </a:r>
          </a:p>
        </p:txBody>
      </p:sp>
      <p:sp>
        <p:nvSpPr>
          <p:cNvPr id="12" name="Segnaposto piè di pagina 3">
            <a:extLst>
              <a:ext uri="{FF2B5EF4-FFF2-40B4-BE49-F238E27FC236}">
                <a16:creationId xmlns:a16="http://schemas.microsoft.com/office/drawing/2014/main" id="{616F8BEA-0776-031A-B1EA-8163F244D976}"/>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extLst>
      <p:ext uri="{BB962C8B-B14F-4D97-AF65-F5344CB8AC3E}">
        <p14:creationId xmlns:p14="http://schemas.microsoft.com/office/powerpoint/2010/main" val="2546543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piè di pagina 3">
            <a:extLst>
              <a:ext uri="{FF2B5EF4-FFF2-40B4-BE49-F238E27FC236}">
                <a16:creationId xmlns:a16="http://schemas.microsoft.com/office/drawing/2014/main" id="{E901F7CF-7185-4CEF-3153-2704E65DDFCC}"/>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pic>
        <p:nvPicPr>
          <p:cNvPr id="8" name="Immagine 7">
            <a:extLst>
              <a:ext uri="{FF2B5EF4-FFF2-40B4-BE49-F238E27FC236}">
                <a16:creationId xmlns:a16="http://schemas.microsoft.com/office/drawing/2014/main" id="{E7C48EB9-9280-49E6-3C5E-3D8A683719A4}"/>
              </a:ext>
            </a:extLst>
          </p:cNvPr>
          <p:cNvPicPr>
            <a:picLocks noChangeAspect="1"/>
          </p:cNvPicPr>
          <p:nvPr/>
        </p:nvPicPr>
        <p:blipFill>
          <a:blip r:embed="rId2"/>
          <a:stretch>
            <a:fillRect/>
          </a:stretch>
        </p:blipFill>
        <p:spPr>
          <a:xfrm>
            <a:off x="3210076" y="644728"/>
            <a:ext cx="8466925" cy="5534247"/>
          </a:xfrm>
          <a:prstGeom prst="rect">
            <a:avLst/>
          </a:prstGeom>
        </p:spPr>
      </p:pic>
      <p:sp>
        <p:nvSpPr>
          <p:cNvPr id="9" name="Rectangle 5">
            <a:extLst>
              <a:ext uri="{FF2B5EF4-FFF2-40B4-BE49-F238E27FC236}">
                <a16:creationId xmlns:a16="http://schemas.microsoft.com/office/drawing/2014/main" id="{FCF3B99C-B81F-8019-FFB4-1C76A584D8A4}"/>
              </a:ext>
            </a:extLst>
          </p:cNvPr>
          <p:cNvSpPr txBox="1">
            <a:spLocks noChangeArrowheads="1"/>
          </p:cNvSpPr>
          <p:nvPr/>
        </p:nvSpPr>
        <p:spPr bwMode="auto">
          <a:xfrm>
            <a:off x="333312" y="95270"/>
            <a:ext cx="7497725" cy="763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91440" tIns="82944" rIns="91440" bIns="82944" rtlCol="0" anchor="ctr" anchorCtr="0">
            <a:normAutofit fontScale="450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6600" b="1" dirty="0">
                <a:solidFill>
                  <a:srgbClr val="0070C0"/>
                </a:solidFill>
                <a:ea typeface="Microsoft YaHei" panose="020B0503020204020204" pitchFamily="34" charset="-122"/>
              </a:rPr>
              <a:t>Submarine</a:t>
            </a:r>
            <a:r>
              <a:rPr lang="en-US" sz="4445" b="1" dirty="0">
                <a:solidFill>
                  <a:srgbClr val="0070C0"/>
                </a:solidFill>
                <a:ea typeface="Microsoft YaHei" panose="020B0503020204020204" pitchFamily="34" charset="-122"/>
              </a:rPr>
              <a:t> </a:t>
            </a:r>
            <a:r>
              <a:rPr lang="en-US" sz="6700" b="1" dirty="0">
                <a:solidFill>
                  <a:srgbClr val="0070C0"/>
                </a:solidFill>
                <a:ea typeface="Microsoft YaHei" panose="020B0503020204020204" pitchFamily="34" charset="-122"/>
              </a:rPr>
              <a:t>cables: from 200 km to 2x6000 km</a:t>
            </a:r>
          </a:p>
        </p:txBody>
      </p:sp>
      <p:pic>
        <p:nvPicPr>
          <p:cNvPr id="10" name="Immagine 9">
            <a:extLst>
              <a:ext uri="{FF2B5EF4-FFF2-40B4-BE49-F238E27FC236}">
                <a16:creationId xmlns:a16="http://schemas.microsoft.com/office/drawing/2014/main" id="{A4F018D7-093A-8EFD-3220-8C1BB5086030}"/>
              </a:ext>
            </a:extLst>
          </p:cNvPr>
          <p:cNvPicPr>
            <a:picLocks noChangeAspect="1"/>
          </p:cNvPicPr>
          <p:nvPr/>
        </p:nvPicPr>
        <p:blipFill>
          <a:blip r:embed="rId3"/>
          <a:stretch>
            <a:fillRect/>
          </a:stretch>
        </p:blipFill>
        <p:spPr>
          <a:xfrm>
            <a:off x="398832" y="3021171"/>
            <a:ext cx="1781089" cy="584791"/>
          </a:xfrm>
          <a:prstGeom prst="rect">
            <a:avLst/>
          </a:prstGeom>
        </p:spPr>
      </p:pic>
      <p:pic>
        <p:nvPicPr>
          <p:cNvPr id="11" name="Picture 26">
            <a:extLst>
              <a:ext uri="{FF2B5EF4-FFF2-40B4-BE49-F238E27FC236}">
                <a16:creationId xmlns:a16="http://schemas.microsoft.com/office/drawing/2014/main" id="{DF9F1B7A-313D-CF83-86C6-E98110F9C26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455" y="3811221"/>
            <a:ext cx="2145216" cy="5193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27">
            <a:extLst>
              <a:ext uri="{FF2B5EF4-FFF2-40B4-BE49-F238E27FC236}">
                <a16:creationId xmlns:a16="http://schemas.microsoft.com/office/drawing/2014/main" id="{B7CEE34D-C3CA-1B39-3509-255B704006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805" y="1562572"/>
            <a:ext cx="2404897" cy="4666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2" descr="Google logo - Wikipedia">
            <a:extLst>
              <a:ext uri="{FF2B5EF4-FFF2-40B4-BE49-F238E27FC236}">
                <a16:creationId xmlns:a16="http://schemas.microsoft.com/office/drawing/2014/main" id="{D10E25EF-12FB-ECCC-6F5B-686CE704DB5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2805" y="2395287"/>
            <a:ext cx="1408874" cy="474729"/>
          </a:xfrm>
          <a:prstGeom prst="rect">
            <a:avLst/>
          </a:prstGeom>
          <a:noFill/>
          <a:extLst>
            <a:ext uri="{909E8E84-426E-40DD-AFC4-6F175D3DCCD1}">
              <a14:hiddenFill xmlns:a14="http://schemas.microsoft.com/office/drawing/2010/main">
                <a:solidFill>
                  <a:srgbClr val="FFFFFF"/>
                </a:solidFill>
              </a14:hiddenFill>
            </a:ext>
          </a:extLst>
        </p:spPr>
      </p:pic>
      <p:pic>
        <p:nvPicPr>
          <p:cNvPr id="4" name="Immagine 3">
            <a:extLst>
              <a:ext uri="{FF2B5EF4-FFF2-40B4-BE49-F238E27FC236}">
                <a16:creationId xmlns:a16="http://schemas.microsoft.com/office/drawing/2014/main" id="{296D56E7-6B24-8C6C-197B-A745155DC5C1}"/>
              </a:ext>
            </a:extLst>
          </p:cNvPr>
          <p:cNvPicPr>
            <a:picLocks noChangeAspect="1"/>
          </p:cNvPicPr>
          <p:nvPr/>
        </p:nvPicPr>
        <p:blipFill>
          <a:blip r:embed="rId7"/>
          <a:stretch>
            <a:fillRect/>
          </a:stretch>
        </p:blipFill>
        <p:spPr>
          <a:xfrm>
            <a:off x="30309" y="4976893"/>
            <a:ext cx="5139819" cy="1744557"/>
          </a:xfrm>
          <a:prstGeom prst="rect">
            <a:avLst/>
          </a:prstGeom>
        </p:spPr>
      </p:pic>
      <p:sp>
        <p:nvSpPr>
          <p:cNvPr id="2" name="Segnaposto piè di pagina 3">
            <a:extLst>
              <a:ext uri="{FF2B5EF4-FFF2-40B4-BE49-F238E27FC236}">
                <a16:creationId xmlns:a16="http://schemas.microsoft.com/office/drawing/2014/main" id="{AB3A6A7E-0EC9-9CE7-9E52-3A5368C8943B}"/>
              </a:ext>
            </a:extLst>
          </p:cNvPr>
          <p:cNvSpPr txBox="1">
            <a:spLocks/>
          </p:cNvSpPr>
          <p:nvPr/>
        </p:nvSpPr>
        <p:spPr>
          <a:xfrm>
            <a:off x="4191000" y="6514066"/>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extLst>
      <p:ext uri="{BB962C8B-B14F-4D97-AF65-F5344CB8AC3E}">
        <p14:creationId xmlns:p14="http://schemas.microsoft.com/office/powerpoint/2010/main" val="3703661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EEDA5D-F2DC-F665-4630-DEDA272B8C7A}"/>
              </a:ext>
            </a:extLst>
          </p:cNvPr>
          <p:cNvSpPr>
            <a:spLocks noGrp="1"/>
          </p:cNvSpPr>
          <p:nvPr>
            <p:ph type="title"/>
          </p:nvPr>
        </p:nvSpPr>
        <p:spPr/>
        <p:txBody>
          <a:bodyPr/>
          <a:lstStyle/>
          <a:p>
            <a:endParaRPr lang="it-IT"/>
          </a:p>
        </p:txBody>
      </p:sp>
      <p:sp>
        <p:nvSpPr>
          <p:cNvPr id="3" name="Segnaposto testo 2">
            <a:extLst>
              <a:ext uri="{FF2B5EF4-FFF2-40B4-BE49-F238E27FC236}">
                <a16:creationId xmlns:a16="http://schemas.microsoft.com/office/drawing/2014/main" id="{BE1F6B2A-D951-EA19-92A5-7BEC477BB6CB}"/>
              </a:ext>
            </a:extLst>
          </p:cNvPr>
          <p:cNvSpPr>
            <a:spLocks noGrp="1"/>
          </p:cNvSpPr>
          <p:nvPr>
            <p:ph type="body" idx="1"/>
          </p:nvPr>
        </p:nvSpPr>
        <p:spPr/>
        <p:txBody>
          <a:bodyPr/>
          <a:lstStyle/>
          <a:p>
            <a:endParaRPr lang="it-IT" dirty="0"/>
          </a:p>
        </p:txBody>
      </p:sp>
      <p:sp>
        <p:nvSpPr>
          <p:cNvPr id="7" name="Segnaposto piè di pagina 3">
            <a:extLst>
              <a:ext uri="{FF2B5EF4-FFF2-40B4-BE49-F238E27FC236}">
                <a16:creationId xmlns:a16="http://schemas.microsoft.com/office/drawing/2014/main" id="{E901F7CF-7185-4CEF-3153-2704E65DDFCC}"/>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grpSp>
        <p:nvGrpSpPr>
          <p:cNvPr id="15" name="Gruppo 14">
            <a:extLst>
              <a:ext uri="{FF2B5EF4-FFF2-40B4-BE49-F238E27FC236}">
                <a16:creationId xmlns:a16="http://schemas.microsoft.com/office/drawing/2014/main" id="{806C5AFD-6221-5E7D-B74E-BFD56952769F}"/>
              </a:ext>
            </a:extLst>
          </p:cNvPr>
          <p:cNvGrpSpPr/>
          <p:nvPr/>
        </p:nvGrpSpPr>
        <p:grpSpPr>
          <a:xfrm>
            <a:off x="6863347" y="867374"/>
            <a:ext cx="5328653" cy="4615722"/>
            <a:chOff x="6759934" y="240235"/>
            <a:chExt cx="4052313" cy="3463358"/>
          </a:xfrm>
        </p:grpSpPr>
        <p:pic>
          <p:nvPicPr>
            <p:cNvPr id="12" name="Immagine 11">
              <a:extLst>
                <a:ext uri="{FF2B5EF4-FFF2-40B4-BE49-F238E27FC236}">
                  <a16:creationId xmlns:a16="http://schemas.microsoft.com/office/drawing/2014/main" id="{7F5D7D66-6620-7934-C6AA-D3D57BA21747}"/>
                </a:ext>
              </a:extLst>
            </p:cNvPr>
            <p:cNvPicPr>
              <a:picLocks noChangeAspect="1"/>
            </p:cNvPicPr>
            <p:nvPr/>
          </p:nvPicPr>
          <p:blipFill rotWithShape="1">
            <a:blip r:embed="rId3"/>
            <a:srcRect l="5904" t="1805" r="9815" b="50155"/>
            <a:stretch/>
          </p:blipFill>
          <p:spPr>
            <a:xfrm>
              <a:off x="6759934" y="240235"/>
              <a:ext cx="3921940" cy="3294574"/>
            </a:xfrm>
            <a:prstGeom prst="rect">
              <a:avLst/>
            </a:prstGeom>
          </p:spPr>
        </p:pic>
        <p:pic>
          <p:nvPicPr>
            <p:cNvPr id="14" name="Immagine 13">
              <a:extLst>
                <a:ext uri="{FF2B5EF4-FFF2-40B4-BE49-F238E27FC236}">
                  <a16:creationId xmlns:a16="http://schemas.microsoft.com/office/drawing/2014/main" id="{20FE96A1-30C1-3231-2481-E1315AD56CAD}"/>
                </a:ext>
              </a:extLst>
            </p:cNvPr>
            <p:cNvPicPr>
              <a:picLocks noChangeAspect="1"/>
            </p:cNvPicPr>
            <p:nvPr/>
          </p:nvPicPr>
          <p:blipFill rotWithShape="1">
            <a:blip r:embed="rId3"/>
            <a:srcRect t="97110"/>
            <a:stretch/>
          </p:blipFill>
          <p:spPr>
            <a:xfrm>
              <a:off x="6849066" y="3534809"/>
              <a:ext cx="3963181" cy="168784"/>
            </a:xfrm>
            <a:prstGeom prst="rect">
              <a:avLst/>
            </a:prstGeom>
          </p:spPr>
        </p:pic>
      </p:grpSp>
      <p:pic>
        <p:nvPicPr>
          <p:cNvPr id="4" name="Immagine 3">
            <a:extLst>
              <a:ext uri="{FF2B5EF4-FFF2-40B4-BE49-F238E27FC236}">
                <a16:creationId xmlns:a16="http://schemas.microsoft.com/office/drawing/2014/main" id="{5EE286EF-44CF-EDE8-5D70-B312CB174B63}"/>
              </a:ext>
            </a:extLst>
          </p:cNvPr>
          <p:cNvPicPr>
            <a:picLocks noChangeAspect="1"/>
          </p:cNvPicPr>
          <p:nvPr/>
        </p:nvPicPr>
        <p:blipFill rotWithShape="1">
          <a:blip r:embed="rId4"/>
          <a:srcRect b="9504"/>
          <a:stretch/>
        </p:blipFill>
        <p:spPr>
          <a:xfrm>
            <a:off x="22890" y="798659"/>
            <a:ext cx="6781854" cy="6124940"/>
          </a:xfrm>
          <a:prstGeom prst="rect">
            <a:avLst/>
          </a:prstGeom>
        </p:spPr>
      </p:pic>
      <p:sp>
        <p:nvSpPr>
          <p:cNvPr id="6" name="Rectangle 5">
            <a:extLst>
              <a:ext uri="{FF2B5EF4-FFF2-40B4-BE49-F238E27FC236}">
                <a16:creationId xmlns:a16="http://schemas.microsoft.com/office/drawing/2014/main" id="{8F08C3FC-DCF0-2B83-9295-7D4A7C542370}"/>
              </a:ext>
            </a:extLst>
          </p:cNvPr>
          <p:cNvSpPr txBox="1">
            <a:spLocks noChangeArrowheads="1"/>
          </p:cNvSpPr>
          <p:nvPr/>
        </p:nvSpPr>
        <p:spPr bwMode="auto">
          <a:xfrm>
            <a:off x="333312" y="35458"/>
            <a:ext cx="10988584" cy="763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91440" tIns="82944" rIns="91440" bIns="82944" rtlCol="0" anchor="ctr" anchorCtr="0">
            <a:normAutofit fontScale="450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6600" b="1" dirty="0">
                <a:solidFill>
                  <a:srgbClr val="0070C0"/>
                </a:solidFill>
                <a:ea typeface="Microsoft YaHei" panose="020B0503020204020204" pitchFamily="34" charset="-122"/>
              </a:rPr>
              <a:t>Submarine</a:t>
            </a:r>
            <a:r>
              <a:rPr lang="en-US" sz="4445" b="1" dirty="0">
                <a:solidFill>
                  <a:srgbClr val="0070C0"/>
                </a:solidFill>
                <a:ea typeface="Microsoft YaHei" panose="020B0503020204020204" pitchFamily="34" charset="-122"/>
              </a:rPr>
              <a:t> </a:t>
            </a:r>
            <a:r>
              <a:rPr lang="en-US" sz="6700" b="1" dirty="0">
                <a:solidFill>
                  <a:srgbClr val="0070C0"/>
                </a:solidFill>
                <a:ea typeface="Microsoft YaHei" panose="020B0503020204020204" pitchFamily="34" charset="-122"/>
              </a:rPr>
              <a:t>cables over the Atlantic: geophysics and earthquakes</a:t>
            </a:r>
          </a:p>
        </p:txBody>
      </p:sp>
      <p:sp>
        <p:nvSpPr>
          <p:cNvPr id="5" name="Segnaposto piè di pagina 3">
            <a:extLst>
              <a:ext uri="{FF2B5EF4-FFF2-40B4-BE49-F238E27FC236}">
                <a16:creationId xmlns:a16="http://schemas.microsoft.com/office/drawing/2014/main" id="{F595661C-7844-29BF-184D-DBD098BFD85A}"/>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
        <p:nvSpPr>
          <p:cNvPr id="8" name="Text Box 21">
            <a:extLst>
              <a:ext uri="{FF2B5EF4-FFF2-40B4-BE49-F238E27FC236}">
                <a16:creationId xmlns:a16="http://schemas.microsoft.com/office/drawing/2014/main" id="{F47F932D-65C4-509B-29A6-2F15B88F3F9B}"/>
              </a:ext>
            </a:extLst>
          </p:cNvPr>
          <p:cNvSpPr txBox="1">
            <a:spLocks noChangeArrowheads="1"/>
          </p:cNvSpPr>
          <p:nvPr/>
        </p:nvSpPr>
        <p:spPr bwMode="auto">
          <a:xfrm>
            <a:off x="8741664" y="6459001"/>
            <a:ext cx="2712757" cy="262449"/>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chemeClr val="tx1"/>
                </a:solidFill>
              </a:rPr>
              <a:t>G. Marra et al., Science (2022</a:t>
            </a:r>
          </a:p>
        </p:txBody>
      </p:sp>
    </p:spTree>
    <p:extLst>
      <p:ext uri="{BB962C8B-B14F-4D97-AF65-F5344CB8AC3E}">
        <p14:creationId xmlns:p14="http://schemas.microsoft.com/office/powerpoint/2010/main" val="4236740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C9915D72-EA1A-926E-9FE7-CCB1CF853A6C}"/>
              </a:ext>
            </a:extLst>
          </p:cNvPr>
          <p:cNvSpPr>
            <a:spLocks noGrp="1"/>
          </p:cNvSpPr>
          <p:nvPr>
            <p:ph type="ftr" idx="11"/>
          </p:nvPr>
        </p:nvSpPr>
        <p:spPr/>
        <p:txBody>
          <a:bodyPr/>
          <a:lstStyle/>
          <a:p>
            <a:r>
              <a:rPr lang="en-US"/>
              <a:t>9SFM - Kingscliff AUS - October 20th, 2023</a:t>
            </a:r>
          </a:p>
        </p:txBody>
      </p:sp>
      <p:sp>
        <p:nvSpPr>
          <p:cNvPr id="7" name="PlaceHolder 1">
            <a:extLst>
              <a:ext uri="{FF2B5EF4-FFF2-40B4-BE49-F238E27FC236}">
                <a16:creationId xmlns:a16="http://schemas.microsoft.com/office/drawing/2014/main" id="{9C7D78BC-D0E1-2D00-B8FF-35832960312F}"/>
              </a:ext>
            </a:extLst>
          </p:cNvPr>
          <p:cNvSpPr txBox="1">
            <a:spLocks/>
          </p:cNvSpPr>
          <p:nvPr/>
        </p:nvSpPr>
        <p:spPr>
          <a:xfrm>
            <a:off x="629033" y="79670"/>
            <a:ext cx="11252942" cy="707408"/>
          </a:xfrm>
          <a:prstGeom prst="rect">
            <a:avLst/>
          </a:prstGeom>
          <a:noFill/>
          <a:ln w="9360">
            <a:noFill/>
          </a:ln>
        </p:spPr>
        <p:txBody>
          <a:bodyPr spcFirstLastPara="1" wrap="square" lIns="120000" tIns="60000" rIns="120000" bIns="60000" numCol="1" spcCol="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2800" b="1" spc="-1" dirty="0">
                <a:solidFill>
                  <a:srgbClr val="0070C0"/>
                </a:solidFill>
              </a:rPr>
              <a:t>Intercontinental clock comparisons expectations: </a:t>
            </a:r>
          </a:p>
          <a:p>
            <a:r>
              <a:rPr lang="en-US" sz="2800" b="1" spc="-1" dirty="0">
                <a:solidFill>
                  <a:srgbClr val="0070C0"/>
                </a:solidFill>
              </a:rPr>
              <a:t>7000 km </a:t>
            </a:r>
            <a:r>
              <a:rPr lang="en-US" sz="2800" b="1" spc="-1" dirty="0" err="1">
                <a:solidFill>
                  <a:srgbClr val="0070C0"/>
                </a:solidFill>
              </a:rPr>
              <a:t>fibre</a:t>
            </a:r>
            <a:endParaRPr lang="en-US" sz="2800" b="1" spc="-1" dirty="0">
              <a:solidFill>
                <a:srgbClr val="0070C0"/>
              </a:solidFill>
            </a:endParaRPr>
          </a:p>
        </p:txBody>
      </p:sp>
      <p:grpSp>
        <p:nvGrpSpPr>
          <p:cNvPr id="14" name="Gruppo 13">
            <a:extLst>
              <a:ext uri="{FF2B5EF4-FFF2-40B4-BE49-F238E27FC236}">
                <a16:creationId xmlns:a16="http://schemas.microsoft.com/office/drawing/2014/main" id="{2F87407F-E2B2-973B-71E2-C8CBDC906B44}"/>
              </a:ext>
            </a:extLst>
          </p:cNvPr>
          <p:cNvGrpSpPr/>
          <p:nvPr/>
        </p:nvGrpSpPr>
        <p:grpSpPr>
          <a:xfrm>
            <a:off x="121920" y="787078"/>
            <a:ext cx="9625767" cy="5649695"/>
            <a:chOff x="121920" y="787078"/>
            <a:chExt cx="9625767" cy="5649695"/>
          </a:xfrm>
        </p:grpSpPr>
        <p:grpSp>
          <p:nvGrpSpPr>
            <p:cNvPr id="13" name="Gruppo 12">
              <a:extLst>
                <a:ext uri="{FF2B5EF4-FFF2-40B4-BE49-F238E27FC236}">
                  <a16:creationId xmlns:a16="http://schemas.microsoft.com/office/drawing/2014/main" id="{DDD0E9D5-0E9C-1A79-AF32-2B8F42F19120}"/>
                </a:ext>
              </a:extLst>
            </p:cNvPr>
            <p:cNvGrpSpPr/>
            <p:nvPr/>
          </p:nvGrpSpPr>
          <p:grpSpPr>
            <a:xfrm>
              <a:off x="121920" y="787078"/>
              <a:ext cx="7971574" cy="5649695"/>
              <a:chOff x="121920" y="787078"/>
              <a:chExt cx="7971574" cy="5649695"/>
            </a:xfrm>
          </p:grpSpPr>
          <p:pic>
            <p:nvPicPr>
              <p:cNvPr id="6" name="Immagine 5">
                <a:extLst>
                  <a:ext uri="{FF2B5EF4-FFF2-40B4-BE49-F238E27FC236}">
                    <a16:creationId xmlns:a16="http://schemas.microsoft.com/office/drawing/2014/main" id="{DD96D590-DEA7-2EE3-0452-2FD91D134316}"/>
                  </a:ext>
                </a:extLst>
              </p:cNvPr>
              <p:cNvPicPr>
                <a:picLocks noChangeAspect="1"/>
              </p:cNvPicPr>
              <p:nvPr/>
            </p:nvPicPr>
            <p:blipFill>
              <a:blip r:embed="rId2"/>
              <a:stretch>
                <a:fillRect/>
              </a:stretch>
            </p:blipFill>
            <p:spPr>
              <a:xfrm>
                <a:off x="121920" y="787078"/>
                <a:ext cx="7971574" cy="5649695"/>
              </a:xfrm>
              <a:prstGeom prst="rect">
                <a:avLst/>
              </a:prstGeom>
            </p:spPr>
          </p:pic>
          <p:sp>
            <p:nvSpPr>
              <p:cNvPr id="8" name="CasellaDiTesto 7">
                <a:extLst>
                  <a:ext uri="{FF2B5EF4-FFF2-40B4-BE49-F238E27FC236}">
                    <a16:creationId xmlns:a16="http://schemas.microsoft.com/office/drawing/2014/main" id="{C8BFE265-D119-B7B7-765A-6D8415F64823}"/>
                  </a:ext>
                </a:extLst>
              </p:cNvPr>
              <p:cNvSpPr txBox="1"/>
              <p:nvPr/>
            </p:nvSpPr>
            <p:spPr>
              <a:xfrm>
                <a:off x="4340536" y="2669660"/>
                <a:ext cx="3568772" cy="738664"/>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it-IT" dirty="0"/>
                  <a:t>7000 km over </a:t>
                </a:r>
                <a:r>
                  <a:rPr lang="it-IT" dirty="0" err="1"/>
                  <a:t>two</a:t>
                </a:r>
                <a:r>
                  <a:rPr lang="it-IT" dirty="0"/>
                  <a:t> </a:t>
                </a:r>
                <a:r>
                  <a:rPr lang="it-IT" dirty="0" err="1"/>
                  <a:t>separated</a:t>
                </a:r>
                <a:r>
                  <a:rPr lang="it-IT" dirty="0"/>
                  <a:t> submarine </a:t>
                </a:r>
                <a:r>
                  <a:rPr lang="it-IT" dirty="0" err="1"/>
                  <a:t>fibres</a:t>
                </a:r>
                <a:r>
                  <a:rPr lang="it-IT" dirty="0"/>
                  <a:t>, </a:t>
                </a:r>
                <a:r>
                  <a:rPr lang="it-IT" dirty="0" err="1"/>
                  <a:t>extrapolated</a:t>
                </a:r>
                <a:r>
                  <a:rPr lang="it-IT" dirty="0"/>
                  <a:t> from 100 km </a:t>
                </a:r>
                <a:r>
                  <a:rPr lang="it-IT" dirty="0" err="1"/>
                  <a:t>meaured</a:t>
                </a:r>
                <a:r>
                  <a:rPr lang="it-IT" dirty="0"/>
                  <a:t> </a:t>
                </a:r>
                <a:r>
                  <a:rPr lang="it-IT" dirty="0" err="1"/>
                  <a:t>noise</a:t>
                </a:r>
                <a:endParaRPr lang="it-IT" dirty="0"/>
              </a:p>
            </p:txBody>
          </p:sp>
        </p:grpSp>
        <p:sp>
          <p:nvSpPr>
            <p:cNvPr id="9" name="CasellaDiTesto 8">
              <a:extLst>
                <a:ext uri="{FF2B5EF4-FFF2-40B4-BE49-F238E27FC236}">
                  <a16:creationId xmlns:a16="http://schemas.microsoft.com/office/drawing/2014/main" id="{FED93D9E-F90F-27D8-036D-0C33D475CA1A}"/>
                </a:ext>
              </a:extLst>
            </p:cNvPr>
            <p:cNvSpPr txBox="1"/>
            <p:nvPr/>
          </p:nvSpPr>
          <p:spPr>
            <a:xfrm>
              <a:off x="1733190" y="4598655"/>
              <a:ext cx="3568772"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dirty="0"/>
                <a:t>7000 km over single submarine fibre, </a:t>
              </a:r>
              <a:r>
                <a:rPr lang="it-IT" dirty="0" err="1"/>
                <a:t>extrapolated</a:t>
              </a:r>
              <a:r>
                <a:rPr lang="it-IT" dirty="0"/>
                <a:t> from 100 km </a:t>
              </a:r>
              <a:r>
                <a:rPr lang="it-IT" dirty="0" err="1"/>
                <a:t>measured</a:t>
              </a:r>
              <a:r>
                <a:rPr lang="it-IT" dirty="0"/>
                <a:t>  </a:t>
              </a:r>
              <a:r>
                <a:rPr lang="it-IT" dirty="0" err="1"/>
                <a:t>noise</a:t>
              </a:r>
              <a:endParaRPr lang="it-IT" dirty="0"/>
            </a:p>
          </p:txBody>
        </p:sp>
        <p:sp>
          <p:nvSpPr>
            <p:cNvPr id="10" name="Arco 9">
              <a:extLst>
                <a:ext uri="{FF2B5EF4-FFF2-40B4-BE49-F238E27FC236}">
                  <a16:creationId xmlns:a16="http://schemas.microsoft.com/office/drawing/2014/main" id="{D4BBD553-1E23-E06A-5B0F-A351628BCA11}"/>
                </a:ext>
              </a:extLst>
            </p:cNvPr>
            <p:cNvSpPr/>
            <p:nvPr/>
          </p:nvSpPr>
          <p:spPr>
            <a:xfrm rot="4695161">
              <a:off x="4872631" y="3184779"/>
              <a:ext cx="1990780" cy="1619794"/>
            </a:xfrm>
            <a:prstGeom prst="arc">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CasellaDiTesto 10">
              <a:extLst>
                <a:ext uri="{FF2B5EF4-FFF2-40B4-BE49-F238E27FC236}">
                  <a16:creationId xmlns:a16="http://schemas.microsoft.com/office/drawing/2014/main" id="{DE6CED26-2582-A4F6-5E1F-F847E235A07C}"/>
                </a:ext>
              </a:extLst>
            </p:cNvPr>
            <p:cNvSpPr txBox="1"/>
            <p:nvPr/>
          </p:nvSpPr>
          <p:spPr>
            <a:xfrm>
              <a:off x="6770227" y="4135685"/>
              <a:ext cx="2977460"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it-IT" dirty="0"/>
                <a:t>In </a:t>
              </a:r>
              <a:r>
                <a:rPr lang="it-IT" dirty="0" err="1"/>
                <a:t>this</a:t>
              </a:r>
              <a:r>
                <a:rPr lang="it-IT" dirty="0"/>
                <a:t> </a:t>
              </a:r>
              <a:r>
                <a:rPr lang="it-IT" dirty="0" err="1"/>
                <a:t>region</a:t>
              </a:r>
              <a:r>
                <a:rPr lang="it-IT" dirty="0"/>
                <a:t>: exploitation of </a:t>
              </a:r>
              <a:r>
                <a:rPr lang="it-IT" dirty="0" err="1"/>
                <a:t>separated</a:t>
              </a:r>
              <a:r>
                <a:rPr lang="it-IT" dirty="0"/>
                <a:t> fibre </a:t>
              </a:r>
              <a:r>
                <a:rPr lang="it-IT" dirty="0" err="1"/>
                <a:t>noise</a:t>
              </a:r>
              <a:r>
                <a:rPr lang="it-IT" dirty="0"/>
                <a:t> </a:t>
              </a:r>
              <a:r>
                <a:rPr lang="it-IT" dirty="0" err="1"/>
                <a:t>correlations</a:t>
              </a:r>
              <a:endParaRPr lang="it-IT" dirty="0"/>
            </a:p>
          </p:txBody>
        </p:sp>
      </p:grpSp>
      <p:sp>
        <p:nvSpPr>
          <p:cNvPr id="12" name="Text Box 21">
            <a:extLst>
              <a:ext uri="{FF2B5EF4-FFF2-40B4-BE49-F238E27FC236}">
                <a16:creationId xmlns:a16="http://schemas.microsoft.com/office/drawing/2014/main" id="{2FA85988-8287-3BA2-8718-073FB8CC6FD5}"/>
              </a:ext>
            </a:extLst>
          </p:cNvPr>
          <p:cNvSpPr txBox="1">
            <a:spLocks noChangeArrowheads="1"/>
          </p:cNvSpPr>
          <p:nvPr/>
        </p:nvSpPr>
        <p:spPr bwMode="auto">
          <a:xfrm>
            <a:off x="8833225" y="5486048"/>
            <a:ext cx="3254708" cy="321445"/>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r>
              <a:rPr lang="en-US" sz="1200" dirty="0">
                <a:solidFill>
                  <a:schemeClr val="tx1"/>
                </a:solidFill>
              </a:rPr>
              <a:t>C. </a:t>
            </a:r>
            <a:r>
              <a:rPr lang="en-US" sz="1200" dirty="0" err="1">
                <a:solidFill>
                  <a:schemeClr val="tx1"/>
                </a:solidFill>
              </a:rPr>
              <a:t>Clivati</a:t>
            </a:r>
            <a:r>
              <a:rPr lang="en-US" sz="1200" dirty="0">
                <a:solidFill>
                  <a:schemeClr val="tx1"/>
                </a:solidFill>
              </a:rPr>
              <a:t> et al., Optica </a:t>
            </a:r>
            <a:r>
              <a:rPr lang="en-US" sz="1200" b="1" dirty="0">
                <a:solidFill>
                  <a:schemeClr val="tx1"/>
                </a:solidFill>
              </a:rPr>
              <a:t>14</a:t>
            </a:r>
            <a:r>
              <a:rPr lang="en-US" sz="1200" dirty="0">
                <a:solidFill>
                  <a:schemeClr val="tx1"/>
                </a:solidFill>
              </a:rPr>
              <a:t> (2018)</a:t>
            </a:r>
          </a:p>
        </p:txBody>
      </p:sp>
    </p:spTree>
    <p:extLst>
      <p:ext uri="{BB962C8B-B14F-4D97-AF65-F5344CB8AC3E}">
        <p14:creationId xmlns:p14="http://schemas.microsoft.com/office/powerpoint/2010/main" val="2377460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3572C2A2-363D-F4EA-B4AA-396608641ABF}"/>
              </a:ext>
            </a:extLst>
          </p:cNvPr>
          <p:cNvPicPr>
            <a:picLocks noChangeAspect="1"/>
          </p:cNvPicPr>
          <p:nvPr/>
        </p:nvPicPr>
        <p:blipFill rotWithShape="1">
          <a:blip r:embed="rId3"/>
          <a:srcRect l="44283" r="3486"/>
          <a:stretch/>
        </p:blipFill>
        <p:spPr>
          <a:xfrm>
            <a:off x="-33669" y="0"/>
            <a:ext cx="4072269" cy="6858000"/>
          </a:xfrm>
          <a:prstGeom prst="rect">
            <a:avLst/>
          </a:prstGeom>
        </p:spPr>
      </p:pic>
      <p:sp>
        <p:nvSpPr>
          <p:cNvPr id="9" name="Segnaposto testo 3">
            <a:extLst>
              <a:ext uri="{FF2B5EF4-FFF2-40B4-BE49-F238E27FC236}">
                <a16:creationId xmlns:a16="http://schemas.microsoft.com/office/drawing/2014/main" id="{D6B5149A-C2BB-18D9-943C-9F07E343E758}"/>
              </a:ext>
            </a:extLst>
          </p:cNvPr>
          <p:cNvSpPr txBox="1">
            <a:spLocks/>
          </p:cNvSpPr>
          <p:nvPr/>
        </p:nvSpPr>
        <p:spPr>
          <a:xfrm>
            <a:off x="4279162" y="0"/>
            <a:ext cx="5747888" cy="71163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fr-FR" sz="3100" b="1" spc="-1" dirty="0" err="1">
                <a:solidFill>
                  <a:srgbClr val="0070C0"/>
                </a:solidFill>
                <a:latin typeface="Calibri"/>
                <a:ea typeface="Calibri"/>
                <a:cs typeface="Calibri"/>
                <a:sym typeface="Calibri"/>
              </a:rPr>
              <a:t>Italian</a:t>
            </a:r>
            <a:r>
              <a:rPr lang="fr-FR" sz="3100" b="1" spc="-1" dirty="0">
                <a:solidFill>
                  <a:srgbClr val="0070C0"/>
                </a:solidFill>
                <a:latin typeface="Calibri"/>
                <a:ea typeface="Calibri"/>
                <a:cs typeface="Calibri"/>
                <a:sym typeface="Calibri"/>
              </a:rPr>
              <a:t> Quantum Backbone </a:t>
            </a:r>
            <a:r>
              <a:rPr lang="fr-FR" sz="3100" b="1" spc="-1" dirty="0" err="1">
                <a:solidFill>
                  <a:srgbClr val="0070C0"/>
                </a:solidFill>
                <a:latin typeface="Calibri"/>
                <a:ea typeface="Calibri"/>
                <a:cs typeface="Calibri"/>
                <a:sym typeface="Calibri"/>
              </a:rPr>
              <a:t>steps</a:t>
            </a:r>
            <a:endParaRPr lang="it-IT" sz="3100" b="1" spc="-1" dirty="0">
              <a:solidFill>
                <a:srgbClr val="0070C0"/>
              </a:solidFill>
              <a:latin typeface="Calibri"/>
              <a:ea typeface="Calibri"/>
              <a:cs typeface="Calibri"/>
              <a:sym typeface="Calibri"/>
            </a:endParaRPr>
          </a:p>
        </p:txBody>
      </p:sp>
      <p:sp>
        <p:nvSpPr>
          <p:cNvPr id="12" name="Titolo 1">
            <a:extLst>
              <a:ext uri="{FF2B5EF4-FFF2-40B4-BE49-F238E27FC236}">
                <a16:creationId xmlns:a16="http://schemas.microsoft.com/office/drawing/2014/main" id="{B285C53D-48CF-023C-8BAD-E33BC19ADA08}"/>
              </a:ext>
            </a:extLst>
          </p:cNvPr>
          <p:cNvSpPr txBox="1">
            <a:spLocks/>
          </p:cNvSpPr>
          <p:nvPr/>
        </p:nvSpPr>
        <p:spPr>
          <a:xfrm>
            <a:off x="4366620" y="938979"/>
            <a:ext cx="6313572" cy="57824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1200"/>
              </a:spcAft>
            </a:pPr>
            <a:r>
              <a:rPr lang="en-US" sz="2000" b="1" dirty="0">
                <a:latin typeface="Calibri" panose="020F0502020204030204" pitchFamily="34" charset="0"/>
              </a:rPr>
              <a:t>2014 	</a:t>
            </a:r>
            <a:r>
              <a:rPr lang="en-US" sz="2000" dirty="0">
                <a:solidFill>
                  <a:srgbClr val="0070C0"/>
                </a:solidFill>
                <a:latin typeface="Calibri" panose="020F0502020204030204" pitchFamily="34" charset="0"/>
              </a:rPr>
              <a:t>650 km Link</a:t>
            </a:r>
          </a:p>
          <a:p>
            <a:pPr algn="l">
              <a:spcAft>
                <a:spcPts val="1200"/>
              </a:spcAft>
            </a:pPr>
            <a:r>
              <a:rPr lang="en-US" sz="2000" b="1" dirty="0">
                <a:latin typeface="Calibri" panose="020F0502020204030204" pitchFamily="34" charset="0"/>
              </a:rPr>
              <a:t>2015 	</a:t>
            </a:r>
            <a:r>
              <a:rPr lang="en-US" sz="2000" b="1" dirty="0">
                <a:solidFill>
                  <a:srgbClr val="0070C0"/>
                </a:solidFill>
                <a:latin typeface="Calibri" panose="020F0502020204030204" pitchFamily="34" charset="0"/>
              </a:rPr>
              <a:t>8</a:t>
            </a:r>
            <a:r>
              <a:rPr lang="en-US" sz="2000" b="1" baseline="30000" dirty="0">
                <a:solidFill>
                  <a:srgbClr val="0070C0"/>
                </a:solidFill>
                <a:latin typeface="Calibri" panose="020F0502020204030204" pitchFamily="34" charset="0"/>
              </a:rPr>
              <a:t>th</a:t>
            </a:r>
            <a:r>
              <a:rPr lang="en-US" sz="2000" b="1" dirty="0">
                <a:solidFill>
                  <a:srgbClr val="0070C0"/>
                </a:solidFill>
                <a:latin typeface="Calibri" panose="020F0502020204030204" pitchFamily="34" charset="0"/>
              </a:rPr>
              <a:t> Symposium on Frequency Metrology</a:t>
            </a:r>
          </a:p>
          <a:p>
            <a:pPr algn="l">
              <a:spcAft>
                <a:spcPts val="1200"/>
              </a:spcAft>
            </a:pPr>
            <a:r>
              <a:rPr lang="en-US" sz="2000" b="1" dirty="0">
                <a:latin typeface="Calibri" panose="020F0502020204030204" pitchFamily="34" charset="0"/>
              </a:rPr>
              <a:t>2016 	</a:t>
            </a:r>
            <a:r>
              <a:rPr lang="en-US" sz="2000" dirty="0">
                <a:solidFill>
                  <a:srgbClr val="0070C0"/>
                </a:solidFill>
                <a:latin typeface="Calibri" panose="020F0502020204030204" pitchFamily="34" charset="0"/>
              </a:rPr>
              <a:t>Remote SI traceability for spectroscopy</a:t>
            </a:r>
          </a:p>
          <a:p>
            <a:pPr algn="l">
              <a:spcAft>
                <a:spcPts val="1200"/>
              </a:spcAft>
            </a:pPr>
            <a:r>
              <a:rPr lang="en-US" sz="2000" dirty="0">
                <a:solidFill>
                  <a:srgbClr val="0070C0"/>
                </a:solidFill>
                <a:latin typeface="Calibri" panose="020F0502020204030204" pitchFamily="34" charset="0"/>
              </a:rPr>
              <a:t>	 // Remotely enabling quantum simulation</a:t>
            </a:r>
          </a:p>
          <a:p>
            <a:pPr algn="l">
              <a:spcAft>
                <a:spcPts val="1200"/>
              </a:spcAft>
            </a:pPr>
            <a:r>
              <a:rPr lang="en-US" sz="2000" b="1" dirty="0">
                <a:latin typeface="Calibri" panose="020F0502020204030204" pitchFamily="34" charset="0"/>
              </a:rPr>
              <a:t>2018 	</a:t>
            </a:r>
            <a:r>
              <a:rPr lang="en-US" sz="2000" dirty="0">
                <a:solidFill>
                  <a:srgbClr val="0070C0"/>
                </a:solidFill>
                <a:latin typeface="Calibri" panose="020F0502020204030204" pitchFamily="34" charset="0"/>
              </a:rPr>
              <a:t>Chronometric Levelling (Relativistic Geodesy)</a:t>
            </a:r>
          </a:p>
          <a:p>
            <a:pPr algn="l">
              <a:spcAft>
                <a:spcPts val="1200"/>
              </a:spcAft>
            </a:pPr>
            <a:r>
              <a:rPr lang="en-US" sz="2000" dirty="0">
                <a:latin typeface="Calibri" panose="020F0502020204030204" pitchFamily="34" charset="0"/>
              </a:rPr>
              <a:t>	</a:t>
            </a:r>
            <a:r>
              <a:rPr lang="en-US" sz="2000" dirty="0">
                <a:solidFill>
                  <a:srgbClr val="0070C0"/>
                </a:solidFill>
                <a:latin typeface="Calibri" panose="020F0502020204030204" pitchFamily="34" charset="0"/>
              </a:rPr>
              <a:t>// Submarine Cables and Earthquake sensing</a:t>
            </a:r>
          </a:p>
          <a:p>
            <a:pPr algn="l">
              <a:spcAft>
                <a:spcPts val="1200"/>
              </a:spcAft>
            </a:pPr>
            <a:r>
              <a:rPr lang="en-US" sz="2000" b="1" dirty="0">
                <a:latin typeface="Calibri" panose="020F0502020204030204" pitchFamily="34" charset="0"/>
              </a:rPr>
              <a:t>2017- 2020 </a:t>
            </a:r>
            <a:r>
              <a:rPr lang="en-US" sz="2000" dirty="0">
                <a:solidFill>
                  <a:srgbClr val="0070C0"/>
                </a:solidFill>
                <a:latin typeface="Calibri" panose="020F0502020204030204" pitchFamily="34" charset="0"/>
              </a:rPr>
              <a:t>1850 km optical link // Radioastronomy</a:t>
            </a:r>
          </a:p>
          <a:p>
            <a:pPr algn="l">
              <a:spcAft>
                <a:spcPts val="1200"/>
              </a:spcAft>
            </a:pPr>
            <a:r>
              <a:rPr lang="en-US" sz="2000" b="1" dirty="0">
                <a:latin typeface="Calibri" panose="020F0502020204030204" pitchFamily="34" charset="0"/>
                <a:sym typeface="Wingdings" panose="05000000000000000000" pitchFamily="2" charset="2"/>
              </a:rPr>
              <a:t>2021	</a:t>
            </a:r>
            <a:r>
              <a:rPr lang="en-US" sz="2000" dirty="0">
                <a:solidFill>
                  <a:srgbClr val="0070C0"/>
                </a:solidFill>
                <a:latin typeface="Calibri" panose="020F0502020204030204" pitchFamily="34" charset="0"/>
                <a:sym typeface="Wingdings" panose="05000000000000000000" pitchFamily="2" charset="2"/>
              </a:rPr>
              <a:t>1000 km White Rabbit Timing</a:t>
            </a:r>
          </a:p>
          <a:p>
            <a:pPr algn="l">
              <a:spcAft>
                <a:spcPts val="1200"/>
              </a:spcAft>
            </a:pPr>
            <a:r>
              <a:rPr lang="en-US" sz="2000" b="1" dirty="0">
                <a:latin typeface="Calibri" panose="020F0502020204030204" pitchFamily="34" charset="0"/>
                <a:sym typeface="Wingdings" panose="05000000000000000000" pitchFamily="2" charset="2"/>
              </a:rPr>
              <a:t>2022 	</a:t>
            </a:r>
            <a:r>
              <a:rPr lang="en-US" sz="2000" dirty="0">
                <a:solidFill>
                  <a:srgbClr val="0070C0"/>
                </a:solidFill>
                <a:latin typeface="Calibri" panose="020F0502020204030204" pitchFamily="34" charset="0"/>
                <a:sym typeface="Wingdings" panose="05000000000000000000" pitchFamily="2" charset="2"/>
              </a:rPr>
              <a:t>Atlantic cable - </a:t>
            </a:r>
            <a:r>
              <a:rPr lang="en-US" sz="2000" dirty="0" err="1">
                <a:solidFill>
                  <a:srgbClr val="0070C0"/>
                </a:solidFill>
                <a:latin typeface="Calibri" panose="020F0502020204030204" pitchFamily="34" charset="0"/>
                <a:sym typeface="Wingdings" panose="05000000000000000000" pitchFamily="2" charset="2"/>
              </a:rPr>
              <a:t>seabottom</a:t>
            </a:r>
            <a:r>
              <a:rPr lang="en-US" sz="2000" dirty="0">
                <a:solidFill>
                  <a:srgbClr val="0070C0"/>
                </a:solidFill>
                <a:latin typeface="Calibri" panose="020F0502020204030204" pitchFamily="34" charset="0"/>
                <a:sym typeface="Wingdings" panose="05000000000000000000" pitchFamily="2" charset="2"/>
              </a:rPr>
              <a:t> sensing </a:t>
            </a:r>
          </a:p>
          <a:p>
            <a:pPr algn="l">
              <a:spcAft>
                <a:spcPts val="1200"/>
              </a:spcAft>
            </a:pPr>
            <a:r>
              <a:rPr lang="en-US" sz="2000" dirty="0">
                <a:solidFill>
                  <a:srgbClr val="0070C0"/>
                </a:solidFill>
                <a:latin typeface="Calibri" panose="020F0502020204030204" pitchFamily="34" charset="0"/>
                <a:sym typeface="Wingdings" panose="05000000000000000000" pitchFamily="2" charset="2"/>
              </a:rPr>
              <a:t>	//Clock comparisons </a:t>
            </a:r>
          </a:p>
          <a:p>
            <a:pPr algn="l">
              <a:spcAft>
                <a:spcPts val="1200"/>
              </a:spcAft>
            </a:pPr>
            <a:r>
              <a:rPr lang="en-US" sz="2000" dirty="0">
                <a:solidFill>
                  <a:srgbClr val="0070C0"/>
                </a:solidFill>
                <a:latin typeface="Calibri" panose="020F0502020204030204" pitchFamily="34" charset="0"/>
                <a:sym typeface="Wingdings" panose="05000000000000000000" pitchFamily="2" charset="2"/>
              </a:rPr>
              <a:t>	//Quantum Communication </a:t>
            </a:r>
          </a:p>
          <a:p>
            <a:pPr algn="l">
              <a:spcAft>
                <a:spcPts val="1200"/>
              </a:spcAft>
            </a:pPr>
            <a:r>
              <a:rPr lang="en-US" sz="2000" b="1" dirty="0">
                <a:latin typeface="Calibri" panose="020F0502020204030204" pitchFamily="34" charset="0"/>
                <a:sym typeface="Wingdings" panose="05000000000000000000" pitchFamily="2" charset="2"/>
              </a:rPr>
              <a:t>2023	</a:t>
            </a:r>
            <a:r>
              <a:rPr lang="en-US" sz="2000" dirty="0">
                <a:solidFill>
                  <a:srgbClr val="0070C0"/>
                </a:solidFill>
                <a:latin typeface="Calibri" panose="020F0502020204030204" pitchFamily="34" charset="0"/>
                <a:sym typeface="Wingdings" panose="05000000000000000000" pitchFamily="2" charset="2"/>
              </a:rPr>
              <a:t> Seismic permanent Observatory</a:t>
            </a:r>
          </a:p>
          <a:p>
            <a:pPr algn="l">
              <a:spcAft>
                <a:spcPts val="1200"/>
              </a:spcAft>
            </a:pPr>
            <a:endParaRPr lang="it-IT" sz="2000" dirty="0">
              <a:latin typeface="Calibri" panose="020F0502020204030204" pitchFamily="34" charset="0"/>
            </a:endParaRPr>
          </a:p>
        </p:txBody>
      </p:sp>
      <p:sp>
        <p:nvSpPr>
          <p:cNvPr id="2" name="Segnaposto piè di pagina 3">
            <a:extLst>
              <a:ext uri="{FF2B5EF4-FFF2-40B4-BE49-F238E27FC236}">
                <a16:creationId xmlns:a16="http://schemas.microsoft.com/office/drawing/2014/main" id="{B976AB1B-D98D-F2FD-714E-8118DA64D40F}"/>
              </a:ext>
            </a:extLst>
          </p:cNvPr>
          <p:cNvSpPr>
            <a:spLocks noGrp="1"/>
          </p:cNvSpPr>
          <p:nvPr>
            <p:ph type="ftr" idx="11"/>
          </p:nvPr>
        </p:nvSpPr>
        <p:spPr>
          <a:xfrm>
            <a:off x="4038600" y="6356350"/>
            <a:ext cx="4114800" cy="365100"/>
          </a:xfrm>
        </p:spPr>
        <p:txBody>
          <a:bodyPr/>
          <a:lstStyle/>
          <a:p>
            <a:r>
              <a:rPr lang="en-US" dirty="0"/>
              <a:t>9SFM - Kingscliff AUS - October 20th, 2023</a:t>
            </a:r>
            <a:endParaRPr lang="it-IT" dirty="0"/>
          </a:p>
        </p:txBody>
      </p:sp>
    </p:spTree>
    <p:extLst>
      <p:ext uri="{BB962C8B-B14F-4D97-AF65-F5344CB8AC3E}">
        <p14:creationId xmlns:p14="http://schemas.microsoft.com/office/powerpoint/2010/main" val="3187192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Immagine 250"/>
          <p:cNvPicPr/>
          <p:nvPr/>
        </p:nvPicPr>
        <p:blipFill>
          <a:blip r:embed="rId2"/>
          <a:srcRect l="5606"/>
          <a:stretch/>
        </p:blipFill>
        <p:spPr>
          <a:xfrm>
            <a:off x="5943600" y="1371600"/>
            <a:ext cx="2634120" cy="4341960"/>
          </a:xfrm>
          <a:prstGeom prst="rect">
            <a:avLst/>
          </a:prstGeom>
          <a:ln w="0">
            <a:noFill/>
          </a:ln>
        </p:spPr>
      </p:pic>
      <p:sp>
        <p:nvSpPr>
          <p:cNvPr id="253" name="PlaceHolder 2"/>
          <p:cNvSpPr>
            <a:spLocks noGrp="1"/>
          </p:cNvSpPr>
          <p:nvPr>
            <p:ph type="body" idx="1"/>
          </p:nvPr>
        </p:nvSpPr>
        <p:spPr>
          <a:xfrm>
            <a:off x="819387" y="1328779"/>
            <a:ext cx="5224920" cy="2438045"/>
          </a:xfrm>
          <a:prstGeom prst="rect">
            <a:avLst/>
          </a:prstGeom>
          <a:noFill/>
          <a:ln w="0">
            <a:noFill/>
          </a:ln>
        </p:spPr>
        <p:txBody>
          <a:bodyPr lIns="0" tIns="0" rIns="0" bIns="0" anchor="ctr">
            <a:noAutofit/>
          </a:bodyPr>
          <a:lstStyle/>
          <a:p>
            <a:pPr>
              <a:lnSpc>
                <a:spcPct val="100000"/>
              </a:lnSpc>
              <a:buNone/>
            </a:pPr>
            <a:endParaRPr lang="en-US" sz="1000" spc="-1" dirty="0"/>
          </a:p>
          <a:p>
            <a:pPr marL="215995" indent="-215995">
              <a:spcBef>
                <a:spcPts val="289"/>
              </a:spcBef>
              <a:buSzPct val="45000"/>
              <a:buFont typeface="Wingdings" charset="2"/>
              <a:buChar char=""/>
            </a:pPr>
            <a:r>
              <a:rPr lang="en-US" sz="2200" spc="-1" dirty="0"/>
              <a:t>36 km commercial link pair</a:t>
            </a:r>
            <a:br>
              <a:rPr sz="2200" dirty="0"/>
            </a:br>
            <a:r>
              <a:rPr lang="en-US" sz="2200" spc="-1" dirty="0"/>
              <a:t>(Ascoli Piceno - Teramo)</a:t>
            </a:r>
          </a:p>
          <a:p>
            <a:pPr marL="215995" indent="-215995">
              <a:spcBef>
                <a:spcPts val="289"/>
              </a:spcBef>
              <a:buSzPct val="45000"/>
              <a:buFont typeface="Wingdings" charset="2"/>
              <a:buChar char=""/>
            </a:pPr>
            <a:r>
              <a:rPr lang="en-US" sz="2200" b="1" spc="-1" dirty="0"/>
              <a:t>highly seismic area</a:t>
            </a:r>
            <a:endParaRPr lang="en-US" sz="2200" spc="-1" dirty="0"/>
          </a:p>
          <a:p>
            <a:pPr marL="215995" indent="-215995">
              <a:spcBef>
                <a:spcPts val="289"/>
              </a:spcBef>
              <a:buSzPct val="45000"/>
              <a:buFont typeface="Wingdings" charset="2"/>
              <a:buChar char=""/>
            </a:pPr>
            <a:r>
              <a:rPr lang="en-US" sz="2200" spc="-1" dirty="0"/>
              <a:t>populated towns and road traffic</a:t>
            </a:r>
          </a:p>
          <a:p>
            <a:pPr marL="215995" indent="-215995">
              <a:spcBef>
                <a:spcPts val="289"/>
              </a:spcBef>
              <a:buSzPct val="45000"/>
              <a:buFont typeface="Wingdings" charset="2"/>
              <a:buChar char=""/>
            </a:pPr>
            <a:r>
              <a:rPr lang="en-US" sz="2200" spc="-1" dirty="0"/>
              <a:t>1 sensing DWDM channel</a:t>
            </a:r>
          </a:p>
          <a:p>
            <a:pPr marL="215995" indent="-215995">
              <a:spcBef>
                <a:spcPts val="289"/>
              </a:spcBef>
              <a:buSzPct val="45000"/>
              <a:buFont typeface="Wingdings" charset="2"/>
              <a:buChar char=""/>
            </a:pPr>
            <a:r>
              <a:rPr lang="en-US" sz="2200" b="1" spc="-1" dirty="0"/>
              <a:t>coexistence with data traffic</a:t>
            </a:r>
            <a:endParaRPr lang="en-US" sz="2200" spc="-1" dirty="0"/>
          </a:p>
          <a:p>
            <a:pPr marL="215995" indent="-215995">
              <a:spcBef>
                <a:spcPts val="289"/>
              </a:spcBef>
              <a:buSzPct val="45000"/>
              <a:buFont typeface="Wingdings" charset="2"/>
              <a:buChar char=""/>
            </a:pPr>
            <a:r>
              <a:rPr lang="en-US" sz="2200" spc="-1" dirty="0"/>
              <a:t>comparison with local seismometers</a:t>
            </a:r>
          </a:p>
        </p:txBody>
      </p:sp>
      <p:pic>
        <p:nvPicPr>
          <p:cNvPr id="254" name="Immagine 253"/>
          <p:cNvPicPr/>
          <p:nvPr/>
        </p:nvPicPr>
        <p:blipFill>
          <a:blip r:embed="rId3"/>
          <a:stretch/>
        </p:blipFill>
        <p:spPr>
          <a:xfrm>
            <a:off x="8458200" y="1095120"/>
            <a:ext cx="3427560" cy="4847040"/>
          </a:xfrm>
          <a:prstGeom prst="rect">
            <a:avLst/>
          </a:prstGeom>
          <a:ln w="0">
            <a:noFill/>
          </a:ln>
        </p:spPr>
      </p:pic>
      <p:sp>
        <p:nvSpPr>
          <p:cNvPr id="257" name="Connettore diritto 256"/>
          <p:cNvSpPr/>
          <p:nvPr/>
        </p:nvSpPr>
        <p:spPr>
          <a:xfrm flipV="1">
            <a:off x="7772400" y="3429000"/>
            <a:ext cx="2514600" cy="228600"/>
          </a:xfrm>
          <a:prstGeom prst="line">
            <a:avLst/>
          </a:prstGeom>
          <a:ln w="76320">
            <a:solidFill>
              <a:srgbClr val="FFFFFF"/>
            </a:solidFill>
            <a:round/>
            <a:tailEnd type="triangle" w="med" len="med"/>
          </a:ln>
        </p:spPr>
        <p:style>
          <a:lnRef idx="0">
            <a:scrgbClr r="0" g="0" b="0"/>
          </a:lnRef>
          <a:fillRef idx="0">
            <a:scrgbClr r="0" g="0" b="0"/>
          </a:fillRef>
          <a:effectRef idx="0">
            <a:scrgbClr r="0" g="0" b="0"/>
          </a:effectRef>
          <a:fontRef idx="minor"/>
        </p:style>
        <p:txBody>
          <a:bodyPr/>
          <a:lstStyle/>
          <a:p>
            <a:endParaRPr lang="it-IT" sz="1800"/>
          </a:p>
        </p:txBody>
      </p:sp>
      <p:pic>
        <p:nvPicPr>
          <p:cNvPr id="4" name="Immagine 3">
            <a:extLst>
              <a:ext uri="{FF2B5EF4-FFF2-40B4-BE49-F238E27FC236}">
                <a16:creationId xmlns:a16="http://schemas.microsoft.com/office/drawing/2014/main" id="{BC832FDE-67A8-6C66-92B9-1232894CE5EB}"/>
              </a:ext>
            </a:extLst>
          </p:cNvPr>
          <p:cNvPicPr/>
          <p:nvPr/>
        </p:nvPicPr>
        <p:blipFill>
          <a:blip r:embed="rId4"/>
          <a:stretch/>
        </p:blipFill>
        <p:spPr>
          <a:xfrm>
            <a:off x="481959" y="6178542"/>
            <a:ext cx="2810488" cy="547966"/>
          </a:xfrm>
          <a:prstGeom prst="rect">
            <a:avLst/>
          </a:prstGeom>
          <a:ln w="0">
            <a:noFill/>
          </a:ln>
        </p:spPr>
      </p:pic>
      <p:pic>
        <p:nvPicPr>
          <p:cNvPr id="5" name="Immagine 4">
            <a:extLst>
              <a:ext uri="{FF2B5EF4-FFF2-40B4-BE49-F238E27FC236}">
                <a16:creationId xmlns:a16="http://schemas.microsoft.com/office/drawing/2014/main" id="{E563C554-76C2-8BD6-C799-BBE3F476DDA6}"/>
              </a:ext>
            </a:extLst>
          </p:cNvPr>
          <p:cNvPicPr/>
          <p:nvPr/>
        </p:nvPicPr>
        <p:blipFill>
          <a:blip r:embed="rId5"/>
          <a:stretch/>
        </p:blipFill>
        <p:spPr>
          <a:xfrm>
            <a:off x="412786" y="4027351"/>
            <a:ext cx="1852800" cy="597120"/>
          </a:xfrm>
          <a:prstGeom prst="rect">
            <a:avLst/>
          </a:prstGeom>
          <a:ln w="0">
            <a:noFill/>
          </a:ln>
        </p:spPr>
      </p:pic>
      <p:pic>
        <p:nvPicPr>
          <p:cNvPr id="6" name="Immagine 5">
            <a:extLst>
              <a:ext uri="{FF2B5EF4-FFF2-40B4-BE49-F238E27FC236}">
                <a16:creationId xmlns:a16="http://schemas.microsoft.com/office/drawing/2014/main" id="{BE8748DE-2BE4-F61C-A4A1-5EE61FF1716D}"/>
              </a:ext>
            </a:extLst>
          </p:cNvPr>
          <p:cNvPicPr/>
          <p:nvPr/>
        </p:nvPicPr>
        <p:blipFill>
          <a:blip r:embed="rId6"/>
          <a:stretch/>
        </p:blipFill>
        <p:spPr>
          <a:xfrm>
            <a:off x="412786" y="4813729"/>
            <a:ext cx="2169600" cy="414240"/>
          </a:xfrm>
          <a:prstGeom prst="rect">
            <a:avLst/>
          </a:prstGeom>
          <a:ln w="0">
            <a:noFill/>
          </a:ln>
        </p:spPr>
      </p:pic>
      <p:pic>
        <p:nvPicPr>
          <p:cNvPr id="7" name="Immagine 6">
            <a:extLst>
              <a:ext uri="{FF2B5EF4-FFF2-40B4-BE49-F238E27FC236}">
                <a16:creationId xmlns:a16="http://schemas.microsoft.com/office/drawing/2014/main" id="{101E982D-5362-CF64-AA58-404473C2C576}"/>
              </a:ext>
            </a:extLst>
          </p:cNvPr>
          <p:cNvPicPr/>
          <p:nvPr/>
        </p:nvPicPr>
        <p:blipFill>
          <a:blip r:embed="rId7"/>
          <a:stretch/>
        </p:blipFill>
        <p:spPr>
          <a:xfrm>
            <a:off x="370706" y="5318385"/>
            <a:ext cx="2169600" cy="737079"/>
          </a:xfrm>
          <a:prstGeom prst="rect">
            <a:avLst/>
          </a:prstGeom>
          <a:ln w="0">
            <a:noFill/>
          </a:ln>
        </p:spPr>
      </p:pic>
      <p:sp>
        <p:nvSpPr>
          <p:cNvPr id="3" name="Segnaposto piè di pagina 2">
            <a:extLst>
              <a:ext uri="{FF2B5EF4-FFF2-40B4-BE49-F238E27FC236}">
                <a16:creationId xmlns:a16="http://schemas.microsoft.com/office/drawing/2014/main" id="{102DCD68-5981-50A9-9EC2-55AB38DFF4EB}"/>
              </a:ext>
            </a:extLst>
          </p:cNvPr>
          <p:cNvSpPr>
            <a:spLocks noGrp="1"/>
          </p:cNvSpPr>
          <p:nvPr>
            <p:ph type="ftr" idx="11"/>
          </p:nvPr>
        </p:nvSpPr>
        <p:spPr/>
        <p:txBody>
          <a:bodyPr/>
          <a:lstStyle/>
          <a:p>
            <a:r>
              <a:rPr lang="en-US" dirty="0"/>
              <a:t>9SFM - Kingscliff AUS - October 20th, 2023</a:t>
            </a:r>
          </a:p>
        </p:txBody>
      </p:sp>
      <p:sp>
        <p:nvSpPr>
          <p:cNvPr id="8" name="PlaceHolder 1">
            <a:extLst>
              <a:ext uri="{FF2B5EF4-FFF2-40B4-BE49-F238E27FC236}">
                <a16:creationId xmlns:a16="http://schemas.microsoft.com/office/drawing/2014/main" id="{3955C5B1-8020-1CA8-5400-D78661412AE0}"/>
              </a:ext>
            </a:extLst>
          </p:cNvPr>
          <p:cNvSpPr txBox="1">
            <a:spLocks/>
          </p:cNvSpPr>
          <p:nvPr/>
        </p:nvSpPr>
        <p:spPr>
          <a:xfrm>
            <a:off x="629033" y="79670"/>
            <a:ext cx="10515600" cy="1325700"/>
          </a:xfrm>
          <a:prstGeom prst="rect">
            <a:avLst/>
          </a:prstGeom>
          <a:noFill/>
          <a:ln w="9360">
            <a:noFill/>
          </a:ln>
        </p:spPr>
        <p:txBody>
          <a:bodyPr spcFirstLastPara="1" wrap="square" lIns="120000" tIns="60000" rIns="120000" bIns="60000" numCol="1" spcCol="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467" b="1" spc="-1" dirty="0">
                <a:solidFill>
                  <a:srgbClr val="0070C0"/>
                </a:solidFill>
              </a:rPr>
              <a:t>Sensing with terrestrial fibers: the</a:t>
            </a:r>
            <a:r>
              <a:rPr lang="en-GB" sz="3600" b="1" spc="-1" dirty="0">
                <a:solidFill>
                  <a:srgbClr val="0070C0"/>
                </a:solidFill>
              </a:rPr>
              <a:t> permanent observatory MEGLIO in central Italy</a:t>
            </a:r>
            <a:endParaRPr lang="en-US" sz="3467" b="1" spc="-1" dirty="0">
              <a:solidFill>
                <a:srgbClr val="0070C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PlaceHolder 1"/>
          <p:cNvSpPr>
            <a:spLocks noGrp="1"/>
          </p:cNvSpPr>
          <p:nvPr>
            <p:ph type="title"/>
          </p:nvPr>
        </p:nvSpPr>
        <p:spPr>
          <a:xfrm>
            <a:off x="258209" y="-346919"/>
            <a:ext cx="10515600" cy="1325700"/>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ea typeface="Calibri"/>
              </a:rPr>
              <a:t>Detection of weak, local, earthquakes...</a:t>
            </a:r>
            <a:r>
              <a:rPr lang="en-US" sz="3467" b="1" spc="-1" dirty="0">
                <a:solidFill>
                  <a:srgbClr val="0070C0"/>
                </a:solidFill>
                <a:latin typeface="Calibri"/>
              </a:rPr>
              <a:t> ... and strong, distant, earthquakes</a:t>
            </a:r>
            <a:endParaRPr lang="en-US" sz="3467" spc="-1" dirty="0">
              <a:solidFill>
                <a:srgbClr val="0070C0"/>
              </a:solidFill>
            </a:endParaRPr>
          </a:p>
        </p:txBody>
      </p:sp>
      <p:sp>
        <p:nvSpPr>
          <p:cNvPr id="4" name="Segnaposto piè di pagina 3">
            <a:extLst>
              <a:ext uri="{FF2B5EF4-FFF2-40B4-BE49-F238E27FC236}">
                <a16:creationId xmlns:a16="http://schemas.microsoft.com/office/drawing/2014/main" id="{7761657B-C893-6B0C-E85D-BFB939D1B80C}"/>
              </a:ext>
            </a:extLst>
          </p:cNvPr>
          <p:cNvSpPr>
            <a:spLocks noGrp="1"/>
          </p:cNvSpPr>
          <p:nvPr>
            <p:ph type="ftr" idx="11"/>
          </p:nvPr>
        </p:nvSpPr>
        <p:spPr/>
        <p:txBody>
          <a:bodyPr/>
          <a:lstStyle/>
          <a:p>
            <a:r>
              <a:rPr lang="en-US">
                <a:solidFill>
                  <a:schemeClr val="bg1"/>
                </a:solidFill>
              </a:rPr>
              <a:t>9SFM - Kingscliff AUS - October 20th, 2023</a:t>
            </a:r>
            <a:endParaRPr lang="en-US" dirty="0">
              <a:solidFill>
                <a:schemeClr val="bg1"/>
              </a:solidFill>
            </a:endParaRPr>
          </a:p>
        </p:txBody>
      </p:sp>
      <p:sp>
        <p:nvSpPr>
          <p:cNvPr id="232" name="Rettangolo 231"/>
          <p:cNvSpPr/>
          <p:nvPr/>
        </p:nvSpPr>
        <p:spPr>
          <a:xfrm>
            <a:off x="515229" y="1350084"/>
            <a:ext cx="4539837" cy="1617797"/>
          </a:xfrm>
          <a:prstGeom prst="rect">
            <a:avLst/>
          </a:prstGeom>
          <a:noFill/>
          <a:ln w="0">
            <a:noFill/>
          </a:ln>
        </p:spPr>
        <p:style>
          <a:lnRef idx="0">
            <a:scrgbClr r="0" g="0" b="0"/>
          </a:lnRef>
          <a:fillRef idx="0">
            <a:scrgbClr r="0" g="0" b="0"/>
          </a:fillRef>
          <a:effectRef idx="0">
            <a:scrgbClr r="0" g="0" b="0"/>
          </a:effectRef>
          <a:fontRef idx="minor"/>
        </p:style>
        <p:txBody>
          <a:bodyPr lIns="120000" tIns="60000" rIns="120000" bIns="60000" anchor="t">
            <a:noAutofit/>
          </a:bodyPr>
          <a:lstStyle/>
          <a:p>
            <a:pPr>
              <a:lnSpc>
                <a:spcPct val="100000"/>
              </a:lnSpc>
              <a:buNone/>
            </a:pPr>
            <a:r>
              <a:rPr lang="en-US" sz="2267" spc="-1" dirty="0" err="1">
                <a:latin typeface="Calibri"/>
              </a:rPr>
              <a:t>Civitella</a:t>
            </a:r>
            <a:r>
              <a:rPr lang="en-US" sz="2267" spc="-1" dirty="0">
                <a:latin typeface="Calibri"/>
              </a:rPr>
              <a:t> (Italy), </a:t>
            </a:r>
          </a:p>
          <a:p>
            <a:pPr>
              <a:lnSpc>
                <a:spcPct val="100000"/>
              </a:lnSpc>
              <a:buNone/>
            </a:pPr>
            <a:r>
              <a:rPr lang="en-US" sz="2267" spc="-1" dirty="0">
                <a:latin typeface="Calibri"/>
              </a:rPr>
              <a:t>Feb. 19th, 2022</a:t>
            </a:r>
            <a:endParaRPr lang="en-US" sz="2267" spc="-1" dirty="0">
              <a:latin typeface="Arial"/>
              <a:ea typeface="Noto Sans CJK SC"/>
            </a:endParaRPr>
          </a:p>
          <a:p>
            <a:pPr>
              <a:lnSpc>
                <a:spcPct val="100000"/>
              </a:lnSpc>
              <a:buNone/>
            </a:pPr>
            <a:r>
              <a:rPr lang="en-US" sz="2267" b="1" spc="-1" dirty="0">
                <a:latin typeface="Calibri"/>
              </a:rPr>
              <a:t>magnitude 2.0</a:t>
            </a:r>
            <a:endParaRPr lang="en-US" sz="2267" spc="-1" dirty="0">
              <a:latin typeface="Arial"/>
              <a:ea typeface="Noto Sans CJK SC"/>
            </a:endParaRPr>
          </a:p>
          <a:p>
            <a:pPr>
              <a:lnSpc>
                <a:spcPct val="100000"/>
              </a:lnSpc>
              <a:buNone/>
            </a:pPr>
            <a:r>
              <a:rPr lang="en-US" sz="2267" b="1" spc="-1" dirty="0">
                <a:latin typeface="Calibri"/>
                <a:ea typeface="Noto Sans CJK SC"/>
              </a:rPr>
              <a:t>distance 18 km</a:t>
            </a:r>
            <a:endParaRPr lang="en-US" sz="2267" spc="-1" dirty="0">
              <a:latin typeface="Arial"/>
              <a:ea typeface="Noto Sans CJK SC"/>
            </a:endParaRPr>
          </a:p>
        </p:txBody>
      </p:sp>
      <p:pic>
        <p:nvPicPr>
          <p:cNvPr id="233" name="Immagine 232"/>
          <p:cNvPicPr/>
          <p:nvPr/>
        </p:nvPicPr>
        <p:blipFill>
          <a:blip r:embed="rId3"/>
          <a:stretch/>
        </p:blipFill>
        <p:spPr>
          <a:xfrm>
            <a:off x="2816352" y="1208427"/>
            <a:ext cx="2573688" cy="1723546"/>
          </a:xfrm>
          <a:prstGeom prst="rect">
            <a:avLst/>
          </a:prstGeom>
          <a:ln w="0">
            <a:noFill/>
          </a:ln>
        </p:spPr>
      </p:pic>
      <p:pic>
        <p:nvPicPr>
          <p:cNvPr id="234" name="Immagine 233"/>
          <p:cNvPicPr/>
          <p:nvPr/>
        </p:nvPicPr>
        <p:blipFill rotWithShape="1">
          <a:blip r:embed="rId4"/>
          <a:srcRect r="47578"/>
          <a:stretch/>
        </p:blipFill>
        <p:spPr>
          <a:xfrm>
            <a:off x="903538" y="3161620"/>
            <a:ext cx="4486502" cy="3425280"/>
          </a:xfrm>
          <a:prstGeom prst="rect">
            <a:avLst/>
          </a:prstGeom>
          <a:ln w="0">
            <a:noFill/>
          </a:ln>
        </p:spPr>
      </p:pic>
      <p:pic>
        <p:nvPicPr>
          <p:cNvPr id="5" name="Immagine 4">
            <a:extLst>
              <a:ext uri="{FF2B5EF4-FFF2-40B4-BE49-F238E27FC236}">
                <a16:creationId xmlns:a16="http://schemas.microsoft.com/office/drawing/2014/main" id="{9621689A-3909-025C-C89D-B3611051D8B1}"/>
              </a:ext>
            </a:extLst>
          </p:cNvPr>
          <p:cNvPicPr/>
          <p:nvPr/>
        </p:nvPicPr>
        <p:blipFill rotWithShape="1">
          <a:blip r:embed="rId5"/>
          <a:srcRect r="47922"/>
          <a:stretch/>
        </p:blipFill>
        <p:spPr>
          <a:xfrm>
            <a:off x="7332619" y="3297963"/>
            <a:ext cx="4539837" cy="3377280"/>
          </a:xfrm>
          <a:prstGeom prst="rect">
            <a:avLst/>
          </a:prstGeom>
          <a:ln w="0">
            <a:noFill/>
          </a:ln>
        </p:spPr>
      </p:pic>
      <p:sp>
        <p:nvSpPr>
          <p:cNvPr id="6" name="Rettangolo 5">
            <a:extLst>
              <a:ext uri="{FF2B5EF4-FFF2-40B4-BE49-F238E27FC236}">
                <a16:creationId xmlns:a16="http://schemas.microsoft.com/office/drawing/2014/main" id="{551E3E94-5890-3B60-5321-00DA92E46645}"/>
              </a:ext>
            </a:extLst>
          </p:cNvPr>
          <p:cNvSpPr/>
          <p:nvPr/>
        </p:nvSpPr>
        <p:spPr>
          <a:xfrm>
            <a:off x="6185174" y="1350084"/>
            <a:ext cx="4876320" cy="2733600"/>
          </a:xfrm>
          <a:prstGeom prst="rect">
            <a:avLst/>
          </a:prstGeom>
          <a:noFill/>
          <a:ln w="0">
            <a:noFill/>
          </a:ln>
        </p:spPr>
        <p:style>
          <a:lnRef idx="0">
            <a:scrgbClr r="0" g="0" b="0"/>
          </a:lnRef>
          <a:fillRef idx="0">
            <a:scrgbClr r="0" g="0" b="0"/>
          </a:fillRef>
          <a:effectRef idx="0">
            <a:scrgbClr r="0" g="0" b="0"/>
          </a:effectRef>
          <a:fontRef idx="minor"/>
        </p:style>
        <p:txBody>
          <a:bodyPr lIns="120000" tIns="60000" rIns="120000" bIns="60000" anchor="t">
            <a:noAutofit/>
          </a:bodyPr>
          <a:lstStyle/>
          <a:p>
            <a:pPr>
              <a:lnSpc>
                <a:spcPct val="100000"/>
              </a:lnSpc>
              <a:buNone/>
            </a:pPr>
            <a:r>
              <a:rPr lang="en-US" sz="2267" spc="-1" dirty="0">
                <a:latin typeface="Calibri"/>
              </a:rPr>
              <a:t>Turkey, </a:t>
            </a:r>
          </a:p>
          <a:p>
            <a:pPr>
              <a:lnSpc>
                <a:spcPct val="100000"/>
              </a:lnSpc>
              <a:buNone/>
            </a:pPr>
            <a:r>
              <a:rPr lang="en-US" sz="2267" spc="-1" dirty="0">
                <a:latin typeface="Calibri"/>
              </a:rPr>
              <a:t>Feb. 6th, 2023</a:t>
            </a:r>
            <a:endParaRPr lang="en-US" sz="2267" spc="-1" dirty="0">
              <a:latin typeface="Arial"/>
              <a:ea typeface="Noto Sans CJK SC"/>
            </a:endParaRPr>
          </a:p>
          <a:p>
            <a:pPr>
              <a:lnSpc>
                <a:spcPct val="100000"/>
              </a:lnSpc>
              <a:buNone/>
            </a:pPr>
            <a:r>
              <a:rPr lang="en-US" sz="2267" b="1" spc="-1" dirty="0">
                <a:latin typeface="Calibri"/>
              </a:rPr>
              <a:t>magnitude 7.9</a:t>
            </a:r>
            <a:endParaRPr lang="en-US" sz="2267" spc="-1" dirty="0">
              <a:latin typeface="Arial"/>
              <a:ea typeface="Noto Sans CJK SC"/>
            </a:endParaRPr>
          </a:p>
          <a:p>
            <a:pPr>
              <a:lnSpc>
                <a:spcPct val="100000"/>
              </a:lnSpc>
              <a:buNone/>
            </a:pPr>
            <a:r>
              <a:rPr lang="en-US" sz="2267" b="1" spc="-1" dirty="0">
                <a:latin typeface="Calibri"/>
                <a:ea typeface="Noto Sans CJK SC"/>
              </a:rPr>
              <a:t>distance 2100 km</a:t>
            </a:r>
            <a:endParaRPr lang="en-US" sz="2267" spc="-1" dirty="0">
              <a:latin typeface="Arial"/>
              <a:ea typeface="Noto Sans CJK SC"/>
            </a:endParaRPr>
          </a:p>
        </p:txBody>
      </p:sp>
      <p:pic>
        <p:nvPicPr>
          <p:cNvPr id="7" name="Immagine 6">
            <a:extLst>
              <a:ext uri="{FF2B5EF4-FFF2-40B4-BE49-F238E27FC236}">
                <a16:creationId xmlns:a16="http://schemas.microsoft.com/office/drawing/2014/main" id="{010B8A64-020C-6996-892A-2BAAF0D0DE81}"/>
              </a:ext>
            </a:extLst>
          </p:cNvPr>
          <p:cNvPicPr/>
          <p:nvPr/>
        </p:nvPicPr>
        <p:blipFill>
          <a:blip r:embed="rId6"/>
          <a:stretch/>
        </p:blipFill>
        <p:spPr>
          <a:xfrm>
            <a:off x="8660424" y="1092806"/>
            <a:ext cx="3016347" cy="1828032"/>
          </a:xfrm>
          <a:prstGeom prst="rect">
            <a:avLst/>
          </a:prstGeom>
          <a:ln w="0">
            <a:noFill/>
          </a:ln>
        </p:spPr>
      </p:pic>
      <p:sp>
        <p:nvSpPr>
          <p:cNvPr id="2" name="Segnaposto piè di pagina 3">
            <a:extLst>
              <a:ext uri="{FF2B5EF4-FFF2-40B4-BE49-F238E27FC236}">
                <a16:creationId xmlns:a16="http://schemas.microsoft.com/office/drawing/2014/main" id="{98A63337-5C53-02FB-5E42-6F0112CC5CFF}"/>
              </a:ext>
            </a:extLst>
          </p:cNvPr>
          <p:cNvSpPr txBox="1">
            <a:spLocks/>
          </p:cNvSpPr>
          <p:nvPr/>
        </p:nvSpPr>
        <p:spPr>
          <a:xfrm>
            <a:off x="4191000" y="6508750"/>
            <a:ext cx="4114800" cy="3651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9SFM - Kingscliff AUS - October 20th, 2023</a:t>
            </a:r>
            <a:endParaRPr lang="it-IT"/>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PlaceHolder 1"/>
          <p:cNvSpPr>
            <a:spLocks noGrp="1"/>
          </p:cNvSpPr>
          <p:nvPr>
            <p:ph type="title"/>
          </p:nvPr>
        </p:nvSpPr>
        <p:spPr>
          <a:xfrm>
            <a:off x="169382" y="-59811"/>
            <a:ext cx="10515600" cy="1325700"/>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rPr>
              <a:t>Two years of observations: the sensitivity curve</a:t>
            </a:r>
            <a:endParaRPr lang="en-US" sz="3467" spc="-1" dirty="0">
              <a:solidFill>
                <a:srgbClr val="0070C0"/>
              </a:solidFill>
            </a:endParaRPr>
          </a:p>
        </p:txBody>
      </p:sp>
      <p:sp>
        <p:nvSpPr>
          <p:cNvPr id="240" name="PlaceHolder 2"/>
          <p:cNvSpPr>
            <a:spLocks noGrp="1"/>
          </p:cNvSpPr>
          <p:nvPr>
            <p:ph type="body" idx="1"/>
          </p:nvPr>
        </p:nvSpPr>
        <p:spPr>
          <a:xfrm>
            <a:off x="754598" y="1151149"/>
            <a:ext cx="10515600" cy="4351200"/>
          </a:xfrm>
          <a:prstGeom prst="rect">
            <a:avLst/>
          </a:prstGeom>
          <a:noFill/>
          <a:ln w="0">
            <a:noFill/>
          </a:ln>
        </p:spPr>
        <p:txBody>
          <a:bodyPr lIns="120000" tIns="60000" rIns="120000" bIns="60000" anchor="t">
            <a:normAutofit/>
          </a:bodyPr>
          <a:lstStyle/>
          <a:p>
            <a:pPr>
              <a:lnSpc>
                <a:spcPct val="90000"/>
              </a:lnSpc>
              <a:spcBef>
                <a:spcPts val="756"/>
              </a:spcBef>
            </a:pPr>
            <a:r>
              <a:rPr lang="en-US" sz="2267" i="1" spc="-1" dirty="0">
                <a:latin typeface="Calibri"/>
              </a:rPr>
              <a:t>Analysis over ~ 570 events:</a:t>
            </a:r>
            <a:br>
              <a:rPr sz="2267" dirty="0"/>
            </a:br>
            <a:r>
              <a:rPr lang="en-US" sz="2267" i="1" spc="-1" dirty="0">
                <a:latin typeface="Calibri"/>
              </a:rPr>
              <a:t>(June 2021 to September 2022)</a:t>
            </a:r>
            <a:endParaRPr lang="en-US" sz="2267" spc="-1" dirty="0">
              <a:ea typeface="Noto Sans CJK SC"/>
            </a:endParaRPr>
          </a:p>
          <a:p>
            <a:pPr marL="509747" indent="-365751">
              <a:lnSpc>
                <a:spcPct val="90000"/>
              </a:lnSpc>
              <a:spcBef>
                <a:spcPts val="756"/>
              </a:spcBef>
              <a:buSzPct val="45000"/>
              <a:buFont typeface="Wingdings" charset="2"/>
              <a:buChar char=""/>
            </a:pPr>
            <a:r>
              <a:rPr lang="en-US" sz="2267" spc="-1" dirty="0">
                <a:latin typeface="Calibri"/>
              </a:rPr>
              <a:t>detection of ~ 70 events</a:t>
            </a:r>
            <a:endParaRPr lang="en-US" sz="2267" spc="-1" dirty="0">
              <a:ea typeface="Noto Sans CJK SC"/>
            </a:endParaRPr>
          </a:p>
          <a:p>
            <a:pPr marL="509747" indent="-365751">
              <a:lnSpc>
                <a:spcPct val="90000"/>
              </a:lnSpc>
              <a:spcBef>
                <a:spcPts val="756"/>
              </a:spcBef>
              <a:buSzPct val="45000"/>
              <a:buFont typeface="Wingdings" charset="2"/>
              <a:buChar char=""/>
            </a:pPr>
            <a:r>
              <a:rPr lang="en-US" sz="2267" spc="-1" dirty="0">
                <a:latin typeface="Calibri"/>
              </a:rPr>
              <a:t>good sensitivity</a:t>
            </a:r>
            <a:endParaRPr lang="en-US" sz="2267" spc="-1" dirty="0">
              <a:ea typeface="Noto Sans CJK SC"/>
            </a:endParaRPr>
          </a:p>
          <a:p>
            <a:pPr marL="509747" indent="-365751">
              <a:lnSpc>
                <a:spcPct val="90000"/>
              </a:lnSpc>
              <a:spcBef>
                <a:spcPts val="756"/>
              </a:spcBef>
              <a:buSzPct val="45000"/>
              <a:buFont typeface="Wingdings" charset="2"/>
              <a:buChar char=""/>
            </a:pPr>
            <a:r>
              <a:rPr lang="en-US" sz="2267" spc="-1" dirty="0">
                <a:latin typeface="Calibri"/>
              </a:rPr>
              <a:t>down to M ~ 1</a:t>
            </a:r>
            <a:endParaRPr lang="en-US" sz="2267" spc="-1" dirty="0">
              <a:ea typeface="Noto Sans CJK SC"/>
            </a:endParaRPr>
          </a:p>
          <a:p>
            <a:pPr marL="509747" indent="-365751">
              <a:lnSpc>
                <a:spcPct val="90000"/>
              </a:lnSpc>
              <a:spcBef>
                <a:spcPts val="756"/>
              </a:spcBef>
              <a:buSzPct val="45000"/>
              <a:buFont typeface="Wingdings" charset="2"/>
              <a:buChar char=""/>
            </a:pPr>
            <a:r>
              <a:rPr lang="en-US" sz="2267" b="1" spc="-1" dirty="0">
                <a:latin typeface="Calibri"/>
              </a:rPr>
              <a:t>detection probability:</a:t>
            </a:r>
            <a:br>
              <a:rPr sz="2267" dirty="0"/>
            </a:br>
            <a:r>
              <a:rPr lang="en-US" sz="2267" b="1" spc="-1" dirty="0">
                <a:latin typeface="Calibri"/>
              </a:rPr>
              <a:t>distance  ⇔  magnitude</a:t>
            </a:r>
            <a:endParaRPr lang="en-US" sz="2267" spc="-1" dirty="0">
              <a:ea typeface="Noto Sans CJK SC"/>
            </a:endParaRPr>
          </a:p>
        </p:txBody>
      </p:sp>
      <p:pic>
        <p:nvPicPr>
          <p:cNvPr id="241" name="Immagine 240"/>
          <p:cNvPicPr/>
          <p:nvPr/>
        </p:nvPicPr>
        <p:blipFill>
          <a:blip r:embed="rId3"/>
          <a:stretch/>
        </p:blipFill>
        <p:spPr>
          <a:xfrm>
            <a:off x="6242160" y="1355651"/>
            <a:ext cx="5306880" cy="4876320"/>
          </a:xfrm>
          <a:prstGeom prst="rect">
            <a:avLst/>
          </a:prstGeom>
          <a:ln w="0">
            <a:noFill/>
          </a:ln>
        </p:spPr>
      </p:pic>
      <p:pic>
        <p:nvPicPr>
          <p:cNvPr id="242" name="Immagine 241"/>
          <p:cNvPicPr/>
          <p:nvPr/>
        </p:nvPicPr>
        <p:blipFill>
          <a:blip r:embed="rId4"/>
          <a:stretch/>
        </p:blipFill>
        <p:spPr>
          <a:xfrm>
            <a:off x="1607301" y="4267968"/>
            <a:ext cx="2184000" cy="892800"/>
          </a:xfrm>
          <a:prstGeom prst="rect">
            <a:avLst/>
          </a:prstGeom>
          <a:ln w="0">
            <a:noFill/>
          </a:ln>
        </p:spPr>
      </p:pic>
      <p:sp>
        <p:nvSpPr>
          <p:cNvPr id="244" name="Rettangolo 243"/>
          <p:cNvSpPr/>
          <p:nvPr/>
        </p:nvSpPr>
        <p:spPr>
          <a:xfrm flipV="1">
            <a:off x="1544901" y="4219968"/>
            <a:ext cx="2438400" cy="96192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it-IT" sz="1867"/>
          </a:p>
        </p:txBody>
      </p:sp>
      <p:sp>
        <p:nvSpPr>
          <p:cNvPr id="3" name="Segnaposto piè di pagina 2">
            <a:extLst>
              <a:ext uri="{FF2B5EF4-FFF2-40B4-BE49-F238E27FC236}">
                <a16:creationId xmlns:a16="http://schemas.microsoft.com/office/drawing/2014/main" id="{37705E5C-AE05-C855-76BB-8EB141C39B62}"/>
              </a:ext>
            </a:extLst>
          </p:cNvPr>
          <p:cNvSpPr>
            <a:spLocks noGrp="1"/>
          </p:cNvSpPr>
          <p:nvPr>
            <p:ph type="ftr" idx="11"/>
          </p:nvPr>
        </p:nvSpPr>
        <p:spPr/>
        <p:txBody>
          <a:bodyPr/>
          <a:lstStyle/>
          <a:p>
            <a:r>
              <a:rPr lang="en-US" dirty="0"/>
              <a:t>9SFM - Kingscliff AUS - October 20th, 2023</a:t>
            </a:r>
          </a:p>
        </p:txBody>
      </p:sp>
      <p:sp>
        <p:nvSpPr>
          <p:cNvPr id="2" name="Rettangolo 1">
            <a:extLst>
              <a:ext uri="{FF2B5EF4-FFF2-40B4-BE49-F238E27FC236}">
                <a16:creationId xmlns:a16="http://schemas.microsoft.com/office/drawing/2014/main" id="{B04B5354-987C-82FB-53CC-EDDD380663B1}"/>
              </a:ext>
            </a:extLst>
          </p:cNvPr>
          <p:cNvSpPr/>
          <p:nvPr/>
        </p:nvSpPr>
        <p:spPr>
          <a:xfrm>
            <a:off x="169382" y="6288370"/>
            <a:ext cx="3597946" cy="284860"/>
          </a:xfrm>
          <a:prstGeom prst="rect">
            <a:avLst/>
          </a:prstGeom>
          <a:ln/>
        </p:spPr>
        <p:style>
          <a:lnRef idx="1">
            <a:schemeClr val="accent1"/>
          </a:lnRef>
          <a:fillRef idx="2">
            <a:schemeClr val="accent1"/>
          </a:fillRef>
          <a:effectRef idx="1">
            <a:schemeClr val="accent1"/>
          </a:effectRef>
          <a:fontRef idx="minor">
            <a:schemeClr val="dk1"/>
          </a:fontRef>
        </p:style>
        <p:txBody>
          <a:bodyPr lIns="120000" tIns="60000" rIns="120000" bIns="60000" anchor="t">
            <a:noAutofit/>
          </a:bodyPr>
          <a:lstStyle/>
          <a:p>
            <a:pPr>
              <a:lnSpc>
                <a:spcPct val="100000"/>
              </a:lnSpc>
              <a:buNone/>
            </a:pPr>
            <a:r>
              <a:rPr lang="en-US" sz="1200" spc="-1" dirty="0" err="1">
                <a:latin typeface="Arial"/>
              </a:rPr>
              <a:t>Donadello</a:t>
            </a:r>
            <a:r>
              <a:rPr lang="en-US" sz="1200" spc="-1" dirty="0">
                <a:latin typeface="Arial"/>
              </a:rPr>
              <a:t> et al., (2023), arXiv:2307.06203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PlaceHolder 1"/>
          <p:cNvSpPr>
            <a:spLocks noGrp="1"/>
          </p:cNvSpPr>
          <p:nvPr>
            <p:ph type="title"/>
          </p:nvPr>
        </p:nvSpPr>
        <p:spPr>
          <a:xfrm>
            <a:off x="221633" y="-391860"/>
            <a:ext cx="10515600" cy="1325700"/>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rPr>
              <a:t>Fourier analysis  and earthquake magnitude estimation</a:t>
            </a:r>
            <a:endParaRPr lang="en-US" sz="3467" spc="-1" dirty="0">
              <a:solidFill>
                <a:srgbClr val="0070C0"/>
              </a:solidFill>
            </a:endParaRPr>
          </a:p>
        </p:txBody>
      </p:sp>
      <p:sp>
        <p:nvSpPr>
          <p:cNvPr id="246" name="PlaceHolder 2"/>
          <p:cNvSpPr>
            <a:spLocks noGrp="1"/>
          </p:cNvSpPr>
          <p:nvPr>
            <p:ph type="body" idx="1"/>
          </p:nvPr>
        </p:nvSpPr>
        <p:spPr>
          <a:xfrm>
            <a:off x="728472" y="933840"/>
            <a:ext cx="4799729" cy="1608720"/>
          </a:xfrm>
          <a:prstGeom prst="rect">
            <a:avLst/>
          </a:prstGeom>
          <a:noFill/>
          <a:ln w="0">
            <a:noFill/>
          </a:ln>
        </p:spPr>
        <p:txBody>
          <a:bodyPr lIns="120000" tIns="60000" rIns="120000" bIns="60000" anchor="t">
            <a:normAutofit/>
          </a:bodyPr>
          <a:lstStyle/>
          <a:p>
            <a:pPr>
              <a:lnSpc>
                <a:spcPct val="90000"/>
              </a:lnSpc>
              <a:spcBef>
                <a:spcPts val="756"/>
              </a:spcBef>
            </a:pPr>
            <a:r>
              <a:rPr lang="en-US" sz="2400" i="1" spc="-1" dirty="0" err="1">
                <a:latin typeface="Calibri"/>
                <a:ea typeface="Noto Sans CJK SC"/>
              </a:rPr>
              <a:t>Brune’s</a:t>
            </a:r>
            <a:r>
              <a:rPr lang="en-US" sz="2400" i="1" spc="-1" dirty="0">
                <a:latin typeface="Calibri"/>
                <a:ea typeface="Noto Sans CJK SC"/>
              </a:rPr>
              <a:t> model:</a:t>
            </a:r>
            <a:endParaRPr lang="en-US" sz="2400" spc="-1" dirty="0"/>
          </a:p>
          <a:p>
            <a:pPr marL="287993" indent="-287993">
              <a:lnSpc>
                <a:spcPct val="90000"/>
              </a:lnSpc>
              <a:spcBef>
                <a:spcPts val="756"/>
              </a:spcBef>
              <a:buSzPct val="45000"/>
              <a:buFont typeface="Wingdings" charset="2"/>
              <a:buChar char=""/>
            </a:pPr>
            <a:r>
              <a:rPr lang="en-US" sz="2400" spc="-1" dirty="0">
                <a:latin typeface="Calibri"/>
              </a:rPr>
              <a:t>ground acceleration spectrum</a:t>
            </a:r>
            <a:endParaRPr lang="en-US" sz="2400" spc="-1" dirty="0"/>
          </a:p>
          <a:p>
            <a:pPr marL="287993" indent="-287993">
              <a:lnSpc>
                <a:spcPct val="90000"/>
              </a:lnSpc>
              <a:spcBef>
                <a:spcPts val="756"/>
              </a:spcBef>
              <a:buSzPct val="45000"/>
              <a:buFont typeface="Wingdings" charset="2"/>
              <a:buChar char=""/>
            </a:pPr>
            <a:r>
              <a:rPr lang="en-US" sz="2400" b="1" spc="-1" dirty="0">
                <a:latin typeface="Calibri"/>
                <a:ea typeface="Noto Sans CJK SC"/>
              </a:rPr>
              <a:t>corner-frequency  ⇔  magnitude</a:t>
            </a:r>
            <a:endParaRPr lang="en-US" sz="2400" spc="-1" dirty="0"/>
          </a:p>
        </p:txBody>
      </p:sp>
      <p:pic>
        <p:nvPicPr>
          <p:cNvPr id="247" name="Immagine 246"/>
          <p:cNvPicPr/>
          <p:nvPr/>
        </p:nvPicPr>
        <p:blipFill>
          <a:blip r:embed="rId3"/>
          <a:stretch/>
        </p:blipFill>
        <p:spPr>
          <a:xfrm>
            <a:off x="1123200" y="2624160"/>
            <a:ext cx="4181760" cy="2840640"/>
          </a:xfrm>
          <a:prstGeom prst="rect">
            <a:avLst/>
          </a:prstGeom>
          <a:ln w="0">
            <a:noFill/>
          </a:ln>
        </p:spPr>
      </p:pic>
      <p:pic>
        <p:nvPicPr>
          <p:cNvPr id="248" name="Immagine 247"/>
          <p:cNvPicPr/>
          <p:nvPr/>
        </p:nvPicPr>
        <p:blipFill>
          <a:blip r:embed="rId4"/>
          <a:stretch/>
        </p:blipFill>
        <p:spPr>
          <a:xfrm>
            <a:off x="6162240" y="2739360"/>
            <a:ext cx="1633920" cy="3072480"/>
          </a:xfrm>
          <a:prstGeom prst="rect">
            <a:avLst/>
          </a:prstGeom>
          <a:ln w="0">
            <a:noFill/>
          </a:ln>
        </p:spPr>
      </p:pic>
      <p:pic>
        <p:nvPicPr>
          <p:cNvPr id="249" name="Immagine 248"/>
          <p:cNvPicPr/>
          <p:nvPr/>
        </p:nvPicPr>
        <p:blipFill>
          <a:blip r:embed="rId5"/>
          <a:stretch/>
        </p:blipFill>
        <p:spPr>
          <a:xfrm>
            <a:off x="8392320" y="2739360"/>
            <a:ext cx="2706720" cy="3060000"/>
          </a:xfrm>
          <a:prstGeom prst="rect">
            <a:avLst/>
          </a:prstGeom>
          <a:ln w="0">
            <a:noFill/>
          </a:ln>
        </p:spPr>
      </p:pic>
      <p:pic>
        <p:nvPicPr>
          <p:cNvPr id="250" name="Immagine 249"/>
          <p:cNvPicPr/>
          <p:nvPr/>
        </p:nvPicPr>
        <p:blipFill>
          <a:blip r:embed="rId6"/>
          <a:stretch/>
        </p:blipFill>
        <p:spPr>
          <a:xfrm>
            <a:off x="7024800" y="1491360"/>
            <a:ext cx="2969760" cy="994560"/>
          </a:xfrm>
          <a:prstGeom prst="rect">
            <a:avLst/>
          </a:prstGeom>
          <a:ln w="0">
            <a:noFill/>
          </a:ln>
        </p:spPr>
      </p:pic>
      <p:sp>
        <p:nvSpPr>
          <p:cNvPr id="252" name="Rettangolo 251"/>
          <p:cNvSpPr/>
          <p:nvPr/>
        </p:nvSpPr>
        <p:spPr>
          <a:xfrm>
            <a:off x="6914400" y="1524000"/>
            <a:ext cx="3352800" cy="91440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it-IT" sz="1867"/>
          </a:p>
        </p:txBody>
      </p:sp>
      <p:sp>
        <p:nvSpPr>
          <p:cNvPr id="4" name="Segnaposto piè di pagina 2">
            <a:extLst>
              <a:ext uri="{FF2B5EF4-FFF2-40B4-BE49-F238E27FC236}">
                <a16:creationId xmlns:a16="http://schemas.microsoft.com/office/drawing/2014/main" id="{654FB26B-C031-BE86-AA50-BE82C6C4ECF3}"/>
              </a:ext>
            </a:extLst>
          </p:cNvPr>
          <p:cNvSpPr>
            <a:spLocks noGrp="1"/>
          </p:cNvSpPr>
          <p:nvPr>
            <p:ph type="ftr" idx="11"/>
          </p:nvPr>
        </p:nvSpPr>
        <p:spPr>
          <a:xfrm>
            <a:off x="4038600" y="6356350"/>
            <a:ext cx="4114800" cy="365100"/>
          </a:xfrm>
        </p:spPr>
        <p:txBody>
          <a:bodyPr/>
          <a:lstStyle/>
          <a:p>
            <a:r>
              <a:rPr lang="en-US" dirty="0"/>
              <a:t>9SFM - Kingscliff AUS - October 20th, 2023</a:t>
            </a:r>
          </a:p>
        </p:txBody>
      </p:sp>
      <p:sp>
        <p:nvSpPr>
          <p:cNvPr id="3" name="Rettangolo 2">
            <a:extLst>
              <a:ext uri="{FF2B5EF4-FFF2-40B4-BE49-F238E27FC236}">
                <a16:creationId xmlns:a16="http://schemas.microsoft.com/office/drawing/2014/main" id="{89926391-67DE-04B3-1503-F4C046DF1948}"/>
              </a:ext>
            </a:extLst>
          </p:cNvPr>
          <p:cNvSpPr/>
          <p:nvPr/>
        </p:nvSpPr>
        <p:spPr>
          <a:xfrm>
            <a:off x="169382" y="6288370"/>
            <a:ext cx="3597946" cy="284860"/>
          </a:xfrm>
          <a:prstGeom prst="rect">
            <a:avLst/>
          </a:prstGeom>
          <a:ln/>
        </p:spPr>
        <p:style>
          <a:lnRef idx="1">
            <a:schemeClr val="accent1"/>
          </a:lnRef>
          <a:fillRef idx="2">
            <a:schemeClr val="accent1"/>
          </a:fillRef>
          <a:effectRef idx="1">
            <a:schemeClr val="accent1"/>
          </a:effectRef>
          <a:fontRef idx="minor">
            <a:schemeClr val="dk1"/>
          </a:fontRef>
        </p:style>
        <p:txBody>
          <a:bodyPr lIns="120000" tIns="60000" rIns="120000" bIns="60000" anchor="t">
            <a:noAutofit/>
          </a:bodyPr>
          <a:lstStyle/>
          <a:p>
            <a:pPr>
              <a:lnSpc>
                <a:spcPct val="100000"/>
              </a:lnSpc>
              <a:buNone/>
            </a:pPr>
            <a:r>
              <a:rPr lang="en-US" sz="1200" spc="-1" dirty="0" err="1">
                <a:latin typeface="Arial"/>
              </a:rPr>
              <a:t>Donadello</a:t>
            </a:r>
            <a:r>
              <a:rPr lang="en-US" sz="1200" spc="-1" dirty="0">
                <a:latin typeface="Arial"/>
              </a:rPr>
              <a:t> et al., (2023), arXiv:2307.06203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A3C28048-DDB4-FE97-9220-C2DB3AE42495}"/>
              </a:ext>
            </a:extLst>
          </p:cNvPr>
          <p:cNvSpPr>
            <a:spLocks noGrp="1"/>
          </p:cNvSpPr>
          <p:nvPr>
            <p:ph type="ftr" idx="11"/>
          </p:nvPr>
        </p:nvSpPr>
        <p:spPr/>
        <p:txBody>
          <a:bodyPr/>
          <a:lstStyle/>
          <a:p>
            <a:r>
              <a:rPr lang="en-US"/>
              <a:t>9SFM - Kingscliff AUS - October 20th, 2023</a:t>
            </a:r>
            <a:endParaRPr lang="it-IT" dirty="0"/>
          </a:p>
        </p:txBody>
      </p:sp>
      <p:grpSp>
        <p:nvGrpSpPr>
          <p:cNvPr id="6" name="Gruppo 5">
            <a:extLst>
              <a:ext uri="{FF2B5EF4-FFF2-40B4-BE49-F238E27FC236}">
                <a16:creationId xmlns:a16="http://schemas.microsoft.com/office/drawing/2014/main" id="{FBA59268-5C54-46AA-A34E-8D94F8BBD105}"/>
              </a:ext>
            </a:extLst>
          </p:cNvPr>
          <p:cNvGrpSpPr/>
          <p:nvPr/>
        </p:nvGrpSpPr>
        <p:grpSpPr>
          <a:xfrm>
            <a:off x="0" y="-1"/>
            <a:ext cx="12251747" cy="6858001"/>
            <a:chOff x="0" y="-1"/>
            <a:chExt cx="12251747" cy="6858001"/>
          </a:xfrm>
        </p:grpSpPr>
        <p:pic>
          <p:nvPicPr>
            <p:cNvPr id="7" name="Immagine 6">
              <a:extLst>
                <a:ext uri="{FF2B5EF4-FFF2-40B4-BE49-F238E27FC236}">
                  <a16:creationId xmlns:a16="http://schemas.microsoft.com/office/drawing/2014/main" id="{1B672602-F375-C94A-F156-5027FAD17035}"/>
                </a:ext>
              </a:extLst>
            </p:cNvPr>
            <p:cNvPicPr>
              <a:picLocks noChangeAspect="1"/>
            </p:cNvPicPr>
            <p:nvPr/>
          </p:nvPicPr>
          <p:blipFill>
            <a:blip r:embed="rId3"/>
            <a:stretch>
              <a:fillRect/>
            </a:stretch>
          </p:blipFill>
          <p:spPr>
            <a:xfrm>
              <a:off x="0" y="2432217"/>
              <a:ext cx="12251747" cy="4425783"/>
            </a:xfrm>
            <a:prstGeom prst="rect">
              <a:avLst/>
            </a:prstGeom>
          </p:spPr>
        </p:pic>
        <p:pic>
          <p:nvPicPr>
            <p:cNvPr id="9" name="Immagine 8">
              <a:extLst>
                <a:ext uri="{FF2B5EF4-FFF2-40B4-BE49-F238E27FC236}">
                  <a16:creationId xmlns:a16="http://schemas.microsoft.com/office/drawing/2014/main" id="{18FE7A93-167E-AD2F-D015-BEFC7ED191AB}"/>
                </a:ext>
              </a:extLst>
            </p:cNvPr>
            <p:cNvPicPr>
              <a:picLocks noChangeAspect="1"/>
            </p:cNvPicPr>
            <p:nvPr/>
          </p:nvPicPr>
          <p:blipFill rotWithShape="1">
            <a:blip r:embed="rId4"/>
            <a:srcRect l="10852" t="43016" r="12524" b="19991"/>
            <a:stretch/>
          </p:blipFill>
          <p:spPr>
            <a:xfrm>
              <a:off x="0" y="-1"/>
              <a:ext cx="12251747" cy="2702859"/>
            </a:xfrm>
            <a:prstGeom prst="rect">
              <a:avLst/>
            </a:prstGeom>
          </p:spPr>
        </p:pic>
        <p:sp>
          <p:nvSpPr>
            <p:cNvPr id="10" name="Segnaposto testo 3">
              <a:extLst>
                <a:ext uri="{FF2B5EF4-FFF2-40B4-BE49-F238E27FC236}">
                  <a16:creationId xmlns:a16="http://schemas.microsoft.com/office/drawing/2014/main" id="{449F6FF1-199B-F674-8840-0FF94D69F123}"/>
                </a:ext>
              </a:extLst>
            </p:cNvPr>
            <p:cNvSpPr txBox="1">
              <a:spLocks/>
            </p:cNvSpPr>
            <p:nvPr/>
          </p:nvSpPr>
          <p:spPr>
            <a:xfrm>
              <a:off x="55615" y="6212547"/>
              <a:ext cx="10502496" cy="58137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fr-FR" sz="3200" dirty="0" err="1">
                  <a:solidFill>
                    <a:schemeClr val="bg1"/>
                  </a:solidFill>
                  <a:latin typeface="Calibri" panose="020F0502020204030204" pitchFamily="34" charset="0"/>
                </a:rPr>
                <a:t>EuroQCI</a:t>
              </a:r>
              <a:r>
                <a:rPr lang="fr-FR" sz="3200" dirty="0">
                  <a:solidFill>
                    <a:schemeClr val="bg1"/>
                  </a:solidFill>
                  <a:latin typeface="Calibri" panose="020F0502020204030204" pitchFamily="34" charset="0"/>
                </a:rPr>
                <a:t>: European Quantum Communication Infrastructure</a:t>
              </a:r>
              <a:endParaRPr lang="it-IT" sz="3200" dirty="0">
                <a:solidFill>
                  <a:schemeClr val="bg1"/>
                </a:solidFill>
                <a:latin typeface="Calibri" panose="020F0502020204030204" pitchFamily="34" charset="0"/>
              </a:endParaRPr>
            </a:p>
          </p:txBody>
        </p:sp>
      </p:grpSp>
    </p:spTree>
    <p:extLst>
      <p:ext uri="{BB962C8B-B14F-4D97-AF65-F5344CB8AC3E}">
        <p14:creationId xmlns:p14="http://schemas.microsoft.com/office/powerpoint/2010/main" val="4193764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3FE29E-A522-1099-4D5B-5D02E8BC86C3}"/>
              </a:ext>
            </a:extLst>
          </p:cNvPr>
          <p:cNvSpPr>
            <a:spLocks noGrp="1"/>
          </p:cNvSpPr>
          <p:nvPr>
            <p:ph type="title"/>
          </p:nvPr>
        </p:nvSpPr>
        <p:spPr>
          <a:xfrm>
            <a:off x="838200" y="171971"/>
            <a:ext cx="10870580" cy="513829"/>
          </a:xfrm>
        </p:spPr>
        <p:txBody>
          <a:bodyPr>
            <a:noAutofit/>
          </a:bodyPr>
          <a:lstStyle/>
          <a:p>
            <a:r>
              <a:rPr lang="en-GB" sz="3467" b="1" spc="-1" dirty="0">
                <a:solidFill>
                  <a:srgbClr val="0070C0"/>
                </a:solidFill>
              </a:rPr>
              <a:t>European Quantum Communication Infrastructure</a:t>
            </a:r>
          </a:p>
        </p:txBody>
      </p:sp>
      <p:sp>
        <p:nvSpPr>
          <p:cNvPr id="3" name="Segnaposto piè di pagina 2">
            <a:extLst>
              <a:ext uri="{FF2B5EF4-FFF2-40B4-BE49-F238E27FC236}">
                <a16:creationId xmlns:a16="http://schemas.microsoft.com/office/drawing/2014/main" id="{A00924A3-CA8F-7928-898B-C769A495A788}"/>
              </a:ext>
            </a:extLst>
          </p:cNvPr>
          <p:cNvSpPr>
            <a:spLocks noGrp="1"/>
          </p:cNvSpPr>
          <p:nvPr>
            <p:ph type="ftr" sz="quarter" idx="11"/>
          </p:nvPr>
        </p:nvSpPr>
        <p:spPr/>
        <p:txBody>
          <a:bodyPr/>
          <a:lstStyle/>
          <a:p>
            <a:r>
              <a:rPr lang="en-US"/>
              <a:t>9SFM - Kingscliff AUS - October 20th, 2023</a:t>
            </a:r>
            <a:endParaRPr lang="it-IT" dirty="0"/>
          </a:p>
        </p:txBody>
      </p:sp>
      <p:pic>
        <p:nvPicPr>
          <p:cNvPr id="8" name="Picture 5" descr="Picture 5">
            <a:extLst>
              <a:ext uri="{FF2B5EF4-FFF2-40B4-BE49-F238E27FC236}">
                <a16:creationId xmlns:a16="http://schemas.microsoft.com/office/drawing/2014/main" id="{4662B9E1-6859-C1C8-F571-012B4682DC36}"/>
              </a:ext>
            </a:extLst>
          </p:cNvPr>
          <p:cNvPicPr>
            <a:picLocks noChangeAspect="1"/>
          </p:cNvPicPr>
          <p:nvPr/>
        </p:nvPicPr>
        <p:blipFill>
          <a:blip r:embed="rId2"/>
          <a:stretch>
            <a:fillRect/>
          </a:stretch>
        </p:blipFill>
        <p:spPr>
          <a:xfrm>
            <a:off x="537029" y="3798808"/>
            <a:ext cx="4958183" cy="2224371"/>
          </a:xfrm>
          <a:prstGeom prst="rect">
            <a:avLst/>
          </a:prstGeom>
          <a:ln w="12700">
            <a:miter lim="400000"/>
          </a:ln>
        </p:spPr>
      </p:pic>
      <p:pic>
        <p:nvPicPr>
          <p:cNvPr id="9" name="Picture 15">
            <a:extLst>
              <a:ext uri="{FF2B5EF4-FFF2-40B4-BE49-F238E27FC236}">
                <a16:creationId xmlns:a16="http://schemas.microsoft.com/office/drawing/2014/main" id="{69BE0776-A1BA-1C8B-882E-54A3727E0DD1}"/>
              </a:ext>
            </a:extLst>
          </p:cNvPr>
          <p:cNvPicPr>
            <a:picLocks noChangeAspect="1"/>
          </p:cNvPicPr>
          <p:nvPr/>
        </p:nvPicPr>
        <p:blipFill>
          <a:blip r:embed="rId3"/>
          <a:stretch>
            <a:fillRect/>
          </a:stretch>
        </p:blipFill>
        <p:spPr>
          <a:xfrm>
            <a:off x="6794043" y="3816003"/>
            <a:ext cx="4914737" cy="2207176"/>
          </a:xfrm>
          <a:prstGeom prst="rect">
            <a:avLst/>
          </a:prstGeom>
        </p:spPr>
      </p:pic>
      <p:sp>
        <p:nvSpPr>
          <p:cNvPr id="10" name="Left-Right Arrow 25">
            <a:extLst>
              <a:ext uri="{FF2B5EF4-FFF2-40B4-BE49-F238E27FC236}">
                <a16:creationId xmlns:a16="http://schemas.microsoft.com/office/drawing/2014/main" id="{5103566C-BCE6-D1BF-A4ED-FB1C36BA4FFB}"/>
              </a:ext>
            </a:extLst>
          </p:cNvPr>
          <p:cNvSpPr/>
          <p:nvPr/>
        </p:nvSpPr>
        <p:spPr>
          <a:xfrm>
            <a:off x="5622207" y="4549626"/>
            <a:ext cx="1044840" cy="472302"/>
          </a:xfrm>
          <a:prstGeom prst="leftRightArrow">
            <a:avLst/>
          </a:prstGeom>
          <a:solidFill>
            <a:srgbClr val="21B6A3"/>
          </a:solidFill>
          <a:ln w="12700" cap="flat" cmpd="sng" algn="ctr">
            <a:solidFill>
              <a:srgbClr val="21B6A3"/>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a:ln>
                <a:noFill/>
              </a:ln>
              <a:solidFill>
                <a:srgbClr val="FFFFFF"/>
              </a:solidFill>
              <a:effectLst/>
              <a:uLnTx/>
              <a:uFillTx/>
              <a:latin typeface="Arial"/>
              <a:ea typeface="+mn-ea"/>
              <a:cs typeface="+mn-cs"/>
            </a:endParaRPr>
          </a:p>
        </p:txBody>
      </p:sp>
      <p:sp>
        <p:nvSpPr>
          <p:cNvPr id="11" name="Textfeld 10">
            <a:extLst>
              <a:ext uri="{FF2B5EF4-FFF2-40B4-BE49-F238E27FC236}">
                <a16:creationId xmlns:a16="http://schemas.microsoft.com/office/drawing/2014/main" id="{53EDCCD9-3DEB-24B4-49C6-45EABDBB157C}"/>
              </a:ext>
            </a:extLst>
          </p:cNvPr>
          <p:cNvSpPr txBox="1"/>
          <p:nvPr/>
        </p:nvSpPr>
        <p:spPr>
          <a:xfrm>
            <a:off x="92354" y="6391266"/>
            <a:ext cx="323838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dirty="0">
                <a:ln>
                  <a:noFill/>
                </a:ln>
                <a:solidFill>
                  <a:srgbClr val="003399"/>
                </a:solidFill>
                <a:effectLst/>
                <a:uLnTx/>
                <a:uFillTx/>
                <a:latin typeface="Arial" panose="020B0604020202020204" pitchFamily="34" charset="0"/>
                <a:ea typeface="+mn-ea"/>
                <a:cs typeface="Arial" panose="020B0604020202020204" pitchFamily="34" charset="0"/>
              </a:rPr>
              <a:t>Source: European Commission</a:t>
            </a:r>
            <a:endParaRPr kumimoji="0" lang="en-GB" sz="1800" b="1" i="0" u="none" strike="noStrike" kern="1200" cap="none" spc="0" normalizeH="0" baseline="0" dirty="0">
              <a:ln>
                <a:noFill/>
              </a:ln>
              <a:solidFill>
                <a:srgbClr val="003399"/>
              </a:solidFill>
              <a:effectLst/>
              <a:uLnTx/>
              <a:uFillTx/>
              <a:latin typeface="Arial" panose="020B0604020202020204" pitchFamily="34" charset="0"/>
              <a:ea typeface="+mn-ea"/>
              <a:cs typeface="Arial" panose="020B0604020202020204" pitchFamily="34" charset="0"/>
            </a:endParaRPr>
          </a:p>
        </p:txBody>
      </p:sp>
      <p:sp>
        <p:nvSpPr>
          <p:cNvPr id="14" name="Inhaltsplatzhalter 2">
            <a:extLst>
              <a:ext uri="{FF2B5EF4-FFF2-40B4-BE49-F238E27FC236}">
                <a16:creationId xmlns:a16="http://schemas.microsoft.com/office/drawing/2014/main" id="{F1DC1DD4-2E0A-2C6F-6C66-F8E4C6AE6512}"/>
              </a:ext>
            </a:extLst>
          </p:cNvPr>
          <p:cNvSpPr txBox="1">
            <a:spLocks/>
          </p:cNvSpPr>
          <p:nvPr/>
        </p:nvSpPr>
        <p:spPr>
          <a:xfrm>
            <a:off x="624000" y="2677799"/>
            <a:ext cx="5328000" cy="102752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algn="ctr">
              <a:buClrTx/>
              <a:buSzTx/>
              <a:buFontTx/>
              <a:buNone/>
              <a:defRPr/>
            </a:pPr>
            <a:r>
              <a:rPr lang="en-GB" sz="1800" b="1" dirty="0" err="1">
                <a:solidFill>
                  <a:srgbClr val="4D4D4D"/>
                </a:solidFill>
                <a:ea typeface="+mn-ea"/>
                <a:cs typeface="Calibri" panose="020F0502020204030204" pitchFamily="34" charset="0"/>
              </a:rPr>
              <a:t>EuroQCI</a:t>
            </a:r>
            <a:r>
              <a:rPr lang="en-GB" sz="1800" b="1" dirty="0">
                <a:solidFill>
                  <a:srgbClr val="4D4D4D"/>
                </a:solidFill>
                <a:ea typeface="+mn-ea"/>
                <a:cs typeface="Calibri" panose="020F0502020204030204" pitchFamily="34" charset="0"/>
              </a:rPr>
              <a:t> space segment </a:t>
            </a:r>
          </a:p>
          <a:p>
            <a:pPr algn="ctr">
              <a:buClrTx/>
              <a:buSzTx/>
              <a:buFontTx/>
              <a:buNone/>
              <a:defRPr/>
            </a:pPr>
            <a:r>
              <a:rPr lang="en-GB" sz="1800" dirty="0">
                <a:solidFill>
                  <a:srgbClr val="4D4D4D"/>
                </a:solidFill>
                <a:ea typeface="+mn-ea"/>
                <a:cs typeface="Calibri" panose="020F0502020204030204" pitchFamily="34" charset="0"/>
              </a:rPr>
              <a:t>Distribution of quantum-secured encryption keys on a global scale</a:t>
            </a:r>
          </a:p>
          <a:p>
            <a:endParaRPr lang="en-GB" dirty="0"/>
          </a:p>
        </p:txBody>
      </p:sp>
      <p:sp>
        <p:nvSpPr>
          <p:cNvPr id="15" name="Inhaltsplatzhalter 3">
            <a:extLst>
              <a:ext uri="{FF2B5EF4-FFF2-40B4-BE49-F238E27FC236}">
                <a16:creationId xmlns:a16="http://schemas.microsoft.com/office/drawing/2014/main" id="{922B6DE4-33B2-4F6B-1E2F-2037D4AD2B2A}"/>
              </a:ext>
            </a:extLst>
          </p:cNvPr>
          <p:cNvSpPr txBox="1">
            <a:spLocks/>
          </p:cNvSpPr>
          <p:nvPr/>
        </p:nvSpPr>
        <p:spPr>
          <a:xfrm>
            <a:off x="6240000" y="2677212"/>
            <a:ext cx="5328000" cy="1027522"/>
          </a:xfrm>
          <a:prstGeom prst="rect">
            <a:avLst/>
          </a:prstGeom>
        </p:spPr>
        <p:txBody>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Tx/>
              <a:buFontTx/>
              <a:buNone/>
              <a:defRPr/>
            </a:pPr>
            <a:r>
              <a:rPr lang="en-GB" sz="1800" b="1" dirty="0" err="1">
                <a:solidFill>
                  <a:srgbClr val="4D4D4D"/>
                </a:solidFill>
                <a:latin typeface="Calibri" panose="020F0502020204030204" pitchFamily="34" charset="0"/>
                <a:ea typeface="+mn-ea"/>
                <a:cs typeface="Calibri" panose="020F0502020204030204" pitchFamily="34" charset="0"/>
              </a:rPr>
              <a:t>EuroQCI</a:t>
            </a:r>
            <a:r>
              <a:rPr lang="en-GB" sz="1800" b="1" dirty="0">
                <a:solidFill>
                  <a:srgbClr val="4D4D4D"/>
                </a:solidFill>
                <a:latin typeface="Calibri" panose="020F0502020204030204" pitchFamily="34" charset="0"/>
                <a:ea typeface="+mn-ea"/>
                <a:cs typeface="Calibri" panose="020F0502020204030204" pitchFamily="34" charset="0"/>
              </a:rPr>
              <a:t> terrestrial segment </a:t>
            </a:r>
          </a:p>
          <a:p>
            <a:pPr algn="ctr">
              <a:buClrTx/>
              <a:buFontTx/>
              <a:buNone/>
              <a:defRPr/>
            </a:pPr>
            <a:r>
              <a:rPr lang="en-GB" sz="1800" dirty="0">
                <a:solidFill>
                  <a:srgbClr val="4D4D4D"/>
                </a:solidFill>
                <a:latin typeface="Calibri" panose="020F0502020204030204" pitchFamily="34" charset="0"/>
                <a:ea typeface="+mn-ea"/>
                <a:cs typeface="Calibri" panose="020F0502020204030204" pitchFamily="34" charset="0"/>
              </a:rPr>
              <a:t>Federation of national terrestrial QCI networks with cross borders connections</a:t>
            </a:r>
          </a:p>
          <a:p>
            <a:endParaRPr lang="en-GB" dirty="0"/>
          </a:p>
        </p:txBody>
      </p:sp>
      <p:sp>
        <p:nvSpPr>
          <p:cNvPr id="16" name="Inhaltsplatzhalter 4">
            <a:extLst>
              <a:ext uri="{FF2B5EF4-FFF2-40B4-BE49-F238E27FC236}">
                <a16:creationId xmlns:a16="http://schemas.microsoft.com/office/drawing/2014/main" id="{21E32A74-936B-5F0B-9661-22D2A2C0AC73}"/>
              </a:ext>
            </a:extLst>
          </p:cNvPr>
          <p:cNvSpPr txBox="1">
            <a:spLocks/>
          </p:cNvSpPr>
          <p:nvPr/>
        </p:nvSpPr>
        <p:spPr bwMode="gray">
          <a:xfrm>
            <a:off x="624000" y="1053887"/>
            <a:ext cx="11304000" cy="120966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Arial" panose="020B0604020202020204" pitchFamily="34" charset="0"/>
                <a:ea typeface="+mn-ea"/>
                <a:cs typeface="Arial" panose="020B0604020202020204" pitchFamily="34" charset="0"/>
              </a:defRPr>
            </a:lvl9pPr>
          </a:lstStyle>
          <a:p>
            <a:pPr marL="285750" indent="-285750">
              <a:buFont typeface="Wingdings" panose="05000000000000000000" pitchFamily="2" charset="2"/>
              <a:buChar char="§"/>
            </a:pPr>
            <a:r>
              <a:rPr lang="en-GB" dirty="0"/>
              <a:t>An integrated satellite and terrestrial system spanning the whole EU for ultra-secure exchange of cryptographic keys (Quantum Key Distribution) </a:t>
            </a:r>
          </a:p>
          <a:p>
            <a:pPr marL="285750" indent="-285750">
              <a:buFont typeface="Wingdings" panose="05000000000000000000" pitchFamily="2" charset="2"/>
              <a:buChar char="§"/>
            </a:pPr>
            <a:r>
              <a:rPr lang="en-GB" b="0" dirty="0"/>
              <a:t>Quantum communication infrastructure (QCI) is part of the European Cybersecurity Strategy and is</a:t>
            </a:r>
            <a:r>
              <a:rPr lang="en-GB" dirty="0"/>
              <a:t> to be integrated in the new Secure Space Connectivity initiative ‘IRIS²’</a:t>
            </a:r>
          </a:p>
          <a:p>
            <a:pPr marL="285750" indent="-285750">
              <a:buFont typeface="Wingdings" panose="05000000000000000000" pitchFamily="2" charset="2"/>
              <a:buChar char="§"/>
            </a:pPr>
            <a:endParaRPr lang="en-GB" dirty="0"/>
          </a:p>
        </p:txBody>
      </p:sp>
    </p:spTree>
    <p:extLst>
      <p:ext uri="{BB962C8B-B14F-4D97-AF65-F5344CB8AC3E}">
        <p14:creationId xmlns:p14="http://schemas.microsoft.com/office/powerpoint/2010/main" val="619718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360BBA5C-2594-D6B4-3A65-2F54D78BC9F6}"/>
              </a:ext>
            </a:extLst>
          </p:cNvPr>
          <p:cNvSpPr>
            <a:spLocks noGrp="1"/>
          </p:cNvSpPr>
          <p:nvPr>
            <p:ph type="body" idx="1"/>
          </p:nvPr>
        </p:nvSpPr>
        <p:spPr>
          <a:xfrm>
            <a:off x="279548" y="3697942"/>
            <a:ext cx="5343291" cy="2599764"/>
          </a:xfrm>
        </p:spPr>
        <p:txBody>
          <a:bodyPr>
            <a:normAutofit/>
          </a:bodyPr>
          <a:lstStyle/>
          <a:p>
            <a:r>
              <a:rPr lang="it-IT" sz="2000" b="1" dirty="0" err="1">
                <a:solidFill>
                  <a:schemeClr val="tx1"/>
                </a:solidFill>
              </a:rPr>
              <a:t>Coordination</a:t>
            </a:r>
            <a:r>
              <a:rPr lang="it-IT" sz="2000" b="1" dirty="0">
                <a:solidFill>
                  <a:schemeClr val="tx1"/>
                </a:solidFill>
              </a:rPr>
              <a:t>: INRIM</a:t>
            </a:r>
          </a:p>
          <a:p>
            <a:r>
              <a:rPr lang="it-IT" sz="2000" dirty="0"/>
              <a:t>18 Partners: 9 Public + 9 Private</a:t>
            </a:r>
          </a:p>
          <a:p>
            <a:r>
              <a:rPr lang="it-IT" sz="2000" dirty="0"/>
              <a:t>Large companies and SME </a:t>
            </a:r>
          </a:p>
          <a:p>
            <a:r>
              <a:rPr lang="it-IT" sz="2000" dirty="0"/>
              <a:t>Budget: 9.45 </a:t>
            </a:r>
            <a:r>
              <a:rPr lang="it-IT" sz="2000" dirty="0" err="1"/>
              <a:t>Meuro</a:t>
            </a:r>
            <a:endParaRPr lang="it-IT" sz="2000" dirty="0"/>
          </a:p>
          <a:p>
            <a:r>
              <a:rPr lang="it-IT" sz="2000" dirty="0"/>
              <a:t>Duration 30 </a:t>
            </a:r>
            <a:r>
              <a:rPr lang="it-IT" sz="2000" dirty="0" err="1"/>
              <a:t>months</a:t>
            </a:r>
            <a:endParaRPr lang="it-IT" sz="1100" dirty="0"/>
          </a:p>
        </p:txBody>
      </p:sp>
      <p:sp>
        <p:nvSpPr>
          <p:cNvPr id="5" name="Segnaposto testo 3">
            <a:extLst>
              <a:ext uri="{FF2B5EF4-FFF2-40B4-BE49-F238E27FC236}">
                <a16:creationId xmlns:a16="http://schemas.microsoft.com/office/drawing/2014/main" id="{67406C25-B62F-4CCE-0815-B35787E8B7EC}"/>
              </a:ext>
            </a:extLst>
          </p:cNvPr>
          <p:cNvSpPr txBox="1">
            <a:spLocks/>
          </p:cNvSpPr>
          <p:nvPr/>
        </p:nvSpPr>
        <p:spPr>
          <a:xfrm>
            <a:off x="351842" y="113565"/>
            <a:ext cx="9044873" cy="71163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it-IT" sz="3467" b="1" spc="-1" dirty="0">
                <a:solidFill>
                  <a:srgbClr val="0070C0"/>
                </a:solidFill>
                <a:latin typeface="Calibri"/>
                <a:ea typeface="Calibri"/>
                <a:cs typeface="Calibri"/>
                <a:sym typeface="Calibri"/>
              </a:rPr>
              <a:t>QUID</a:t>
            </a:r>
            <a:r>
              <a:rPr lang="it-IT" sz="3467" b="1" spc="-1" dirty="0">
                <a:solidFill>
                  <a:srgbClr val="0070C0"/>
                </a:solidFill>
                <a:latin typeface="Calibri"/>
                <a:ea typeface="Calibri"/>
                <a:cs typeface="Calibri"/>
              </a:rPr>
              <a:t>: </a:t>
            </a:r>
            <a:r>
              <a:rPr lang="it-IT" sz="3467" b="1" spc="-1" dirty="0" err="1">
                <a:solidFill>
                  <a:srgbClr val="0070C0"/>
                </a:solidFill>
                <a:latin typeface="Calibri"/>
                <a:ea typeface="Calibri"/>
                <a:cs typeface="Calibri"/>
              </a:rPr>
              <a:t>EuroQCI</a:t>
            </a:r>
            <a:r>
              <a:rPr lang="it-IT" sz="3467" b="1" spc="-1" dirty="0">
                <a:solidFill>
                  <a:srgbClr val="0070C0"/>
                </a:solidFill>
                <a:latin typeface="Calibri"/>
                <a:ea typeface="Calibri"/>
                <a:cs typeface="Calibri"/>
              </a:rPr>
              <a:t> </a:t>
            </a:r>
            <a:r>
              <a:rPr lang="it-IT" sz="3467" b="1" spc="-1" dirty="0" err="1">
                <a:solidFill>
                  <a:srgbClr val="0070C0"/>
                </a:solidFill>
                <a:latin typeface="Calibri"/>
                <a:ea typeface="Calibri"/>
                <a:cs typeface="Calibri"/>
              </a:rPr>
              <a:t>Italy</a:t>
            </a:r>
            <a:r>
              <a:rPr lang="it-IT" sz="3467" b="1" spc="-1" dirty="0">
                <a:solidFill>
                  <a:srgbClr val="0070C0"/>
                </a:solidFill>
                <a:latin typeface="Calibri"/>
                <a:ea typeface="Calibri"/>
                <a:cs typeface="Calibri"/>
              </a:rPr>
              <a:t> </a:t>
            </a:r>
          </a:p>
        </p:txBody>
      </p:sp>
      <p:pic>
        <p:nvPicPr>
          <p:cNvPr id="2" name="Immagine 1">
            <a:extLst>
              <a:ext uri="{FF2B5EF4-FFF2-40B4-BE49-F238E27FC236}">
                <a16:creationId xmlns:a16="http://schemas.microsoft.com/office/drawing/2014/main" id="{FE24A92D-20AE-C87A-8398-C7BCF9C03B70}"/>
              </a:ext>
            </a:extLst>
          </p:cNvPr>
          <p:cNvPicPr>
            <a:picLocks noChangeAspect="1"/>
          </p:cNvPicPr>
          <p:nvPr/>
        </p:nvPicPr>
        <p:blipFill>
          <a:blip r:embed="rId2"/>
          <a:stretch>
            <a:fillRect/>
          </a:stretch>
        </p:blipFill>
        <p:spPr>
          <a:xfrm>
            <a:off x="125073" y="858828"/>
            <a:ext cx="4948189" cy="2741540"/>
          </a:xfrm>
          <a:prstGeom prst="rect">
            <a:avLst/>
          </a:prstGeom>
        </p:spPr>
      </p:pic>
      <p:sp>
        <p:nvSpPr>
          <p:cNvPr id="7" name="CasellaDiTesto 6">
            <a:extLst>
              <a:ext uri="{FF2B5EF4-FFF2-40B4-BE49-F238E27FC236}">
                <a16:creationId xmlns:a16="http://schemas.microsoft.com/office/drawing/2014/main" id="{6F428BAE-6B90-410A-5040-06F4804CC7DF}"/>
              </a:ext>
            </a:extLst>
          </p:cNvPr>
          <p:cNvSpPr txBox="1"/>
          <p:nvPr/>
        </p:nvSpPr>
        <p:spPr>
          <a:xfrm>
            <a:off x="4918787" y="949275"/>
            <a:ext cx="6614633" cy="4231351"/>
          </a:xfrm>
          <a:prstGeom prst="rect">
            <a:avLst/>
          </a:prstGeom>
          <a:noFill/>
        </p:spPr>
        <p:txBody>
          <a:bodyPr wrap="square">
            <a:spAutoFit/>
          </a:bodyPr>
          <a:lstStyle/>
          <a:p>
            <a:pPr marL="400050" indent="-285750" algn="just">
              <a:lnSpc>
                <a:spcPct val="107000"/>
              </a:lnSpc>
              <a:spcBef>
                <a:spcPts val="600"/>
              </a:spcBef>
              <a:buFont typeface="Wingdings" panose="05000000000000000000" pitchFamily="2" charset="2"/>
              <a:buChar char="Ø"/>
            </a:pPr>
            <a:r>
              <a:rPr lang="en-US" sz="1800" b="1" dirty="0">
                <a:solidFill>
                  <a:srgbClr val="FF0000"/>
                </a:solidFill>
                <a:effectLst/>
                <a:latin typeface="+mj-lt"/>
                <a:ea typeface="Times New Roman" panose="02020603050405020304" pitchFamily="18" charset="0"/>
                <a:cs typeface="Times New Roman" panose="02020603050405020304" pitchFamily="18" charset="0"/>
              </a:rPr>
              <a:t>Deploy </a:t>
            </a:r>
            <a:r>
              <a:rPr lang="en-US" sz="1800" b="1" dirty="0" err="1">
                <a:solidFill>
                  <a:srgbClr val="FF0000"/>
                </a:solidFill>
                <a:effectLst/>
                <a:latin typeface="+mj-lt"/>
                <a:ea typeface="Times New Roman" panose="02020603050405020304" pitchFamily="18" charset="0"/>
                <a:cs typeface="Times New Roman" panose="02020603050405020304" pitchFamily="18" charset="0"/>
              </a:rPr>
              <a:t>EuroQCI</a:t>
            </a:r>
            <a:r>
              <a:rPr lang="en-US" sz="1800" b="1" dirty="0">
                <a:solidFill>
                  <a:srgbClr val="FF0000"/>
                </a:solidFill>
                <a:effectLst/>
                <a:latin typeface="+mj-lt"/>
                <a:ea typeface="Times New Roman" panose="02020603050405020304" pitchFamily="18" charset="0"/>
                <a:cs typeface="Times New Roman" panose="02020603050405020304" pitchFamily="18" charset="0"/>
              </a:rPr>
              <a:t> in Italy, advanced national quantum systems and networks for testing quantum communication </a:t>
            </a:r>
            <a:r>
              <a:rPr lang="en-US" sz="1800" dirty="0">
                <a:solidFill>
                  <a:schemeClr val="tx1"/>
                </a:solidFill>
                <a:effectLst/>
                <a:latin typeface="+mj-lt"/>
                <a:ea typeface="Times New Roman" panose="02020603050405020304" pitchFamily="18" charset="0"/>
                <a:cs typeface="Times New Roman" panose="02020603050405020304" pitchFamily="18" charset="0"/>
              </a:rPr>
              <a:t>technologies and for integrating them with existing communication networks </a:t>
            </a:r>
          </a:p>
          <a:p>
            <a:pPr marL="400050" indent="-285750" algn="just">
              <a:lnSpc>
                <a:spcPct val="107000"/>
              </a:lnSpc>
              <a:spcBef>
                <a:spcPts val="600"/>
              </a:spcBef>
              <a:buFont typeface="Wingdings" panose="05000000000000000000" pitchFamily="2" charset="2"/>
              <a:buChar char="Ø"/>
            </a:pPr>
            <a:r>
              <a:rPr lang="en-US" sz="1800" b="1" dirty="0">
                <a:solidFill>
                  <a:schemeClr val="tx1"/>
                </a:solidFill>
                <a:effectLst/>
                <a:latin typeface="+mj-lt"/>
                <a:ea typeface="Times New Roman" panose="02020603050405020304" pitchFamily="18" charset="0"/>
                <a:cs typeface="Times New Roman" panose="02020603050405020304" pitchFamily="18" charset="0"/>
              </a:rPr>
              <a:t>Quantum Metropolitan Area Networks (QMAN), </a:t>
            </a:r>
            <a:r>
              <a:rPr lang="en-US" sz="1800" b="1" dirty="0">
                <a:solidFill>
                  <a:srgbClr val="FF0000"/>
                </a:solidFill>
                <a:latin typeface="+mj-lt"/>
                <a:ea typeface="Times New Roman" panose="02020603050405020304" pitchFamily="18" charset="0"/>
                <a:cs typeface="Times New Roman" panose="02020603050405020304" pitchFamily="18" charset="0"/>
              </a:rPr>
              <a:t>&gt;14 points in 9 towns: </a:t>
            </a:r>
            <a:r>
              <a:rPr lang="en-US" sz="1800" dirty="0">
                <a:solidFill>
                  <a:schemeClr val="tx1"/>
                </a:solidFill>
                <a:effectLst/>
                <a:latin typeface="+mj-lt"/>
                <a:ea typeface="Times New Roman" panose="02020603050405020304" pitchFamily="18" charset="0"/>
                <a:cs typeface="Times New Roman" panose="02020603050405020304" pitchFamily="18" charset="0"/>
              </a:rPr>
              <a:t>Turin, Milan, Bologna, Padua, Trieste, Florence, Rome, Naples, Matera. </a:t>
            </a:r>
          </a:p>
          <a:p>
            <a:pPr marL="400050" indent="-285750" algn="just">
              <a:lnSpc>
                <a:spcPct val="107000"/>
              </a:lnSpc>
              <a:spcBef>
                <a:spcPts val="600"/>
              </a:spcBef>
              <a:buFont typeface="Wingdings" panose="05000000000000000000" pitchFamily="2" charset="2"/>
              <a:buChar char="Ø"/>
            </a:pPr>
            <a:r>
              <a:rPr lang="en-US" sz="1800" dirty="0">
                <a:solidFill>
                  <a:schemeClr val="tx1"/>
                </a:solidFill>
                <a:latin typeface="+mj-lt"/>
                <a:ea typeface="Times New Roman" panose="02020603050405020304" pitchFamily="18" charset="0"/>
                <a:cs typeface="Times New Roman" panose="02020603050405020304" pitchFamily="18" charset="0"/>
              </a:rPr>
              <a:t>Use these quantum systems and networks for developing and </a:t>
            </a:r>
            <a:r>
              <a:rPr lang="en-US" sz="1800" b="1" dirty="0">
                <a:solidFill>
                  <a:srgbClr val="00B0F0"/>
                </a:solidFill>
                <a:latin typeface="+mj-lt"/>
                <a:ea typeface="Times New Roman" panose="02020603050405020304" pitchFamily="18" charset="0"/>
                <a:cs typeface="Times New Roman" panose="02020603050405020304" pitchFamily="18" charset="0"/>
              </a:rPr>
              <a:t>testing use cases in support of national QCI initiatives</a:t>
            </a:r>
          </a:p>
          <a:p>
            <a:pPr marL="400050" indent="-285750" algn="just">
              <a:lnSpc>
                <a:spcPct val="107000"/>
              </a:lnSpc>
              <a:spcBef>
                <a:spcPts val="600"/>
              </a:spcBef>
              <a:buFont typeface="Wingdings" panose="05000000000000000000" pitchFamily="2" charset="2"/>
              <a:buChar char="Ø"/>
            </a:pPr>
            <a:r>
              <a:rPr lang="en-US" sz="1800" dirty="0">
                <a:solidFill>
                  <a:schemeClr val="tx1"/>
                </a:solidFill>
                <a:effectLst/>
                <a:latin typeface="+mj-lt"/>
                <a:ea typeface="Times New Roman" panose="02020603050405020304" pitchFamily="18" charset="0"/>
                <a:cs typeface="Times New Roman" panose="02020603050405020304" pitchFamily="18" charset="0"/>
              </a:rPr>
              <a:t>Initial Connection of QMANS </a:t>
            </a:r>
            <a:r>
              <a:rPr lang="en-US" sz="1800" b="1" dirty="0">
                <a:solidFill>
                  <a:srgbClr val="00B050"/>
                </a:solidFill>
                <a:effectLst/>
                <a:latin typeface="+mj-lt"/>
                <a:ea typeface="Times New Roman" panose="02020603050405020304" pitchFamily="18" charset="0"/>
                <a:cs typeface="Times New Roman" panose="02020603050405020304" pitchFamily="18" charset="0"/>
              </a:rPr>
              <a:t>by Italian Quantum Backbone (IQB)</a:t>
            </a:r>
            <a:r>
              <a:rPr lang="en-US" sz="1800" dirty="0">
                <a:solidFill>
                  <a:srgbClr val="00B050"/>
                </a:solidFill>
                <a:effectLst/>
                <a:latin typeface="+mj-lt"/>
                <a:ea typeface="Times New Roman" panose="02020603050405020304" pitchFamily="18" charset="0"/>
                <a:cs typeface="Times New Roman" panose="02020603050405020304" pitchFamily="18" charset="0"/>
              </a:rPr>
              <a:t>, </a:t>
            </a:r>
            <a:r>
              <a:rPr lang="en-US" sz="1800" dirty="0">
                <a:solidFill>
                  <a:schemeClr val="tx1"/>
                </a:solidFill>
                <a:effectLst/>
                <a:latin typeface="+mj-lt"/>
                <a:ea typeface="Times New Roman" panose="02020603050405020304" pitchFamily="18" charset="0"/>
                <a:cs typeface="Times New Roman" panose="02020603050405020304" pitchFamily="18" charset="0"/>
              </a:rPr>
              <a:t>from North to South Italy.</a:t>
            </a:r>
          </a:p>
          <a:p>
            <a:pPr marL="114300" algn="just">
              <a:lnSpc>
                <a:spcPct val="107000"/>
              </a:lnSpc>
              <a:spcBef>
                <a:spcPts val="600"/>
              </a:spcBef>
            </a:pPr>
            <a:endParaRPr lang="en-US" sz="1800" b="1" dirty="0">
              <a:solidFill>
                <a:srgbClr val="FF0000"/>
              </a:solidFill>
              <a:latin typeface="+mj-lt"/>
              <a:ea typeface="Times New Roman" panose="02020603050405020304" pitchFamily="18" charset="0"/>
              <a:cs typeface="Times New Roman" panose="02020603050405020304" pitchFamily="18" charset="0"/>
            </a:endParaRPr>
          </a:p>
        </p:txBody>
      </p:sp>
      <p:pic>
        <p:nvPicPr>
          <p:cNvPr id="9" name="Immagine 8">
            <a:extLst>
              <a:ext uri="{FF2B5EF4-FFF2-40B4-BE49-F238E27FC236}">
                <a16:creationId xmlns:a16="http://schemas.microsoft.com/office/drawing/2014/main" id="{192DFD6A-53BB-ADF9-93E2-F6081804644F}"/>
              </a:ext>
            </a:extLst>
          </p:cNvPr>
          <p:cNvPicPr>
            <a:picLocks noChangeAspect="1"/>
          </p:cNvPicPr>
          <p:nvPr/>
        </p:nvPicPr>
        <p:blipFill>
          <a:blip r:embed="rId3"/>
          <a:stretch>
            <a:fillRect/>
          </a:stretch>
        </p:blipFill>
        <p:spPr>
          <a:xfrm>
            <a:off x="4043069" y="5593055"/>
            <a:ext cx="1662420" cy="1151380"/>
          </a:xfrm>
          <a:prstGeom prst="rect">
            <a:avLst/>
          </a:prstGeom>
        </p:spPr>
      </p:pic>
      <p:pic>
        <p:nvPicPr>
          <p:cNvPr id="10" name="Immagine 9">
            <a:extLst>
              <a:ext uri="{FF2B5EF4-FFF2-40B4-BE49-F238E27FC236}">
                <a16:creationId xmlns:a16="http://schemas.microsoft.com/office/drawing/2014/main" id="{08DD63AD-00C3-F8EF-F39C-437137605643}"/>
              </a:ext>
            </a:extLst>
          </p:cNvPr>
          <p:cNvPicPr>
            <a:picLocks noChangeAspect="1"/>
          </p:cNvPicPr>
          <p:nvPr/>
        </p:nvPicPr>
        <p:blipFill>
          <a:blip r:embed="rId4"/>
          <a:stretch>
            <a:fillRect/>
          </a:stretch>
        </p:blipFill>
        <p:spPr>
          <a:xfrm>
            <a:off x="7239461" y="5639580"/>
            <a:ext cx="1080000" cy="1080000"/>
          </a:xfrm>
          <a:prstGeom prst="rect">
            <a:avLst/>
          </a:prstGeom>
        </p:spPr>
      </p:pic>
      <p:pic>
        <p:nvPicPr>
          <p:cNvPr id="11" name="Picture 38">
            <a:extLst>
              <a:ext uri="{FF2B5EF4-FFF2-40B4-BE49-F238E27FC236}">
                <a16:creationId xmlns:a16="http://schemas.microsoft.com/office/drawing/2014/main" id="{E1175514-87DC-C853-8706-0D4F928A1A02}"/>
              </a:ext>
            </a:extLst>
          </p:cNvPr>
          <p:cNvPicPr>
            <a:picLocks noChangeAspect="1"/>
          </p:cNvPicPr>
          <p:nvPr/>
        </p:nvPicPr>
        <p:blipFill>
          <a:blip r:embed="rId5"/>
          <a:stretch>
            <a:fillRect/>
          </a:stretch>
        </p:blipFill>
        <p:spPr>
          <a:xfrm>
            <a:off x="362198" y="5883706"/>
            <a:ext cx="2368000" cy="828000"/>
          </a:xfrm>
          <a:prstGeom prst="rect">
            <a:avLst/>
          </a:prstGeom>
        </p:spPr>
      </p:pic>
      <p:sp>
        <p:nvSpPr>
          <p:cNvPr id="4" name="CasellaDiTesto 3">
            <a:extLst>
              <a:ext uri="{FF2B5EF4-FFF2-40B4-BE49-F238E27FC236}">
                <a16:creationId xmlns:a16="http://schemas.microsoft.com/office/drawing/2014/main" id="{C63405BD-ED4E-B494-C2BF-76533EE3650B}"/>
              </a:ext>
            </a:extLst>
          </p:cNvPr>
          <p:cNvSpPr txBox="1"/>
          <p:nvPr/>
        </p:nvSpPr>
        <p:spPr>
          <a:xfrm>
            <a:off x="5270814" y="4854391"/>
            <a:ext cx="6614632" cy="738664"/>
          </a:xfrm>
          <a:prstGeom prst="rect">
            <a:avLst/>
          </a:prstGeom>
          <a:noFill/>
        </p:spPr>
        <p:txBody>
          <a:bodyPr wrap="square">
            <a:spAutoFit/>
          </a:bodyPr>
          <a:lstStyle/>
          <a:p>
            <a:pPr algn="just">
              <a:buFont typeface="Arial" panose="020B0604020202020204" pitchFamily="34" charset="0"/>
              <a:buChar char="•"/>
            </a:pPr>
            <a:r>
              <a:rPr lang="en-US" sz="1400" b="0" i="0" dirty="0">
                <a:solidFill>
                  <a:srgbClr val="1F497D"/>
                </a:solidFill>
                <a:effectLst/>
                <a:latin typeface="Calibri" panose="020F0502020204030204" pitchFamily="34" charset="0"/>
                <a:ea typeface="Calibri" panose="020F0502020204030204" pitchFamily="34" charset="0"/>
                <a:cs typeface="Calibri" panose="020F0502020204030204" pitchFamily="34" charset="0"/>
              </a:rPr>
              <a:t>Acknowledgements – This presentation</a:t>
            </a:r>
            <a:r>
              <a:rPr lang="en-US" sz="1400" b="0" i="1" dirty="0">
                <a:solidFill>
                  <a:srgbClr val="1F497D"/>
                </a:solidFill>
                <a:effectLst/>
                <a:latin typeface="Calibri" panose="020F0502020204030204" pitchFamily="34" charset="0"/>
                <a:ea typeface="Calibri" panose="020F0502020204030204" pitchFamily="34" charset="0"/>
                <a:cs typeface="Calibri" panose="020F0502020204030204" pitchFamily="34" charset="0"/>
              </a:rPr>
              <a:t> </a:t>
            </a:r>
            <a:r>
              <a:rPr lang="en-US" sz="1400" b="0" i="0" dirty="0">
                <a:solidFill>
                  <a:srgbClr val="1F497D"/>
                </a:solidFill>
                <a:effectLst/>
                <a:latin typeface="Calibri" panose="020F0502020204030204" pitchFamily="34" charset="0"/>
                <a:ea typeface="Calibri" panose="020F0502020204030204" pitchFamily="34" charset="0"/>
                <a:cs typeface="Calibri" panose="020F0502020204030204" pitchFamily="34" charset="0"/>
              </a:rPr>
              <a:t>has been developed in the project The Project QUID (</a:t>
            </a:r>
            <a:r>
              <a:rPr lang="en-US" sz="1400" b="0" i="0" dirty="0" err="1">
                <a:solidFill>
                  <a:srgbClr val="1F497D"/>
                </a:solidFill>
                <a:effectLst/>
                <a:latin typeface="Calibri" panose="020F0502020204030204" pitchFamily="34" charset="0"/>
                <a:ea typeface="Calibri" panose="020F0502020204030204" pitchFamily="34" charset="0"/>
                <a:cs typeface="Calibri" panose="020F0502020204030204" pitchFamily="34" charset="0"/>
              </a:rPr>
              <a:t>QUantum</a:t>
            </a:r>
            <a:r>
              <a:rPr lang="en-US" sz="1400" b="0" i="0" dirty="0">
                <a:solidFill>
                  <a:srgbClr val="1F497D"/>
                </a:solidFill>
                <a:effectLst/>
                <a:latin typeface="Calibri" panose="020F0502020204030204" pitchFamily="34" charset="0"/>
                <a:ea typeface="Calibri" panose="020F0502020204030204" pitchFamily="34" charset="0"/>
                <a:cs typeface="Calibri" panose="020F0502020204030204" pitchFamily="34" charset="0"/>
              </a:rPr>
              <a:t> Italy Deployment)  which is funded by the European Commission in the Digital Europe </a:t>
            </a:r>
            <a:r>
              <a:rPr lang="en-US" sz="1400" b="0" i="0" dirty="0" err="1">
                <a:solidFill>
                  <a:srgbClr val="1F497D"/>
                </a:solidFill>
                <a:effectLst/>
                <a:latin typeface="Calibri" panose="020F0502020204030204" pitchFamily="34" charset="0"/>
                <a:ea typeface="Calibri" panose="020F0502020204030204" pitchFamily="34" charset="0"/>
                <a:cs typeface="Calibri" panose="020F0502020204030204" pitchFamily="34" charset="0"/>
              </a:rPr>
              <a:t>Programme</a:t>
            </a:r>
            <a:r>
              <a:rPr lang="en-US" sz="1400" b="0" i="0" dirty="0">
                <a:solidFill>
                  <a:srgbClr val="1F497D"/>
                </a:solidFill>
                <a:effectLst/>
                <a:latin typeface="Calibri" panose="020F0502020204030204" pitchFamily="34" charset="0"/>
                <a:ea typeface="Calibri" panose="020F0502020204030204" pitchFamily="34" charset="0"/>
                <a:cs typeface="Calibri" panose="020F0502020204030204" pitchFamily="34" charset="0"/>
              </a:rPr>
              <a:t> under the grant agreement No 101091408</a:t>
            </a:r>
            <a:endParaRPr lang="en-US" sz="1200" b="0" i="0" dirty="0">
              <a:solidFill>
                <a:srgbClr val="1F497D"/>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egnaposto piè di pagina 5">
            <a:extLst>
              <a:ext uri="{FF2B5EF4-FFF2-40B4-BE49-F238E27FC236}">
                <a16:creationId xmlns:a16="http://schemas.microsoft.com/office/drawing/2014/main" id="{9CBE5143-18C6-E49B-3175-D84FDCB272E9}"/>
              </a:ext>
            </a:extLst>
          </p:cNvPr>
          <p:cNvSpPr>
            <a:spLocks noGrp="1"/>
          </p:cNvSpPr>
          <p:nvPr>
            <p:ph type="ftr" idx="11"/>
          </p:nvPr>
        </p:nvSpPr>
        <p:spPr/>
        <p:txBody>
          <a:bodyPr/>
          <a:lstStyle/>
          <a:p>
            <a:r>
              <a:rPr lang="en-US"/>
              <a:t>9SFM - Kingscliff AUS - October 20th, 2023</a:t>
            </a:r>
          </a:p>
        </p:txBody>
      </p:sp>
    </p:spTree>
    <p:extLst>
      <p:ext uri="{BB962C8B-B14F-4D97-AF65-F5344CB8AC3E}">
        <p14:creationId xmlns:p14="http://schemas.microsoft.com/office/powerpoint/2010/main" val="1403088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egnaposto testo 3">
            <a:extLst>
              <a:ext uri="{FF2B5EF4-FFF2-40B4-BE49-F238E27FC236}">
                <a16:creationId xmlns:a16="http://schemas.microsoft.com/office/drawing/2014/main" id="{D9703D57-091C-402B-A42A-63708480C1E5}"/>
              </a:ext>
            </a:extLst>
          </p:cNvPr>
          <p:cNvSpPr txBox="1">
            <a:spLocks/>
          </p:cNvSpPr>
          <p:nvPr/>
        </p:nvSpPr>
        <p:spPr>
          <a:xfrm>
            <a:off x="396351" y="42494"/>
            <a:ext cx="9044873" cy="71163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it-IT" sz="3467" b="1" spc="-1" dirty="0">
                <a:solidFill>
                  <a:srgbClr val="0070C0"/>
                </a:solidFill>
                <a:latin typeface="Calibri"/>
                <a:ea typeface="Calibri"/>
                <a:cs typeface="Calibri"/>
              </a:rPr>
              <a:t>ITALY DEPLOY NATIONAL: Extensions</a:t>
            </a:r>
          </a:p>
        </p:txBody>
      </p:sp>
      <p:sp>
        <p:nvSpPr>
          <p:cNvPr id="65" name="CustomShape 18"/>
          <p:cNvSpPr/>
          <p:nvPr/>
        </p:nvSpPr>
        <p:spPr>
          <a:xfrm>
            <a:off x="3461068" y="2560698"/>
            <a:ext cx="144000" cy="144000"/>
          </a:xfrm>
          <a:prstGeom prst="ellipse">
            <a:avLst/>
          </a:prstGeom>
          <a:solidFill>
            <a:schemeClr val="bg1"/>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29" name="Segnaposto testo 2">
            <a:extLst>
              <a:ext uri="{FF2B5EF4-FFF2-40B4-BE49-F238E27FC236}">
                <a16:creationId xmlns:a16="http://schemas.microsoft.com/office/drawing/2014/main" id="{10EE9293-4D38-DBD1-F713-7D2D35C4D53D}"/>
              </a:ext>
            </a:extLst>
          </p:cNvPr>
          <p:cNvSpPr txBox="1">
            <a:spLocks/>
          </p:cNvSpPr>
          <p:nvPr/>
        </p:nvSpPr>
        <p:spPr>
          <a:xfrm>
            <a:off x="5930153" y="854395"/>
            <a:ext cx="5625353" cy="90016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Open Sans"/>
              <a:buChar char="•"/>
              <a:defRPr sz="2400" b="0" i="0" u="none" strike="noStrike" cap="none">
                <a:solidFill>
                  <a:schemeClr val="dk1"/>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9pPr>
          </a:lstStyle>
          <a:p>
            <a:pPr marL="114300" indent="0">
              <a:lnSpc>
                <a:spcPct val="107000"/>
              </a:lnSpc>
              <a:spcBef>
                <a:spcPts val="0"/>
              </a:spcBef>
              <a:spcAft>
                <a:spcPts val="600"/>
              </a:spcAft>
              <a:buFont typeface="Open Sans"/>
              <a:buNone/>
            </a:pPr>
            <a:r>
              <a:rPr lang="it-IT" sz="1300" b="1" dirty="0">
                <a:solidFill>
                  <a:srgbClr val="FF0000"/>
                </a:solidFill>
                <a:latin typeface="+mj-lt"/>
                <a:ea typeface="Times New Roman" panose="02020603050405020304" pitchFamily="18" charset="0"/>
                <a:cs typeface="Times New Roman" panose="02020603050405020304" pitchFamily="18" charset="0"/>
              </a:rPr>
              <a:t>QUID: extension and </a:t>
            </a:r>
            <a:r>
              <a:rPr lang="it-IT" sz="1300" b="1" dirty="0" err="1">
                <a:solidFill>
                  <a:srgbClr val="FF0000"/>
                </a:solidFill>
                <a:latin typeface="+mj-lt"/>
                <a:ea typeface="Times New Roman" panose="02020603050405020304" pitchFamily="18" charset="0"/>
                <a:cs typeface="Times New Roman" panose="02020603050405020304" pitchFamily="18" charset="0"/>
              </a:rPr>
              <a:t>operation</a:t>
            </a:r>
            <a:endParaRPr lang="it-IT" sz="1300" b="1" dirty="0">
              <a:solidFill>
                <a:srgbClr val="FF0000"/>
              </a:solidFill>
              <a:latin typeface="+mj-lt"/>
              <a:ea typeface="Times New Roman" panose="02020603050405020304" pitchFamily="18" charset="0"/>
              <a:cs typeface="Times New Roman" panose="02020603050405020304" pitchFamily="18" charset="0"/>
            </a:endParaRPr>
          </a:p>
          <a:p>
            <a:pPr marL="114300" indent="0">
              <a:lnSpc>
                <a:spcPct val="107000"/>
              </a:lnSpc>
              <a:spcBef>
                <a:spcPts val="0"/>
              </a:spcBef>
              <a:spcAft>
                <a:spcPts val="600"/>
              </a:spcAft>
              <a:buFont typeface="Open Sans"/>
              <a:buNone/>
            </a:pPr>
            <a:r>
              <a:rPr lang="it-IT" sz="1300" b="1" dirty="0">
                <a:solidFill>
                  <a:srgbClr val="FF0000"/>
                </a:solidFill>
                <a:latin typeface="+mj-lt"/>
                <a:ea typeface="Calibri" panose="020F0502020204030204" pitchFamily="34" charset="0"/>
                <a:cs typeface="Times New Roman" panose="02020603050405020304" pitchFamily="18" charset="0"/>
              </a:rPr>
              <a:t>Long range QKD / 7 Q-MAN / 9 Use Case / 18 partners</a:t>
            </a:r>
          </a:p>
          <a:p>
            <a:pPr marL="114300" indent="0">
              <a:lnSpc>
                <a:spcPct val="107000"/>
              </a:lnSpc>
              <a:spcBef>
                <a:spcPts val="0"/>
              </a:spcBef>
              <a:spcAft>
                <a:spcPts val="600"/>
              </a:spcAft>
              <a:buFont typeface="Open Sans"/>
              <a:buNone/>
            </a:pPr>
            <a:r>
              <a:rPr lang="it-IT" sz="1300" b="1" dirty="0">
                <a:solidFill>
                  <a:srgbClr val="FF0000"/>
                </a:solidFill>
                <a:latin typeface="+mj-lt"/>
                <a:ea typeface="Calibri" panose="020F0502020204030204" pitchFamily="34" charset="0"/>
                <a:cs typeface="Times New Roman" panose="02020603050405020304" pitchFamily="18" charset="0"/>
              </a:rPr>
              <a:t>Time and Frequency </a:t>
            </a:r>
            <a:r>
              <a:rPr lang="it-IT" sz="1300" b="1" dirty="0" err="1">
                <a:solidFill>
                  <a:srgbClr val="FF0000"/>
                </a:solidFill>
                <a:latin typeface="+mj-lt"/>
                <a:ea typeface="Calibri" panose="020F0502020204030204" pitchFamily="34" charset="0"/>
                <a:cs typeface="Times New Roman" panose="02020603050405020304" pitchFamily="18" charset="0"/>
              </a:rPr>
              <a:t>distribution</a:t>
            </a:r>
            <a:r>
              <a:rPr lang="it-IT" sz="1300" b="1" dirty="0">
                <a:solidFill>
                  <a:srgbClr val="FF0000"/>
                </a:solidFill>
                <a:latin typeface="+mj-lt"/>
                <a:ea typeface="Calibri" panose="020F0502020204030204" pitchFamily="34" charset="0"/>
                <a:cs typeface="Times New Roman" panose="02020603050405020304" pitchFamily="18" charset="0"/>
              </a:rPr>
              <a:t> from IQB</a:t>
            </a:r>
            <a:endParaRPr lang="it-IT" sz="1300" dirty="0">
              <a:solidFill>
                <a:srgbClr val="FF0000"/>
              </a:solidFill>
              <a:latin typeface="+mj-lt"/>
              <a:ea typeface="Calibri" panose="020F0502020204030204" pitchFamily="34" charset="0"/>
              <a:cs typeface="Times New Roman" panose="02020603050405020304" pitchFamily="18" charset="0"/>
            </a:endParaRPr>
          </a:p>
          <a:p>
            <a:endParaRPr lang="it-IT" sz="1300" dirty="0">
              <a:solidFill>
                <a:srgbClr val="FF0000"/>
              </a:solidFill>
              <a:latin typeface="+mj-lt"/>
            </a:endParaRPr>
          </a:p>
        </p:txBody>
      </p:sp>
      <p:sp>
        <p:nvSpPr>
          <p:cNvPr id="30" name="Segnaposto testo 2">
            <a:extLst>
              <a:ext uri="{FF2B5EF4-FFF2-40B4-BE49-F238E27FC236}">
                <a16:creationId xmlns:a16="http://schemas.microsoft.com/office/drawing/2014/main" id="{48BF36FE-BE51-B200-9389-79DF727393C5}"/>
              </a:ext>
            </a:extLst>
          </p:cNvPr>
          <p:cNvSpPr txBox="1">
            <a:spLocks/>
          </p:cNvSpPr>
          <p:nvPr/>
        </p:nvSpPr>
        <p:spPr>
          <a:xfrm>
            <a:off x="730998" y="836733"/>
            <a:ext cx="5675880" cy="1130554"/>
          </a:xfrm>
          <a:prstGeom prst="rect">
            <a:avLst/>
          </a:prstGeom>
          <a:noFill/>
          <a:ln>
            <a:noFill/>
          </a:ln>
        </p:spPr>
        <p:txBody>
          <a:bodyPr spcFirstLastPara="1" wrap="square" lIns="91425" tIns="45700" rIns="91425" bIns="45700" anchor="t" anchorCtr="0">
            <a:normAutofit fontScale="92500" lnSpcReduction="20000"/>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Open Sans"/>
              <a:buChar char="•"/>
              <a:defRPr sz="2400" b="0" i="0" u="none" strike="noStrike" cap="none">
                <a:solidFill>
                  <a:schemeClr val="dk1"/>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Open Sans"/>
              <a:buChar char="•"/>
              <a:defRPr sz="1900" b="0" i="0" u="none" strike="noStrike" cap="none">
                <a:solidFill>
                  <a:schemeClr val="dk1"/>
                </a:solidFill>
                <a:latin typeface="Open Sans"/>
                <a:ea typeface="Open Sans"/>
                <a:cs typeface="Open Sans"/>
                <a:sym typeface="Open Sans"/>
              </a:defRPr>
            </a:lvl9pPr>
          </a:lstStyle>
          <a:p>
            <a:pPr marL="114300" indent="0">
              <a:lnSpc>
                <a:spcPct val="107000"/>
              </a:lnSpc>
              <a:spcBef>
                <a:spcPts val="0"/>
              </a:spcBef>
              <a:spcAft>
                <a:spcPts val="600"/>
              </a:spcAft>
              <a:buFont typeface="Open Sans"/>
              <a:buNone/>
            </a:pPr>
            <a:r>
              <a:rPr lang="it-IT" sz="1400" b="1" dirty="0">
                <a:solidFill>
                  <a:srgbClr val="FF0000"/>
                </a:solidFill>
                <a:latin typeface="Arial-BoldMT"/>
                <a:ea typeface="Times New Roman" panose="02020603050405020304" pitchFamily="18" charset="0"/>
                <a:cs typeface="Times New Roman" panose="02020603050405020304" pitchFamily="18" charset="0"/>
              </a:rPr>
              <a:t>Today: INRIM </a:t>
            </a:r>
            <a:r>
              <a:rPr lang="it-IT" sz="1400" b="1" dirty="0" err="1">
                <a:solidFill>
                  <a:srgbClr val="FF0000"/>
                </a:solidFill>
                <a:latin typeface="Arial-BoldMT"/>
                <a:ea typeface="Times New Roman" panose="02020603050405020304" pitchFamily="18" charset="0"/>
                <a:cs typeface="Times New Roman" panose="02020603050405020304" pitchFamily="18" charset="0"/>
              </a:rPr>
              <a:t>Italian</a:t>
            </a:r>
            <a:r>
              <a:rPr lang="it-IT" sz="1400" b="1" dirty="0">
                <a:solidFill>
                  <a:srgbClr val="FF0000"/>
                </a:solidFill>
                <a:latin typeface="Arial-BoldMT"/>
                <a:ea typeface="Times New Roman" panose="02020603050405020304" pitchFamily="18" charset="0"/>
                <a:cs typeface="Times New Roman" panose="02020603050405020304" pitchFamily="18" charset="0"/>
              </a:rPr>
              <a:t> Quantum </a:t>
            </a:r>
            <a:r>
              <a:rPr lang="it-IT" sz="1400" b="1" dirty="0" err="1">
                <a:solidFill>
                  <a:srgbClr val="FF0000"/>
                </a:solidFill>
                <a:latin typeface="Arial-BoldMT"/>
                <a:ea typeface="Times New Roman" panose="02020603050405020304" pitchFamily="18" charset="0"/>
                <a:cs typeface="Times New Roman" panose="02020603050405020304" pitchFamily="18" charset="0"/>
              </a:rPr>
              <a:t>Backbone</a:t>
            </a:r>
            <a:endParaRPr lang="it-IT" sz="1400" b="1" dirty="0">
              <a:solidFill>
                <a:srgbClr val="FF0000"/>
              </a:solidFill>
              <a:latin typeface="Arial-BoldMT"/>
              <a:ea typeface="Times New Roman" panose="02020603050405020304" pitchFamily="18" charset="0"/>
              <a:cs typeface="Times New Roman" panose="02020603050405020304" pitchFamily="18" charset="0"/>
            </a:endParaRPr>
          </a:p>
          <a:p>
            <a:pPr marL="114300" indent="0">
              <a:lnSpc>
                <a:spcPct val="107000"/>
              </a:lnSpc>
              <a:spcBef>
                <a:spcPts val="0"/>
              </a:spcBef>
              <a:spcAft>
                <a:spcPts val="600"/>
              </a:spcAft>
              <a:buFont typeface="Open Sans"/>
              <a:buNone/>
            </a:pPr>
            <a:r>
              <a:rPr lang="it-IT" sz="1400" b="1" dirty="0">
                <a:solidFill>
                  <a:srgbClr val="FF0000"/>
                </a:solidFill>
                <a:latin typeface="Arial-BoldMT"/>
                <a:ea typeface="Calibri" panose="020F0502020204030204" pitchFamily="34" charset="0"/>
                <a:cs typeface="Times New Roman" panose="02020603050405020304" pitchFamily="18" charset="0"/>
              </a:rPr>
              <a:t>Time Distribution, VLBI </a:t>
            </a:r>
            <a:r>
              <a:rPr lang="it-IT" sz="1400" b="1" dirty="0" err="1">
                <a:solidFill>
                  <a:srgbClr val="FF0000"/>
                </a:solidFill>
                <a:latin typeface="Arial-BoldMT"/>
                <a:ea typeface="Calibri" panose="020F0502020204030204" pitchFamily="34" charset="0"/>
                <a:cs typeface="Times New Roman" panose="02020603050405020304" pitchFamily="18" charset="0"/>
              </a:rPr>
              <a:t>Geodesy</a:t>
            </a:r>
            <a:r>
              <a:rPr lang="it-IT" sz="1400" b="1" dirty="0">
                <a:solidFill>
                  <a:srgbClr val="FF0000"/>
                </a:solidFill>
                <a:latin typeface="Arial-BoldMT"/>
                <a:ea typeface="Calibri" panose="020F0502020204030204" pitchFamily="34" charset="0"/>
                <a:cs typeface="Times New Roman" panose="02020603050405020304" pitchFamily="18" charset="0"/>
              </a:rPr>
              <a:t>, </a:t>
            </a:r>
            <a:r>
              <a:rPr lang="it-IT" sz="1400" b="1" dirty="0" err="1">
                <a:solidFill>
                  <a:srgbClr val="FF0000"/>
                </a:solidFill>
                <a:latin typeface="Arial-BoldMT"/>
                <a:ea typeface="Calibri" panose="020F0502020204030204" pitchFamily="34" charset="0"/>
                <a:cs typeface="Times New Roman" panose="02020603050405020304" pitchFamily="18" charset="0"/>
              </a:rPr>
              <a:t>Aerospace</a:t>
            </a:r>
            <a:r>
              <a:rPr lang="it-IT" sz="1400" b="1" dirty="0">
                <a:solidFill>
                  <a:srgbClr val="FF0000"/>
                </a:solidFill>
                <a:latin typeface="Arial-BoldMT"/>
                <a:ea typeface="Calibri" panose="020F0502020204030204" pitchFamily="34" charset="0"/>
                <a:cs typeface="Times New Roman" panose="02020603050405020304" pitchFamily="18" charset="0"/>
              </a:rPr>
              <a:t>-Galileo</a:t>
            </a:r>
          </a:p>
          <a:p>
            <a:pPr marL="114300" indent="0">
              <a:lnSpc>
                <a:spcPct val="107000"/>
              </a:lnSpc>
              <a:spcBef>
                <a:spcPts val="0"/>
              </a:spcBef>
              <a:spcAft>
                <a:spcPts val="600"/>
              </a:spcAft>
              <a:buFont typeface="Open Sans"/>
              <a:buNone/>
            </a:pPr>
            <a:r>
              <a:rPr lang="it-IT" sz="1400" b="1" dirty="0">
                <a:solidFill>
                  <a:srgbClr val="FF0000"/>
                </a:solidFill>
                <a:latin typeface="Arial-BoldMT"/>
                <a:ea typeface="Calibri" panose="020F0502020204030204" pitchFamily="34" charset="0"/>
                <a:cs typeface="Times New Roman" panose="02020603050405020304" pitchFamily="18" charset="0"/>
              </a:rPr>
              <a:t>Metropolitan Q-</a:t>
            </a:r>
            <a:r>
              <a:rPr lang="it-IT" sz="1400" b="1" dirty="0" err="1">
                <a:solidFill>
                  <a:srgbClr val="FF0000"/>
                </a:solidFill>
                <a:latin typeface="Arial-BoldMT"/>
                <a:ea typeface="Calibri" panose="020F0502020204030204" pitchFamily="34" charset="0"/>
                <a:cs typeface="Times New Roman" panose="02020603050405020304" pitchFamily="18" charset="0"/>
              </a:rPr>
              <a:t>comm</a:t>
            </a:r>
            <a:r>
              <a:rPr lang="it-IT" sz="1400" b="1" dirty="0">
                <a:solidFill>
                  <a:srgbClr val="FF0000"/>
                </a:solidFill>
                <a:latin typeface="Arial-BoldMT"/>
                <a:ea typeface="Calibri" panose="020F0502020204030204" pitchFamily="34" charset="0"/>
                <a:cs typeface="Times New Roman" panose="02020603050405020304" pitchFamily="18" charset="0"/>
              </a:rPr>
              <a:t> </a:t>
            </a:r>
            <a:r>
              <a:rPr lang="it-IT" sz="1400" b="1" dirty="0" err="1">
                <a:solidFill>
                  <a:srgbClr val="FF0000"/>
                </a:solidFill>
                <a:latin typeface="Arial-BoldMT"/>
                <a:ea typeface="Calibri" panose="020F0502020204030204" pitchFamily="34" charset="0"/>
                <a:cs typeface="Times New Roman" panose="02020603050405020304" pitchFamily="18" charset="0"/>
              </a:rPr>
              <a:t>tests</a:t>
            </a:r>
            <a:r>
              <a:rPr lang="it-IT" sz="1400" b="1" dirty="0">
                <a:solidFill>
                  <a:srgbClr val="FF0000"/>
                </a:solidFill>
                <a:latin typeface="Arial-BoldMT"/>
                <a:ea typeface="Calibri" panose="020F0502020204030204" pitchFamily="34" charset="0"/>
                <a:cs typeface="Times New Roman" panose="02020603050405020304" pitchFamily="18" charset="0"/>
              </a:rPr>
              <a:t>, </a:t>
            </a:r>
          </a:p>
          <a:p>
            <a:pPr marL="114300" indent="0">
              <a:lnSpc>
                <a:spcPct val="107000"/>
              </a:lnSpc>
              <a:spcBef>
                <a:spcPts val="0"/>
              </a:spcBef>
              <a:spcAft>
                <a:spcPts val="600"/>
              </a:spcAft>
              <a:buFont typeface="Open Sans"/>
              <a:buNone/>
            </a:pPr>
            <a:r>
              <a:rPr lang="it-IT" sz="1400" b="1" dirty="0" err="1">
                <a:solidFill>
                  <a:srgbClr val="FF0000"/>
                </a:solidFill>
                <a:latin typeface="Arial-BoldMT"/>
                <a:ea typeface="Calibri" panose="020F0502020204030204" pitchFamily="34" charset="0"/>
                <a:cs typeface="Times New Roman" panose="02020603050405020304" pitchFamily="18" charset="0"/>
              </a:rPr>
              <a:t>Several</a:t>
            </a:r>
            <a:r>
              <a:rPr lang="it-IT" sz="1400" b="1" dirty="0">
                <a:solidFill>
                  <a:srgbClr val="FF0000"/>
                </a:solidFill>
                <a:latin typeface="Arial-BoldMT"/>
                <a:ea typeface="Calibri" panose="020F0502020204030204" pitchFamily="34" charset="0"/>
                <a:cs typeface="Times New Roman" panose="02020603050405020304" pitchFamily="18" charset="0"/>
              </a:rPr>
              <a:t> </a:t>
            </a:r>
            <a:r>
              <a:rPr lang="it-IT" sz="1400" b="1" dirty="0" err="1">
                <a:solidFill>
                  <a:srgbClr val="FF0000"/>
                </a:solidFill>
                <a:latin typeface="Arial-BoldMT"/>
                <a:ea typeface="Calibri" panose="020F0502020204030204" pitchFamily="34" charset="0"/>
                <a:cs typeface="Times New Roman" panose="02020603050405020304" pitchFamily="18" charset="0"/>
              </a:rPr>
              <a:t>collaborations</a:t>
            </a:r>
            <a:r>
              <a:rPr lang="it-IT" sz="1400" b="1" dirty="0">
                <a:solidFill>
                  <a:srgbClr val="FF0000"/>
                </a:solidFill>
                <a:latin typeface="Arial-BoldMT"/>
                <a:ea typeface="Calibri" panose="020F0502020204030204" pitchFamily="34" charset="0"/>
                <a:cs typeface="Times New Roman" panose="02020603050405020304" pitchFamily="18" charset="0"/>
              </a:rPr>
              <a:t> (</a:t>
            </a:r>
            <a:r>
              <a:rPr lang="it-IT" sz="1400" b="1" dirty="0" err="1">
                <a:solidFill>
                  <a:srgbClr val="FF0000"/>
                </a:solidFill>
                <a:latin typeface="Arial-BoldMT"/>
                <a:ea typeface="Calibri" panose="020F0502020204030204" pitchFamily="34" charset="0"/>
                <a:cs typeface="Times New Roman" panose="02020603050405020304" pitchFamily="18" charset="0"/>
              </a:rPr>
              <a:t>Pubblic</a:t>
            </a:r>
            <a:r>
              <a:rPr lang="it-IT" sz="1400" b="1" dirty="0">
                <a:solidFill>
                  <a:srgbClr val="FF0000"/>
                </a:solidFill>
                <a:latin typeface="Arial-BoldMT"/>
                <a:ea typeface="Calibri" panose="020F0502020204030204" pitchFamily="34" charset="0"/>
                <a:cs typeface="Times New Roman" panose="02020603050405020304" pitchFamily="18" charset="0"/>
              </a:rPr>
              <a:t> and Private)</a:t>
            </a:r>
          </a:p>
          <a:p>
            <a:endParaRPr lang="it-IT" sz="1800" dirty="0">
              <a:solidFill>
                <a:srgbClr val="FF0000"/>
              </a:solidFill>
            </a:endParaRPr>
          </a:p>
        </p:txBody>
      </p:sp>
      <p:grpSp>
        <p:nvGrpSpPr>
          <p:cNvPr id="4" name="Gruppo 3">
            <a:extLst>
              <a:ext uri="{FF2B5EF4-FFF2-40B4-BE49-F238E27FC236}">
                <a16:creationId xmlns:a16="http://schemas.microsoft.com/office/drawing/2014/main" id="{548E273C-97B6-AF1A-2E3E-1EA7BF458907}"/>
              </a:ext>
            </a:extLst>
          </p:cNvPr>
          <p:cNvGrpSpPr/>
          <p:nvPr/>
        </p:nvGrpSpPr>
        <p:grpSpPr>
          <a:xfrm>
            <a:off x="517075" y="1760421"/>
            <a:ext cx="9666184" cy="4693489"/>
            <a:chOff x="517075" y="1760421"/>
            <a:chExt cx="9666184" cy="4693489"/>
          </a:xfrm>
        </p:grpSpPr>
        <p:grpSp>
          <p:nvGrpSpPr>
            <p:cNvPr id="121" name="Gruppo 120">
              <a:extLst>
                <a:ext uri="{FF2B5EF4-FFF2-40B4-BE49-F238E27FC236}">
                  <a16:creationId xmlns:a16="http://schemas.microsoft.com/office/drawing/2014/main" id="{8F2C3A80-DEA3-31F3-B866-79F23645988F}"/>
                </a:ext>
              </a:extLst>
            </p:cNvPr>
            <p:cNvGrpSpPr>
              <a:grpSpLocks noChangeAspect="1"/>
            </p:cNvGrpSpPr>
            <p:nvPr/>
          </p:nvGrpSpPr>
          <p:grpSpPr>
            <a:xfrm>
              <a:off x="517075" y="1855909"/>
              <a:ext cx="4733449" cy="4502798"/>
              <a:chOff x="183506" y="854615"/>
              <a:chExt cx="6182998" cy="5881696"/>
            </a:xfrm>
          </p:grpSpPr>
          <p:grpSp>
            <p:nvGrpSpPr>
              <p:cNvPr id="122" name="Gruppo 121">
                <a:extLst>
                  <a:ext uri="{FF2B5EF4-FFF2-40B4-BE49-F238E27FC236}">
                    <a16:creationId xmlns:a16="http://schemas.microsoft.com/office/drawing/2014/main" id="{1D1EBFA6-1B54-BBF0-E7B3-BB6982B2B1D6}"/>
                  </a:ext>
                </a:extLst>
              </p:cNvPr>
              <p:cNvGrpSpPr>
                <a:grpSpLocks noChangeAspect="1"/>
              </p:cNvGrpSpPr>
              <p:nvPr/>
            </p:nvGrpSpPr>
            <p:grpSpPr>
              <a:xfrm>
                <a:off x="183506" y="854615"/>
                <a:ext cx="6182998" cy="5881696"/>
                <a:chOff x="508043" y="982379"/>
                <a:chExt cx="5944058" cy="5654400"/>
              </a:xfrm>
            </p:grpSpPr>
            <p:grpSp>
              <p:nvGrpSpPr>
                <p:cNvPr id="127" name="Gruppo 126">
                  <a:extLst>
                    <a:ext uri="{FF2B5EF4-FFF2-40B4-BE49-F238E27FC236}">
                      <a16:creationId xmlns:a16="http://schemas.microsoft.com/office/drawing/2014/main" id="{EC178462-9856-E49A-A0F5-7019ACEE150F}"/>
                    </a:ext>
                  </a:extLst>
                </p:cNvPr>
                <p:cNvGrpSpPr/>
                <p:nvPr/>
              </p:nvGrpSpPr>
              <p:grpSpPr>
                <a:xfrm>
                  <a:off x="508043" y="982379"/>
                  <a:ext cx="5944058" cy="5654400"/>
                  <a:chOff x="508043" y="982379"/>
                  <a:chExt cx="5944058" cy="5654400"/>
                </a:xfrm>
              </p:grpSpPr>
              <p:grpSp>
                <p:nvGrpSpPr>
                  <p:cNvPr id="136" name="Gruppo 135">
                    <a:extLst>
                      <a:ext uri="{FF2B5EF4-FFF2-40B4-BE49-F238E27FC236}">
                        <a16:creationId xmlns:a16="http://schemas.microsoft.com/office/drawing/2014/main" id="{6A8CABC3-39AA-681C-8514-C9AE62C5534B}"/>
                      </a:ext>
                    </a:extLst>
                  </p:cNvPr>
                  <p:cNvGrpSpPr/>
                  <p:nvPr/>
                </p:nvGrpSpPr>
                <p:grpSpPr>
                  <a:xfrm>
                    <a:off x="508043" y="982379"/>
                    <a:ext cx="5944058" cy="5654400"/>
                    <a:chOff x="508043" y="982379"/>
                    <a:chExt cx="5944058" cy="5654400"/>
                  </a:xfrm>
                </p:grpSpPr>
                <p:grpSp>
                  <p:nvGrpSpPr>
                    <p:cNvPr id="141" name="Gruppo 140">
                      <a:extLst>
                        <a:ext uri="{FF2B5EF4-FFF2-40B4-BE49-F238E27FC236}">
                          <a16:creationId xmlns:a16="http://schemas.microsoft.com/office/drawing/2014/main" id="{EB0B1F8F-F904-299D-4E53-2B7C866A594C}"/>
                        </a:ext>
                      </a:extLst>
                    </p:cNvPr>
                    <p:cNvGrpSpPr>
                      <a:grpSpLocks noChangeAspect="1"/>
                    </p:cNvGrpSpPr>
                    <p:nvPr/>
                  </p:nvGrpSpPr>
                  <p:grpSpPr>
                    <a:xfrm>
                      <a:off x="508043" y="982379"/>
                      <a:ext cx="5944058" cy="5654400"/>
                      <a:chOff x="4747577" y="811080"/>
                      <a:chExt cx="5969160" cy="5678280"/>
                    </a:xfrm>
                  </p:grpSpPr>
                  <p:pic>
                    <p:nvPicPr>
                      <p:cNvPr id="149" name="Immagine 148">
                        <a:extLst>
                          <a:ext uri="{FF2B5EF4-FFF2-40B4-BE49-F238E27FC236}">
                            <a16:creationId xmlns:a16="http://schemas.microsoft.com/office/drawing/2014/main" id="{8D69C80D-4473-AD76-BE7B-C6ED08ED27B0}"/>
                          </a:ext>
                        </a:extLst>
                      </p:cNvPr>
                      <p:cNvPicPr/>
                      <p:nvPr/>
                    </p:nvPicPr>
                    <p:blipFill>
                      <a:blip r:embed="rId3"/>
                      <a:stretch/>
                    </p:blipFill>
                    <p:spPr>
                      <a:xfrm>
                        <a:off x="5302545" y="811080"/>
                        <a:ext cx="4816080" cy="5678280"/>
                      </a:xfrm>
                      <a:prstGeom prst="rect">
                        <a:avLst/>
                      </a:prstGeom>
                      <a:ln>
                        <a:noFill/>
                      </a:ln>
                    </p:spPr>
                  </p:pic>
                  <p:pic>
                    <p:nvPicPr>
                      <p:cNvPr id="150" name="Immagine 149">
                        <a:extLst>
                          <a:ext uri="{FF2B5EF4-FFF2-40B4-BE49-F238E27FC236}">
                            <a16:creationId xmlns:a16="http://schemas.microsoft.com/office/drawing/2014/main" id="{FC29E24C-9F11-A245-DF16-8FF67F3C6C44}"/>
                          </a:ext>
                        </a:extLst>
                      </p:cNvPr>
                      <p:cNvPicPr/>
                      <p:nvPr/>
                    </p:nvPicPr>
                    <p:blipFill>
                      <a:blip r:embed="rId4"/>
                      <a:stretch/>
                    </p:blipFill>
                    <p:spPr>
                      <a:xfrm>
                        <a:off x="9547457" y="3168000"/>
                        <a:ext cx="1169280" cy="1728000"/>
                      </a:xfrm>
                      <a:prstGeom prst="rect">
                        <a:avLst/>
                      </a:prstGeom>
                      <a:ln>
                        <a:noFill/>
                      </a:ln>
                    </p:spPr>
                  </p:pic>
                  <p:sp>
                    <p:nvSpPr>
                      <p:cNvPr id="151" name="Freeform 2">
                        <a:extLst>
                          <a:ext uri="{FF2B5EF4-FFF2-40B4-BE49-F238E27FC236}">
                            <a16:creationId xmlns:a16="http://schemas.microsoft.com/office/drawing/2014/main" id="{0CC5D637-165E-7E09-468C-70FE142FCD1E}"/>
                          </a:ext>
                        </a:extLst>
                      </p:cNvPr>
                      <p:cNvSpPr/>
                      <p:nvPr/>
                    </p:nvSpPr>
                    <p:spPr>
                      <a:xfrm>
                        <a:off x="7195577" y="2731680"/>
                        <a:ext cx="1950840" cy="1710720"/>
                      </a:xfrm>
                      <a:custGeom>
                        <a:avLst/>
                        <a:gdLst/>
                        <a:ahLst/>
                        <a:cxnLst/>
                        <a:rect l="0" t="0" r="r" b="b"/>
                        <a:pathLst>
                          <a:path w="5419" h="4752">
                            <a:moveTo>
                              <a:pt x="0" y="0"/>
                            </a:moveTo>
                            <a:cubicBezTo>
                              <a:pt x="247" y="18"/>
                              <a:pt x="445" y="263"/>
                              <a:pt x="448" y="487"/>
                            </a:cubicBezTo>
                            <a:cubicBezTo>
                              <a:pt x="452" y="793"/>
                              <a:pt x="705" y="858"/>
                              <a:pt x="689" y="1118"/>
                            </a:cubicBezTo>
                            <a:cubicBezTo>
                              <a:pt x="673" y="1403"/>
                              <a:pt x="980" y="1491"/>
                              <a:pt x="1043" y="1724"/>
                            </a:cubicBezTo>
                            <a:cubicBezTo>
                              <a:pt x="1099" y="1929"/>
                              <a:pt x="1127" y="2143"/>
                              <a:pt x="1210" y="2334"/>
                            </a:cubicBezTo>
                            <a:cubicBezTo>
                              <a:pt x="1286" y="2509"/>
                              <a:pt x="1179" y="2803"/>
                              <a:pt x="1470" y="2841"/>
                            </a:cubicBezTo>
                            <a:cubicBezTo>
                              <a:pt x="1693" y="2872"/>
                              <a:pt x="1788" y="3203"/>
                              <a:pt x="2029" y="3186"/>
                            </a:cubicBezTo>
                            <a:cubicBezTo>
                              <a:pt x="2276" y="3169"/>
                              <a:pt x="2369" y="3483"/>
                              <a:pt x="2588" y="3510"/>
                            </a:cubicBezTo>
                            <a:cubicBezTo>
                              <a:pt x="2818" y="3541"/>
                              <a:pt x="2941" y="3766"/>
                              <a:pt x="2979" y="3978"/>
                            </a:cubicBezTo>
                            <a:cubicBezTo>
                              <a:pt x="3021" y="4209"/>
                              <a:pt x="3252" y="4298"/>
                              <a:pt x="3444" y="4403"/>
                            </a:cubicBezTo>
                            <a:cubicBezTo>
                              <a:pt x="3629" y="4505"/>
                              <a:pt x="3780" y="4734"/>
                              <a:pt x="4003" y="4707"/>
                            </a:cubicBezTo>
                            <a:cubicBezTo>
                              <a:pt x="4188" y="4685"/>
                              <a:pt x="4384" y="4751"/>
                              <a:pt x="4561" y="4627"/>
                            </a:cubicBezTo>
                            <a:cubicBezTo>
                              <a:pt x="4733" y="4507"/>
                              <a:pt x="4931" y="4641"/>
                              <a:pt x="5119" y="4605"/>
                            </a:cubicBezTo>
                            <a:lnTo>
                              <a:pt x="5306" y="4606"/>
                            </a:lnTo>
                            <a:lnTo>
                              <a:pt x="5418" y="4606"/>
                            </a:lnTo>
                          </a:path>
                        </a:pathLst>
                      </a:custGeom>
                      <a:ln w="38100">
                        <a:solidFill>
                          <a:srgbClr val="FFFF00"/>
                        </a:solidFill>
                      </a:ln>
                    </p:spPr>
                    <p:style>
                      <a:lnRef idx="1">
                        <a:schemeClr val="accent6"/>
                      </a:lnRef>
                      <a:fillRef idx="0">
                        <a:schemeClr val="accent6"/>
                      </a:fillRef>
                      <a:effectRef idx="0">
                        <a:schemeClr val="accent6"/>
                      </a:effectRef>
                      <a:fontRef idx="minor">
                        <a:schemeClr val="tx1"/>
                      </a:fontRef>
                    </p:style>
                    <p:txBody>
                      <a:bodyPr/>
                      <a:lstStyle/>
                      <a:p>
                        <a:endParaRPr lang="it-IT"/>
                      </a:p>
                    </p:txBody>
                  </p:sp>
                  <p:sp>
                    <p:nvSpPr>
                      <p:cNvPr id="152" name="CustomShape 3">
                        <a:extLst>
                          <a:ext uri="{FF2B5EF4-FFF2-40B4-BE49-F238E27FC236}">
                            <a16:creationId xmlns:a16="http://schemas.microsoft.com/office/drawing/2014/main" id="{EC9F21A6-7862-1392-9DED-99EB7D49F773}"/>
                          </a:ext>
                        </a:extLst>
                      </p:cNvPr>
                      <p:cNvSpPr/>
                      <p:nvPr/>
                    </p:nvSpPr>
                    <p:spPr>
                      <a:xfrm>
                        <a:off x="5908577" y="1771200"/>
                        <a:ext cx="1333800" cy="895680"/>
                      </a:xfrm>
                      <a:custGeom>
                        <a:avLst/>
                        <a:gdLst/>
                        <a:ahLst/>
                        <a:cxnLst/>
                        <a:rect l="0" t="0" r="r" b="b"/>
                        <a:pathLst>
                          <a:path w="1584911" h="973778">
                            <a:moveTo>
                              <a:pt x="0" y="213756"/>
                            </a:moveTo>
                            <a:cubicBezTo>
                              <a:pt x="19792" y="209797"/>
                              <a:pt x="41001" y="210232"/>
                              <a:pt x="59376" y="201880"/>
                            </a:cubicBezTo>
                            <a:cubicBezTo>
                              <a:pt x="85362" y="190068"/>
                              <a:pt x="106877" y="170213"/>
                              <a:pt x="130628" y="154379"/>
                            </a:cubicBezTo>
                            <a:lnTo>
                              <a:pt x="166254" y="130629"/>
                            </a:lnTo>
                            <a:cubicBezTo>
                              <a:pt x="178129" y="122712"/>
                              <a:pt x="188340" y="111391"/>
                              <a:pt x="201880" y="106878"/>
                            </a:cubicBezTo>
                            <a:lnTo>
                              <a:pt x="237506" y="95003"/>
                            </a:lnTo>
                            <a:cubicBezTo>
                              <a:pt x="249381" y="87086"/>
                              <a:pt x="260090" y="77049"/>
                              <a:pt x="273132" y="71252"/>
                            </a:cubicBezTo>
                            <a:cubicBezTo>
                              <a:pt x="273142" y="71247"/>
                              <a:pt x="362191" y="41565"/>
                              <a:pt x="380010" y="35626"/>
                            </a:cubicBezTo>
                            <a:lnTo>
                              <a:pt x="415636" y="23751"/>
                            </a:lnTo>
                            <a:cubicBezTo>
                              <a:pt x="427511" y="19792"/>
                              <a:pt x="438776" y="12767"/>
                              <a:pt x="451262" y="11875"/>
                            </a:cubicBezTo>
                            <a:lnTo>
                              <a:pt x="617516" y="0"/>
                            </a:lnTo>
                            <a:cubicBezTo>
                              <a:pt x="646493" y="9659"/>
                              <a:pt x="665746" y="12604"/>
                              <a:pt x="688768" y="35626"/>
                            </a:cubicBezTo>
                            <a:cubicBezTo>
                              <a:pt x="742482" y="89340"/>
                              <a:pt x="678789" y="60009"/>
                              <a:pt x="748145" y="83127"/>
                            </a:cubicBezTo>
                            <a:cubicBezTo>
                              <a:pt x="760020" y="91044"/>
                              <a:pt x="773679" y="96786"/>
                              <a:pt x="783771" y="106878"/>
                            </a:cubicBezTo>
                            <a:cubicBezTo>
                              <a:pt x="815183" y="138290"/>
                              <a:pt x="799377" y="153813"/>
                              <a:pt x="843148" y="178130"/>
                            </a:cubicBezTo>
                            <a:cubicBezTo>
                              <a:pt x="865033" y="190288"/>
                              <a:pt x="914400" y="201880"/>
                              <a:pt x="914400" y="201880"/>
                            </a:cubicBezTo>
                            <a:cubicBezTo>
                              <a:pt x="926275" y="213755"/>
                              <a:pt x="936769" y="227195"/>
                              <a:pt x="950025" y="237506"/>
                            </a:cubicBezTo>
                            <a:cubicBezTo>
                              <a:pt x="972557" y="255031"/>
                              <a:pt x="1001093" y="264824"/>
                              <a:pt x="1021277" y="285008"/>
                            </a:cubicBezTo>
                            <a:cubicBezTo>
                              <a:pt x="1065754" y="329485"/>
                              <a:pt x="1040971" y="315323"/>
                              <a:pt x="1092529" y="332509"/>
                            </a:cubicBezTo>
                            <a:cubicBezTo>
                              <a:pt x="1156316" y="375033"/>
                              <a:pt x="1144542" y="376210"/>
                              <a:pt x="1199407" y="391886"/>
                            </a:cubicBezTo>
                            <a:cubicBezTo>
                              <a:pt x="1215100" y="396370"/>
                              <a:pt x="1231075" y="399803"/>
                              <a:pt x="1246909" y="403761"/>
                            </a:cubicBezTo>
                            <a:cubicBezTo>
                              <a:pt x="1286945" y="463817"/>
                              <a:pt x="1248925" y="422582"/>
                              <a:pt x="1306285" y="451262"/>
                            </a:cubicBezTo>
                            <a:cubicBezTo>
                              <a:pt x="1319051" y="457645"/>
                              <a:pt x="1328869" y="469216"/>
                              <a:pt x="1341911" y="475013"/>
                            </a:cubicBezTo>
                            <a:cubicBezTo>
                              <a:pt x="1364789" y="485181"/>
                              <a:pt x="1389412" y="490847"/>
                              <a:pt x="1413163" y="498764"/>
                            </a:cubicBezTo>
                            <a:lnTo>
                              <a:pt x="1448789" y="510639"/>
                            </a:lnTo>
                            <a:cubicBezTo>
                              <a:pt x="1530456" y="565084"/>
                              <a:pt x="1492961" y="549113"/>
                              <a:pt x="1555667" y="570016"/>
                            </a:cubicBezTo>
                            <a:cubicBezTo>
                              <a:pt x="1563584" y="581891"/>
                              <a:pt x="1577400" y="591512"/>
                              <a:pt x="1579418" y="605641"/>
                            </a:cubicBezTo>
                            <a:cubicBezTo>
                              <a:pt x="1584910" y="644085"/>
                              <a:pt x="1558381" y="659591"/>
                              <a:pt x="1543792" y="688769"/>
                            </a:cubicBezTo>
                            <a:cubicBezTo>
                              <a:pt x="1538194" y="699965"/>
                              <a:pt x="1535875" y="712520"/>
                              <a:pt x="1531916" y="724395"/>
                            </a:cubicBezTo>
                            <a:cubicBezTo>
                              <a:pt x="1527958" y="752104"/>
                              <a:pt x="1525530" y="780075"/>
                              <a:pt x="1520041" y="807522"/>
                            </a:cubicBezTo>
                            <a:cubicBezTo>
                              <a:pt x="1517586" y="819797"/>
                              <a:pt x="1510224" y="830801"/>
                              <a:pt x="1508166" y="843148"/>
                            </a:cubicBezTo>
                            <a:cubicBezTo>
                              <a:pt x="1495416" y="919649"/>
                              <a:pt x="1496290" y="922628"/>
                              <a:pt x="1496290" y="973777"/>
                            </a:cubicBezTo>
                          </a:path>
                        </a:pathLst>
                      </a:custGeom>
                      <a:noFill/>
                      <a:ln w="38160">
                        <a:solidFill>
                          <a:srgbClr val="FFFF00"/>
                        </a:solidFill>
                        <a:miter/>
                      </a:ln>
                    </p:spPr>
                    <p:style>
                      <a:lnRef idx="0">
                        <a:scrgbClr r="0" g="0" b="0"/>
                      </a:lnRef>
                      <a:fillRef idx="0">
                        <a:scrgbClr r="0" g="0" b="0"/>
                      </a:fillRef>
                      <a:effectRef idx="0">
                        <a:scrgbClr r="0" g="0" b="0"/>
                      </a:effectRef>
                      <a:fontRef idx="minor"/>
                    </p:style>
                    <p:txBody>
                      <a:bodyPr/>
                      <a:lstStyle/>
                      <a:p>
                        <a:endParaRPr lang="it-IT"/>
                      </a:p>
                    </p:txBody>
                  </p:sp>
                  <p:sp>
                    <p:nvSpPr>
                      <p:cNvPr id="153" name="CustomShape 4">
                        <a:extLst>
                          <a:ext uri="{FF2B5EF4-FFF2-40B4-BE49-F238E27FC236}">
                            <a16:creationId xmlns:a16="http://schemas.microsoft.com/office/drawing/2014/main" id="{10386621-1E7D-EA0A-DD8D-B5E96A68C1D0}"/>
                          </a:ext>
                        </a:extLst>
                      </p:cNvPr>
                      <p:cNvSpPr/>
                      <p:nvPr/>
                    </p:nvSpPr>
                    <p:spPr>
                      <a:xfrm>
                        <a:off x="4747577" y="1764000"/>
                        <a:ext cx="659880" cy="17784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1100" b="1">
                            <a:latin typeface="Calibri" panose="020F0502020204030204" pitchFamily="34" charset="0"/>
                          </a:rPr>
                          <a:t>←</a:t>
                        </a:r>
                        <a:r>
                          <a:rPr lang="it-IT" sz="800" b="1">
                            <a:latin typeface="Calibri" panose="020F0502020204030204" pitchFamily="34" charset="0"/>
                          </a:rPr>
                          <a:t>FRANCE</a:t>
                        </a:r>
                        <a:endParaRPr>
                          <a:latin typeface="Calibri" panose="020F0502020204030204" pitchFamily="34" charset="0"/>
                        </a:endParaRPr>
                      </a:p>
                    </p:txBody>
                  </p:sp>
                  <p:sp>
                    <p:nvSpPr>
                      <p:cNvPr id="154" name="CustomShape 5">
                        <a:extLst>
                          <a:ext uri="{FF2B5EF4-FFF2-40B4-BE49-F238E27FC236}">
                            <a16:creationId xmlns:a16="http://schemas.microsoft.com/office/drawing/2014/main" id="{BBEAFE9D-F13E-401F-5D76-C8BA32C7317B}"/>
                          </a:ext>
                        </a:extLst>
                      </p:cNvPr>
                      <p:cNvSpPr/>
                      <p:nvPr/>
                    </p:nvSpPr>
                    <p:spPr>
                      <a:xfrm>
                        <a:off x="7085417" y="2621880"/>
                        <a:ext cx="137880" cy="141120"/>
                      </a:xfrm>
                      <a:prstGeom prst="ellipse">
                        <a:avLst/>
                      </a:prstGeom>
                      <a:solidFill>
                        <a:srgbClr val="DDDDDD"/>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155" name="CustomShape 6">
                        <a:extLst>
                          <a:ext uri="{FF2B5EF4-FFF2-40B4-BE49-F238E27FC236}">
                            <a16:creationId xmlns:a16="http://schemas.microsoft.com/office/drawing/2014/main" id="{2AEAED38-DCF7-AF00-D47A-2DA88039DDCC}"/>
                          </a:ext>
                        </a:extLst>
                      </p:cNvPr>
                      <p:cNvSpPr/>
                      <p:nvPr/>
                    </p:nvSpPr>
                    <p:spPr>
                      <a:xfrm>
                        <a:off x="8461337" y="4283280"/>
                        <a:ext cx="137880" cy="141840"/>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156" name="CustomShape 7">
                        <a:extLst>
                          <a:ext uri="{FF2B5EF4-FFF2-40B4-BE49-F238E27FC236}">
                            <a16:creationId xmlns:a16="http://schemas.microsoft.com/office/drawing/2014/main" id="{E0300020-151D-7E04-81BC-36ADF982B2CA}"/>
                          </a:ext>
                        </a:extLst>
                      </p:cNvPr>
                      <p:cNvSpPr/>
                      <p:nvPr/>
                    </p:nvSpPr>
                    <p:spPr>
                      <a:xfrm>
                        <a:off x="6006857" y="2051280"/>
                        <a:ext cx="408600" cy="18072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a:latin typeface="Calibri" panose="020F0502020204030204" pitchFamily="34" charset="0"/>
                            <a:ea typeface="Microsoft YaHei"/>
                          </a:rPr>
                          <a:t>INRIM</a:t>
                        </a:r>
                        <a:endParaRPr>
                          <a:latin typeface="Calibri" panose="020F0502020204030204" pitchFamily="34" charset="0"/>
                        </a:endParaRPr>
                      </a:p>
                    </p:txBody>
                  </p:sp>
                  <p:sp>
                    <p:nvSpPr>
                      <p:cNvPr id="157" name="Freeform 8">
                        <a:extLst>
                          <a:ext uri="{FF2B5EF4-FFF2-40B4-BE49-F238E27FC236}">
                            <a16:creationId xmlns:a16="http://schemas.microsoft.com/office/drawing/2014/main" id="{E66D56A4-AD0C-2B35-699F-495F80D0B118}"/>
                          </a:ext>
                        </a:extLst>
                      </p:cNvPr>
                      <p:cNvSpPr/>
                      <p:nvPr/>
                    </p:nvSpPr>
                    <p:spPr>
                      <a:xfrm>
                        <a:off x="5278217" y="1974600"/>
                        <a:ext cx="604440" cy="19080"/>
                      </a:xfrm>
                      <a:custGeom>
                        <a:avLst/>
                        <a:gdLst/>
                        <a:ahLst/>
                        <a:cxnLst/>
                        <a:rect l="0" t="0" r="r" b="b"/>
                        <a:pathLst>
                          <a:path w="1679" h="53">
                            <a:moveTo>
                              <a:pt x="0" y="0"/>
                            </a:moveTo>
                            <a:cubicBezTo>
                              <a:pt x="178" y="32"/>
                              <a:pt x="413" y="18"/>
                              <a:pt x="759" y="0"/>
                            </a:cubicBezTo>
                            <a:lnTo>
                              <a:pt x="1236" y="51"/>
                            </a:lnTo>
                            <a:lnTo>
                              <a:pt x="1475" y="52"/>
                            </a:lnTo>
                            <a:lnTo>
                              <a:pt x="1678" y="27"/>
                            </a:lnTo>
                          </a:path>
                        </a:pathLst>
                      </a:custGeom>
                      <a:ln w="36000">
                        <a:solidFill>
                          <a:srgbClr val="FFFF00"/>
                        </a:solidFill>
                        <a:round/>
                      </a:ln>
                    </p:spPr>
                    <p:txBody>
                      <a:bodyPr/>
                      <a:lstStyle/>
                      <a:p>
                        <a:endParaRPr lang="it-IT"/>
                      </a:p>
                    </p:txBody>
                  </p:sp>
                  <p:sp>
                    <p:nvSpPr>
                      <p:cNvPr id="158" name="CustomShape 9">
                        <a:extLst>
                          <a:ext uri="{FF2B5EF4-FFF2-40B4-BE49-F238E27FC236}">
                            <a16:creationId xmlns:a16="http://schemas.microsoft.com/office/drawing/2014/main" id="{BB175BB1-565C-67AE-1F5C-96BDA581B143}"/>
                          </a:ext>
                        </a:extLst>
                      </p:cNvPr>
                      <p:cNvSpPr/>
                      <p:nvPr/>
                    </p:nvSpPr>
                    <p:spPr>
                      <a:xfrm>
                        <a:off x="6458660" y="2277000"/>
                        <a:ext cx="67176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900" b="1" dirty="0">
                            <a:solidFill>
                              <a:srgbClr val="FFFFFF"/>
                            </a:solidFill>
                            <a:latin typeface="Calibri" panose="020F0502020204030204" pitchFamily="34" charset="0"/>
                          </a:rPr>
                          <a:t>BOLOGNA</a:t>
                        </a:r>
                        <a:endParaRPr sz="1600" b="1" dirty="0">
                          <a:latin typeface="Calibri" panose="020F0502020204030204" pitchFamily="34" charset="0"/>
                        </a:endParaRPr>
                      </a:p>
                    </p:txBody>
                  </p:sp>
                  <p:sp>
                    <p:nvSpPr>
                      <p:cNvPr id="159" name="CustomShape 10">
                        <a:extLst>
                          <a:ext uri="{FF2B5EF4-FFF2-40B4-BE49-F238E27FC236}">
                            <a16:creationId xmlns:a16="http://schemas.microsoft.com/office/drawing/2014/main" id="{4238EEDF-CD2B-0885-54ED-7224541B53B4}"/>
                          </a:ext>
                        </a:extLst>
                      </p:cNvPr>
                      <p:cNvSpPr/>
                      <p:nvPr/>
                    </p:nvSpPr>
                    <p:spPr>
                      <a:xfrm>
                        <a:off x="7139633" y="3738421"/>
                        <a:ext cx="481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it-IT" sz="1000" b="1" dirty="0">
                            <a:solidFill>
                              <a:schemeClr val="tx1"/>
                            </a:solidFill>
                            <a:latin typeface="Calibri" panose="020F0502020204030204" pitchFamily="34" charset="0"/>
                            <a:ea typeface="Microsoft YaHei"/>
                          </a:rPr>
                          <a:t>ROMA</a:t>
                        </a:r>
                        <a:endParaRPr sz="1800" b="1" dirty="0">
                          <a:solidFill>
                            <a:schemeClr val="tx1"/>
                          </a:solidFill>
                          <a:latin typeface="Calibri" panose="020F0502020204030204" pitchFamily="34" charset="0"/>
                        </a:endParaRPr>
                      </a:p>
                    </p:txBody>
                  </p:sp>
                  <p:sp>
                    <p:nvSpPr>
                      <p:cNvPr id="160" name="CustomShape 11">
                        <a:extLst>
                          <a:ext uri="{FF2B5EF4-FFF2-40B4-BE49-F238E27FC236}">
                            <a16:creationId xmlns:a16="http://schemas.microsoft.com/office/drawing/2014/main" id="{F6D1FAC4-FC08-D5A5-1DBF-2E499DEB7BA2}"/>
                          </a:ext>
                        </a:extLst>
                      </p:cNvPr>
                      <p:cNvSpPr/>
                      <p:nvPr/>
                    </p:nvSpPr>
                    <p:spPr>
                      <a:xfrm>
                        <a:off x="8599217" y="4071240"/>
                        <a:ext cx="5911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1000" b="1" dirty="0">
                            <a:solidFill>
                              <a:srgbClr val="FFFFFF"/>
                            </a:solidFill>
                            <a:latin typeface="Calibri" panose="020F0502020204030204" pitchFamily="34" charset="0"/>
                          </a:rPr>
                          <a:t>MATERA</a:t>
                        </a:r>
                        <a:endParaRPr sz="1800" b="1" dirty="0">
                          <a:latin typeface="Calibri" panose="020F0502020204030204" pitchFamily="34" charset="0"/>
                        </a:endParaRPr>
                      </a:p>
                    </p:txBody>
                  </p:sp>
                  <p:sp>
                    <p:nvSpPr>
                      <p:cNvPr id="161" name="CustomShape 12">
                        <a:extLst>
                          <a:ext uri="{FF2B5EF4-FFF2-40B4-BE49-F238E27FC236}">
                            <a16:creationId xmlns:a16="http://schemas.microsoft.com/office/drawing/2014/main" id="{33815F44-6CCD-35DF-A210-18C487878F33}"/>
                          </a:ext>
                        </a:extLst>
                      </p:cNvPr>
                      <p:cNvSpPr/>
                      <p:nvPr/>
                    </p:nvSpPr>
                    <p:spPr>
                      <a:xfrm>
                        <a:off x="5835857" y="184464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162" name="CustomShape 13">
                        <a:extLst>
                          <a:ext uri="{FF2B5EF4-FFF2-40B4-BE49-F238E27FC236}">
                            <a16:creationId xmlns:a16="http://schemas.microsoft.com/office/drawing/2014/main" id="{4AE6F110-298F-5B1F-D79D-27D29EE3E5F1}"/>
                          </a:ext>
                        </a:extLst>
                      </p:cNvPr>
                      <p:cNvSpPr/>
                      <p:nvPr/>
                    </p:nvSpPr>
                    <p:spPr>
                      <a:xfrm>
                        <a:off x="7128257" y="2278080"/>
                        <a:ext cx="137880" cy="141840"/>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163" name="Freeform 14">
                        <a:extLst>
                          <a:ext uri="{FF2B5EF4-FFF2-40B4-BE49-F238E27FC236}">
                            <a16:creationId xmlns:a16="http://schemas.microsoft.com/office/drawing/2014/main" id="{101C0802-6E64-EF79-C9FC-39B08754CBBD}"/>
                          </a:ext>
                        </a:extLst>
                      </p:cNvPr>
                      <p:cNvSpPr/>
                      <p:nvPr/>
                    </p:nvSpPr>
                    <p:spPr>
                      <a:xfrm>
                        <a:off x="7195937" y="2732040"/>
                        <a:ext cx="497880" cy="995760"/>
                      </a:xfrm>
                      <a:custGeom>
                        <a:avLst/>
                        <a:gdLst/>
                        <a:ahLst/>
                        <a:cxnLst/>
                        <a:rect l="0" t="0" r="r" b="b"/>
                        <a:pathLst>
                          <a:path w="1383" h="2766">
                            <a:moveTo>
                              <a:pt x="0" y="0"/>
                            </a:moveTo>
                            <a:cubicBezTo>
                              <a:pt x="247" y="18"/>
                              <a:pt x="445" y="263"/>
                              <a:pt x="448" y="487"/>
                            </a:cubicBezTo>
                            <a:cubicBezTo>
                              <a:pt x="452" y="793"/>
                              <a:pt x="705" y="858"/>
                              <a:pt x="688" y="1117"/>
                            </a:cubicBezTo>
                            <a:cubicBezTo>
                              <a:pt x="672" y="1403"/>
                              <a:pt x="979" y="1490"/>
                              <a:pt x="1042" y="1724"/>
                            </a:cubicBezTo>
                            <a:cubicBezTo>
                              <a:pt x="1099" y="1927"/>
                              <a:pt x="1126" y="2142"/>
                              <a:pt x="1212" y="2335"/>
                            </a:cubicBezTo>
                            <a:cubicBezTo>
                              <a:pt x="1288" y="2510"/>
                              <a:pt x="1162" y="2737"/>
                              <a:pt x="1382" y="2765"/>
                            </a:cubicBezTo>
                          </a:path>
                        </a:pathLst>
                      </a:custGeom>
                      <a:ln w="36000">
                        <a:solidFill>
                          <a:srgbClr val="FFFF00"/>
                        </a:solidFill>
                        <a:round/>
                      </a:ln>
                    </p:spPr>
                    <p:txBody>
                      <a:bodyPr/>
                      <a:lstStyle/>
                      <a:p>
                        <a:endParaRPr lang="it-IT"/>
                      </a:p>
                    </p:txBody>
                  </p:sp>
                  <p:sp>
                    <p:nvSpPr>
                      <p:cNvPr id="164" name="CustomShape 15">
                        <a:extLst>
                          <a:ext uri="{FF2B5EF4-FFF2-40B4-BE49-F238E27FC236}">
                            <a16:creationId xmlns:a16="http://schemas.microsoft.com/office/drawing/2014/main" id="{051BD6EB-9253-CF52-0057-723C08E99493}"/>
                          </a:ext>
                        </a:extLst>
                      </p:cNvPr>
                      <p:cNvSpPr/>
                      <p:nvPr/>
                    </p:nvSpPr>
                    <p:spPr>
                      <a:xfrm>
                        <a:off x="9498497" y="389664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165" name="Freeform 16">
                        <a:extLst>
                          <a:ext uri="{FF2B5EF4-FFF2-40B4-BE49-F238E27FC236}">
                            <a16:creationId xmlns:a16="http://schemas.microsoft.com/office/drawing/2014/main" id="{66E28238-061D-A3F1-A795-AE6834401CD1}"/>
                          </a:ext>
                        </a:extLst>
                      </p:cNvPr>
                      <p:cNvSpPr/>
                      <p:nvPr/>
                    </p:nvSpPr>
                    <p:spPr>
                      <a:xfrm>
                        <a:off x="7662857" y="3593520"/>
                        <a:ext cx="350640" cy="131040"/>
                      </a:xfrm>
                      <a:custGeom>
                        <a:avLst/>
                        <a:gdLst/>
                        <a:ahLst/>
                        <a:cxnLst/>
                        <a:rect l="0" t="0" r="r" b="b"/>
                        <a:pathLst>
                          <a:path w="974" h="364">
                            <a:moveTo>
                              <a:pt x="94" y="299"/>
                            </a:moveTo>
                            <a:cubicBezTo>
                              <a:pt x="202" y="352"/>
                              <a:pt x="0" y="363"/>
                              <a:pt x="177" y="338"/>
                            </a:cubicBezTo>
                            <a:cubicBezTo>
                              <a:pt x="239" y="269"/>
                              <a:pt x="350" y="317"/>
                              <a:pt x="355" y="228"/>
                            </a:cubicBezTo>
                            <a:cubicBezTo>
                              <a:pt x="391" y="153"/>
                              <a:pt x="464" y="110"/>
                              <a:pt x="593" y="132"/>
                            </a:cubicBezTo>
                            <a:lnTo>
                              <a:pt x="973" y="0"/>
                            </a:lnTo>
                          </a:path>
                        </a:pathLst>
                      </a:custGeom>
                      <a:ln w="36000">
                        <a:solidFill>
                          <a:srgbClr val="FFFF00"/>
                        </a:solidFill>
                        <a:round/>
                      </a:ln>
                    </p:spPr>
                    <p:txBody>
                      <a:bodyPr/>
                      <a:lstStyle/>
                      <a:p>
                        <a:endParaRPr lang="it-IT"/>
                      </a:p>
                    </p:txBody>
                  </p:sp>
                  <p:sp>
                    <p:nvSpPr>
                      <p:cNvPr id="166" name="CustomShape 17">
                        <a:extLst>
                          <a:ext uri="{FF2B5EF4-FFF2-40B4-BE49-F238E27FC236}">
                            <a16:creationId xmlns:a16="http://schemas.microsoft.com/office/drawing/2014/main" id="{9627787B-F053-D4E8-AD08-1EE10B364C19}"/>
                          </a:ext>
                        </a:extLst>
                      </p:cNvPr>
                      <p:cNvSpPr/>
                      <p:nvPr/>
                    </p:nvSpPr>
                    <p:spPr>
                      <a:xfrm>
                        <a:off x="7591937" y="3638520"/>
                        <a:ext cx="137160" cy="141120"/>
                      </a:xfrm>
                      <a:prstGeom prst="ellipse">
                        <a:avLst/>
                      </a:prstGeom>
                      <a:solidFill>
                        <a:srgbClr val="DDDDDD"/>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167" name="CustomShape 18">
                        <a:extLst>
                          <a:ext uri="{FF2B5EF4-FFF2-40B4-BE49-F238E27FC236}">
                            <a16:creationId xmlns:a16="http://schemas.microsoft.com/office/drawing/2014/main" id="{7F27D0F0-716A-B8B0-186B-37DABAD530B0}"/>
                          </a:ext>
                        </a:extLst>
                      </p:cNvPr>
                      <p:cNvSpPr/>
                      <p:nvPr/>
                    </p:nvSpPr>
                    <p:spPr>
                      <a:xfrm>
                        <a:off x="7895417" y="346356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pic>
                    <p:nvPicPr>
                      <p:cNvPr id="168" name="Immagine 167">
                        <a:extLst>
                          <a:ext uri="{FF2B5EF4-FFF2-40B4-BE49-F238E27FC236}">
                            <a16:creationId xmlns:a16="http://schemas.microsoft.com/office/drawing/2014/main" id="{78341F53-E234-BED3-4D87-9884D7812D79}"/>
                          </a:ext>
                        </a:extLst>
                      </p:cNvPr>
                      <p:cNvPicPr/>
                      <p:nvPr/>
                    </p:nvPicPr>
                    <p:blipFill>
                      <a:blip r:embed="rId5"/>
                      <a:stretch/>
                    </p:blipFill>
                    <p:spPr>
                      <a:xfrm>
                        <a:off x="7406177" y="1195560"/>
                        <a:ext cx="989280" cy="1072440"/>
                      </a:xfrm>
                      <a:prstGeom prst="rect">
                        <a:avLst/>
                      </a:prstGeom>
                      <a:ln>
                        <a:noFill/>
                      </a:ln>
                    </p:spPr>
                  </p:pic>
                  <p:sp>
                    <p:nvSpPr>
                      <p:cNvPr id="169" name="CustomShape 19">
                        <a:extLst>
                          <a:ext uri="{FF2B5EF4-FFF2-40B4-BE49-F238E27FC236}">
                            <a16:creationId xmlns:a16="http://schemas.microsoft.com/office/drawing/2014/main" id="{D45EB5C7-31EC-135F-5FB0-11C93E5DFC58}"/>
                          </a:ext>
                        </a:extLst>
                      </p:cNvPr>
                      <p:cNvSpPr/>
                      <p:nvPr/>
                    </p:nvSpPr>
                    <p:spPr>
                      <a:xfrm>
                        <a:off x="7531457" y="2061720"/>
                        <a:ext cx="1368000" cy="17028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dirty="0">
                            <a:latin typeface="Calibri" panose="020F0502020204030204" pitchFamily="34" charset="0"/>
                          </a:rPr>
                          <a:t>Medicina </a:t>
                        </a:r>
                        <a:r>
                          <a:rPr lang="it-IT" sz="800" b="1" dirty="0" err="1">
                            <a:latin typeface="Calibri" panose="020F0502020204030204" pitchFamily="34" charset="0"/>
                          </a:rPr>
                          <a:t>Radiotelescope</a:t>
                        </a:r>
                        <a:endParaRPr dirty="0">
                          <a:latin typeface="Calibri" panose="020F0502020204030204" pitchFamily="34" charset="0"/>
                        </a:endParaRPr>
                      </a:p>
                    </p:txBody>
                  </p:sp>
                  <p:sp>
                    <p:nvSpPr>
                      <p:cNvPr id="170" name="CustomShape 20">
                        <a:extLst>
                          <a:ext uri="{FF2B5EF4-FFF2-40B4-BE49-F238E27FC236}">
                            <a16:creationId xmlns:a16="http://schemas.microsoft.com/office/drawing/2014/main" id="{D1DDF0AF-274B-71FC-C9B7-B966BFBD23F5}"/>
                          </a:ext>
                        </a:extLst>
                      </p:cNvPr>
                      <p:cNvSpPr/>
                      <p:nvPr/>
                    </p:nvSpPr>
                    <p:spPr>
                      <a:xfrm>
                        <a:off x="8029697" y="3650040"/>
                        <a:ext cx="55908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1000" b="1" dirty="0">
                            <a:solidFill>
                              <a:srgbClr val="FFFFFF"/>
                            </a:solidFill>
                            <a:latin typeface="Calibri" panose="020F0502020204030204" pitchFamily="34" charset="0"/>
                          </a:rPr>
                          <a:t>FUCINO</a:t>
                        </a:r>
                        <a:endParaRPr sz="1800" b="1" dirty="0">
                          <a:latin typeface="Calibri" panose="020F0502020204030204" pitchFamily="34" charset="0"/>
                        </a:endParaRPr>
                      </a:p>
                    </p:txBody>
                  </p:sp>
                  <p:pic>
                    <p:nvPicPr>
                      <p:cNvPr id="171" name="Immagine 170">
                        <a:extLst>
                          <a:ext uri="{FF2B5EF4-FFF2-40B4-BE49-F238E27FC236}">
                            <a16:creationId xmlns:a16="http://schemas.microsoft.com/office/drawing/2014/main" id="{3D8B5D4F-8FF5-7FC3-5B64-B4EEBD178BCC}"/>
                          </a:ext>
                        </a:extLst>
                      </p:cNvPr>
                      <p:cNvPicPr/>
                      <p:nvPr/>
                    </p:nvPicPr>
                    <p:blipFill>
                      <a:blip r:embed="rId6"/>
                      <a:stretch/>
                    </p:blipFill>
                    <p:spPr>
                      <a:xfrm>
                        <a:off x="9079457" y="3571920"/>
                        <a:ext cx="940320" cy="1288080"/>
                      </a:xfrm>
                      <a:prstGeom prst="rect">
                        <a:avLst/>
                      </a:prstGeom>
                      <a:ln>
                        <a:noFill/>
                      </a:ln>
                    </p:spPr>
                  </p:pic>
                  <p:sp>
                    <p:nvSpPr>
                      <p:cNvPr id="172" name="CustomShape 21">
                        <a:extLst>
                          <a:ext uri="{FF2B5EF4-FFF2-40B4-BE49-F238E27FC236}">
                            <a16:creationId xmlns:a16="http://schemas.microsoft.com/office/drawing/2014/main" id="{469A709E-64EE-F8FC-C000-D7353AA4FAD8}"/>
                          </a:ext>
                        </a:extLst>
                      </p:cNvPr>
                      <p:cNvSpPr/>
                      <p:nvPr/>
                    </p:nvSpPr>
                    <p:spPr>
                      <a:xfrm>
                        <a:off x="9011777" y="4860000"/>
                        <a:ext cx="1368000" cy="18000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a:latin typeface="Calibri" panose="020F0502020204030204" pitchFamily="34" charset="0"/>
                          </a:rPr>
                          <a:t>Space Geodesy Centre</a:t>
                        </a:r>
                        <a:endParaRPr>
                          <a:latin typeface="Calibri" panose="020F0502020204030204" pitchFamily="34" charset="0"/>
                        </a:endParaRPr>
                      </a:p>
                    </p:txBody>
                  </p:sp>
                  <p:sp>
                    <p:nvSpPr>
                      <p:cNvPr id="173" name="CustomShape 23">
                        <a:extLst>
                          <a:ext uri="{FF2B5EF4-FFF2-40B4-BE49-F238E27FC236}">
                            <a16:creationId xmlns:a16="http://schemas.microsoft.com/office/drawing/2014/main" id="{8933F01F-4FA5-7821-1D30-ADC1AC297132}"/>
                          </a:ext>
                        </a:extLst>
                      </p:cNvPr>
                      <p:cNvSpPr/>
                      <p:nvPr/>
                    </p:nvSpPr>
                    <p:spPr>
                      <a:xfrm>
                        <a:off x="8896577" y="424800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174" name="CustomShape 25">
                        <a:extLst>
                          <a:ext uri="{FF2B5EF4-FFF2-40B4-BE49-F238E27FC236}">
                            <a16:creationId xmlns:a16="http://schemas.microsoft.com/office/drawing/2014/main" id="{320E896F-BA18-833D-835C-9B176A2A8E6A}"/>
                          </a:ext>
                        </a:extLst>
                      </p:cNvPr>
                      <p:cNvSpPr/>
                      <p:nvPr/>
                    </p:nvSpPr>
                    <p:spPr>
                      <a:xfrm>
                        <a:off x="5497382" y="1650236"/>
                        <a:ext cx="571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1000" b="1" dirty="0">
                            <a:solidFill>
                              <a:srgbClr val="FFFFFF"/>
                            </a:solidFill>
                            <a:latin typeface="Calibri" panose="020F0502020204030204" pitchFamily="34" charset="0"/>
                          </a:rPr>
                          <a:t>TORINO</a:t>
                        </a:r>
                        <a:endParaRPr sz="1800" b="1" dirty="0">
                          <a:latin typeface="Calibri" panose="020F0502020204030204" pitchFamily="34" charset="0"/>
                        </a:endParaRPr>
                      </a:p>
                    </p:txBody>
                  </p:sp>
                </p:grpSp>
                <p:sp>
                  <p:nvSpPr>
                    <p:cNvPr id="146" name="CustomShape 10">
                      <a:extLst>
                        <a:ext uri="{FF2B5EF4-FFF2-40B4-BE49-F238E27FC236}">
                          <a16:creationId xmlns:a16="http://schemas.microsoft.com/office/drawing/2014/main" id="{C804395D-6B22-DB86-408D-AC76117E47E7}"/>
                        </a:ext>
                      </a:extLst>
                    </p:cNvPr>
                    <p:cNvSpPr/>
                    <p:nvPr/>
                  </p:nvSpPr>
                  <p:spPr>
                    <a:xfrm>
                      <a:off x="3804350" y="4642522"/>
                      <a:ext cx="479296"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900" b="1" dirty="0">
                          <a:solidFill>
                            <a:schemeClr val="tx1"/>
                          </a:solidFill>
                          <a:latin typeface="Calibri" panose="020F0502020204030204" pitchFamily="34" charset="0"/>
                          <a:ea typeface="Microsoft YaHei"/>
                        </a:rPr>
                        <a:t>NAPOLI</a:t>
                      </a:r>
                      <a:endParaRPr sz="1600" b="1" dirty="0">
                        <a:solidFill>
                          <a:schemeClr val="tx1"/>
                        </a:solidFill>
                        <a:latin typeface="Calibri" panose="020F0502020204030204" pitchFamily="34" charset="0"/>
                      </a:endParaRPr>
                    </a:p>
                  </p:txBody>
                </p:sp>
                <p:sp>
                  <p:nvSpPr>
                    <p:cNvPr id="147" name="Freeform 16">
                      <a:extLst>
                        <a:ext uri="{FF2B5EF4-FFF2-40B4-BE49-F238E27FC236}">
                          <a16:creationId xmlns:a16="http://schemas.microsoft.com/office/drawing/2014/main" id="{21C878EE-8D18-EC30-B5C6-E3DBE570D700}"/>
                        </a:ext>
                      </a:extLst>
                    </p:cNvPr>
                    <p:cNvSpPr/>
                    <p:nvPr/>
                  </p:nvSpPr>
                  <p:spPr>
                    <a:xfrm>
                      <a:off x="2915636" y="2361196"/>
                      <a:ext cx="349165" cy="130489"/>
                    </a:xfrm>
                    <a:custGeom>
                      <a:avLst/>
                      <a:gdLst/>
                      <a:ahLst/>
                      <a:cxnLst/>
                      <a:rect l="0" t="0" r="r" b="b"/>
                      <a:pathLst>
                        <a:path w="974" h="364">
                          <a:moveTo>
                            <a:pt x="94" y="299"/>
                          </a:moveTo>
                          <a:cubicBezTo>
                            <a:pt x="202" y="352"/>
                            <a:pt x="0" y="363"/>
                            <a:pt x="177" y="338"/>
                          </a:cubicBezTo>
                          <a:cubicBezTo>
                            <a:pt x="239" y="269"/>
                            <a:pt x="350" y="317"/>
                            <a:pt x="355" y="228"/>
                          </a:cubicBezTo>
                          <a:cubicBezTo>
                            <a:pt x="391" y="153"/>
                            <a:pt x="464" y="110"/>
                            <a:pt x="593" y="132"/>
                          </a:cubicBezTo>
                          <a:lnTo>
                            <a:pt x="973" y="0"/>
                          </a:lnTo>
                        </a:path>
                      </a:pathLst>
                    </a:custGeom>
                    <a:ln w="36000">
                      <a:solidFill>
                        <a:srgbClr val="FFFF00"/>
                      </a:solidFill>
                      <a:round/>
                    </a:ln>
                  </p:spPr>
                  <p:txBody>
                    <a:bodyPr/>
                    <a:lstStyle/>
                    <a:p>
                      <a:endParaRPr lang="it-IT"/>
                    </a:p>
                  </p:txBody>
                </p:sp>
                <p:sp>
                  <p:nvSpPr>
                    <p:cNvPr id="148" name="CustomShape 9">
                      <a:extLst>
                        <a:ext uri="{FF2B5EF4-FFF2-40B4-BE49-F238E27FC236}">
                          <a16:creationId xmlns:a16="http://schemas.microsoft.com/office/drawing/2014/main" id="{5DF01FD2-914E-6672-4D54-68C13FE2E780}"/>
                        </a:ext>
                      </a:extLst>
                    </p:cNvPr>
                    <p:cNvSpPr/>
                    <p:nvPr/>
                  </p:nvSpPr>
                  <p:spPr>
                    <a:xfrm>
                      <a:off x="2926901" y="2776602"/>
                      <a:ext cx="668935"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900" b="1" dirty="0">
                          <a:solidFill>
                            <a:srgbClr val="FFFFFF"/>
                          </a:solidFill>
                          <a:latin typeface="Calibri" panose="020F0502020204030204" pitchFamily="34" charset="0"/>
                        </a:rPr>
                        <a:t>FIRENZE</a:t>
                      </a:r>
                      <a:endParaRPr sz="1600" b="1" dirty="0">
                        <a:latin typeface="Calibri" panose="020F0502020204030204" pitchFamily="34" charset="0"/>
                      </a:endParaRPr>
                    </a:p>
                  </p:txBody>
                </p:sp>
              </p:grpSp>
              <p:sp>
                <p:nvSpPr>
                  <p:cNvPr id="137" name="CustomShape 24">
                    <a:extLst>
                      <a:ext uri="{FF2B5EF4-FFF2-40B4-BE49-F238E27FC236}">
                        <a16:creationId xmlns:a16="http://schemas.microsoft.com/office/drawing/2014/main" id="{DF21C3F9-BC34-F131-09E3-D68A75EB9594}"/>
                      </a:ext>
                    </a:extLst>
                  </p:cNvPr>
                  <p:cNvSpPr/>
                  <p:nvPr/>
                </p:nvSpPr>
                <p:spPr>
                  <a:xfrm>
                    <a:off x="2751851" y="2745467"/>
                    <a:ext cx="248072" cy="253091"/>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grpSp>
            <p:pic>
              <p:nvPicPr>
                <p:cNvPr id="129" name="Immagine 128">
                  <a:extLst>
                    <a:ext uri="{FF2B5EF4-FFF2-40B4-BE49-F238E27FC236}">
                      <a16:creationId xmlns:a16="http://schemas.microsoft.com/office/drawing/2014/main" id="{AD1176FC-7C87-98DF-ACA8-6D9E34BFFC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43992" y="2770374"/>
                  <a:ext cx="1176699" cy="798527"/>
                </a:xfrm>
                <a:prstGeom prst="rect">
                  <a:avLst/>
                </a:prstGeom>
              </p:spPr>
            </p:pic>
            <p:sp>
              <p:nvSpPr>
                <p:cNvPr id="132" name="CustomShape 24">
                  <a:extLst>
                    <a:ext uri="{FF2B5EF4-FFF2-40B4-BE49-F238E27FC236}">
                      <a16:creationId xmlns:a16="http://schemas.microsoft.com/office/drawing/2014/main" id="{0C595410-8AE7-E3F6-BF65-37CA25433D7D}"/>
                    </a:ext>
                  </a:extLst>
                </p:cNvPr>
                <p:cNvSpPr/>
                <p:nvPr/>
              </p:nvSpPr>
              <p:spPr>
                <a:xfrm>
                  <a:off x="3056162" y="2213062"/>
                  <a:ext cx="248072" cy="253091"/>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grpSp>
          <p:sp>
            <p:nvSpPr>
              <p:cNvPr id="123" name="CustomShape 13">
                <a:extLst>
                  <a:ext uri="{FF2B5EF4-FFF2-40B4-BE49-F238E27FC236}">
                    <a16:creationId xmlns:a16="http://schemas.microsoft.com/office/drawing/2014/main" id="{157CE650-6440-78B7-1915-6B3770D1F29B}"/>
                  </a:ext>
                </a:extLst>
              </p:cNvPr>
              <p:cNvSpPr/>
              <p:nvPr/>
            </p:nvSpPr>
            <p:spPr>
              <a:xfrm>
                <a:off x="1857814" y="1781338"/>
                <a:ext cx="137300" cy="141243"/>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125" name="CustomShape 25">
                <a:extLst>
                  <a:ext uri="{FF2B5EF4-FFF2-40B4-BE49-F238E27FC236}">
                    <a16:creationId xmlns:a16="http://schemas.microsoft.com/office/drawing/2014/main" id="{3991DC3A-C8A5-EA15-863D-AFC8FFD091D5}"/>
                  </a:ext>
                </a:extLst>
              </p:cNvPr>
              <p:cNvSpPr/>
              <p:nvPr/>
            </p:nvSpPr>
            <p:spPr>
              <a:xfrm>
                <a:off x="1911136" y="1536294"/>
                <a:ext cx="568917"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1000" b="1" dirty="0">
                    <a:solidFill>
                      <a:srgbClr val="FFFFFF"/>
                    </a:solidFill>
                    <a:latin typeface="Calibri" panose="020F0502020204030204" pitchFamily="34" charset="0"/>
                  </a:rPr>
                  <a:t>MILANO</a:t>
                </a:r>
                <a:endParaRPr sz="1800" b="1" dirty="0">
                  <a:latin typeface="Calibri" panose="020F0502020204030204" pitchFamily="34" charset="0"/>
                </a:endParaRPr>
              </a:p>
            </p:txBody>
          </p:sp>
        </p:grpSp>
        <p:sp>
          <p:nvSpPr>
            <p:cNvPr id="31" name="Freccia a destra 30">
              <a:extLst>
                <a:ext uri="{FF2B5EF4-FFF2-40B4-BE49-F238E27FC236}">
                  <a16:creationId xmlns:a16="http://schemas.microsoft.com/office/drawing/2014/main" id="{96FA74F8-D70F-6BC4-3BF6-B82D23751CB7}"/>
                </a:ext>
              </a:extLst>
            </p:cNvPr>
            <p:cNvSpPr/>
            <p:nvPr/>
          </p:nvSpPr>
          <p:spPr>
            <a:xfrm>
              <a:off x="5209568" y="3259918"/>
              <a:ext cx="978408" cy="48463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dirty="0"/>
            </a:p>
          </p:txBody>
        </p:sp>
        <p:pic>
          <p:nvPicPr>
            <p:cNvPr id="2" name="Immagine 1">
              <a:extLst>
                <a:ext uri="{FF2B5EF4-FFF2-40B4-BE49-F238E27FC236}">
                  <a16:creationId xmlns:a16="http://schemas.microsoft.com/office/drawing/2014/main" id="{0AF7D839-F1C7-0370-FE98-CB62B4908830}"/>
                </a:ext>
              </a:extLst>
            </p:cNvPr>
            <p:cNvPicPr>
              <a:picLocks noChangeAspect="1"/>
            </p:cNvPicPr>
            <p:nvPr/>
          </p:nvPicPr>
          <p:blipFill>
            <a:blip r:embed="rId8"/>
            <a:stretch>
              <a:fillRect/>
            </a:stretch>
          </p:blipFill>
          <p:spPr>
            <a:xfrm>
              <a:off x="5885206" y="1760421"/>
              <a:ext cx="4298053" cy="4693489"/>
            </a:xfrm>
            <a:prstGeom prst="rect">
              <a:avLst/>
            </a:prstGeom>
          </p:spPr>
        </p:pic>
      </p:grpSp>
      <p:sp>
        <p:nvSpPr>
          <p:cNvPr id="3" name="Segnaposto piè di pagina 2">
            <a:extLst>
              <a:ext uri="{FF2B5EF4-FFF2-40B4-BE49-F238E27FC236}">
                <a16:creationId xmlns:a16="http://schemas.microsoft.com/office/drawing/2014/main" id="{BA259686-FB97-3238-B68B-6C8CAD60FAF0}"/>
              </a:ext>
            </a:extLst>
          </p:cNvPr>
          <p:cNvSpPr>
            <a:spLocks noGrp="1"/>
          </p:cNvSpPr>
          <p:nvPr>
            <p:ph type="ftr" idx="11"/>
          </p:nvPr>
        </p:nvSpPr>
        <p:spPr/>
        <p:txBody>
          <a:bodyPr/>
          <a:lstStyle/>
          <a:p>
            <a:r>
              <a:rPr lang="en-US"/>
              <a:t>9SFM - Kingscliff AUS - October 20th, 2023</a:t>
            </a:r>
            <a:endParaRPr lang="it-IT" dirty="0"/>
          </a:p>
        </p:txBody>
      </p:sp>
    </p:spTree>
    <p:extLst>
      <p:ext uri="{BB962C8B-B14F-4D97-AF65-F5344CB8AC3E}">
        <p14:creationId xmlns:p14="http://schemas.microsoft.com/office/powerpoint/2010/main" val="747653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igura a mano libera: forma 1">
            <a:extLst>
              <a:ext uri="{FF2B5EF4-FFF2-40B4-BE49-F238E27FC236}">
                <a16:creationId xmlns:a16="http://schemas.microsoft.com/office/drawing/2014/main" id="{EEFA3178-F189-644D-0B17-3B5483875E05}"/>
              </a:ext>
            </a:extLst>
          </p:cNvPr>
          <p:cNvSpPr/>
          <p:nvPr/>
        </p:nvSpPr>
        <p:spPr>
          <a:xfrm>
            <a:off x="9012711" y="2699395"/>
            <a:ext cx="174155" cy="87077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alpha val="20000"/>
            </a:srgbClr>
          </a:solidFill>
          <a:ln w="0">
            <a:solidFill>
              <a:srgbClr val="FFFFFF"/>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3" name="Google Shape;72;p16_58">
            <a:extLst>
              <a:ext uri="{FF2B5EF4-FFF2-40B4-BE49-F238E27FC236}">
                <a16:creationId xmlns:a16="http://schemas.microsoft.com/office/drawing/2014/main" id="{E7FE3AD3-45C9-6C90-9F7D-00B755FDA69E}"/>
              </a:ext>
            </a:extLst>
          </p:cNvPr>
          <p:cNvSpPr txBox="1">
            <a:spLocks noGrp="1"/>
          </p:cNvSpPr>
          <p:nvPr>
            <p:ph type="title"/>
          </p:nvPr>
        </p:nvSpPr>
        <p:spPr>
          <a:xfrm>
            <a:off x="311560" y="-223311"/>
            <a:ext cx="10515600" cy="1325700"/>
          </a:xfrm>
        </p:spPr>
        <p:txBody>
          <a:bodyPr>
            <a:normAutofit/>
          </a:bodyPr>
          <a:lstStyle/>
          <a:p>
            <a:pPr lvl="0"/>
            <a:r>
              <a:rPr lang="it-IT" sz="3467" b="1" kern="1200" spc="-1" dirty="0">
                <a:solidFill>
                  <a:srgbClr val="0070C0"/>
                </a:solidFill>
                <a:sym typeface="Arial"/>
              </a:rPr>
              <a:t>Quantum Key Distribution</a:t>
            </a:r>
          </a:p>
        </p:txBody>
      </p:sp>
      <p:sp>
        <p:nvSpPr>
          <p:cNvPr id="59" name="Connettore diritto 58">
            <a:extLst>
              <a:ext uri="{FF2B5EF4-FFF2-40B4-BE49-F238E27FC236}">
                <a16:creationId xmlns:a16="http://schemas.microsoft.com/office/drawing/2014/main" id="{1F132932-7D18-3CD0-57AA-1550616307C2}"/>
              </a:ext>
            </a:extLst>
          </p:cNvPr>
          <p:cNvSpPr/>
          <p:nvPr/>
        </p:nvSpPr>
        <p:spPr>
          <a:xfrm>
            <a:off x="6966396" y="3657245"/>
            <a:ext cx="2438163" cy="0"/>
          </a:xfrm>
          <a:prstGeom prst="line">
            <a:avLst/>
          </a:prstGeom>
          <a:noFill/>
          <a:ln w="0">
            <a:solidFill>
              <a:srgbClr val="000000"/>
            </a:solidFill>
            <a:prstDash val="solid"/>
            <a:tailEnd type="arrow"/>
          </a:ln>
        </p:spPr>
        <p:txBody>
          <a:bodyPr vert="horz" wrap="none" lIns="108847" tIns="54423" rIns="108847" bIns="54423" anchor="ctr" anchorCtr="0" compatLnSpc="0"/>
          <a:lstStyle/>
          <a:p>
            <a:pPr hangingPunct="0"/>
            <a:endParaRPr lang="it-IT" sz="2177" kern="1200">
              <a:latin typeface="Liberation Sans" pitchFamily="18"/>
              <a:ea typeface="Microsoft YaHei" pitchFamily="2"/>
              <a:cs typeface="Mangal" pitchFamily="2"/>
            </a:endParaRPr>
          </a:p>
        </p:txBody>
      </p:sp>
      <p:grpSp>
        <p:nvGrpSpPr>
          <p:cNvPr id="60" name="Gruppo 59">
            <a:extLst>
              <a:ext uri="{FF2B5EF4-FFF2-40B4-BE49-F238E27FC236}">
                <a16:creationId xmlns:a16="http://schemas.microsoft.com/office/drawing/2014/main" id="{5A76B64F-EA36-3F32-E214-D144D188F5D5}"/>
              </a:ext>
            </a:extLst>
          </p:cNvPr>
          <p:cNvGrpSpPr/>
          <p:nvPr/>
        </p:nvGrpSpPr>
        <p:grpSpPr>
          <a:xfrm>
            <a:off x="609753" y="3185721"/>
            <a:ext cx="2000400" cy="2208642"/>
            <a:chOff x="503999" y="2634119"/>
            <a:chExt cx="1654034" cy="1826220"/>
          </a:xfrm>
        </p:grpSpPr>
        <p:sp>
          <p:nvSpPr>
            <p:cNvPr id="61" name="Figura a mano libera: forma 60">
              <a:extLst>
                <a:ext uri="{FF2B5EF4-FFF2-40B4-BE49-F238E27FC236}">
                  <a16:creationId xmlns:a16="http://schemas.microsoft.com/office/drawing/2014/main" id="{1528E67B-E5CF-6FA0-1588-7ECF13608778}"/>
                </a:ext>
              </a:extLst>
            </p:cNvPr>
            <p:cNvSpPr/>
            <p:nvPr/>
          </p:nvSpPr>
          <p:spPr>
            <a:xfrm>
              <a:off x="503999" y="2634119"/>
              <a:ext cx="1584000" cy="1757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E8E8E8"/>
                </a:gs>
                <a:gs pos="100000">
                  <a:srgbClr val="A5A5A5"/>
                </a:gs>
              </a:gsLst>
              <a:lin ang="5220000"/>
            </a:gradFill>
            <a:ln w="0">
              <a:solidFill>
                <a:srgbClr val="666666"/>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62" name="CasellaDiTesto 61">
              <a:extLst>
                <a:ext uri="{FF2B5EF4-FFF2-40B4-BE49-F238E27FC236}">
                  <a16:creationId xmlns:a16="http://schemas.microsoft.com/office/drawing/2014/main" id="{E9961F9E-17AE-E7D5-4C81-054AE7820C56}"/>
                </a:ext>
              </a:extLst>
            </p:cNvPr>
            <p:cNvSpPr txBox="1"/>
            <p:nvPr/>
          </p:nvSpPr>
          <p:spPr>
            <a:xfrm>
              <a:off x="1475999" y="4104000"/>
              <a:ext cx="682034" cy="356339"/>
            </a:xfrm>
            <a:prstGeom prst="rect">
              <a:avLst/>
            </a:prstGeom>
            <a:noFill/>
            <a:ln>
              <a:noFill/>
            </a:ln>
          </p:spPr>
          <p:txBody>
            <a:bodyPr vert="horz" wrap="none" lIns="108847" tIns="54423" rIns="108847" bIns="54423" anchorCtr="0" compatLnSpc="0">
              <a:spAutoFit/>
            </a:bodyPr>
            <a:lstStyle/>
            <a:p>
              <a:pPr hangingPunct="0"/>
              <a:r>
                <a:rPr lang="it-IT" sz="2177" kern="1200">
                  <a:solidFill>
                    <a:srgbClr val="FFFFFF"/>
                  </a:solidFill>
                  <a:latin typeface="Liberation Sans" pitchFamily="18"/>
                  <a:ea typeface="Microsoft YaHei" pitchFamily="2"/>
                  <a:cs typeface="Mangal" pitchFamily="2"/>
                </a:rPr>
                <a:t>Alice</a:t>
              </a:r>
            </a:p>
          </p:txBody>
        </p:sp>
        <p:sp>
          <p:nvSpPr>
            <p:cNvPr id="63" name="Figura a mano libera: forma 62">
              <a:extLst>
                <a:ext uri="{FF2B5EF4-FFF2-40B4-BE49-F238E27FC236}">
                  <a16:creationId xmlns:a16="http://schemas.microsoft.com/office/drawing/2014/main" id="{2D07A586-0635-7B18-8C22-29CFB05752F5}"/>
                </a:ext>
              </a:extLst>
            </p:cNvPr>
            <p:cNvSpPr/>
            <p:nvPr/>
          </p:nvSpPr>
          <p:spPr>
            <a:xfrm>
              <a:off x="720000" y="2700000"/>
              <a:ext cx="1152000" cy="720000"/>
            </a:xfrm>
            <a:custGeom>
              <a:avLst>
                <a:gd name="f0" fmla="val 5400"/>
              </a:avLst>
              <a:gdLst>
                <a:gd name="f1" fmla="val 10800000"/>
                <a:gd name="f2" fmla="val 5400000"/>
                <a:gd name="f3" fmla="val 180"/>
                <a:gd name="f4" fmla="val w"/>
                <a:gd name="f5" fmla="val h"/>
                <a:gd name="f6" fmla="val ss"/>
                <a:gd name="f7" fmla="val 0"/>
                <a:gd name="f8" fmla="val -2147483647"/>
                <a:gd name="f9" fmla="val 2147483647"/>
                <a:gd name="f10" fmla="val 21600"/>
                <a:gd name="f11" fmla="+- 0 0 0"/>
                <a:gd name="f12" fmla="abs f4"/>
                <a:gd name="f13" fmla="abs f5"/>
                <a:gd name="f14" fmla="abs f6"/>
                <a:gd name="f15" fmla="pin 0 f0 21600"/>
                <a:gd name="f16" fmla="*/ f11 f1 1"/>
                <a:gd name="f17" fmla="?: f12 f4 1"/>
                <a:gd name="f18" fmla="?: f13 f5 1"/>
                <a:gd name="f19" fmla="?: f14 f6 1"/>
                <a:gd name="f20" fmla="val f15"/>
                <a:gd name="f21" fmla="*/ f16 1 f3"/>
                <a:gd name="f22" fmla="*/ f17 1 21600"/>
                <a:gd name="f23" fmla="*/ f18 1 21600"/>
                <a:gd name="f24" fmla="*/ 21600 f17 1"/>
                <a:gd name="f25" fmla="*/ 21600 f18 1"/>
                <a:gd name="f26" fmla="+- f7 f20 0"/>
                <a:gd name="f27" fmla="+- f21 0 f2"/>
                <a:gd name="f28" fmla="min f23 f22"/>
                <a:gd name="f29" fmla="*/ f24 1 f19"/>
                <a:gd name="f30" fmla="*/ f25 1 f19"/>
                <a:gd name="f31" fmla="+- f30 0 f20"/>
                <a:gd name="f32" fmla="+- f29 0 f20"/>
                <a:gd name="f33" fmla="+- f29 0 f26"/>
                <a:gd name="f34" fmla="+- f30 0 f26"/>
                <a:gd name="f35" fmla="val f29"/>
                <a:gd name="f36" fmla="val f30"/>
                <a:gd name="f37" fmla="*/ f7 f28 1"/>
                <a:gd name="f38" fmla="*/ f15 f28 1"/>
                <a:gd name="f39" fmla="*/ f26 f28 1"/>
                <a:gd name="f40" fmla="*/ f30 f28 1"/>
                <a:gd name="f41" fmla="*/ f29 f28 1"/>
                <a:gd name="f42" fmla="*/ f33 1 2"/>
                <a:gd name="f43" fmla="*/ f34 1 2"/>
                <a:gd name="f44" fmla="*/ f32 f28 1"/>
                <a:gd name="f45" fmla="*/ f36 f28 1"/>
                <a:gd name="f46" fmla="*/ f35 f28 1"/>
                <a:gd name="f47" fmla="*/ f31 f28 1"/>
                <a:gd name="f48" fmla="+- f26 f42 0"/>
                <a:gd name="f49" fmla="+- f26 f43 0"/>
                <a:gd name="f50" fmla="*/ f42 f28 1"/>
                <a:gd name="f51" fmla="*/ f43 f28 1"/>
                <a:gd name="f52" fmla="*/ f48 f28 1"/>
                <a:gd name="f53" fmla="*/ f49 f28 1"/>
              </a:gdLst>
              <a:ahLst>
                <a:ahXY gdRefY="f0" minY="f7" maxY="f10">
                  <a:pos x="f37" y="f38"/>
                </a:ahXY>
              </a:ahLst>
              <a:cxnLst>
                <a:cxn ang="3cd4">
                  <a:pos x="hc" y="t"/>
                </a:cxn>
                <a:cxn ang="0">
                  <a:pos x="r" y="vc"/>
                </a:cxn>
                <a:cxn ang="cd4">
                  <a:pos x="hc" y="b"/>
                </a:cxn>
                <a:cxn ang="cd2">
                  <a:pos x="l" y="vc"/>
                </a:cxn>
                <a:cxn ang="f27">
                  <a:pos x="f52" y="f37"/>
                </a:cxn>
                <a:cxn ang="f27">
                  <a:pos x="f50" y="f39"/>
                </a:cxn>
                <a:cxn ang="f27">
                  <a:pos x="f37" y="f53"/>
                </a:cxn>
                <a:cxn ang="f27">
                  <a:pos x="f50" y="f40"/>
                </a:cxn>
                <a:cxn ang="f27">
                  <a:pos x="f44" y="f53"/>
                </a:cxn>
                <a:cxn ang="f27">
                  <a:pos x="f41" y="f51"/>
                </a:cxn>
              </a:cxnLst>
              <a:rect l="f37" t="f39" r="f44" b="f45"/>
              <a:pathLst>
                <a:path>
                  <a:moveTo>
                    <a:pt x="f37" y="f45"/>
                  </a:moveTo>
                  <a:lnTo>
                    <a:pt x="f37" y="f39"/>
                  </a:lnTo>
                  <a:lnTo>
                    <a:pt x="f39" y="f37"/>
                  </a:lnTo>
                  <a:lnTo>
                    <a:pt x="f46" y="f37"/>
                  </a:lnTo>
                  <a:lnTo>
                    <a:pt x="f46" y="f47"/>
                  </a:lnTo>
                  <a:lnTo>
                    <a:pt x="f44" y="f45"/>
                  </a:lnTo>
                  <a:close/>
                </a:path>
                <a:path>
                  <a:moveTo>
                    <a:pt x="f37" y="f39"/>
                  </a:moveTo>
                  <a:lnTo>
                    <a:pt x="f39" y="f37"/>
                  </a:lnTo>
                  <a:lnTo>
                    <a:pt x="f46" y="f37"/>
                  </a:lnTo>
                  <a:lnTo>
                    <a:pt x="f44" y="f39"/>
                  </a:lnTo>
                  <a:close/>
                </a:path>
                <a:path>
                  <a:moveTo>
                    <a:pt x="f44" y="f45"/>
                  </a:moveTo>
                  <a:lnTo>
                    <a:pt x="f44" y="f39"/>
                  </a:lnTo>
                  <a:lnTo>
                    <a:pt x="f46" y="f37"/>
                  </a:lnTo>
                  <a:lnTo>
                    <a:pt x="f46" y="f47"/>
                  </a:lnTo>
                  <a:close/>
                </a:path>
              </a:pathLst>
            </a:custGeom>
            <a:solidFill>
              <a:srgbClr val="191919"/>
            </a:solidFill>
            <a:ln w="0">
              <a:solidFill>
                <a:srgbClr val="FFFFFF"/>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64" name="CasellaDiTesto 63">
              <a:extLst>
                <a:ext uri="{FF2B5EF4-FFF2-40B4-BE49-F238E27FC236}">
                  <a16:creationId xmlns:a16="http://schemas.microsoft.com/office/drawing/2014/main" id="{551531F0-B677-BFAB-BE31-D994171F2F80}"/>
                </a:ext>
              </a:extLst>
            </p:cNvPr>
            <p:cNvSpPr txBox="1"/>
            <p:nvPr/>
          </p:nvSpPr>
          <p:spPr>
            <a:xfrm>
              <a:off x="792000" y="2857680"/>
              <a:ext cx="977450" cy="621799"/>
            </a:xfrm>
            <a:prstGeom prst="rect">
              <a:avLst/>
            </a:prstGeom>
            <a:noFill/>
            <a:ln>
              <a:noFill/>
            </a:ln>
          </p:spPr>
          <p:txBody>
            <a:bodyPr vert="horz" wrap="none" lIns="108847" tIns="54423" rIns="108847" bIns="54423" anchorCtr="0" compatLnSpc="0">
              <a:spAutoFit/>
            </a:bodyPr>
            <a:lstStyle/>
            <a:p>
              <a:pPr hangingPunct="0"/>
              <a:r>
                <a:rPr lang="it-IT" sz="2177" kern="1200" dirty="0" err="1">
                  <a:solidFill>
                    <a:srgbClr val="FFFFFF"/>
                  </a:solidFill>
                  <a:latin typeface="Liberation Sans" pitchFamily="18"/>
                  <a:ea typeface="Microsoft YaHei" pitchFamily="2"/>
                  <a:cs typeface="Mangal" pitchFamily="2"/>
                </a:rPr>
                <a:t>Photon</a:t>
              </a:r>
              <a:r>
                <a:rPr lang="it-IT" sz="2177" kern="1200" dirty="0">
                  <a:solidFill>
                    <a:srgbClr val="FFFFFF"/>
                  </a:solidFill>
                  <a:latin typeface="Liberation Sans" pitchFamily="18"/>
                  <a:ea typeface="Microsoft YaHei" pitchFamily="2"/>
                  <a:cs typeface="Mangal" pitchFamily="2"/>
                </a:rPr>
                <a:t> </a:t>
              </a:r>
            </a:p>
            <a:p>
              <a:pPr hangingPunct="0"/>
              <a:r>
                <a:rPr lang="it-IT" sz="2177" kern="1200" dirty="0">
                  <a:solidFill>
                    <a:srgbClr val="FFFFFF"/>
                  </a:solidFill>
                  <a:latin typeface="Liberation Sans" pitchFamily="18"/>
                  <a:ea typeface="Microsoft YaHei" pitchFamily="2"/>
                  <a:cs typeface="Mangal" pitchFamily="2"/>
                </a:rPr>
                <a:t>source</a:t>
              </a:r>
            </a:p>
          </p:txBody>
        </p:sp>
        <p:sp>
          <p:nvSpPr>
            <p:cNvPr id="65" name="Connettore diritto 64">
              <a:extLst>
                <a:ext uri="{FF2B5EF4-FFF2-40B4-BE49-F238E27FC236}">
                  <a16:creationId xmlns:a16="http://schemas.microsoft.com/office/drawing/2014/main" id="{C4BF56FC-E874-22BE-C31A-92DA2F5B0208}"/>
                </a:ext>
              </a:extLst>
            </p:cNvPr>
            <p:cNvSpPr/>
            <p:nvPr/>
          </p:nvSpPr>
          <p:spPr>
            <a:xfrm flipV="1">
              <a:off x="1944000" y="3744000"/>
              <a:ext cx="0" cy="15588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66" name="Connettore diritto 65">
              <a:extLst>
                <a:ext uri="{FF2B5EF4-FFF2-40B4-BE49-F238E27FC236}">
                  <a16:creationId xmlns:a16="http://schemas.microsoft.com/office/drawing/2014/main" id="{7AE02536-0EED-8B54-6A0A-59B9C6242648}"/>
                </a:ext>
              </a:extLst>
            </p:cNvPr>
            <p:cNvSpPr/>
            <p:nvPr/>
          </p:nvSpPr>
          <p:spPr>
            <a:xfrm>
              <a:off x="1944000" y="3528000"/>
              <a:ext cx="0" cy="180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67" name="CasellaDiTesto 66">
              <a:extLst>
                <a:ext uri="{FF2B5EF4-FFF2-40B4-BE49-F238E27FC236}">
                  <a16:creationId xmlns:a16="http://schemas.microsoft.com/office/drawing/2014/main" id="{3CE125D1-4EA1-4082-A997-7E6B1B0C64DD}"/>
                </a:ext>
              </a:extLst>
            </p:cNvPr>
            <p:cNvSpPr txBox="1"/>
            <p:nvPr/>
          </p:nvSpPr>
          <p:spPr>
            <a:xfrm>
              <a:off x="503999" y="3456000"/>
              <a:ext cx="1481809" cy="533259"/>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0072E4"/>
                  </a:solidFill>
                  <a:latin typeface="Liberation Sans" pitchFamily="18"/>
                  <a:ea typeface="Microsoft YaHei" pitchFamily="2"/>
                  <a:cs typeface="Mangal" pitchFamily="2"/>
                </a:rPr>
                <a:t>φ = 0→</a:t>
              </a:r>
              <a:r>
                <a:rPr lang="it-IT" sz="1814" i="1" kern="1200">
                  <a:solidFill>
                    <a:srgbClr val="0072E4"/>
                  </a:solidFill>
                  <a:latin typeface="Liberation Sans" pitchFamily="18"/>
                  <a:ea typeface="Liberation Sans" pitchFamily="34"/>
                  <a:cs typeface="Liberation Sans" pitchFamily="34"/>
                </a:rPr>
                <a:t> qubit</a:t>
              </a:r>
              <a:r>
                <a:rPr lang="it-IT" sz="1814" kern="1200">
                  <a:solidFill>
                    <a:srgbClr val="0072E4"/>
                  </a:solidFill>
                  <a:latin typeface="Liberation Sans" pitchFamily="18"/>
                  <a:ea typeface="Liberation Sans" pitchFamily="34"/>
                  <a:cs typeface="Liberation Sans" pitchFamily="34"/>
                </a:rPr>
                <a:t> 0</a:t>
              </a:r>
            </a:p>
            <a:p>
              <a:pPr hangingPunct="0"/>
              <a:r>
                <a:rPr lang="it-IT" sz="1814" kern="1200">
                  <a:solidFill>
                    <a:srgbClr val="FE7F00"/>
                  </a:solidFill>
                  <a:latin typeface="Liberation Sans" pitchFamily="18"/>
                  <a:ea typeface="Liberation Sans" pitchFamily="34"/>
                  <a:cs typeface="Liberation Sans" pitchFamily="34"/>
                </a:rPr>
                <a:t>φ = </a:t>
              </a:r>
              <a:r>
                <a:rPr lang="it-IT" sz="1814" kern="1200">
                  <a:solidFill>
                    <a:srgbClr val="FE7F00"/>
                  </a:solidFill>
                  <a:latin typeface="Liberation Sans" pitchFamily="34"/>
                  <a:ea typeface="Liberation Sans" pitchFamily="34"/>
                  <a:cs typeface="Liberation Sans" pitchFamily="34"/>
                </a:rPr>
                <a:t>π</a:t>
              </a:r>
              <a:r>
                <a:rPr lang="it-IT" sz="1814" kern="1200">
                  <a:solidFill>
                    <a:srgbClr val="FE7F00"/>
                  </a:solidFill>
                  <a:latin typeface="Liberation Sans" pitchFamily="18"/>
                  <a:ea typeface="Liberation Sans" pitchFamily="34"/>
                  <a:cs typeface="Liberation Sans" pitchFamily="34"/>
                </a:rPr>
                <a:t>→</a:t>
              </a:r>
              <a:r>
                <a:rPr lang="it-IT" sz="1814" i="1" kern="1200">
                  <a:solidFill>
                    <a:srgbClr val="FE7F00"/>
                  </a:solidFill>
                  <a:latin typeface="Liberation Sans" pitchFamily="18"/>
                  <a:ea typeface="Liberation Sans" pitchFamily="34"/>
                  <a:cs typeface="Liberation Sans" pitchFamily="34"/>
                </a:rPr>
                <a:t> qubit</a:t>
              </a:r>
              <a:r>
                <a:rPr lang="it-IT" sz="1814" kern="1200">
                  <a:solidFill>
                    <a:srgbClr val="FE7F00"/>
                  </a:solidFill>
                  <a:latin typeface="Liberation Sans" pitchFamily="18"/>
                  <a:ea typeface="Liberation Sans" pitchFamily="34"/>
                  <a:cs typeface="Liberation Sans" pitchFamily="34"/>
                </a:rPr>
                <a:t> 1</a:t>
              </a:r>
            </a:p>
          </p:txBody>
        </p:sp>
      </p:grpSp>
      <p:sp>
        <p:nvSpPr>
          <p:cNvPr id="68" name="Figura a mano libera: forma 67">
            <a:extLst>
              <a:ext uri="{FF2B5EF4-FFF2-40B4-BE49-F238E27FC236}">
                <a16:creationId xmlns:a16="http://schemas.microsoft.com/office/drawing/2014/main" id="{952DE69F-F56A-54B2-C6C7-71D4E9590957}"/>
              </a:ext>
            </a:extLst>
          </p:cNvPr>
          <p:cNvSpPr/>
          <p:nvPr/>
        </p:nvSpPr>
        <p:spPr>
          <a:xfrm>
            <a:off x="9535173" y="3185721"/>
            <a:ext cx="1915700" cy="212599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E8E8E8"/>
              </a:gs>
              <a:gs pos="100000">
                <a:srgbClr val="A5A5A5"/>
              </a:gs>
            </a:gsLst>
            <a:lin ang="5220000"/>
          </a:gradFill>
          <a:ln w="0">
            <a:solidFill>
              <a:srgbClr val="666666"/>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69" name="CasellaDiTesto 68">
            <a:extLst>
              <a:ext uri="{FF2B5EF4-FFF2-40B4-BE49-F238E27FC236}">
                <a16:creationId xmlns:a16="http://schemas.microsoft.com/office/drawing/2014/main" id="{93BABA6E-D441-6283-40F7-02D7EAA66706}"/>
              </a:ext>
            </a:extLst>
          </p:cNvPr>
          <p:cNvSpPr txBox="1"/>
          <p:nvPr/>
        </p:nvSpPr>
        <p:spPr>
          <a:xfrm>
            <a:off x="10710718" y="4963405"/>
            <a:ext cx="716494" cy="430959"/>
          </a:xfrm>
          <a:prstGeom prst="rect">
            <a:avLst/>
          </a:prstGeom>
          <a:noFill/>
          <a:ln>
            <a:noFill/>
          </a:ln>
        </p:spPr>
        <p:txBody>
          <a:bodyPr vert="horz" wrap="none" lIns="108847" tIns="54423" rIns="108847" bIns="54423" anchorCtr="0" compatLnSpc="0">
            <a:spAutoFit/>
          </a:bodyPr>
          <a:lstStyle/>
          <a:p>
            <a:pPr hangingPunct="0"/>
            <a:r>
              <a:rPr lang="it-IT" sz="2177" kern="1200">
                <a:solidFill>
                  <a:srgbClr val="FFFFFF"/>
                </a:solidFill>
                <a:latin typeface="Liberation Sans" pitchFamily="18"/>
                <a:ea typeface="Microsoft YaHei" pitchFamily="2"/>
                <a:cs typeface="Mangal" pitchFamily="2"/>
              </a:rPr>
              <a:t>Bob</a:t>
            </a:r>
          </a:p>
        </p:txBody>
      </p:sp>
      <p:sp>
        <p:nvSpPr>
          <p:cNvPr id="70" name="Figura a mano libera: forma 69">
            <a:extLst>
              <a:ext uri="{FF2B5EF4-FFF2-40B4-BE49-F238E27FC236}">
                <a16:creationId xmlns:a16="http://schemas.microsoft.com/office/drawing/2014/main" id="{CB8D646F-FFCB-77C6-7C8B-518DCB86DA5E}"/>
              </a:ext>
            </a:extLst>
          </p:cNvPr>
          <p:cNvSpPr/>
          <p:nvPr/>
        </p:nvSpPr>
        <p:spPr>
          <a:xfrm>
            <a:off x="9796407" y="3265397"/>
            <a:ext cx="1393236" cy="870773"/>
          </a:xfrm>
          <a:custGeom>
            <a:avLst>
              <a:gd name="f0" fmla="val 5400"/>
            </a:avLst>
            <a:gdLst>
              <a:gd name="f1" fmla="val 10800000"/>
              <a:gd name="f2" fmla="val 5400000"/>
              <a:gd name="f3" fmla="val 180"/>
              <a:gd name="f4" fmla="val w"/>
              <a:gd name="f5" fmla="val h"/>
              <a:gd name="f6" fmla="val ss"/>
              <a:gd name="f7" fmla="val 0"/>
              <a:gd name="f8" fmla="val -2147483647"/>
              <a:gd name="f9" fmla="val 2147483647"/>
              <a:gd name="f10" fmla="val 21600"/>
              <a:gd name="f11" fmla="+- 0 0 0"/>
              <a:gd name="f12" fmla="abs f4"/>
              <a:gd name="f13" fmla="abs f5"/>
              <a:gd name="f14" fmla="abs f6"/>
              <a:gd name="f15" fmla="pin 0 f0 21600"/>
              <a:gd name="f16" fmla="*/ f11 f1 1"/>
              <a:gd name="f17" fmla="?: f12 f4 1"/>
              <a:gd name="f18" fmla="?: f13 f5 1"/>
              <a:gd name="f19" fmla="?: f14 f6 1"/>
              <a:gd name="f20" fmla="val f15"/>
              <a:gd name="f21" fmla="*/ f16 1 f3"/>
              <a:gd name="f22" fmla="*/ f17 1 21600"/>
              <a:gd name="f23" fmla="*/ f18 1 21600"/>
              <a:gd name="f24" fmla="*/ 21600 f17 1"/>
              <a:gd name="f25" fmla="*/ 21600 f18 1"/>
              <a:gd name="f26" fmla="+- f7 f20 0"/>
              <a:gd name="f27" fmla="+- f21 0 f2"/>
              <a:gd name="f28" fmla="min f23 f22"/>
              <a:gd name="f29" fmla="*/ f24 1 f19"/>
              <a:gd name="f30" fmla="*/ f25 1 f19"/>
              <a:gd name="f31" fmla="+- f30 0 f20"/>
              <a:gd name="f32" fmla="+- f29 0 f20"/>
              <a:gd name="f33" fmla="+- f29 0 f26"/>
              <a:gd name="f34" fmla="+- f30 0 f26"/>
              <a:gd name="f35" fmla="val f29"/>
              <a:gd name="f36" fmla="val f30"/>
              <a:gd name="f37" fmla="*/ f7 f28 1"/>
              <a:gd name="f38" fmla="*/ f15 f28 1"/>
              <a:gd name="f39" fmla="*/ f26 f28 1"/>
              <a:gd name="f40" fmla="*/ f30 f28 1"/>
              <a:gd name="f41" fmla="*/ f29 f28 1"/>
              <a:gd name="f42" fmla="*/ f33 1 2"/>
              <a:gd name="f43" fmla="*/ f34 1 2"/>
              <a:gd name="f44" fmla="*/ f32 f28 1"/>
              <a:gd name="f45" fmla="*/ f36 f28 1"/>
              <a:gd name="f46" fmla="*/ f35 f28 1"/>
              <a:gd name="f47" fmla="*/ f31 f28 1"/>
              <a:gd name="f48" fmla="+- f26 f42 0"/>
              <a:gd name="f49" fmla="+- f26 f43 0"/>
              <a:gd name="f50" fmla="*/ f42 f28 1"/>
              <a:gd name="f51" fmla="*/ f43 f28 1"/>
              <a:gd name="f52" fmla="*/ f48 f28 1"/>
              <a:gd name="f53" fmla="*/ f49 f28 1"/>
            </a:gdLst>
            <a:ahLst>
              <a:ahXY gdRefY="f0" minY="f7" maxY="f10">
                <a:pos x="f37" y="f38"/>
              </a:ahXY>
            </a:ahLst>
            <a:cxnLst>
              <a:cxn ang="3cd4">
                <a:pos x="hc" y="t"/>
              </a:cxn>
              <a:cxn ang="0">
                <a:pos x="r" y="vc"/>
              </a:cxn>
              <a:cxn ang="cd4">
                <a:pos x="hc" y="b"/>
              </a:cxn>
              <a:cxn ang="cd2">
                <a:pos x="l" y="vc"/>
              </a:cxn>
              <a:cxn ang="f27">
                <a:pos x="f52" y="f37"/>
              </a:cxn>
              <a:cxn ang="f27">
                <a:pos x="f50" y="f39"/>
              </a:cxn>
              <a:cxn ang="f27">
                <a:pos x="f37" y="f53"/>
              </a:cxn>
              <a:cxn ang="f27">
                <a:pos x="f50" y="f40"/>
              </a:cxn>
              <a:cxn ang="f27">
                <a:pos x="f44" y="f53"/>
              </a:cxn>
              <a:cxn ang="f27">
                <a:pos x="f41" y="f51"/>
              </a:cxn>
            </a:cxnLst>
            <a:rect l="f37" t="f39" r="f44" b="f45"/>
            <a:pathLst>
              <a:path>
                <a:moveTo>
                  <a:pt x="f37" y="f45"/>
                </a:moveTo>
                <a:lnTo>
                  <a:pt x="f37" y="f39"/>
                </a:lnTo>
                <a:lnTo>
                  <a:pt x="f39" y="f37"/>
                </a:lnTo>
                <a:lnTo>
                  <a:pt x="f46" y="f37"/>
                </a:lnTo>
                <a:lnTo>
                  <a:pt x="f46" y="f47"/>
                </a:lnTo>
                <a:lnTo>
                  <a:pt x="f44" y="f45"/>
                </a:lnTo>
                <a:close/>
              </a:path>
              <a:path>
                <a:moveTo>
                  <a:pt x="f37" y="f39"/>
                </a:moveTo>
                <a:lnTo>
                  <a:pt x="f39" y="f37"/>
                </a:lnTo>
                <a:lnTo>
                  <a:pt x="f46" y="f37"/>
                </a:lnTo>
                <a:lnTo>
                  <a:pt x="f44" y="f39"/>
                </a:lnTo>
                <a:close/>
              </a:path>
              <a:path>
                <a:moveTo>
                  <a:pt x="f44" y="f45"/>
                </a:moveTo>
                <a:lnTo>
                  <a:pt x="f44" y="f39"/>
                </a:lnTo>
                <a:lnTo>
                  <a:pt x="f46" y="f37"/>
                </a:lnTo>
                <a:lnTo>
                  <a:pt x="f46" y="f47"/>
                </a:lnTo>
                <a:close/>
              </a:path>
            </a:pathLst>
          </a:custGeom>
          <a:solidFill>
            <a:srgbClr val="191919"/>
          </a:solidFill>
          <a:ln w="0">
            <a:solidFill>
              <a:srgbClr val="FFFFFF"/>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71" name="CasellaDiTesto 70">
            <a:extLst>
              <a:ext uri="{FF2B5EF4-FFF2-40B4-BE49-F238E27FC236}">
                <a16:creationId xmlns:a16="http://schemas.microsoft.com/office/drawing/2014/main" id="{A0C55C65-D061-6EB1-927C-2A448C0FB956}"/>
              </a:ext>
            </a:extLst>
          </p:cNvPr>
          <p:cNvSpPr txBox="1"/>
          <p:nvPr/>
        </p:nvSpPr>
        <p:spPr>
          <a:xfrm>
            <a:off x="9796407" y="3456097"/>
            <a:ext cx="1228494" cy="752008"/>
          </a:xfrm>
          <a:prstGeom prst="rect">
            <a:avLst/>
          </a:prstGeom>
          <a:noFill/>
          <a:ln>
            <a:noFill/>
          </a:ln>
        </p:spPr>
        <p:txBody>
          <a:bodyPr vert="horz" wrap="none" lIns="108847" tIns="54423" rIns="108847" bIns="54423" anchorCtr="0" compatLnSpc="0">
            <a:spAutoFit/>
          </a:bodyPr>
          <a:lstStyle/>
          <a:p>
            <a:pPr hangingPunct="0"/>
            <a:r>
              <a:rPr lang="it-IT" sz="2177" kern="1200">
                <a:solidFill>
                  <a:srgbClr val="FFFFFF"/>
                </a:solidFill>
                <a:latin typeface="Liberation Sans" pitchFamily="18"/>
                <a:ea typeface="Microsoft YaHei" pitchFamily="2"/>
                <a:cs typeface="Mangal" pitchFamily="2"/>
              </a:rPr>
              <a:t>Photon</a:t>
            </a:r>
          </a:p>
          <a:p>
            <a:pPr hangingPunct="0"/>
            <a:r>
              <a:rPr lang="it-IT" sz="2177" kern="1200">
                <a:solidFill>
                  <a:srgbClr val="FFFFFF"/>
                </a:solidFill>
                <a:latin typeface="Liberation Sans" pitchFamily="18"/>
                <a:ea typeface="Microsoft YaHei" pitchFamily="2"/>
                <a:cs typeface="Mangal" pitchFamily="2"/>
              </a:rPr>
              <a:t>detector</a:t>
            </a:r>
          </a:p>
        </p:txBody>
      </p:sp>
      <p:sp>
        <p:nvSpPr>
          <p:cNvPr id="72" name="Figura a mano libera: forma 71">
            <a:extLst>
              <a:ext uri="{FF2B5EF4-FFF2-40B4-BE49-F238E27FC236}">
                <a16:creationId xmlns:a16="http://schemas.microsoft.com/office/drawing/2014/main" id="{B4BC27A0-6D71-B563-2D85-B4CD12F4D8E5}"/>
              </a:ext>
            </a:extLst>
          </p:cNvPr>
          <p:cNvSpPr/>
          <p:nvPr/>
        </p:nvSpPr>
        <p:spPr>
          <a:xfrm>
            <a:off x="5050695" y="4639042"/>
            <a:ext cx="1915700" cy="212599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E8E8E8"/>
              </a:gs>
              <a:gs pos="100000">
                <a:srgbClr val="A5A5A5"/>
              </a:gs>
            </a:gsLst>
            <a:lin ang="5220000"/>
          </a:gradFill>
          <a:ln w="0">
            <a:solidFill>
              <a:srgbClr val="666666"/>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73" name="CasellaDiTesto 72">
            <a:extLst>
              <a:ext uri="{FF2B5EF4-FFF2-40B4-BE49-F238E27FC236}">
                <a16:creationId xmlns:a16="http://schemas.microsoft.com/office/drawing/2014/main" id="{E35DE2F7-21FC-69B2-12E1-D5A04AFBB71F}"/>
              </a:ext>
            </a:extLst>
          </p:cNvPr>
          <p:cNvSpPr txBox="1"/>
          <p:nvPr/>
        </p:nvSpPr>
        <p:spPr>
          <a:xfrm>
            <a:off x="5137773" y="6416723"/>
            <a:ext cx="1926826" cy="430959"/>
          </a:xfrm>
          <a:prstGeom prst="rect">
            <a:avLst/>
          </a:prstGeom>
          <a:noFill/>
          <a:ln>
            <a:noFill/>
          </a:ln>
        </p:spPr>
        <p:txBody>
          <a:bodyPr vert="horz" wrap="none" lIns="108847" tIns="54423" rIns="108847" bIns="54423" anchorCtr="0" compatLnSpc="0">
            <a:spAutoFit/>
          </a:bodyPr>
          <a:lstStyle/>
          <a:p>
            <a:pPr hangingPunct="0"/>
            <a:r>
              <a:rPr lang="it-IT" sz="2177" kern="1200" dirty="0" err="1">
                <a:solidFill>
                  <a:srgbClr val="FFFFFF"/>
                </a:solidFill>
                <a:latin typeface="Liberation Sans" pitchFamily="18"/>
                <a:ea typeface="Microsoft YaHei" pitchFamily="2"/>
                <a:cs typeface="Mangal" pitchFamily="2"/>
              </a:rPr>
              <a:t>eavesdropper</a:t>
            </a:r>
            <a:endParaRPr lang="it-IT" sz="2177" kern="1200" dirty="0">
              <a:solidFill>
                <a:srgbClr val="FFFFFF"/>
              </a:solidFill>
              <a:latin typeface="Liberation Sans" pitchFamily="18"/>
              <a:ea typeface="Microsoft YaHei" pitchFamily="2"/>
              <a:cs typeface="Mangal" pitchFamily="2"/>
            </a:endParaRPr>
          </a:p>
        </p:txBody>
      </p:sp>
      <p:sp>
        <p:nvSpPr>
          <p:cNvPr id="74" name="Figura a mano libera: forma 73">
            <a:extLst>
              <a:ext uri="{FF2B5EF4-FFF2-40B4-BE49-F238E27FC236}">
                <a16:creationId xmlns:a16="http://schemas.microsoft.com/office/drawing/2014/main" id="{53DB7D6E-B334-1448-B3D2-DD962E70A494}"/>
              </a:ext>
            </a:extLst>
          </p:cNvPr>
          <p:cNvSpPr/>
          <p:nvPr/>
        </p:nvSpPr>
        <p:spPr>
          <a:xfrm>
            <a:off x="5311927" y="4718716"/>
            <a:ext cx="1393236" cy="870773"/>
          </a:xfrm>
          <a:custGeom>
            <a:avLst>
              <a:gd name="f0" fmla="val 5400"/>
            </a:avLst>
            <a:gdLst>
              <a:gd name="f1" fmla="val 10800000"/>
              <a:gd name="f2" fmla="val 5400000"/>
              <a:gd name="f3" fmla="val 180"/>
              <a:gd name="f4" fmla="val w"/>
              <a:gd name="f5" fmla="val h"/>
              <a:gd name="f6" fmla="val ss"/>
              <a:gd name="f7" fmla="val 0"/>
              <a:gd name="f8" fmla="val -2147483647"/>
              <a:gd name="f9" fmla="val 2147483647"/>
              <a:gd name="f10" fmla="val 21600"/>
              <a:gd name="f11" fmla="+- 0 0 0"/>
              <a:gd name="f12" fmla="abs f4"/>
              <a:gd name="f13" fmla="abs f5"/>
              <a:gd name="f14" fmla="abs f6"/>
              <a:gd name="f15" fmla="pin 0 f0 21600"/>
              <a:gd name="f16" fmla="*/ f11 f1 1"/>
              <a:gd name="f17" fmla="?: f12 f4 1"/>
              <a:gd name="f18" fmla="?: f13 f5 1"/>
              <a:gd name="f19" fmla="?: f14 f6 1"/>
              <a:gd name="f20" fmla="val f15"/>
              <a:gd name="f21" fmla="*/ f16 1 f3"/>
              <a:gd name="f22" fmla="*/ f17 1 21600"/>
              <a:gd name="f23" fmla="*/ f18 1 21600"/>
              <a:gd name="f24" fmla="*/ 21600 f17 1"/>
              <a:gd name="f25" fmla="*/ 21600 f18 1"/>
              <a:gd name="f26" fmla="+- f7 f20 0"/>
              <a:gd name="f27" fmla="+- f21 0 f2"/>
              <a:gd name="f28" fmla="min f23 f22"/>
              <a:gd name="f29" fmla="*/ f24 1 f19"/>
              <a:gd name="f30" fmla="*/ f25 1 f19"/>
              <a:gd name="f31" fmla="+- f30 0 f20"/>
              <a:gd name="f32" fmla="+- f29 0 f20"/>
              <a:gd name="f33" fmla="+- f29 0 f26"/>
              <a:gd name="f34" fmla="+- f30 0 f26"/>
              <a:gd name="f35" fmla="val f29"/>
              <a:gd name="f36" fmla="val f30"/>
              <a:gd name="f37" fmla="*/ f7 f28 1"/>
              <a:gd name="f38" fmla="*/ f15 f28 1"/>
              <a:gd name="f39" fmla="*/ f26 f28 1"/>
              <a:gd name="f40" fmla="*/ f30 f28 1"/>
              <a:gd name="f41" fmla="*/ f29 f28 1"/>
              <a:gd name="f42" fmla="*/ f33 1 2"/>
              <a:gd name="f43" fmla="*/ f34 1 2"/>
              <a:gd name="f44" fmla="*/ f32 f28 1"/>
              <a:gd name="f45" fmla="*/ f36 f28 1"/>
              <a:gd name="f46" fmla="*/ f35 f28 1"/>
              <a:gd name="f47" fmla="*/ f31 f28 1"/>
              <a:gd name="f48" fmla="+- f26 f42 0"/>
              <a:gd name="f49" fmla="+- f26 f43 0"/>
              <a:gd name="f50" fmla="*/ f42 f28 1"/>
              <a:gd name="f51" fmla="*/ f43 f28 1"/>
              <a:gd name="f52" fmla="*/ f48 f28 1"/>
              <a:gd name="f53" fmla="*/ f49 f28 1"/>
            </a:gdLst>
            <a:ahLst>
              <a:ahXY gdRefY="f0" minY="f7" maxY="f10">
                <a:pos x="f37" y="f38"/>
              </a:ahXY>
            </a:ahLst>
            <a:cxnLst>
              <a:cxn ang="3cd4">
                <a:pos x="hc" y="t"/>
              </a:cxn>
              <a:cxn ang="0">
                <a:pos x="r" y="vc"/>
              </a:cxn>
              <a:cxn ang="cd4">
                <a:pos x="hc" y="b"/>
              </a:cxn>
              <a:cxn ang="cd2">
                <a:pos x="l" y="vc"/>
              </a:cxn>
              <a:cxn ang="f27">
                <a:pos x="f52" y="f37"/>
              </a:cxn>
              <a:cxn ang="f27">
                <a:pos x="f50" y="f39"/>
              </a:cxn>
              <a:cxn ang="f27">
                <a:pos x="f37" y="f53"/>
              </a:cxn>
              <a:cxn ang="f27">
                <a:pos x="f50" y="f40"/>
              </a:cxn>
              <a:cxn ang="f27">
                <a:pos x="f44" y="f53"/>
              </a:cxn>
              <a:cxn ang="f27">
                <a:pos x="f41" y="f51"/>
              </a:cxn>
            </a:cxnLst>
            <a:rect l="f37" t="f39" r="f44" b="f45"/>
            <a:pathLst>
              <a:path>
                <a:moveTo>
                  <a:pt x="f37" y="f45"/>
                </a:moveTo>
                <a:lnTo>
                  <a:pt x="f37" y="f39"/>
                </a:lnTo>
                <a:lnTo>
                  <a:pt x="f39" y="f37"/>
                </a:lnTo>
                <a:lnTo>
                  <a:pt x="f46" y="f37"/>
                </a:lnTo>
                <a:lnTo>
                  <a:pt x="f46" y="f47"/>
                </a:lnTo>
                <a:lnTo>
                  <a:pt x="f44" y="f45"/>
                </a:lnTo>
                <a:close/>
              </a:path>
              <a:path>
                <a:moveTo>
                  <a:pt x="f37" y="f39"/>
                </a:moveTo>
                <a:lnTo>
                  <a:pt x="f39" y="f37"/>
                </a:lnTo>
                <a:lnTo>
                  <a:pt x="f46" y="f37"/>
                </a:lnTo>
                <a:lnTo>
                  <a:pt x="f44" y="f39"/>
                </a:lnTo>
                <a:close/>
              </a:path>
              <a:path>
                <a:moveTo>
                  <a:pt x="f44" y="f45"/>
                </a:moveTo>
                <a:lnTo>
                  <a:pt x="f44" y="f39"/>
                </a:lnTo>
                <a:lnTo>
                  <a:pt x="f46" y="f37"/>
                </a:lnTo>
                <a:lnTo>
                  <a:pt x="f46" y="f47"/>
                </a:lnTo>
                <a:close/>
              </a:path>
            </a:pathLst>
          </a:custGeom>
          <a:solidFill>
            <a:srgbClr val="191919"/>
          </a:solidFill>
          <a:ln w="0">
            <a:solidFill>
              <a:srgbClr val="FFFFFF"/>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75" name="Connettore diritto 74">
            <a:extLst>
              <a:ext uri="{FF2B5EF4-FFF2-40B4-BE49-F238E27FC236}">
                <a16:creationId xmlns:a16="http://schemas.microsoft.com/office/drawing/2014/main" id="{A2424B0F-41C9-ECB7-5366-BC7A5FAC1C28}"/>
              </a:ext>
            </a:extLst>
          </p:cNvPr>
          <p:cNvSpPr/>
          <p:nvPr/>
        </p:nvSpPr>
        <p:spPr>
          <a:xfrm flipV="1">
            <a:off x="6792241" y="5981337"/>
            <a:ext cx="0" cy="188523"/>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76" name="Connettore diritto 75">
            <a:extLst>
              <a:ext uri="{FF2B5EF4-FFF2-40B4-BE49-F238E27FC236}">
                <a16:creationId xmlns:a16="http://schemas.microsoft.com/office/drawing/2014/main" id="{4F7EBF04-196E-CB47-7440-3EFCABCE250E}"/>
              </a:ext>
            </a:extLst>
          </p:cNvPr>
          <p:cNvSpPr/>
          <p:nvPr/>
        </p:nvSpPr>
        <p:spPr>
          <a:xfrm>
            <a:off x="6792241" y="5720105"/>
            <a:ext cx="0" cy="217693"/>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77" name="CasellaDiTesto 76">
            <a:extLst>
              <a:ext uri="{FF2B5EF4-FFF2-40B4-BE49-F238E27FC236}">
                <a16:creationId xmlns:a16="http://schemas.microsoft.com/office/drawing/2014/main" id="{3E5903D0-FD85-8371-00FA-A54543EACC20}"/>
              </a:ext>
            </a:extLst>
          </p:cNvPr>
          <p:cNvSpPr txBox="1"/>
          <p:nvPr/>
        </p:nvSpPr>
        <p:spPr>
          <a:xfrm>
            <a:off x="5050695" y="5633029"/>
            <a:ext cx="1792110" cy="644927"/>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0072E4"/>
                </a:solidFill>
                <a:latin typeface="Liberation Sans" pitchFamily="18"/>
                <a:ea typeface="Microsoft YaHei" pitchFamily="2"/>
                <a:cs typeface="Mangal" pitchFamily="2"/>
              </a:rPr>
              <a:t>φ = 0→</a:t>
            </a:r>
            <a:r>
              <a:rPr lang="it-IT" sz="1814" i="1" kern="1200">
                <a:solidFill>
                  <a:srgbClr val="0072E4"/>
                </a:solidFill>
                <a:latin typeface="Liberation Sans" pitchFamily="18"/>
                <a:ea typeface="Liberation Sans" pitchFamily="34"/>
                <a:cs typeface="Liberation Sans" pitchFamily="34"/>
              </a:rPr>
              <a:t> qubit</a:t>
            </a:r>
            <a:r>
              <a:rPr lang="it-IT" sz="1814" kern="1200">
                <a:solidFill>
                  <a:srgbClr val="0072E4"/>
                </a:solidFill>
                <a:latin typeface="Liberation Sans" pitchFamily="18"/>
                <a:ea typeface="Liberation Sans" pitchFamily="34"/>
                <a:cs typeface="Liberation Sans" pitchFamily="34"/>
              </a:rPr>
              <a:t> 0</a:t>
            </a:r>
          </a:p>
          <a:p>
            <a:pPr hangingPunct="0"/>
            <a:r>
              <a:rPr lang="it-IT" sz="1814" kern="1200">
                <a:solidFill>
                  <a:srgbClr val="FE7F00"/>
                </a:solidFill>
                <a:latin typeface="Liberation Sans" pitchFamily="18"/>
                <a:ea typeface="Liberation Sans" pitchFamily="34"/>
                <a:cs typeface="Liberation Sans" pitchFamily="34"/>
              </a:rPr>
              <a:t>φ = </a:t>
            </a:r>
            <a:r>
              <a:rPr lang="it-IT" sz="1814" kern="1200">
                <a:solidFill>
                  <a:srgbClr val="FE7F00"/>
                </a:solidFill>
                <a:latin typeface="Liberation Sans" pitchFamily="34"/>
                <a:ea typeface="Liberation Sans" pitchFamily="34"/>
                <a:cs typeface="Liberation Sans" pitchFamily="34"/>
              </a:rPr>
              <a:t>π</a:t>
            </a:r>
            <a:r>
              <a:rPr lang="it-IT" sz="1814" kern="1200">
                <a:solidFill>
                  <a:srgbClr val="FE7F00"/>
                </a:solidFill>
                <a:latin typeface="Liberation Sans" pitchFamily="18"/>
                <a:ea typeface="Liberation Sans" pitchFamily="34"/>
                <a:cs typeface="Liberation Sans" pitchFamily="34"/>
              </a:rPr>
              <a:t>→</a:t>
            </a:r>
            <a:r>
              <a:rPr lang="it-IT" sz="1814" i="1" kern="1200">
                <a:solidFill>
                  <a:srgbClr val="FE7F00"/>
                </a:solidFill>
                <a:latin typeface="Liberation Sans" pitchFamily="18"/>
                <a:ea typeface="Liberation Sans" pitchFamily="34"/>
                <a:cs typeface="Liberation Sans" pitchFamily="34"/>
              </a:rPr>
              <a:t> qubit</a:t>
            </a:r>
            <a:r>
              <a:rPr lang="it-IT" sz="1814" kern="1200">
                <a:solidFill>
                  <a:srgbClr val="FE7F00"/>
                </a:solidFill>
                <a:latin typeface="Liberation Sans" pitchFamily="18"/>
                <a:ea typeface="Liberation Sans" pitchFamily="34"/>
                <a:cs typeface="Liberation Sans" pitchFamily="34"/>
              </a:rPr>
              <a:t> 1</a:t>
            </a:r>
          </a:p>
        </p:txBody>
      </p:sp>
      <p:grpSp>
        <p:nvGrpSpPr>
          <p:cNvPr id="78" name="Gruppo 77">
            <a:extLst>
              <a:ext uri="{FF2B5EF4-FFF2-40B4-BE49-F238E27FC236}">
                <a16:creationId xmlns:a16="http://schemas.microsoft.com/office/drawing/2014/main" id="{ED1377B0-2528-61D0-D0D5-8D6C767944A9}"/>
              </a:ext>
            </a:extLst>
          </p:cNvPr>
          <p:cNvGrpSpPr/>
          <p:nvPr/>
        </p:nvGrpSpPr>
        <p:grpSpPr>
          <a:xfrm>
            <a:off x="2873764" y="2895321"/>
            <a:ext cx="1302360" cy="682189"/>
            <a:chOff x="2376000" y="2394000"/>
            <a:chExt cx="1076859" cy="564069"/>
          </a:xfrm>
        </p:grpSpPr>
        <p:sp>
          <p:nvSpPr>
            <p:cNvPr id="79" name="Connettore diritto 78">
              <a:extLst>
                <a:ext uri="{FF2B5EF4-FFF2-40B4-BE49-F238E27FC236}">
                  <a16:creationId xmlns:a16="http://schemas.microsoft.com/office/drawing/2014/main" id="{A8FEDC5F-6477-C1ED-0D3F-171F5829867F}"/>
                </a:ext>
              </a:extLst>
            </p:cNvPr>
            <p:cNvSpPr/>
            <p:nvPr/>
          </p:nvSpPr>
          <p:spPr>
            <a:xfrm flipV="1">
              <a:off x="2556000" y="239400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0" name="Connettore diritto 79">
              <a:extLst>
                <a:ext uri="{FF2B5EF4-FFF2-40B4-BE49-F238E27FC236}">
                  <a16:creationId xmlns:a16="http://schemas.microsoft.com/office/drawing/2014/main" id="{F18D854F-9E6A-8D55-C748-AE9A13C0222E}"/>
                </a:ext>
              </a:extLst>
            </p:cNvPr>
            <p:cNvSpPr/>
            <p:nvPr/>
          </p:nvSpPr>
          <p:spPr>
            <a:xfrm>
              <a:off x="2664000" y="239868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1" name="Connettore diritto 80">
              <a:extLst>
                <a:ext uri="{FF2B5EF4-FFF2-40B4-BE49-F238E27FC236}">
                  <a16:creationId xmlns:a16="http://schemas.microsoft.com/office/drawing/2014/main" id="{480628A8-A5F8-DE16-DD86-142197A8319C}"/>
                </a:ext>
              </a:extLst>
            </p:cNvPr>
            <p:cNvSpPr/>
            <p:nvPr/>
          </p:nvSpPr>
          <p:spPr>
            <a:xfrm>
              <a:off x="2772000" y="239436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2" name="Connettore diritto 81">
              <a:extLst>
                <a:ext uri="{FF2B5EF4-FFF2-40B4-BE49-F238E27FC236}">
                  <a16:creationId xmlns:a16="http://schemas.microsoft.com/office/drawing/2014/main" id="{9A8FE9F7-67E0-CB51-3A4C-9A8FB324AFB8}"/>
                </a:ext>
              </a:extLst>
            </p:cNvPr>
            <p:cNvSpPr/>
            <p:nvPr/>
          </p:nvSpPr>
          <p:spPr>
            <a:xfrm flipV="1">
              <a:off x="2880000" y="239868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3" name="Connettore diritto 82">
              <a:extLst>
                <a:ext uri="{FF2B5EF4-FFF2-40B4-BE49-F238E27FC236}">
                  <a16:creationId xmlns:a16="http://schemas.microsoft.com/office/drawing/2014/main" id="{4C8FBA83-D04B-78D3-6066-6BCC36B7D239}"/>
                </a:ext>
              </a:extLst>
            </p:cNvPr>
            <p:cNvSpPr/>
            <p:nvPr/>
          </p:nvSpPr>
          <p:spPr>
            <a:xfrm>
              <a:off x="2988000" y="239436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4" name="Connettore diritto 83">
              <a:extLst>
                <a:ext uri="{FF2B5EF4-FFF2-40B4-BE49-F238E27FC236}">
                  <a16:creationId xmlns:a16="http://schemas.microsoft.com/office/drawing/2014/main" id="{845DE03A-78B9-B8C9-D3F5-394A0FF92C60}"/>
                </a:ext>
              </a:extLst>
            </p:cNvPr>
            <p:cNvSpPr/>
            <p:nvPr/>
          </p:nvSpPr>
          <p:spPr>
            <a:xfrm flipV="1">
              <a:off x="3096000" y="239868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5" name="Connettore diritto 84">
              <a:extLst>
                <a:ext uri="{FF2B5EF4-FFF2-40B4-BE49-F238E27FC236}">
                  <a16:creationId xmlns:a16="http://schemas.microsoft.com/office/drawing/2014/main" id="{D89CA2B1-97BE-A26F-1F3A-449C7328191F}"/>
                </a:ext>
              </a:extLst>
            </p:cNvPr>
            <p:cNvSpPr/>
            <p:nvPr/>
          </p:nvSpPr>
          <p:spPr>
            <a:xfrm>
              <a:off x="3311999" y="239436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6" name="Connettore diritto 85">
              <a:extLst>
                <a:ext uri="{FF2B5EF4-FFF2-40B4-BE49-F238E27FC236}">
                  <a16:creationId xmlns:a16="http://schemas.microsoft.com/office/drawing/2014/main" id="{7E4D2A3F-C95E-72AF-C5C5-16A3F145E711}"/>
                </a:ext>
              </a:extLst>
            </p:cNvPr>
            <p:cNvSpPr/>
            <p:nvPr/>
          </p:nvSpPr>
          <p:spPr>
            <a:xfrm flipV="1">
              <a:off x="3204000" y="239868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87" name="CasellaDiTesto 86">
              <a:extLst>
                <a:ext uri="{FF2B5EF4-FFF2-40B4-BE49-F238E27FC236}">
                  <a16:creationId xmlns:a16="http://schemas.microsoft.com/office/drawing/2014/main" id="{6A0F50B7-12C8-67A5-A55B-3F44B5820B61}"/>
                </a:ext>
              </a:extLst>
            </p:cNvPr>
            <p:cNvSpPr txBox="1"/>
            <p:nvPr/>
          </p:nvSpPr>
          <p:spPr>
            <a:xfrm>
              <a:off x="2376000" y="2646000"/>
              <a:ext cx="1076859" cy="312069"/>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939393"/>
                  </a:solidFill>
                  <a:latin typeface="Liberation Sans" pitchFamily="18"/>
                  <a:ea typeface="Microsoft YaHei" pitchFamily="2"/>
                  <a:cs typeface="Mangal" pitchFamily="2"/>
                </a:rPr>
                <a:t> 10010110</a:t>
              </a:r>
            </a:p>
          </p:txBody>
        </p:sp>
      </p:grpSp>
      <p:sp>
        <p:nvSpPr>
          <p:cNvPr id="88" name="Connettore diritto 87">
            <a:extLst>
              <a:ext uri="{FF2B5EF4-FFF2-40B4-BE49-F238E27FC236}">
                <a16:creationId xmlns:a16="http://schemas.microsoft.com/office/drawing/2014/main" id="{A8F001E8-806C-4185-2160-F92DFE8D4D4B}"/>
              </a:ext>
            </a:extLst>
          </p:cNvPr>
          <p:cNvSpPr/>
          <p:nvPr/>
        </p:nvSpPr>
        <p:spPr>
          <a:xfrm>
            <a:off x="2873764" y="3657245"/>
            <a:ext cx="2176932" cy="0"/>
          </a:xfrm>
          <a:prstGeom prst="line">
            <a:avLst/>
          </a:prstGeom>
          <a:noFill/>
          <a:ln w="0">
            <a:solidFill>
              <a:srgbClr val="000000"/>
            </a:solidFill>
            <a:prstDash val="solid"/>
          </a:ln>
        </p:spPr>
        <p:txBody>
          <a:bodyPr vert="horz" wrap="none" lIns="108847" tIns="54423" rIns="108847" bIns="54423" anchor="ctr" anchorCtr="0" compatLnSpc="0"/>
          <a:lstStyle/>
          <a:p>
            <a:pPr hangingPunct="0"/>
            <a:endParaRPr lang="it-IT" sz="2177" kern="1200">
              <a:latin typeface="Liberation Sans" pitchFamily="18"/>
              <a:ea typeface="Microsoft YaHei" pitchFamily="2"/>
              <a:cs typeface="Mangal" pitchFamily="2"/>
            </a:endParaRPr>
          </a:p>
        </p:txBody>
      </p:sp>
      <p:sp>
        <p:nvSpPr>
          <p:cNvPr id="89" name="Connettore diritto 88">
            <a:extLst>
              <a:ext uri="{FF2B5EF4-FFF2-40B4-BE49-F238E27FC236}">
                <a16:creationId xmlns:a16="http://schemas.microsoft.com/office/drawing/2014/main" id="{A4E268CB-20E2-7EAC-3610-28A3A1E8A989}"/>
              </a:ext>
            </a:extLst>
          </p:cNvPr>
          <p:cNvSpPr/>
          <p:nvPr/>
        </p:nvSpPr>
        <p:spPr>
          <a:xfrm>
            <a:off x="5050696" y="3657245"/>
            <a:ext cx="1741545" cy="0"/>
          </a:xfrm>
          <a:prstGeom prst="line">
            <a:avLst/>
          </a:prstGeom>
          <a:noFill/>
          <a:ln w="0">
            <a:solidFill>
              <a:srgbClr val="000000"/>
            </a:solidFill>
            <a:custDash>
              <a:ds d="300000" sp="300000"/>
            </a:custDash>
          </a:ln>
        </p:spPr>
        <p:txBody>
          <a:bodyPr vert="horz" wrap="none" lIns="108847" tIns="54423" rIns="108847" bIns="54423" anchor="ctr" anchorCtr="0" compatLnSpc="0"/>
          <a:lstStyle/>
          <a:p>
            <a:pPr hangingPunct="0"/>
            <a:endParaRPr lang="it-IT" sz="2177" kern="1200">
              <a:latin typeface="Liberation Sans" pitchFamily="18"/>
              <a:ea typeface="Microsoft YaHei" pitchFamily="2"/>
              <a:cs typeface="Mangal" pitchFamily="2"/>
            </a:endParaRPr>
          </a:p>
        </p:txBody>
      </p:sp>
      <p:sp>
        <p:nvSpPr>
          <p:cNvPr id="90" name="Figura a mano libera: forma 89">
            <a:extLst>
              <a:ext uri="{FF2B5EF4-FFF2-40B4-BE49-F238E27FC236}">
                <a16:creationId xmlns:a16="http://schemas.microsoft.com/office/drawing/2014/main" id="{92DCBE11-F22F-C76D-41A9-8A52427CD7C0}"/>
              </a:ext>
            </a:extLst>
          </p:cNvPr>
          <p:cNvSpPr/>
          <p:nvPr/>
        </p:nvSpPr>
        <p:spPr>
          <a:xfrm>
            <a:off x="5050696" y="3657245"/>
            <a:ext cx="526381" cy="783260"/>
          </a:xfrm>
          <a:custGeom>
            <a:avLst/>
            <a:gdLst/>
            <a:ahLst/>
            <a:cxnLst>
              <a:cxn ang="3cd4">
                <a:pos x="hc" y="t"/>
              </a:cxn>
              <a:cxn ang="cd2">
                <a:pos x="l" y="vc"/>
              </a:cxn>
              <a:cxn ang="cd4">
                <a:pos x="hc" y="b"/>
              </a:cxn>
              <a:cxn ang="0">
                <a:pos x="r" y="vc"/>
              </a:cxn>
            </a:cxnLst>
            <a:rect l="l" t="t" r="r" b="b"/>
            <a:pathLst>
              <a:path w="1210" h="1800">
                <a:moveTo>
                  <a:pt x="0" y="0"/>
                </a:moveTo>
                <a:cubicBezTo>
                  <a:pt x="1400" y="0"/>
                  <a:pt x="1200" y="1800"/>
                  <a:pt x="1200" y="1800"/>
                </a:cubicBezTo>
              </a:path>
            </a:pathLst>
          </a:custGeom>
          <a:noFill/>
          <a:ln w="0">
            <a:solidFill>
              <a:srgbClr val="000000"/>
            </a:solidFill>
            <a:prstDash val="solid"/>
            <a:tailEnd type="arrow"/>
          </a:ln>
        </p:spPr>
        <p:txBody>
          <a:bodyPr vert="horz" wrap="none" lIns="108847" tIns="54423" rIns="108847" bIns="54423" anchor="ctr" anchorCtr="0" compatLnSpc="0"/>
          <a:lstStyle/>
          <a:p>
            <a:pPr hangingPunct="0"/>
            <a:endParaRPr lang="it-IT" sz="2177" kern="1200">
              <a:latin typeface="Liberation Sans" pitchFamily="18"/>
              <a:ea typeface="Microsoft YaHei" pitchFamily="2"/>
              <a:cs typeface="Mangal" pitchFamily="2"/>
            </a:endParaRPr>
          </a:p>
        </p:txBody>
      </p:sp>
      <p:sp>
        <p:nvSpPr>
          <p:cNvPr id="91" name="Figura a mano libera: forma 90">
            <a:extLst>
              <a:ext uri="{FF2B5EF4-FFF2-40B4-BE49-F238E27FC236}">
                <a16:creationId xmlns:a16="http://schemas.microsoft.com/office/drawing/2014/main" id="{D37DED94-3C54-8EE7-65FA-E9F2894E317F}"/>
              </a:ext>
            </a:extLst>
          </p:cNvPr>
          <p:cNvSpPr/>
          <p:nvPr/>
        </p:nvSpPr>
        <p:spPr>
          <a:xfrm>
            <a:off x="6465266" y="3657245"/>
            <a:ext cx="526381" cy="783260"/>
          </a:xfrm>
          <a:custGeom>
            <a:avLst/>
            <a:gdLst/>
            <a:ahLst/>
            <a:cxnLst>
              <a:cxn ang="3cd4">
                <a:pos x="hc" y="t"/>
              </a:cxn>
              <a:cxn ang="cd2">
                <a:pos x="l" y="vc"/>
              </a:cxn>
              <a:cxn ang="cd4">
                <a:pos x="hc" y="b"/>
              </a:cxn>
              <a:cxn ang="0">
                <a:pos x="r" y="vc"/>
              </a:cxn>
            </a:cxnLst>
            <a:rect l="l" t="t" r="r" b="b"/>
            <a:pathLst>
              <a:path w="1210" h="1800">
                <a:moveTo>
                  <a:pt x="1210" y="0"/>
                </a:moveTo>
                <a:cubicBezTo>
                  <a:pt x="-190" y="0"/>
                  <a:pt x="10" y="1800"/>
                  <a:pt x="10" y="1800"/>
                </a:cubicBezTo>
              </a:path>
            </a:pathLst>
          </a:custGeom>
          <a:noFill/>
          <a:ln w="0">
            <a:solidFill>
              <a:srgbClr val="000000"/>
            </a:solidFill>
            <a:prstDash val="solid"/>
            <a:headEnd type="arrow"/>
          </a:ln>
        </p:spPr>
        <p:txBody>
          <a:bodyPr vert="horz" wrap="none" lIns="108847" tIns="54423" rIns="108847" bIns="54423" anchor="ctr" anchorCtr="0" compatLnSpc="0"/>
          <a:lstStyle/>
          <a:p>
            <a:pPr hangingPunct="0"/>
            <a:endParaRPr lang="it-IT" sz="2177" kern="1200">
              <a:latin typeface="Liberation Sans" pitchFamily="18"/>
              <a:ea typeface="Microsoft YaHei" pitchFamily="2"/>
              <a:cs typeface="Mangal" pitchFamily="2"/>
            </a:endParaRPr>
          </a:p>
        </p:txBody>
      </p:sp>
      <p:grpSp>
        <p:nvGrpSpPr>
          <p:cNvPr id="92" name="Gruppo 91">
            <a:extLst>
              <a:ext uri="{FF2B5EF4-FFF2-40B4-BE49-F238E27FC236}">
                <a16:creationId xmlns:a16="http://schemas.microsoft.com/office/drawing/2014/main" id="{D81D395E-4893-DD36-1E5A-3AB8F3D44E77}"/>
              </a:ext>
            </a:extLst>
          </p:cNvPr>
          <p:cNvGrpSpPr/>
          <p:nvPr/>
        </p:nvGrpSpPr>
        <p:grpSpPr>
          <a:xfrm>
            <a:off x="4267000" y="4022537"/>
            <a:ext cx="1302360" cy="682190"/>
            <a:chOff x="3528000" y="3326039"/>
            <a:chExt cx="1076859" cy="564070"/>
          </a:xfrm>
        </p:grpSpPr>
        <p:sp>
          <p:nvSpPr>
            <p:cNvPr id="93" name="Connettore diritto 92">
              <a:extLst>
                <a:ext uri="{FF2B5EF4-FFF2-40B4-BE49-F238E27FC236}">
                  <a16:creationId xmlns:a16="http://schemas.microsoft.com/office/drawing/2014/main" id="{EC24C181-2F42-60B9-A538-1FFFD9455E03}"/>
                </a:ext>
              </a:extLst>
            </p:cNvPr>
            <p:cNvSpPr/>
            <p:nvPr/>
          </p:nvSpPr>
          <p:spPr>
            <a:xfrm flipV="1">
              <a:off x="3708000" y="3326039"/>
              <a:ext cx="0" cy="288001"/>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4" name="Connettore diritto 93">
              <a:extLst>
                <a:ext uri="{FF2B5EF4-FFF2-40B4-BE49-F238E27FC236}">
                  <a16:creationId xmlns:a16="http://schemas.microsoft.com/office/drawing/2014/main" id="{C93D9E20-D0DF-33C2-A08E-9CED6898E969}"/>
                </a:ext>
              </a:extLst>
            </p:cNvPr>
            <p:cNvSpPr/>
            <p:nvPr/>
          </p:nvSpPr>
          <p:spPr>
            <a:xfrm>
              <a:off x="3816000" y="333072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5" name="Connettore diritto 94">
              <a:extLst>
                <a:ext uri="{FF2B5EF4-FFF2-40B4-BE49-F238E27FC236}">
                  <a16:creationId xmlns:a16="http://schemas.microsoft.com/office/drawing/2014/main" id="{9A198FEA-82AB-09B5-17AA-AF4C0F8390E7}"/>
                </a:ext>
              </a:extLst>
            </p:cNvPr>
            <p:cNvSpPr/>
            <p:nvPr/>
          </p:nvSpPr>
          <p:spPr>
            <a:xfrm>
              <a:off x="3924000" y="3326399"/>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6" name="Connettore diritto 95">
              <a:extLst>
                <a:ext uri="{FF2B5EF4-FFF2-40B4-BE49-F238E27FC236}">
                  <a16:creationId xmlns:a16="http://schemas.microsoft.com/office/drawing/2014/main" id="{6A4D6F0D-1A2C-97AF-D3CA-550170079EAD}"/>
                </a:ext>
              </a:extLst>
            </p:cNvPr>
            <p:cNvSpPr/>
            <p:nvPr/>
          </p:nvSpPr>
          <p:spPr>
            <a:xfrm flipV="1">
              <a:off x="4031999" y="333072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7" name="Connettore diritto 96">
              <a:extLst>
                <a:ext uri="{FF2B5EF4-FFF2-40B4-BE49-F238E27FC236}">
                  <a16:creationId xmlns:a16="http://schemas.microsoft.com/office/drawing/2014/main" id="{18742BEB-737F-DC6B-3F5B-3619BD929FCB}"/>
                </a:ext>
              </a:extLst>
            </p:cNvPr>
            <p:cNvSpPr/>
            <p:nvPr/>
          </p:nvSpPr>
          <p:spPr>
            <a:xfrm>
              <a:off x="4140000" y="3326399"/>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8" name="Connettore diritto 97">
              <a:extLst>
                <a:ext uri="{FF2B5EF4-FFF2-40B4-BE49-F238E27FC236}">
                  <a16:creationId xmlns:a16="http://schemas.microsoft.com/office/drawing/2014/main" id="{78272453-9A9B-459F-4243-86C142EB7203}"/>
                </a:ext>
              </a:extLst>
            </p:cNvPr>
            <p:cNvSpPr/>
            <p:nvPr/>
          </p:nvSpPr>
          <p:spPr>
            <a:xfrm flipV="1">
              <a:off x="4248000" y="333072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99" name="Connettore diritto 98">
              <a:extLst>
                <a:ext uri="{FF2B5EF4-FFF2-40B4-BE49-F238E27FC236}">
                  <a16:creationId xmlns:a16="http://schemas.microsoft.com/office/drawing/2014/main" id="{A6D6EF55-0BDE-09D2-09A3-B1BF49E81949}"/>
                </a:ext>
              </a:extLst>
            </p:cNvPr>
            <p:cNvSpPr/>
            <p:nvPr/>
          </p:nvSpPr>
          <p:spPr>
            <a:xfrm>
              <a:off x="4464000" y="3326399"/>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0" name="Connettore diritto 99">
              <a:extLst>
                <a:ext uri="{FF2B5EF4-FFF2-40B4-BE49-F238E27FC236}">
                  <a16:creationId xmlns:a16="http://schemas.microsoft.com/office/drawing/2014/main" id="{9F83DBED-A900-472B-4BE0-61B5D263CEB3}"/>
                </a:ext>
              </a:extLst>
            </p:cNvPr>
            <p:cNvSpPr/>
            <p:nvPr/>
          </p:nvSpPr>
          <p:spPr>
            <a:xfrm flipV="1">
              <a:off x="4356000" y="333072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1" name="CasellaDiTesto 100">
              <a:extLst>
                <a:ext uri="{FF2B5EF4-FFF2-40B4-BE49-F238E27FC236}">
                  <a16:creationId xmlns:a16="http://schemas.microsoft.com/office/drawing/2014/main" id="{1C8D99FD-99A5-38B0-788B-024920724A74}"/>
                </a:ext>
              </a:extLst>
            </p:cNvPr>
            <p:cNvSpPr txBox="1"/>
            <p:nvPr/>
          </p:nvSpPr>
          <p:spPr>
            <a:xfrm>
              <a:off x="3528000" y="3578040"/>
              <a:ext cx="1076859" cy="312069"/>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939393"/>
                  </a:solidFill>
                  <a:latin typeface="Liberation Sans" pitchFamily="18"/>
                  <a:ea typeface="Microsoft YaHei" pitchFamily="2"/>
                  <a:cs typeface="Mangal" pitchFamily="2"/>
                </a:rPr>
                <a:t> 10010110</a:t>
              </a:r>
            </a:p>
          </p:txBody>
        </p:sp>
      </p:grpSp>
      <p:grpSp>
        <p:nvGrpSpPr>
          <p:cNvPr id="102" name="Gruppo 101">
            <a:extLst>
              <a:ext uri="{FF2B5EF4-FFF2-40B4-BE49-F238E27FC236}">
                <a16:creationId xmlns:a16="http://schemas.microsoft.com/office/drawing/2014/main" id="{F0936C0C-F1BE-1315-DE52-0CB413364AC3}"/>
              </a:ext>
            </a:extLst>
          </p:cNvPr>
          <p:cNvGrpSpPr/>
          <p:nvPr/>
        </p:nvGrpSpPr>
        <p:grpSpPr>
          <a:xfrm>
            <a:off x="6443934" y="4012958"/>
            <a:ext cx="1319608" cy="686978"/>
            <a:chOff x="5328000" y="3318119"/>
            <a:chExt cx="1091120" cy="568029"/>
          </a:xfrm>
        </p:grpSpPr>
        <p:sp>
          <p:nvSpPr>
            <p:cNvPr id="103" name="Connettore diritto 102">
              <a:extLst>
                <a:ext uri="{FF2B5EF4-FFF2-40B4-BE49-F238E27FC236}">
                  <a16:creationId xmlns:a16="http://schemas.microsoft.com/office/drawing/2014/main" id="{261982B2-945B-0031-3F50-0A26342ACBB8}"/>
                </a:ext>
              </a:extLst>
            </p:cNvPr>
            <p:cNvSpPr/>
            <p:nvPr/>
          </p:nvSpPr>
          <p:spPr>
            <a:xfrm flipV="1">
              <a:off x="5508000" y="3322079"/>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4" name="Connettore diritto 103">
              <a:extLst>
                <a:ext uri="{FF2B5EF4-FFF2-40B4-BE49-F238E27FC236}">
                  <a16:creationId xmlns:a16="http://schemas.microsoft.com/office/drawing/2014/main" id="{50238381-3E0E-7882-86AD-4E0B7AB85C34}"/>
                </a:ext>
              </a:extLst>
            </p:cNvPr>
            <p:cNvSpPr/>
            <p:nvPr/>
          </p:nvSpPr>
          <p:spPr>
            <a:xfrm>
              <a:off x="5616000" y="3326759"/>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5" name="Connettore diritto 104">
              <a:extLst>
                <a:ext uri="{FF2B5EF4-FFF2-40B4-BE49-F238E27FC236}">
                  <a16:creationId xmlns:a16="http://schemas.microsoft.com/office/drawing/2014/main" id="{C96589EB-35BC-C047-D115-7EE36F661D17}"/>
                </a:ext>
              </a:extLst>
            </p:cNvPr>
            <p:cNvSpPr/>
            <p:nvPr/>
          </p:nvSpPr>
          <p:spPr>
            <a:xfrm>
              <a:off x="5724000" y="332243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6" name="Connettore diritto 105">
              <a:extLst>
                <a:ext uri="{FF2B5EF4-FFF2-40B4-BE49-F238E27FC236}">
                  <a16:creationId xmlns:a16="http://schemas.microsoft.com/office/drawing/2014/main" id="{E3C19B41-BA58-BFDD-B133-1992B173AFD4}"/>
                </a:ext>
              </a:extLst>
            </p:cNvPr>
            <p:cNvSpPr/>
            <p:nvPr/>
          </p:nvSpPr>
          <p:spPr>
            <a:xfrm flipV="1">
              <a:off x="5832000" y="3326759"/>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7" name="Connettore diritto 106">
              <a:extLst>
                <a:ext uri="{FF2B5EF4-FFF2-40B4-BE49-F238E27FC236}">
                  <a16:creationId xmlns:a16="http://schemas.microsoft.com/office/drawing/2014/main" id="{8B5D8EDC-BE67-00BE-2AE3-7E42820627EA}"/>
                </a:ext>
              </a:extLst>
            </p:cNvPr>
            <p:cNvSpPr/>
            <p:nvPr/>
          </p:nvSpPr>
          <p:spPr>
            <a:xfrm>
              <a:off x="5940000" y="332243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8" name="Connettore diritto 107">
              <a:extLst>
                <a:ext uri="{FF2B5EF4-FFF2-40B4-BE49-F238E27FC236}">
                  <a16:creationId xmlns:a16="http://schemas.microsoft.com/office/drawing/2014/main" id="{96BD4683-6EB9-E687-4B40-C067FD93C9C4}"/>
                </a:ext>
              </a:extLst>
            </p:cNvPr>
            <p:cNvSpPr/>
            <p:nvPr/>
          </p:nvSpPr>
          <p:spPr>
            <a:xfrm flipV="1">
              <a:off x="6048000" y="3326759"/>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09" name="Connettore diritto 108">
              <a:extLst>
                <a:ext uri="{FF2B5EF4-FFF2-40B4-BE49-F238E27FC236}">
                  <a16:creationId xmlns:a16="http://schemas.microsoft.com/office/drawing/2014/main" id="{9B7B370B-E8A1-D981-EAAB-BE3E194A94AD}"/>
                </a:ext>
              </a:extLst>
            </p:cNvPr>
            <p:cNvSpPr/>
            <p:nvPr/>
          </p:nvSpPr>
          <p:spPr>
            <a:xfrm>
              <a:off x="6263999" y="332243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0" name="CasellaDiTesto 109">
              <a:extLst>
                <a:ext uri="{FF2B5EF4-FFF2-40B4-BE49-F238E27FC236}">
                  <a16:creationId xmlns:a16="http://schemas.microsoft.com/office/drawing/2014/main" id="{D0A20C52-783B-C6CF-2362-7211895B5E23}"/>
                </a:ext>
              </a:extLst>
            </p:cNvPr>
            <p:cNvSpPr txBox="1"/>
            <p:nvPr/>
          </p:nvSpPr>
          <p:spPr>
            <a:xfrm>
              <a:off x="5328000" y="3574079"/>
              <a:ext cx="1091120" cy="312069"/>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939393"/>
                  </a:solidFill>
                  <a:latin typeface="Liberation Sans" pitchFamily="18"/>
                  <a:ea typeface="Microsoft YaHei" pitchFamily="2"/>
                  <a:cs typeface="Mangal" pitchFamily="2"/>
                </a:rPr>
                <a:t> 10010100</a:t>
              </a:r>
            </a:p>
          </p:txBody>
        </p:sp>
        <p:sp>
          <p:nvSpPr>
            <p:cNvPr id="111" name="Connettore diritto 110">
              <a:extLst>
                <a:ext uri="{FF2B5EF4-FFF2-40B4-BE49-F238E27FC236}">
                  <a16:creationId xmlns:a16="http://schemas.microsoft.com/office/drawing/2014/main" id="{D876BBFF-D4F7-984E-9695-FA18399A8B3A}"/>
                </a:ext>
              </a:extLst>
            </p:cNvPr>
            <p:cNvSpPr/>
            <p:nvPr/>
          </p:nvSpPr>
          <p:spPr>
            <a:xfrm>
              <a:off x="6156000" y="331811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grpSp>
      <p:grpSp>
        <p:nvGrpSpPr>
          <p:cNvPr id="112" name="Gruppo 111">
            <a:extLst>
              <a:ext uri="{FF2B5EF4-FFF2-40B4-BE49-F238E27FC236}">
                <a16:creationId xmlns:a16="http://schemas.microsoft.com/office/drawing/2014/main" id="{0083AB20-A374-B717-2661-7C2719F65EAD}"/>
              </a:ext>
            </a:extLst>
          </p:cNvPr>
          <p:cNvGrpSpPr/>
          <p:nvPr/>
        </p:nvGrpSpPr>
        <p:grpSpPr>
          <a:xfrm>
            <a:off x="8098403" y="2873552"/>
            <a:ext cx="1319608" cy="686978"/>
            <a:chOff x="6696000" y="2376000"/>
            <a:chExt cx="1091120" cy="568029"/>
          </a:xfrm>
        </p:grpSpPr>
        <p:sp>
          <p:nvSpPr>
            <p:cNvPr id="113" name="Connettore diritto 112">
              <a:extLst>
                <a:ext uri="{FF2B5EF4-FFF2-40B4-BE49-F238E27FC236}">
                  <a16:creationId xmlns:a16="http://schemas.microsoft.com/office/drawing/2014/main" id="{4562672A-F9DC-543D-BB51-E846FFE56F64}"/>
                </a:ext>
              </a:extLst>
            </p:cNvPr>
            <p:cNvSpPr/>
            <p:nvPr/>
          </p:nvSpPr>
          <p:spPr>
            <a:xfrm flipV="1">
              <a:off x="6876000" y="2379960"/>
              <a:ext cx="0" cy="288000"/>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4" name="Connettore diritto 113">
              <a:extLst>
                <a:ext uri="{FF2B5EF4-FFF2-40B4-BE49-F238E27FC236}">
                  <a16:creationId xmlns:a16="http://schemas.microsoft.com/office/drawing/2014/main" id="{20CCA855-67D6-0CE0-5544-0F83BDF8E334}"/>
                </a:ext>
              </a:extLst>
            </p:cNvPr>
            <p:cNvSpPr/>
            <p:nvPr/>
          </p:nvSpPr>
          <p:spPr>
            <a:xfrm>
              <a:off x="6983999" y="238463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5" name="Connettore diritto 114">
              <a:extLst>
                <a:ext uri="{FF2B5EF4-FFF2-40B4-BE49-F238E27FC236}">
                  <a16:creationId xmlns:a16="http://schemas.microsoft.com/office/drawing/2014/main" id="{38558C99-AD99-B0F9-CA89-932E4F2414DC}"/>
                </a:ext>
              </a:extLst>
            </p:cNvPr>
            <p:cNvSpPr/>
            <p:nvPr/>
          </p:nvSpPr>
          <p:spPr>
            <a:xfrm>
              <a:off x="7092000" y="238031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6" name="Connettore diritto 115">
              <a:extLst>
                <a:ext uri="{FF2B5EF4-FFF2-40B4-BE49-F238E27FC236}">
                  <a16:creationId xmlns:a16="http://schemas.microsoft.com/office/drawing/2014/main" id="{FD406623-A182-A904-2274-6910A42340ED}"/>
                </a:ext>
              </a:extLst>
            </p:cNvPr>
            <p:cNvSpPr/>
            <p:nvPr/>
          </p:nvSpPr>
          <p:spPr>
            <a:xfrm flipV="1">
              <a:off x="7200000" y="2384639"/>
              <a:ext cx="0" cy="288001"/>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7" name="Connettore diritto 116">
              <a:extLst>
                <a:ext uri="{FF2B5EF4-FFF2-40B4-BE49-F238E27FC236}">
                  <a16:creationId xmlns:a16="http://schemas.microsoft.com/office/drawing/2014/main" id="{7DF2E5B8-EC2E-7B95-5F4A-BBE4345A9602}"/>
                </a:ext>
              </a:extLst>
            </p:cNvPr>
            <p:cNvSpPr/>
            <p:nvPr/>
          </p:nvSpPr>
          <p:spPr>
            <a:xfrm>
              <a:off x="7308000" y="238031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8" name="Connettore diritto 117">
              <a:extLst>
                <a:ext uri="{FF2B5EF4-FFF2-40B4-BE49-F238E27FC236}">
                  <a16:creationId xmlns:a16="http://schemas.microsoft.com/office/drawing/2014/main" id="{755DA92E-59DA-BE1C-F58D-6ACB50A2DC87}"/>
                </a:ext>
              </a:extLst>
            </p:cNvPr>
            <p:cNvSpPr/>
            <p:nvPr/>
          </p:nvSpPr>
          <p:spPr>
            <a:xfrm flipV="1">
              <a:off x="7416000" y="2384639"/>
              <a:ext cx="0" cy="288001"/>
            </a:xfrm>
            <a:prstGeom prst="line">
              <a:avLst/>
            </a:prstGeom>
            <a:noFill/>
            <a:ln w="18000">
              <a:solidFill>
                <a:srgbClr val="FE7F00"/>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19" name="Connettore diritto 118">
              <a:extLst>
                <a:ext uri="{FF2B5EF4-FFF2-40B4-BE49-F238E27FC236}">
                  <a16:creationId xmlns:a16="http://schemas.microsoft.com/office/drawing/2014/main" id="{B1F94216-995E-B011-8C37-ECE215B64A13}"/>
                </a:ext>
              </a:extLst>
            </p:cNvPr>
            <p:cNvSpPr/>
            <p:nvPr/>
          </p:nvSpPr>
          <p:spPr>
            <a:xfrm>
              <a:off x="7632000" y="2380319"/>
              <a:ext cx="0" cy="288001"/>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sp>
          <p:nvSpPr>
            <p:cNvPr id="120" name="CasellaDiTesto 119">
              <a:extLst>
                <a:ext uri="{FF2B5EF4-FFF2-40B4-BE49-F238E27FC236}">
                  <a16:creationId xmlns:a16="http://schemas.microsoft.com/office/drawing/2014/main" id="{90329A35-4C81-5DDB-D28F-71EC043A4855}"/>
                </a:ext>
              </a:extLst>
            </p:cNvPr>
            <p:cNvSpPr txBox="1"/>
            <p:nvPr/>
          </p:nvSpPr>
          <p:spPr>
            <a:xfrm>
              <a:off x="6696000" y="2631960"/>
              <a:ext cx="1091120" cy="312069"/>
            </a:xfrm>
            <a:prstGeom prst="rect">
              <a:avLst/>
            </a:prstGeom>
            <a:noFill/>
            <a:ln>
              <a:noFill/>
            </a:ln>
          </p:spPr>
          <p:txBody>
            <a:bodyPr vert="horz" wrap="none" lIns="108847" tIns="54423" rIns="108847" bIns="54423" anchorCtr="0" compatLnSpc="0">
              <a:spAutoFit/>
            </a:bodyPr>
            <a:lstStyle/>
            <a:p>
              <a:pPr hangingPunct="0"/>
              <a:r>
                <a:rPr lang="it-IT" sz="1814" kern="1200">
                  <a:solidFill>
                    <a:srgbClr val="939393"/>
                  </a:solidFill>
                  <a:latin typeface="Liberation Sans" pitchFamily="18"/>
                  <a:ea typeface="Microsoft YaHei" pitchFamily="2"/>
                  <a:cs typeface="Mangal" pitchFamily="2"/>
                </a:rPr>
                <a:t> 10010100</a:t>
              </a:r>
            </a:p>
          </p:txBody>
        </p:sp>
        <p:sp>
          <p:nvSpPr>
            <p:cNvPr id="121" name="Connettore diritto 120">
              <a:extLst>
                <a:ext uri="{FF2B5EF4-FFF2-40B4-BE49-F238E27FC236}">
                  <a16:creationId xmlns:a16="http://schemas.microsoft.com/office/drawing/2014/main" id="{DC62DAF7-668A-DCEB-C78E-48314CA4F908}"/>
                </a:ext>
              </a:extLst>
            </p:cNvPr>
            <p:cNvSpPr/>
            <p:nvPr/>
          </p:nvSpPr>
          <p:spPr>
            <a:xfrm>
              <a:off x="7523999" y="2376000"/>
              <a:ext cx="0" cy="288000"/>
            </a:xfrm>
            <a:prstGeom prst="line">
              <a:avLst/>
            </a:prstGeom>
            <a:noFill/>
            <a:ln w="18000">
              <a:solidFill>
                <a:srgbClr val="0072E4"/>
              </a:solidFill>
              <a:prstDash val="solid"/>
              <a:tailEnd type="arrow"/>
            </a:ln>
          </p:spPr>
          <p:txBody>
            <a:bodyPr vert="horz" wrap="none" lIns="119731" tIns="65308" rIns="119731" bIns="65308" anchor="ctr" anchorCtr="0" compatLnSpc="0"/>
            <a:lstStyle/>
            <a:p>
              <a:pPr hangingPunct="0"/>
              <a:endParaRPr lang="it-IT" sz="2177" kern="1200">
                <a:latin typeface="Liberation Sans" pitchFamily="18"/>
                <a:ea typeface="Microsoft YaHei" pitchFamily="2"/>
                <a:cs typeface="Mangal" pitchFamily="2"/>
              </a:endParaRPr>
            </a:p>
          </p:txBody>
        </p:sp>
      </p:grpSp>
      <p:sp>
        <p:nvSpPr>
          <p:cNvPr id="122" name="Figura a mano libera: forma 121">
            <a:extLst>
              <a:ext uri="{FF2B5EF4-FFF2-40B4-BE49-F238E27FC236}">
                <a16:creationId xmlns:a16="http://schemas.microsoft.com/office/drawing/2014/main" id="{FF98F0B8-A087-DB7B-55FF-24A07871AEE5}"/>
              </a:ext>
            </a:extLst>
          </p:cNvPr>
          <p:cNvSpPr/>
          <p:nvPr/>
        </p:nvSpPr>
        <p:spPr>
          <a:xfrm>
            <a:off x="7358242" y="3787860"/>
            <a:ext cx="174155" cy="95785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alpha val="20000"/>
            </a:srgbClr>
          </a:solidFill>
          <a:ln w="0">
            <a:solidFill>
              <a:srgbClr val="FFFFFF"/>
            </a:solidFill>
            <a:prstDash val="solid"/>
          </a:ln>
        </p:spPr>
        <p:txBody>
          <a:bodyPr vert="horz" wrap="none" lIns="108847" tIns="54423" rIns="108847" bIns="54423" anchor="ctr" anchorCtr="0" compatLnSpc="0">
            <a:noAutofit/>
          </a:bodyPr>
          <a:lstStyle/>
          <a:p>
            <a:pPr hangingPunct="0"/>
            <a:endParaRPr lang="it-IT" sz="2177" kern="1200">
              <a:latin typeface="Liberation Sans" pitchFamily="18"/>
              <a:ea typeface="Microsoft YaHei" pitchFamily="2"/>
              <a:cs typeface="Mangal" pitchFamily="2"/>
            </a:endParaRPr>
          </a:p>
        </p:txBody>
      </p:sp>
      <p:sp>
        <p:nvSpPr>
          <p:cNvPr id="126" name="CasellaDiTesto 125">
            <a:extLst>
              <a:ext uri="{FF2B5EF4-FFF2-40B4-BE49-F238E27FC236}">
                <a16:creationId xmlns:a16="http://schemas.microsoft.com/office/drawing/2014/main" id="{BE83651F-2079-9767-8C25-AD88A2F3D274}"/>
              </a:ext>
            </a:extLst>
          </p:cNvPr>
          <p:cNvSpPr txBox="1"/>
          <p:nvPr/>
        </p:nvSpPr>
        <p:spPr>
          <a:xfrm>
            <a:off x="444575" y="1152135"/>
            <a:ext cx="11336297" cy="2062103"/>
          </a:xfrm>
          <a:prstGeom prst="rect">
            <a:avLst/>
          </a:prstGeom>
          <a:noFill/>
        </p:spPr>
        <p:txBody>
          <a:bodyPr wrap="square">
            <a:spAutoFit/>
          </a:bodyPr>
          <a:lstStyle/>
          <a:p>
            <a:pPr marL="342900" indent="-342900" hangingPunct="0">
              <a:buSzPct val="45000"/>
              <a:buFont typeface="Wingdings" panose="05000000000000000000" pitchFamily="2" charset="2"/>
              <a:buChar char="q"/>
            </a:pPr>
            <a:r>
              <a:rPr lang="it-IT" sz="2400" kern="1200" dirty="0">
                <a:latin typeface="Calibri" panose="020F0502020204030204" pitchFamily="34" charset="0"/>
                <a:ea typeface="Calibri" panose="020F0502020204030204" pitchFamily="34" charset="0"/>
                <a:cs typeface="Calibri" panose="020F0502020204030204" pitchFamily="34" charset="0"/>
              </a:rPr>
              <a:t>In </a:t>
            </a:r>
            <a:r>
              <a:rPr lang="it-IT" sz="2400" kern="1200" dirty="0" err="1">
                <a:latin typeface="Calibri" panose="020F0502020204030204" pitchFamily="34" charset="0"/>
                <a:ea typeface="Calibri" panose="020F0502020204030204" pitchFamily="34" charset="0"/>
                <a:cs typeface="Calibri" panose="020F0502020204030204" pitchFamily="34" charset="0"/>
              </a:rPr>
              <a:t>classical</a:t>
            </a:r>
            <a:r>
              <a:rPr lang="it-IT" sz="2400" kern="1200" dirty="0">
                <a:latin typeface="Calibri" panose="020F0502020204030204" pitchFamily="34" charset="0"/>
                <a:ea typeface="Calibri" panose="020F0502020204030204" pitchFamily="34" charset="0"/>
                <a:cs typeface="Calibri" panose="020F0502020204030204" pitchFamily="34" charset="0"/>
              </a:rPr>
              <a:t> information, bits (0, 1) are </a:t>
            </a:r>
            <a:r>
              <a:rPr lang="it-IT" sz="2400" kern="1200" dirty="0" err="1">
                <a:latin typeface="Calibri" panose="020F0502020204030204" pitchFamily="34" charset="0"/>
                <a:ea typeface="Calibri" panose="020F0502020204030204" pitchFamily="34" charset="0"/>
                <a:cs typeface="Calibri" panose="020F0502020204030204" pitchFamily="34" charset="0"/>
              </a:rPr>
              <a:t>encoded</a:t>
            </a:r>
            <a:r>
              <a:rPr lang="it-IT" sz="2400" kern="1200" dirty="0">
                <a:latin typeface="Calibri" panose="020F0502020204030204" pitchFamily="34" charset="0"/>
                <a:ea typeface="Calibri" panose="020F0502020204030204" pitchFamily="34" charset="0"/>
                <a:cs typeface="Calibri" panose="020F0502020204030204" pitchFamily="34" charset="0"/>
              </a:rPr>
              <a:t> in power, </a:t>
            </a:r>
            <a:r>
              <a:rPr lang="it-IT" sz="2400" kern="1200" dirty="0" err="1">
                <a:latin typeface="Calibri" panose="020F0502020204030204" pitchFamily="34" charset="0"/>
                <a:ea typeface="Calibri" panose="020F0502020204030204" pitchFamily="34" charset="0"/>
                <a:cs typeface="Calibri" panose="020F0502020204030204" pitchFamily="34" charset="0"/>
              </a:rPr>
              <a:t>phase</a:t>
            </a:r>
            <a:r>
              <a:rPr lang="it-IT" sz="2400" kern="1200" dirty="0">
                <a:latin typeface="Calibri" panose="020F0502020204030204" pitchFamily="34" charset="0"/>
                <a:ea typeface="Calibri" panose="020F0502020204030204" pitchFamily="34" charset="0"/>
                <a:cs typeface="Calibri" panose="020F0502020204030204" pitchFamily="34" charset="0"/>
              </a:rPr>
              <a:t>, or </a:t>
            </a:r>
            <a:r>
              <a:rPr lang="it-IT" sz="2400" kern="1200" dirty="0" err="1">
                <a:latin typeface="Calibri" panose="020F0502020204030204" pitchFamily="34" charset="0"/>
                <a:ea typeface="Calibri" panose="020F0502020204030204" pitchFamily="34" charset="0"/>
                <a:cs typeface="Calibri" panose="020F0502020204030204" pitchFamily="34" charset="0"/>
              </a:rPr>
              <a:t>polarization</a:t>
            </a:r>
            <a:r>
              <a:rPr lang="it-IT" sz="2400" b="1" kern="1200" dirty="0">
                <a:latin typeface="Calibri" panose="020F0502020204030204" pitchFamily="34" charset="0"/>
                <a:ea typeface="Calibri" panose="020F0502020204030204" pitchFamily="34" charset="0"/>
                <a:cs typeface="Calibri" panose="020F0502020204030204" pitchFamily="34" charset="0"/>
              </a:rPr>
              <a:t> </a:t>
            </a:r>
            <a:r>
              <a:rPr lang="it-IT" sz="2400" kern="1200" dirty="0">
                <a:latin typeface="Calibri" panose="020F0502020204030204" pitchFamily="34" charset="0"/>
                <a:ea typeface="Calibri" panose="020F0502020204030204" pitchFamily="34" charset="0"/>
                <a:cs typeface="Calibri" panose="020F0502020204030204" pitchFamily="34" charset="0"/>
              </a:rPr>
              <a:t>of a laser </a:t>
            </a:r>
            <a:r>
              <a:rPr lang="it-IT" sz="2400" kern="1200" dirty="0" err="1">
                <a:latin typeface="Calibri" panose="020F0502020204030204" pitchFamily="34" charset="0"/>
                <a:ea typeface="Calibri" panose="020F0502020204030204" pitchFamily="34" charset="0"/>
                <a:cs typeface="Calibri" panose="020F0502020204030204" pitchFamily="34" charset="0"/>
              </a:rPr>
              <a:t>beam</a:t>
            </a:r>
            <a:endParaRPr lang="it-IT" sz="2400" kern="1200" dirty="0">
              <a:latin typeface="Calibri" panose="020F0502020204030204" pitchFamily="34" charset="0"/>
              <a:ea typeface="Calibri" panose="020F0502020204030204" pitchFamily="34" charset="0"/>
              <a:cs typeface="Calibri" panose="020F0502020204030204" pitchFamily="34" charset="0"/>
            </a:endParaRPr>
          </a:p>
          <a:p>
            <a:pPr marL="342900" indent="-342900" hangingPunct="0">
              <a:buSzPct val="45000"/>
              <a:buFont typeface="Wingdings" panose="05000000000000000000" pitchFamily="2" charset="2"/>
              <a:buChar char="q"/>
            </a:pPr>
            <a:r>
              <a:rPr lang="it-IT" sz="2400" kern="1200" dirty="0">
                <a:latin typeface="Calibri" panose="020F0502020204030204" pitchFamily="34" charset="0"/>
                <a:ea typeface="Calibri" panose="020F0502020204030204" pitchFamily="34" charset="0"/>
                <a:cs typeface="Calibri" panose="020F0502020204030204" pitchFamily="34" charset="0"/>
              </a:rPr>
              <a:t>In quantum information, </a:t>
            </a:r>
            <a:r>
              <a:rPr lang="it-IT" sz="2400" b="1" i="1" kern="1200" dirty="0" err="1">
                <a:latin typeface="Calibri" panose="020F0502020204030204" pitchFamily="34" charset="0"/>
                <a:ea typeface="Calibri" panose="020F0502020204030204" pitchFamily="34" charset="0"/>
                <a:cs typeface="Calibri" panose="020F0502020204030204" pitchFamily="34" charset="0"/>
              </a:rPr>
              <a:t>qubits</a:t>
            </a:r>
            <a:r>
              <a:rPr lang="it-IT" sz="2400" kern="1200" dirty="0">
                <a:latin typeface="Calibri" panose="020F0502020204030204" pitchFamily="34" charset="0"/>
                <a:ea typeface="Calibri" panose="020F0502020204030204" pitchFamily="34" charset="0"/>
                <a:cs typeface="Calibri" panose="020F0502020204030204" pitchFamily="34" charset="0"/>
              </a:rPr>
              <a:t> are </a:t>
            </a:r>
            <a:r>
              <a:rPr lang="it-IT" sz="2400" kern="1200" dirty="0" err="1">
                <a:latin typeface="Calibri" panose="020F0502020204030204" pitchFamily="34" charset="0"/>
                <a:ea typeface="Calibri" panose="020F0502020204030204" pitchFamily="34" charset="0"/>
                <a:cs typeface="Calibri" panose="020F0502020204030204" pitchFamily="34" charset="0"/>
              </a:rPr>
              <a:t>encoded</a:t>
            </a:r>
            <a:r>
              <a:rPr lang="it-IT" sz="2400" kern="1200" dirty="0">
                <a:latin typeface="Calibri" panose="020F0502020204030204" pitchFamily="34" charset="0"/>
                <a:ea typeface="Calibri" panose="020F0502020204030204" pitchFamily="34" charset="0"/>
                <a:cs typeface="Calibri" panose="020F0502020204030204" pitchFamily="34" charset="0"/>
              </a:rPr>
              <a:t> in </a:t>
            </a:r>
            <a:r>
              <a:rPr lang="it-IT" sz="2400" kern="1200" dirty="0" err="1">
                <a:latin typeface="Calibri" panose="020F0502020204030204" pitchFamily="34" charset="0"/>
                <a:ea typeface="Calibri" panose="020F0502020204030204" pitchFamily="34" charset="0"/>
                <a:cs typeface="Calibri" panose="020F0502020204030204" pitchFamily="34" charset="0"/>
              </a:rPr>
              <a:t>phase</a:t>
            </a:r>
            <a:r>
              <a:rPr lang="it-IT" sz="2400" kern="1200" dirty="0">
                <a:latin typeface="Calibri" panose="020F0502020204030204" pitchFamily="34" charset="0"/>
                <a:ea typeface="Calibri" panose="020F0502020204030204" pitchFamily="34" charset="0"/>
                <a:cs typeface="Calibri" panose="020F0502020204030204" pitchFamily="34" charset="0"/>
              </a:rPr>
              <a:t> or </a:t>
            </a:r>
            <a:r>
              <a:rPr lang="it-IT" sz="2400" kern="1200" dirty="0" err="1">
                <a:latin typeface="Calibri" panose="020F0502020204030204" pitchFamily="34" charset="0"/>
                <a:ea typeface="Calibri" panose="020F0502020204030204" pitchFamily="34" charset="0"/>
                <a:cs typeface="Calibri" panose="020F0502020204030204" pitchFamily="34" charset="0"/>
              </a:rPr>
              <a:t>polarization</a:t>
            </a:r>
            <a:r>
              <a:rPr lang="it-IT" sz="2400" b="1" kern="1200" dirty="0">
                <a:latin typeface="Calibri" panose="020F0502020204030204" pitchFamily="34" charset="0"/>
                <a:ea typeface="Calibri" panose="020F0502020204030204" pitchFamily="34" charset="0"/>
                <a:cs typeface="Calibri" panose="020F0502020204030204" pitchFamily="34" charset="0"/>
              </a:rPr>
              <a:t> of single </a:t>
            </a:r>
            <a:r>
              <a:rPr lang="it-IT" sz="2400" b="1" kern="1200" dirty="0" err="1">
                <a:latin typeface="Calibri" panose="020F0502020204030204" pitchFamily="34" charset="0"/>
                <a:ea typeface="Calibri" panose="020F0502020204030204" pitchFamily="34" charset="0"/>
                <a:cs typeface="Calibri" panose="020F0502020204030204" pitchFamily="34" charset="0"/>
              </a:rPr>
              <a:t>photons</a:t>
            </a:r>
            <a:endParaRPr lang="it-IT" sz="2400" b="1" kern="1200" dirty="0">
              <a:latin typeface="Calibri" panose="020F0502020204030204" pitchFamily="34" charset="0"/>
              <a:ea typeface="Calibri" panose="020F0502020204030204" pitchFamily="34" charset="0"/>
              <a:cs typeface="Calibri" panose="020F0502020204030204" pitchFamily="34" charset="0"/>
            </a:endParaRPr>
          </a:p>
          <a:p>
            <a:pPr marL="342900" indent="-342900" hangingPunct="0">
              <a:buSzPct val="45000"/>
              <a:buFont typeface="Wingdings" panose="05000000000000000000" pitchFamily="2" charset="2"/>
              <a:buChar char="q"/>
            </a:pPr>
            <a:r>
              <a:rPr lang="it-IT" sz="2400" kern="1200" dirty="0">
                <a:latin typeface="Calibri" panose="020F0502020204030204" pitchFamily="34" charset="0"/>
                <a:ea typeface="Calibri" panose="020F0502020204030204" pitchFamily="34" charset="0"/>
                <a:cs typeface="Calibri" panose="020F0502020204030204" pitchFamily="34" charset="0"/>
              </a:rPr>
              <a:t>Quantum Key </a:t>
            </a:r>
            <a:r>
              <a:rPr lang="it-IT" sz="2400" kern="1200" dirty="0" err="1">
                <a:latin typeface="Calibri" panose="020F0502020204030204" pitchFamily="34" charset="0"/>
                <a:ea typeface="Calibri" panose="020F0502020204030204" pitchFamily="34" charset="0"/>
                <a:cs typeface="Calibri" panose="020F0502020204030204" pitchFamily="34" charset="0"/>
              </a:rPr>
              <a:t>Eavesdropping</a:t>
            </a:r>
            <a:r>
              <a:rPr lang="it-IT" sz="2400" kern="1200" dirty="0">
                <a:latin typeface="Calibri" panose="020F0502020204030204" pitchFamily="34" charset="0"/>
                <a:ea typeface="Calibri" panose="020F0502020204030204" pitchFamily="34" charset="0"/>
                <a:cs typeface="Calibri" panose="020F0502020204030204" pitchFamily="34" charset="0"/>
              </a:rPr>
              <a:t> </a:t>
            </a:r>
            <a:r>
              <a:rPr lang="it-IT" sz="2400" kern="1200" dirty="0" err="1">
                <a:latin typeface="Calibri" panose="020F0502020204030204" pitchFamily="34" charset="0"/>
                <a:ea typeface="Calibri" panose="020F0502020204030204" pitchFamily="34" charset="0"/>
                <a:cs typeface="Calibri" panose="020F0502020204030204" pitchFamily="34" charset="0"/>
              </a:rPr>
              <a:t>implies</a:t>
            </a:r>
            <a:r>
              <a:rPr lang="it-IT" sz="2400" kern="1200" dirty="0">
                <a:latin typeface="Calibri" panose="020F0502020204030204" pitchFamily="34" charset="0"/>
                <a:ea typeface="Calibri" panose="020F0502020204030204" pitchFamily="34" charset="0"/>
                <a:cs typeface="Calibri" panose="020F0502020204030204" pitchFamily="34" charset="0"/>
              </a:rPr>
              <a:t> </a:t>
            </a:r>
            <a:r>
              <a:rPr lang="it-IT" sz="2400" b="1" i="1" kern="1200" dirty="0" err="1">
                <a:latin typeface="Calibri" panose="020F0502020204030204" pitchFamily="34" charset="0"/>
                <a:ea typeface="Calibri" panose="020F0502020204030204" pitchFamily="34" charset="0"/>
                <a:cs typeface="Calibri" panose="020F0502020204030204" pitchFamily="34" charset="0"/>
              </a:rPr>
              <a:t>measuring</a:t>
            </a:r>
            <a:r>
              <a:rPr lang="it-IT" sz="2400" kern="1200" dirty="0">
                <a:latin typeface="Calibri" panose="020F0502020204030204" pitchFamily="34" charset="0"/>
                <a:ea typeface="Calibri" panose="020F0502020204030204" pitchFamily="34" charset="0"/>
                <a:cs typeface="Calibri" panose="020F0502020204030204" pitchFamily="34" charset="0"/>
              </a:rPr>
              <a:t>, </a:t>
            </a:r>
            <a:r>
              <a:rPr lang="it-IT" sz="2400" b="1" i="1" kern="1200" dirty="0" err="1">
                <a:latin typeface="Calibri" panose="020F0502020204030204" pitchFamily="34" charset="0"/>
                <a:ea typeface="Calibri" panose="020F0502020204030204" pitchFamily="34" charset="0"/>
                <a:cs typeface="Calibri" panose="020F0502020204030204" pitchFamily="34" charset="0"/>
              </a:rPr>
              <a:t>hence</a:t>
            </a:r>
            <a:r>
              <a:rPr lang="it-IT" sz="2400" kern="1200" dirty="0">
                <a:latin typeface="Calibri" panose="020F0502020204030204" pitchFamily="34" charset="0"/>
                <a:ea typeface="Calibri" panose="020F0502020204030204" pitchFamily="34" charset="0"/>
                <a:cs typeface="Calibri" panose="020F0502020204030204" pitchFamily="34" charset="0"/>
              </a:rPr>
              <a:t> </a:t>
            </a:r>
            <a:r>
              <a:rPr lang="it-IT" sz="2400" b="1" i="1" kern="1200" dirty="0" err="1">
                <a:latin typeface="Calibri" panose="020F0502020204030204" pitchFamily="34" charset="0"/>
                <a:ea typeface="Calibri" panose="020F0502020204030204" pitchFamily="34" charset="0"/>
                <a:cs typeface="Calibri" panose="020F0502020204030204" pitchFamily="34" charset="0"/>
              </a:rPr>
              <a:t>destroying</a:t>
            </a:r>
            <a:r>
              <a:rPr lang="it-IT" sz="2400" kern="1200" dirty="0">
                <a:latin typeface="Calibri" panose="020F0502020204030204" pitchFamily="34" charset="0"/>
                <a:ea typeface="Calibri" panose="020F0502020204030204" pitchFamily="34" charset="0"/>
                <a:cs typeface="Calibri" panose="020F0502020204030204" pitchFamily="34" charset="0"/>
              </a:rPr>
              <a:t> the quantum state</a:t>
            </a:r>
          </a:p>
          <a:p>
            <a:pPr marL="342900" indent="-342900" hangingPunct="0">
              <a:buFont typeface="Wingdings" panose="05000000000000000000" pitchFamily="2" charset="2"/>
              <a:buChar char="q"/>
            </a:pPr>
            <a:endParaRPr lang="it-IT" sz="1600" kern="1200" dirty="0">
              <a:latin typeface="Liberation Sans" pitchFamily="18"/>
              <a:ea typeface="Microsoft YaHei" pitchFamily="2"/>
              <a:cs typeface="Mangal" pitchFamily="2"/>
            </a:endParaRPr>
          </a:p>
          <a:p>
            <a:pPr marL="342900" indent="-342900" hangingPunct="0">
              <a:buFont typeface="Arial" panose="020B0604020202020204" pitchFamily="34" charset="0"/>
              <a:buChar char="•"/>
            </a:pPr>
            <a:endParaRPr lang="it-IT" sz="1600" kern="1200" dirty="0">
              <a:latin typeface="Liberation Sans" pitchFamily="18"/>
              <a:ea typeface="Microsoft YaHei" pitchFamily="2"/>
              <a:cs typeface="Mangal" pitchFamily="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5881D59-2189-4580-A055-2592E477C790}"/>
              </a:ext>
            </a:extLst>
          </p:cNvPr>
          <p:cNvSpPr txBox="1">
            <a:spLocks/>
          </p:cNvSpPr>
          <p:nvPr/>
        </p:nvSpPr>
        <p:spPr>
          <a:xfrm>
            <a:off x="92363" y="90312"/>
            <a:ext cx="12192000" cy="38370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pPr>
            <a:r>
              <a:rPr lang="it-IT" sz="3467" b="1" spc="-1" dirty="0">
                <a:solidFill>
                  <a:srgbClr val="0070C0"/>
                </a:solidFill>
                <a:latin typeface="Calibri"/>
                <a:ea typeface="Calibri"/>
                <a:cs typeface="Calibri"/>
              </a:rPr>
              <a:t>QKD in Real-World </a:t>
            </a:r>
            <a:r>
              <a:rPr lang="it-IT" sz="3467" b="1" spc="-1" dirty="0" err="1">
                <a:solidFill>
                  <a:srgbClr val="0070C0"/>
                </a:solidFill>
                <a:latin typeface="Calibri"/>
                <a:ea typeface="Calibri"/>
                <a:cs typeface="Calibri"/>
              </a:rPr>
              <a:t>limits</a:t>
            </a:r>
            <a:r>
              <a:rPr lang="it-IT" sz="3467" b="1" spc="-1" dirty="0">
                <a:solidFill>
                  <a:srgbClr val="0070C0"/>
                </a:solidFill>
                <a:latin typeface="Calibri"/>
                <a:ea typeface="Calibri"/>
                <a:cs typeface="Calibri"/>
              </a:rPr>
              <a:t>: </a:t>
            </a:r>
            <a:r>
              <a:rPr lang="it-IT" sz="3467" b="1" spc="-1" dirty="0" err="1">
                <a:solidFill>
                  <a:srgbClr val="0070C0"/>
                </a:solidFill>
                <a:latin typeface="Calibri"/>
                <a:ea typeface="Calibri"/>
                <a:cs typeface="Calibri"/>
              </a:rPr>
              <a:t>losses</a:t>
            </a:r>
            <a:endParaRPr lang="it-IT" sz="3467" b="1" spc="-1" dirty="0">
              <a:solidFill>
                <a:srgbClr val="0070C0"/>
              </a:solidFill>
              <a:latin typeface="Calibri"/>
              <a:ea typeface="Calibri"/>
              <a:cs typeface="Calibri"/>
            </a:endParaRPr>
          </a:p>
        </p:txBody>
      </p:sp>
      <p:grpSp>
        <p:nvGrpSpPr>
          <p:cNvPr id="2" name="Gruppo 1"/>
          <p:cNvGrpSpPr/>
          <p:nvPr/>
        </p:nvGrpSpPr>
        <p:grpSpPr>
          <a:xfrm>
            <a:off x="164358" y="650904"/>
            <a:ext cx="11863284" cy="3375385"/>
            <a:chOff x="173100" y="1067644"/>
            <a:chExt cx="11863284" cy="3375385"/>
          </a:xfrm>
        </p:grpSpPr>
        <p:pic>
          <p:nvPicPr>
            <p:cNvPr id="16" name="Immagine 15"/>
            <p:cNvPicPr>
              <a:picLocks noChangeAspect="1"/>
            </p:cNvPicPr>
            <p:nvPr/>
          </p:nvPicPr>
          <p:blipFill>
            <a:blip r:embed="rId3"/>
            <a:stretch>
              <a:fillRect/>
            </a:stretch>
          </p:blipFill>
          <p:spPr>
            <a:xfrm>
              <a:off x="4366176" y="1067644"/>
              <a:ext cx="7670208" cy="3375385"/>
            </a:xfrm>
            <a:prstGeom prst="rect">
              <a:avLst/>
            </a:prstGeom>
          </p:spPr>
        </p:pic>
        <p:pic>
          <p:nvPicPr>
            <p:cNvPr id="17" name="Immagine 16"/>
            <p:cNvPicPr>
              <a:picLocks noChangeAspect="1"/>
            </p:cNvPicPr>
            <p:nvPr/>
          </p:nvPicPr>
          <p:blipFill>
            <a:blip r:embed="rId4">
              <a:clrChange>
                <a:clrFrom>
                  <a:srgbClr val="FFFFFF"/>
                </a:clrFrom>
                <a:clrTo>
                  <a:srgbClr val="FFFFFF">
                    <a:alpha val="0"/>
                  </a:srgbClr>
                </a:clrTo>
              </a:clrChange>
            </a:blip>
            <a:stretch>
              <a:fillRect/>
            </a:stretch>
          </p:blipFill>
          <p:spPr>
            <a:xfrm>
              <a:off x="173100" y="1950475"/>
              <a:ext cx="4413234" cy="1609723"/>
            </a:xfrm>
            <a:prstGeom prst="rect">
              <a:avLst/>
            </a:prstGeom>
          </p:spPr>
        </p:pic>
      </p:grpSp>
      <p:grpSp>
        <p:nvGrpSpPr>
          <p:cNvPr id="10" name="Gruppo 9"/>
          <p:cNvGrpSpPr/>
          <p:nvPr/>
        </p:nvGrpSpPr>
        <p:grpSpPr>
          <a:xfrm>
            <a:off x="3262608" y="4359469"/>
            <a:ext cx="8391188" cy="1950436"/>
            <a:chOff x="2803176" y="4165506"/>
            <a:chExt cx="8391188" cy="1950436"/>
          </a:xfrm>
        </p:grpSpPr>
        <p:grpSp>
          <p:nvGrpSpPr>
            <p:cNvPr id="3" name="Gruppo 2"/>
            <p:cNvGrpSpPr/>
            <p:nvPr/>
          </p:nvGrpSpPr>
          <p:grpSpPr>
            <a:xfrm>
              <a:off x="2803176" y="4199664"/>
              <a:ext cx="3616643" cy="1882121"/>
              <a:chOff x="2008979" y="4165506"/>
              <a:chExt cx="3616643" cy="1882121"/>
            </a:xfrm>
          </p:grpSpPr>
          <p:pic>
            <p:nvPicPr>
              <p:cNvPr id="18" name="Immagine 17"/>
              <p:cNvPicPr>
                <a:picLocks noChangeAspect="1"/>
              </p:cNvPicPr>
              <p:nvPr/>
            </p:nvPicPr>
            <p:blipFill>
              <a:blip r:embed="rId5"/>
              <a:stretch>
                <a:fillRect/>
              </a:stretch>
            </p:blipFill>
            <p:spPr>
              <a:xfrm>
                <a:off x="2009296" y="4516007"/>
                <a:ext cx="3616326" cy="1531620"/>
              </a:xfrm>
              <a:prstGeom prst="rect">
                <a:avLst/>
              </a:prstGeom>
            </p:spPr>
          </p:pic>
          <p:sp>
            <p:nvSpPr>
              <p:cNvPr id="24" name="CasellaDiTesto 23"/>
              <p:cNvSpPr txBox="1"/>
              <p:nvPr/>
            </p:nvSpPr>
            <p:spPr>
              <a:xfrm flipH="1">
                <a:off x="2008979" y="4165506"/>
                <a:ext cx="3302917" cy="369332"/>
              </a:xfrm>
              <a:prstGeom prst="rect">
                <a:avLst/>
              </a:prstGeom>
              <a:noFill/>
            </p:spPr>
            <p:txBody>
              <a:bodyPr wrap="square" rtlCol="0">
                <a:spAutoFit/>
              </a:bodyPr>
              <a:lstStyle/>
              <a:p>
                <a:pPr algn="ctr"/>
                <a:r>
                  <a:rPr lang="it-IT" dirty="0">
                    <a:latin typeface="Arial" panose="020B0604020202020204" pitchFamily="34" charset="0"/>
                    <a:cs typeface="Arial" panose="020B0604020202020204" pitchFamily="34" charset="0"/>
                  </a:rPr>
                  <a:t>QUANTUM REPEATERS </a:t>
                </a:r>
              </a:p>
            </p:txBody>
          </p:sp>
        </p:grpSp>
        <p:grpSp>
          <p:nvGrpSpPr>
            <p:cNvPr id="4" name="Gruppo 3"/>
            <p:cNvGrpSpPr/>
            <p:nvPr/>
          </p:nvGrpSpPr>
          <p:grpSpPr>
            <a:xfrm>
              <a:off x="7060464" y="4165506"/>
              <a:ext cx="4133900" cy="1950436"/>
              <a:chOff x="6515259" y="4428808"/>
              <a:chExt cx="4133900" cy="1950436"/>
            </a:xfrm>
          </p:grpSpPr>
          <p:pic>
            <p:nvPicPr>
              <p:cNvPr id="21" name="Immagine 20"/>
              <p:cNvPicPr>
                <a:picLocks noChangeAspect="1"/>
              </p:cNvPicPr>
              <p:nvPr/>
            </p:nvPicPr>
            <p:blipFill>
              <a:blip r:embed="rId6"/>
              <a:stretch>
                <a:fillRect/>
              </a:stretch>
            </p:blipFill>
            <p:spPr>
              <a:xfrm>
                <a:off x="6515259" y="4453054"/>
                <a:ext cx="4133900" cy="1926190"/>
              </a:xfrm>
              <a:prstGeom prst="rect">
                <a:avLst/>
              </a:prstGeom>
            </p:spPr>
          </p:pic>
          <p:sp>
            <p:nvSpPr>
              <p:cNvPr id="25" name="CasellaDiTesto 24"/>
              <p:cNvSpPr txBox="1"/>
              <p:nvPr/>
            </p:nvSpPr>
            <p:spPr>
              <a:xfrm>
                <a:off x="6592623" y="4428808"/>
                <a:ext cx="2583759" cy="369332"/>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TRUSTED NODES </a:t>
                </a:r>
              </a:p>
            </p:txBody>
          </p:sp>
        </p:grpSp>
      </p:grpSp>
      <p:sp>
        <p:nvSpPr>
          <p:cNvPr id="19" name="CasellaDiTesto 18"/>
          <p:cNvSpPr txBox="1"/>
          <p:nvPr/>
        </p:nvSpPr>
        <p:spPr>
          <a:xfrm>
            <a:off x="9082088" y="1138238"/>
            <a:ext cx="1795462" cy="369332"/>
          </a:xfrm>
          <a:prstGeom prst="rect">
            <a:avLst/>
          </a:prstGeom>
          <a:noFill/>
        </p:spPr>
        <p:txBody>
          <a:bodyPr wrap="square" rtlCol="0">
            <a:spAutoFit/>
          </a:bodyPr>
          <a:lstStyle/>
          <a:p>
            <a:r>
              <a:rPr lang="it-IT" b="1" dirty="0">
                <a:solidFill>
                  <a:srgbClr val="FF0000"/>
                </a:solidFill>
                <a:latin typeface="Arial" panose="020B0604020202020204" pitchFamily="34" charset="0"/>
                <a:cs typeface="Arial" panose="020B0604020202020204" pitchFamily="34" charset="0"/>
              </a:rPr>
              <a:t>PLOB </a:t>
            </a:r>
            <a:r>
              <a:rPr lang="it-IT" b="1" dirty="0" err="1">
                <a:solidFill>
                  <a:srgbClr val="FF0000"/>
                </a:solidFill>
                <a:latin typeface="Arial" panose="020B0604020202020204" pitchFamily="34" charset="0"/>
                <a:cs typeface="Arial" panose="020B0604020202020204" pitchFamily="34" charset="0"/>
              </a:rPr>
              <a:t>bound</a:t>
            </a:r>
            <a:endParaRPr lang="it-IT" b="1" dirty="0">
              <a:solidFill>
                <a:srgbClr val="FF0000"/>
              </a:solidFill>
              <a:latin typeface="Arial" panose="020B0604020202020204" pitchFamily="34" charset="0"/>
              <a:cs typeface="Arial" panose="020B0604020202020204" pitchFamily="34" charset="0"/>
            </a:endParaRPr>
          </a:p>
        </p:txBody>
      </p:sp>
      <p:sp>
        <p:nvSpPr>
          <p:cNvPr id="31" name="Rettangolo 30"/>
          <p:cNvSpPr/>
          <p:nvPr/>
        </p:nvSpPr>
        <p:spPr>
          <a:xfrm>
            <a:off x="275193" y="4378778"/>
            <a:ext cx="2160000" cy="523220"/>
          </a:xfrm>
          <a:prstGeom prst="rect">
            <a:avLst/>
          </a:prstGeom>
        </p:spPr>
        <p:txBody>
          <a:bodyPr wrap="square">
            <a:spAutoFit/>
          </a:bodyPr>
          <a:lstStyle/>
          <a:p>
            <a:r>
              <a:rPr lang="en-US" dirty="0"/>
              <a:t>OPTICAL AMPLIFIERS</a:t>
            </a:r>
          </a:p>
        </p:txBody>
      </p:sp>
      <p:pic>
        <p:nvPicPr>
          <p:cNvPr id="1026" name="Picture 2" descr="1550nm EDFA Optical Amplifier | Montclair Fib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974" y="4732152"/>
            <a:ext cx="1872135" cy="1560113"/>
          </a:xfrm>
          <a:prstGeom prst="rect">
            <a:avLst/>
          </a:prstGeom>
          <a:noFill/>
          <a:extLst>
            <a:ext uri="{909E8E84-426E-40DD-AFC4-6F175D3DCCD1}">
              <a14:hiddenFill xmlns:a14="http://schemas.microsoft.com/office/drawing/2010/main">
                <a:solidFill>
                  <a:srgbClr val="FFFFFF"/>
                </a:solidFill>
              </a14:hiddenFill>
            </a:ext>
          </a:extLst>
        </p:spPr>
      </p:pic>
      <p:sp>
        <p:nvSpPr>
          <p:cNvPr id="5" name="Segnaposto piè di pagina 4"/>
          <p:cNvSpPr>
            <a:spLocks noGrp="1"/>
          </p:cNvSpPr>
          <p:nvPr>
            <p:ph type="ftr" idx="11"/>
          </p:nvPr>
        </p:nvSpPr>
        <p:spPr/>
        <p:txBody>
          <a:bodyPr/>
          <a:lstStyle/>
          <a:p>
            <a:r>
              <a:rPr lang="en-US"/>
              <a:t>9SFM - Kingscliff AUS - October 20th, 2023</a:t>
            </a:r>
            <a:endParaRPr lang="it-IT"/>
          </a:p>
        </p:txBody>
      </p:sp>
    </p:spTree>
    <p:extLst>
      <p:ext uri="{BB962C8B-B14F-4D97-AF65-F5344CB8AC3E}">
        <p14:creationId xmlns:p14="http://schemas.microsoft.com/office/powerpoint/2010/main" val="3950408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223242" y="328466"/>
            <a:ext cx="11574832" cy="475056"/>
          </a:xfrm>
          <a:ln/>
        </p:spPr>
        <p:txBody>
          <a:bodyPr spcFirstLastPara="1" vert="horz" wrap="square" lIns="91440" tIns="39202" rIns="91440" bIns="45720" rtlCol="0" anchor="ctr" anchorCtr="0">
            <a:normAutofit fontScale="90000"/>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3467" b="1" spc="-1" dirty="0">
                <a:solidFill>
                  <a:srgbClr val="0070C0"/>
                </a:solidFill>
              </a:rPr>
              <a:t>Italian Quantum Backbone: exploring applications </a:t>
            </a:r>
            <a:br>
              <a:rPr lang="en-US" sz="3467" b="1" spc="-1" dirty="0">
                <a:solidFill>
                  <a:srgbClr val="0070C0"/>
                </a:solidFill>
              </a:rPr>
            </a:br>
            <a:endParaRPr lang="en-US" sz="3467" b="1" spc="-1" dirty="0">
              <a:solidFill>
                <a:srgbClr val="0070C0"/>
              </a:solidFill>
            </a:endParaRPr>
          </a:p>
        </p:txBody>
      </p:sp>
      <p:sp>
        <p:nvSpPr>
          <p:cNvPr id="3" name="Segnaposto piè di pagina 2">
            <a:extLst>
              <a:ext uri="{FF2B5EF4-FFF2-40B4-BE49-F238E27FC236}">
                <a16:creationId xmlns:a16="http://schemas.microsoft.com/office/drawing/2014/main" id="{0B0DEAF3-094B-820A-E865-2F3EC526BCEE}"/>
              </a:ext>
            </a:extLst>
          </p:cNvPr>
          <p:cNvSpPr>
            <a:spLocks noGrp="1"/>
          </p:cNvSpPr>
          <p:nvPr>
            <p:ph type="ftr" idx="11"/>
          </p:nvPr>
        </p:nvSpPr>
        <p:spPr/>
        <p:txBody>
          <a:bodyPr/>
          <a:lstStyle/>
          <a:p>
            <a:r>
              <a:rPr lang="en-US" dirty="0"/>
              <a:t>9SFM - Kingscliff AUS - October 20th, 2023</a:t>
            </a:r>
          </a:p>
        </p:txBody>
      </p:sp>
      <p:sp>
        <p:nvSpPr>
          <p:cNvPr id="4" name="Text Box 14">
            <a:extLst>
              <a:ext uri="{FF2B5EF4-FFF2-40B4-BE49-F238E27FC236}">
                <a16:creationId xmlns:a16="http://schemas.microsoft.com/office/drawing/2014/main" id="{46ACAEF4-8E33-1FB0-08B1-94963C926717}"/>
              </a:ext>
            </a:extLst>
          </p:cNvPr>
          <p:cNvSpPr txBox="1">
            <a:spLocks noChangeArrowheads="1"/>
          </p:cNvSpPr>
          <p:nvPr/>
        </p:nvSpPr>
        <p:spPr bwMode="auto">
          <a:xfrm>
            <a:off x="162469" y="2491157"/>
            <a:ext cx="7563915" cy="4907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8420" rIns="81638" bIns="40819"/>
          <a:lstStyle>
            <a:lvl1pPr marL="215900" indent="-21590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None/>
            </a:pPr>
            <a:endParaRPr lang="en-US" sz="1100" dirty="0">
              <a:solidFill>
                <a:srgbClr val="808080"/>
              </a:solidFill>
              <a:ea typeface="Microsoft YaHei" panose="020B0503020204020204" pitchFamily="34" charset="-122"/>
            </a:endParaRPr>
          </a:p>
          <a:p>
            <a:pPr marL="0" indent="0">
              <a:buSzPct val="45000"/>
            </a:pPr>
            <a:r>
              <a:rPr lang="en-US" sz="1400" b="1" dirty="0">
                <a:solidFill>
                  <a:srgbClr val="000066"/>
                </a:solidFill>
              </a:rPr>
              <a:t>Absolute frequency reference dissemination and comparisons</a:t>
            </a:r>
          </a:p>
          <a:p>
            <a:pPr>
              <a:buSzPct val="45000"/>
            </a:pPr>
            <a:r>
              <a:rPr lang="en-US" sz="1100" dirty="0">
                <a:solidFill>
                  <a:srgbClr val="FF0000"/>
                </a:solidFill>
              </a:rPr>
              <a:t>C. </a:t>
            </a:r>
            <a:r>
              <a:rPr lang="en-US" sz="1100" dirty="0" err="1">
                <a:solidFill>
                  <a:srgbClr val="FF0000"/>
                </a:solidFill>
              </a:rPr>
              <a:t>Clivati</a:t>
            </a:r>
            <a:r>
              <a:rPr lang="en-US" sz="1100" dirty="0">
                <a:solidFill>
                  <a:srgbClr val="FF0000"/>
                </a:solidFill>
              </a:rPr>
              <a:t> et al., Opt. Express 24, 11865 (2016)</a:t>
            </a:r>
          </a:p>
          <a:p>
            <a:pPr>
              <a:buSzPct val="45000"/>
            </a:pPr>
            <a:r>
              <a:rPr lang="it-IT" sz="1100" dirty="0">
                <a:solidFill>
                  <a:srgbClr val="FF0000"/>
                </a:solidFill>
              </a:rPr>
              <a:t>L. Livi, et al. </a:t>
            </a:r>
            <a:r>
              <a:rPr lang="it-IT" sz="1100" dirty="0" err="1">
                <a:solidFill>
                  <a:srgbClr val="FF0000"/>
                </a:solidFill>
              </a:rPr>
              <a:t>Phys</a:t>
            </a:r>
            <a:r>
              <a:rPr lang="it-IT" sz="1100" dirty="0">
                <a:solidFill>
                  <a:srgbClr val="FF0000"/>
                </a:solidFill>
              </a:rPr>
              <a:t> </a:t>
            </a:r>
            <a:r>
              <a:rPr lang="it-IT" sz="1100" dirty="0" err="1">
                <a:solidFill>
                  <a:srgbClr val="FF0000"/>
                </a:solidFill>
              </a:rPr>
              <a:t>Rev</a:t>
            </a:r>
            <a:r>
              <a:rPr lang="it-IT" sz="1100" dirty="0">
                <a:solidFill>
                  <a:srgbClr val="FF0000"/>
                </a:solidFill>
              </a:rPr>
              <a:t> </a:t>
            </a:r>
            <a:r>
              <a:rPr lang="it-IT" sz="1100" dirty="0" err="1">
                <a:solidFill>
                  <a:srgbClr val="FF0000"/>
                </a:solidFill>
              </a:rPr>
              <a:t>Lett</a:t>
            </a:r>
            <a:r>
              <a:rPr lang="en-US" sz="1100" dirty="0">
                <a:solidFill>
                  <a:srgbClr val="FF0000"/>
                </a:solidFill>
              </a:rPr>
              <a:t>  117,  220401   (2016)</a:t>
            </a:r>
          </a:p>
          <a:p>
            <a:pPr>
              <a:buSzPct val="45000"/>
            </a:pPr>
            <a:r>
              <a:rPr lang="en-US" sz="1100" dirty="0">
                <a:solidFill>
                  <a:srgbClr val="FF0000"/>
                </a:solidFill>
              </a:rPr>
              <a:t>S. </a:t>
            </a:r>
            <a:r>
              <a:rPr lang="en-US" sz="1100" dirty="0" err="1">
                <a:solidFill>
                  <a:srgbClr val="FF0000"/>
                </a:solidFill>
              </a:rPr>
              <a:t>Borri</a:t>
            </a:r>
            <a:r>
              <a:rPr lang="en-US" sz="1100" dirty="0">
                <a:solidFill>
                  <a:srgbClr val="FF0000"/>
                </a:solidFill>
              </a:rPr>
              <a:t> et al, Sci. Rep. 7, </a:t>
            </a:r>
            <a:r>
              <a:rPr lang="it-IT" sz="1100" dirty="0">
                <a:solidFill>
                  <a:srgbClr val="FF0000"/>
                </a:solidFill>
              </a:rPr>
              <a:t>12780</a:t>
            </a:r>
            <a:r>
              <a:rPr lang="en-US" sz="1100" dirty="0">
                <a:solidFill>
                  <a:srgbClr val="FF0000"/>
                </a:solidFill>
              </a:rPr>
              <a:t> (2017)</a:t>
            </a:r>
          </a:p>
          <a:p>
            <a:pPr>
              <a:spcAft>
                <a:spcPts val="600"/>
              </a:spcAft>
              <a:buSzPct val="45000"/>
            </a:pPr>
            <a:r>
              <a:rPr lang="en-US" sz="1100" dirty="0">
                <a:solidFill>
                  <a:srgbClr val="FF0000"/>
                </a:solidFill>
              </a:rPr>
              <a:t>C. </a:t>
            </a:r>
            <a:r>
              <a:rPr lang="en-US" sz="1100" dirty="0" err="1">
                <a:solidFill>
                  <a:srgbClr val="FF0000"/>
                </a:solidFill>
              </a:rPr>
              <a:t>Clivati</a:t>
            </a:r>
            <a:r>
              <a:rPr lang="en-US" sz="1100" dirty="0">
                <a:solidFill>
                  <a:srgbClr val="FF0000"/>
                </a:solidFill>
              </a:rPr>
              <a:t> et al, Phys. Rev. Applied 18, 054009 (2022)</a:t>
            </a:r>
          </a:p>
          <a:p>
            <a:pPr marL="0" indent="0">
              <a:buSzPct val="45000"/>
            </a:pPr>
            <a:r>
              <a:rPr lang="en-US" sz="1400" b="1" dirty="0">
                <a:solidFill>
                  <a:srgbClr val="000066"/>
                </a:solidFill>
              </a:rPr>
              <a:t>Relativistic geodesy</a:t>
            </a:r>
          </a:p>
          <a:p>
            <a:pPr>
              <a:spcAft>
                <a:spcPts val="600"/>
              </a:spcAft>
              <a:buSzPct val="45000"/>
              <a:buFont typeface="Wingdings" panose="05000000000000000000" pitchFamily="2" charset="2"/>
              <a:buNone/>
            </a:pPr>
            <a:r>
              <a:rPr lang="en-US" sz="1100" dirty="0">
                <a:solidFill>
                  <a:srgbClr val="FF0000"/>
                </a:solidFill>
              </a:rPr>
              <a:t>J. </a:t>
            </a:r>
            <a:r>
              <a:rPr lang="en-US" sz="1100" dirty="0" err="1">
                <a:solidFill>
                  <a:srgbClr val="FF0000"/>
                </a:solidFill>
              </a:rPr>
              <a:t>Grotti</a:t>
            </a:r>
            <a:r>
              <a:rPr lang="en-US" sz="1100" dirty="0">
                <a:solidFill>
                  <a:srgbClr val="FF0000"/>
                </a:solidFill>
              </a:rPr>
              <a:t> et al., Nature Physics (2018)</a:t>
            </a:r>
            <a:endParaRPr lang="en-US" sz="1400" dirty="0"/>
          </a:p>
          <a:p>
            <a:pPr marL="0" indent="0">
              <a:buSzPct val="45000"/>
            </a:pPr>
            <a:r>
              <a:rPr lang="en-US" sz="1400" b="1" dirty="0">
                <a:solidFill>
                  <a:srgbClr val="000066"/>
                </a:solidFill>
              </a:rPr>
              <a:t>Radioastronomy (Very Long Baseline Interferometry) </a:t>
            </a:r>
          </a:p>
          <a:p>
            <a:pPr>
              <a:buSzPct val="45000"/>
              <a:buFont typeface="Wingdings" panose="05000000000000000000" pitchFamily="2" charset="2"/>
              <a:buNone/>
            </a:pPr>
            <a:r>
              <a:rPr lang="en-US" sz="1100" dirty="0">
                <a:solidFill>
                  <a:srgbClr val="FF0000"/>
                </a:solidFill>
              </a:rPr>
              <a:t>C. </a:t>
            </a:r>
            <a:r>
              <a:rPr lang="en-US" sz="1100" dirty="0" err="1">
                <a:solidFill>
                  <a:srgbClr val="FF0000"/>
                </a:solidFill>
              </a:rPr>
              <a:t>Clivati</a:t>
            </a:r>
            <a:r>
              <a:rPr lang="en-US" sz="1100" dirty="0">
                <a:solidFill>
                  <a:srgbClr val="FF0000"/>
                </a:solidFill>
              </a:rPr>
              <a:t> et al., Sci. Rep. 7, 40992 (2017) </a:t>
            </a:r>
          </a:p>
          <a:p>
            <a:pPr>
              <a:buSzPct val="45000"/>
              <a:buFont typeface="Wingdings" panose="05000000000000000000" pitchFamily="2" charset="2"/>
              <a:buNone/>
            </a:pPr>
            <a:r>
              <a:rPr lang="it-IT" sz="1100" dirty="0">
                <a:solidFill>
                  <a:srgbClr val="FF0000"/>
                </a:solidFill>
              </a:rPr>
              <a:t>C. Clivati, et al. </a:t>
            </a:r>
            <a:r>
              <a:rPr lang="it-IT" sz="1100" dirty="0" err="1">
                <a:solidFill>
                  <a:srgbClr val="FF0000"/>
                </a:solidFill>
              </a:rPr>
              <a:t>Optica</a:t>
            </a:r>
            <a:r>
              <a:rPr lang="it-IT" sz="1100" dirty="0">
                <a:solidFill>
                  <a:srgbClr val="FF0000"/>
                </a:solidFill>
              </a:rPr>
              <a:t> 7, 1031-1037 (2020)</a:t>
            </a:r>
            <a:endParaRPr lang="en-US" sz="1100" dirty="0">
              <a:solidFill>
                <a:srgbClr val="FF0000"/>
              </a:solidFill>
            </a:endParaRPr>
          </a:p>
          <a:p>
            <a:pPr>
              <a:spcAft>
                <a:spcPts val="600"/>
              </a:spcAft>
              <a:buSzPct val="45000"/>
              <a:buFont typeface="Wingdings" panose="05000000000000000000" pitchFamily="2" charset="2"/>
              <a:buNone/>
            </a:pPr>
            <a:r>
              <a:rPr lang="en-US" sz="1100" dirty="0">
                <a:solidFill>
                  <a:srgbClr val="FF0000"/>
                </a:solidFill>
              </a:rPr>
              <a:t>M. </a:t>
            </a:r>
            <a:r>
              <a:rPr lang="en-US" sz="1100" dirty="0" err="1">
                <a:solidFill>
                  <a:srgbClr val="FF0000"/>
                </a:solidFill>
              </a:rPr>
              <a:t>Pizzocaro</a:t>
            </a:r>
            <a:r>
              <a:rPr lang="en-US" sz="1100" dirty="0">
                <a:solidFill>
                  <a:srgbClr val="FF0000"/>
                </a:solidFill>
              </a:rPr>
              <a:t>, et al. Nature Physics, 17, 2, (2020)</a:t>
            </a:r>
            <a:endParaRPr lang="en-US" sz="1400" b="1" dirty="0">
              <a:solidFill>
                <a:srgbClr val="000066"/>
              </a:solidFill>
            </a:endParaRPr>
          </a:p>
          <a:p>
            <a:pPr marL="0" indent="0">
              <a:buSzPct val="45000"/>
            </a:pPr>
            <a:r>
              <a:rPr lang="en-US" sz="1400" b="1" dirty="0">
                <a:solidFill>
                  <a:srgbClr val="000066"/>
                </a:solidFill>
              </a:rPr>
              <a:t>Seismology/Geophysics</a:t>
            </a:r>
          </a:p>
          <a:p>
            <a:pPr>
              <a:buSzPct val="45000"/>
              <a:buFont typeface="Wingdings" panose="05000000000000000000" pitchFamily="2" charset="2"/>
              <a:buNone/>
            </a:pPr>
            <a:r>
              <a:rPr lang="en-US" sz="1100" dirty="0">
                <a:solidFill>
                  <a:srgbClr val="FF0000"/>
                </a:solidFill>
              </a:rPr>
              <a:t>G. </a:t>
            </a:r>
            <a:r>
              <a:rPr lang="en-US" sz="1100" dirty="0" err="1">
                <a:solidFill>
                  <a:srgbClr val="FF0000"/>
                </a:solidFill>
              </a:rPr>
              <a:t>Marra</a:t>
            </a:r>
            <a:r>
              <a:rPr lang="en-US" sz="1100" dirty="0">
                <a:solidFill>
                  <a:srgbClr val="FF0000"/>
                </a:solidFill>
              </a:rPr>
              <a:t> et al., Science 361 (2018)</a:t>
            </a:r>
          </a:p>
          <a:p>
            <a:pPr>
              <a:buSzPct val="45000"/>
              <a:buFont typeface="Wingdings" panose="05000000000000000000" pitchFamily="2" charset="2"/>
              <a:buNone/>
            </a:pPr>
            <a:r>
              <a:rPr lang="en-US" sz="1100" dirty="0">
                <a:solidFill>
                  <a:srgbClr val="FF0000"/>
                </a:solidFill>
              </a:rPr>
              <a:t>C. </a:t>
            </a:r>
            <a:r>
              <a:rPr lang="en-US" sz="1100" dirty="0" err="1">
                <a:solidFill>
                  <a:srgbClr val="FF0000"/>
                </a:solidFill>
              </a:rPr>
              <a:t>Clivati</a:t>
            </a:r>
            <a:r>
              <a:rPr lang="en-US" sz="1100" dirty="0">
                <a:solidFill>
                  <a:srgbClr val="FF0000"/>
                </a:solidFill>
              </a:rPr>
              <a:t> et al. </a:t>
            </a:r>
            <a:r>
              <a:rPr lang="en-US" sz="1100" dirty="0" err="1">
                <a:solidFill>
                  <a:srgbClr val="FF0000"/>
                </a:solidFill>
              </a:rPr>
              <a:t>Optica</a:t>
            </a:r>
            <a:r>
              <a:rPr lang="en-US" sz="1100" dirty="0">
                <a:solidFill>
                  <a:srgbClr val="FF0000"/>
                </a:solidFill>
              </a:rPr>
              <a:t> (2018)</a:t>
            </a:r>
          </a:p>
          <a:p>
            <a:pPr>
              <a:spcAft>
                <a:spcPts val="600"/>
              </a:spcAft>
              <a:buSzPct val="45000"/>
              <a:buFont typeface="Wingdings" panose="05000000000000000000" pitchFamily="2" charset="2"/>
              <a:buNone/>
            </a:pPr>
            <a:r>
              <a:rPr lang="en-US" sz="1100" dirty="0">
                <a:solidFill>
                  <a:srgbClr val="FF0000"/>
                </a:solidFill>
              </a:rPr>
              <a:t>G. </a:t>
            </a:r>
            <a:r>
              <a:rPr lang="en-US" sz="1100" dirty="0" err="1">
                <a:solidFill>
                  <a:srgbClr val="FF0000"/>
                </a:solidFill>
              </a:rPr>
              <a:t>Marra</a:t>
            </a:r>
            <a:r>
              <a:rPr lang="en-US" sz="1100" dirty="0">
                <a:solidFill>
                  <a:srgbClr val="FF0000"/>
                </a:solidFill>
              </a:rPr>
              <a:t>, et al. Science, 376, 6595 (2022) </a:t>
            </a:r>
          </a:p>
          <a:p>
            <a:pPr lvl="0">
              <a:buSzPct val="45000"/>
            </a:pPr>
            <a:r>
              <a:rPr lang="en-US" sz="1400" b="1" dirty="0">
                <a:solidFill>
                  <a:srgbClr val="000066"/>
                </a:solidFill>
              </a:rPr>
              <a:t>Quantum Communication</a:t>
            </a:r>
          </a:p>
          <a:p>
            <a:pPr lvl="0">
              <a:buSzPct val="45000"/>
            </a:pPr>
            <a:r>
              <a:rPr lang="en-US" sz="1100" dirty="0">
                <a:solidFill>
                  <a:srgbClr val="FF0000"/>
                </a:solidFill>
              </a:rPr>
              <a:t>S. </a:t>
            </a:r>
            <a:r>
              <a:rPr lang="en-US" sz="1100" dirty="0" err="1">
                <a:solidFill>
                  <a:srgbClr val="FF0000"/>
                </a:solidFill>
              </a:rPr>
              <a:t>Wengerowsky</a:t>
            </a:r>
            <a:r>
              <a:rPr lang="en-US" sz="1100" dirty="0">
                <a:solidFill>
                  <a:srgbClr val="FF0000"/>
                </a:solidFill>
              </a:rPr>
              <a:t>, et al., PNAS 116, .6684-6688 (2019)</a:t>
            </a:r>
          </a:p>
          <a:p>
            <a:pPr lvl="0">
              <a:buSzPct val="45000"/>
            </a:pPr>
            <a:r>
              <a:rPr lang="en-US" sz="1100" dirty="0">
                <a:solidFill>
                  <a:srgbClr val="FF0000"/>
                </a:solidFill>
              </a:rPr>
              <a:t>D. Bacco, et al. EPJ Quantum Technology, 6, 1(2019)</a:t>
            </a:r>
          </a:p>
          <a:p>
            <a:pPr lvl="0">
              <a:buSzPct val="45000"/>
            </a:pPr>
            <a:r>
              <a:rPr lang="en-US" sz="1100" dirty="0">
                <a:solidFill>
                  <a:srgbClr val="FF0000"/>
                </a:solidFill>
              </a:rPr>
              <a:t>S. </a:t>
            </a:r>
            <a:r>
              <a:rPr lang="en-US" sz="1100" dirty="0" err="1">
                <a:solidFill>
                  <a:srgbClr val="FF0000"/>
                </a:solidFill>
              </a:rPr>
              <a:t>Wengerowsky</a:t>
            </a:r>
            <a:r>
              <a:rPr lang="en-US" sz="1100" dirty="0">
                <a:solidFill>
                  <a:srgbClr val="FF0000"/>
                </a:solidFill>
              </a:rPr>
              <a:t>, et al. 6, 1 Nature PJ Quantum Information (2020)</a:t>
            </a:r>
          </a:p>
          <a:p>
            <a:pPr>
              <a:buSzPct val="45000"/>
            </a:pPr>
            <a:r>
              <a:rPr lang="en-US" sz="1100" dirty="0">
                <a:solidFill>
                  <a:srgbClr val="FF0000"/>
                </a:solidFill>
              </a:rPr>
              <a:t>D. Bacco, et al. Advanced Quantum Technologies 4, 7 (2021)</a:t>
            </a:r>
          </a:p>
          <a:p>
            <a:pPr lvl="0">
              <a:buSzPct val="45000"/>
            </a:pPr>
            <a:r>
              <a:rPr lang="en-US" sz="1100" dirty="0">
                <a:solidFill>
                  <a:srgbClr val="FF0000"/>
                </a:solidFill>
              </a:rPr>
              <a:t>C. </a:t>
            </a:r>
            <a:r>
              <a:rPr lang="en-US" sz="1100" dirty="0" err="1">
                <a:solidFill>
                  <a:srgbClr val="FF0000"/>
                </a:solidFill>
              </a:rPr>
              <a:t>Clivati</a:t>
            </a:r>
            <a:r>
              <a:rPr lang="en-US" sz="1100" dirty="0">
                <a:solidFill>
                  <a:srgbClr val="FF0000"/>
                </a:solidFill>
              </a:rPr>
              <a:t>, et al. Nature </a:t>
            </a:r>
            <a:r>
              <a:rPr lang="en-US" sz="1100" dirty="0" err="1">
                <a:solidFill>
                  <a:srgbClr val="FF0000"/>
                </a:solidFill>
              </a:rPr>
              <a:t>Communnications</a:t>
            </a:r>
            <a:r>
              <a:rPr lang="en-US" sz="1100" dirty="0">
                <a:solidFill>
                  <a:srgbClr val="FF0000"/>
                </a:solidFill>
              </a:rPr>
              <a:t>, 13, 1 (2022)</a:t>
            </a:r>
            <a:endParaRPr lang="it-IT" sz="1100" dirty="0">
              <a:solidFill>
                <a:srgbClr val="FF0000"/>
              </a:solidFill>
            </a:endParaRPr>
          </a:p>
          <a:p>
            <a:pPr>
              <a:buSzPct val="45000"/>
              <a:buFont typeface="Wingdings" panose="05000000000000000000" pitchFamily="2" charset="2"/>
              <a:buNone/>
            </a:pPr>
            <a:endParaRPr lang="en-US" sz="1100" dirty="0">
              <a:solidFill>
                <a:srgbClr val="FF0000"/>
              </a:solidFill>
            </a:endParaRPr>
          </a:p>
          <a:p>
            <a:pPr>
              <a:buClrTx/>
              <a:buSzTx/>
              <a:buFontTx/>
              <a:buNone/>
            </a:pPr>
            <a:endParaRPr lang="en-US" sz="1400" dirty="0"/>
          </a:p>
          <a:p>
            <a:pPr>
              <a:buSzPct val="45000"/>
              <a:buFont typeface="Wingdings" panose="05000000000000000000" pitchFamily="2" charset="2"/>
              <a:buNone/>
            </a:pPr>
            <a:endParaRPr lang="en-US" sz="1100" dirty="0">
              <a:solidFill>
                <a:srgbClr val="808080"/>
              </a:solidFill>
              <a:ea typeface="Microsoft YaHei" panose="020B0503020204020204" pitchFamily="34" charset="-122"/>
            </a:endParaRPr>
          </a:p>
        </p:txBody>
      </p:sp>
      <p:sp>
        <p:nvSpPr>
          <p:cNvPr id="19" name="Text Box 2">
            <a:extLst>
              <a:ext uri="{FF2B5EF4-FFF2-40B4-BE49-F238E27FC236}">
                <a16:creationId xmlns:a16="http://schemas.microsoft.com/office/drawing/2014/main" id="{6C07E0F6-676C-2815-A45F-31A320EE402C}"/>
              </a:ext>
            </a:extLst>
          </p:cNvPr>
          <p:cNvSpPr txBox="1">
            <a:spLocks noChangeArrowheads="1"/>
          </p:cNvSpPr>
          <p:nvPr/>
        </p:nvSpPr>
        <p:spPr bwMode="auto">
          <a:xfrm>
            <a:off x="646647" y="1026648"/>
            <a:ext cx="7032180" cy="23456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8420" rIns="81638" bIns="40819"/>
          <a:lstStyle>
            <a:lvl1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sz="2400">
                <a:solidFill>
                  <a:srgbClr val="000000"/>
                </a:solidFill>
                <a:latin typeface="Arial" panose="020B0604020202020204" pitchFamily="34" charset="0"/>
                <a:ea typeface="Caladea" charset="0"/>
                <a:cs typeface="Caladea" charset="0"/>
              </a:defRPr>
            </a:lvl9pPr>
          </a:lstStyle>
          <a:p>
            <a:pPr>
              <a:buSzPct val="45000"/>
              <a:buFont typeface="Wingdings" panose="05000000000000000000" pitchFamily="2" charset="2"/>
              <a:buChar char=""/>
            </a:pPr>
            <a:r>
              <a:rPr lang="en-US" sz="1600" dirty="0">
                <a:ea typeface="Microsoft YaHei" panose="020B0503020204020204" pitchFamily="34" charset="-122"/>
              </a:rPr>
              <a:t>INRIM IQB: 1850 km </a:t>
            </a:r>
            <a:r>
              <a:rPr lang="en-US" sz="1600" dirty="0" err="1">
                <a:ea typeface="Microsoft YaHei" panose="020B0503020204020204" pitchFamily="34" charset="-122"/>
              </a:rPr>
              <a:t>fibre</a:t>
            </a:r>
            <a:r>
              <a:rPr lang="en-US" sz="1600" dirty="0">
                <a:ea typeface="Microsoft YaHei" panose="020B0503020204020204" pitchFamily="34" charset="-122"/>
              </a:rPr>
              <a:t> research infrastructure</a:t>
            </a:r>
          </a:p>
          <a:p>
            <a:pPr>
              <a:buSzPct val="45000"/>
              <a:buFont typeface="Wingdings" panose="05000000000000000000" pitchFamily="2" charset="2"/>
              <a:buChar char=""/>
            </a:pPr>
            <a:r>
              <a:rPr lang="en-US" sz="1600" dirty="0">
                <a:ea typeface="Microsoft YaHei" panose="020B0503020204020204" pitchFamily="34" charset="-122"/>
              </a:rPr>
              <a:t>7 public research laboratories/institutes, 3 industrial companies connected</a:t>
            </a:r>
          </a:p>
          <a:p>
            <a:pPr>
              <a:buSzPct val="45000"/>
              <a:buFont typeface="Wingdings" panose="05000000000000000000" pitchFamily="2" charset="2"/>
              <a:buChar char=""/>
            </a:pPr>
            <a:r>
              <a:rPr lang="en-US" sz="1600" dirty="0">
                <a:ea typeface="Microsoft YaHei" panose="020B0503020204020204" pitchFamily="34" charset="-122"/>
              </a:rPr>
              <a:t>Primary frequency metrology (comparison and dissemination)</a:t>
            </a:r>
          </a:p>
          <a:p>
            <a:pPr>
              <a:buSzPct val="45000"/>
              <a:buFont typeface="Wingdings" panose="05000000000000000000" pitchFamily="2" charset="2"/>
              <a:buChar char=""/>
            </a:pPr>
            <a:r>
              <a:rPr lang="en-US" sz="1600" dirty="0">
                <a:ea typeface="Microsoft YaHei" panose="020B0503020204020204" pitchFamily="34" charset="-122"/>
              </a:rPr>
              <a:t>Certified atomic time and frequency</a:t>
            </a:r>
          </a:p>
          <a:p>
            <a:pPr>
              <a:buSzPct val="45000"/>
              <a:buFont typeface="Wingdings" panose="05000000000000000000" pitchFamily="2" charset="2"/>
              <a:buChar char=""/>
            </a:pPr>
            <a:r>
              <a:rPr lang="en-US" sz="1600" dirty="0">
                <a:ea typeface="Microsoft YaHei" panose="020B0503020204020204" pitchFamily="34" charset="-122"/>
              </a:rPr>
              <a:t>Platform for quantum metrology and communication </a:t>
            </a:r>
          </a:p>
          <a:p>
            <a:pPr>
              <a:buSzPct val="45000"/>
              <a:buFont typeface="Wingdings" panose="05000000000000000000" pitchFamily="2" charset="2"/>
              <a:buChar char=""/>
            </a:pPr>
            <a:r>
              <a:rPr lang="en-US" sz="1600" dirty="0">
                <a:ea typeface="Microsoft YaHei" panose="020B0503020204020204" pitchFamily="34" charset="-122"/>
              </a:rPr>
              <a:t>Coherent </a:t>
            </a:r>
            <a:r>
              <a:rPr lang="en-US" sz="1600" dirty="0" err="1">
                <a:ea typeface="Microsoft YaHei" panose="020B0503020204020204" pitchFamily="34" charset="-122"/>
              </a:rPr>
              <a:t>Fibre</a:t>
            </a:r>
            <a:r>
              <a:rPr lang="en-US" sz="1600" dirty="0">
                <a:ea typeface="Microsoft YaHei" panose="020B0503020204020204" pitchFamily="34" charset="-122"/>
              </a:rPr>
              <a:t> Sensing</a:t>
            </a:r>
          </a:p>
        </p:txBody>
      </p:sp>
      <p:pic>
        <p:nvPicPr>
          <p:cNvPr id="2" name="Immagine 1">
            <a:extLst>
              <a:ext uri="{FF2B5EF4-FFF2-40B4-BE49-F238E27FC236}">
                <a16:creationId xmlns:a16="http://schemas.microsoft.com/office/drawing/2014/main" id="{6703695A-CF36-561A-13CA-66456ED3C060}"/>
              </a:ext>
            </a:extLst>
          </p:cNvPr>
          <p:cNvPicPr>
            <a:picLocks noChangeAspect="1"/>
          </p:cNvPicPr>
          <p:nvPr/>
        </p:nvPicPr>
        <p:blipFill>
          <a:blip r:embed="rId3">
            <a:lum/>
            <a:alphaModFix/>
          </a:blip>
          <a:srcRect/>
          <a:stretch>
            <a:fillRect/>
          </a:stretch>
        </p:blipFill>
        <p:spPr>
          <a:xfrm>
            <a:off x="6836317" y="3771798"/>
            <a:ext cx="2240832" cy="2392031"/>
          </a:xfrm>
          <a:prstGeom prst="rect">
            <a:avLst/>
          </a:prstGeom>
          <a:noFill/>
          <a:ln>
            <a:noFill/>
          </a:ln>
        </p:spPr>
      </p:pic>
      <p:grpSp>
        <p:nvGrpSpPr>
          <p:cNvPr id="42" name="Gruppo 41">
            <a:extLst>
              <a:ext uri="{FF2B5EF4-FFF2-40B4-BE49-F238E27FC236}">
                <a16:creationId xmlns:a16="http://schemas.microsoft.com/office/drawing/2014/main" id="{E4608522-EBC7-4C7A-BED3-B95ECCC22BB6}"/>
              </a:ext>
            </a:extLst>
          </p:cNvPr>
          <p:cNvGrpSpPr>
            <a:grpSpLocks noChangeAspect="1"/>
          </p:cNvGrpSpPr>
          <p:nvPr/>
        </p:nvGrpSpPr>
        <p:grpSpPr>
          <a:xfrm>
            <a:off x="7363827" y="1082989"/>
            <a:ext cx="4733449" cy="4502798"/>
            <a:chOff x="183506" y="854615"/>
            <a:chExt cx="6182998" cy="5881696"/>
          </a:xfrm>
        </p:grpSpPr>
        <p:grpSp>
          <p:nvGrpSpPr>
            <p:cNvPr id="43" name="Gruppo 42">
              <a:extLst>
                <a:ext uri="{FF2B5EF4-FFF2-40B4-BE49-F238E27FC236}">
                  <a16:creationId xmlns:a16="http://schemas.microsoft.com/office/drawing/2014/main" id="{F69E790E-F6EE-8BD1-E75F-9421F0E031D0}"/>
                </a:ext>
              </a:extLst>
            </p:cNvPr>
            <p:cNvGrpSpPr>
              <a:grpSpLocks noChangeAspect="1"/>
            </p:cNvGrpSpPr>
            <p:nvPr/>
          </p:nvGrpSpPr>
          <p:grpSpPr>
            <a:xfrm>
              <a:off x="183506" y="854615"/>
              <a:ext cx="6182998" cy="5881696"/>
              <a:chOff x="508043" y="982379"/>
              <a:chExt cx="5944058" cy="5654400"/>
            </a:xfrm>
          </p:grpSpPr>
          <p:grpSp>
            <p:nvGrpSpPr>
              <p:cNvPr id="46" name="Gruppo 45">
                <a:extLst>
                  <a:ext uri="{FF2B5EF4-FFF2-40B4-BE49-F238E27FC236}">
                    <a16:creationId xmlns:a16="http://schemas.microsoft.com/office/drawing/2014/main" id="{0F24F67D-539C-73E9-B54C-EB56721D89AC}"/>
                  </a:ext>
                </a:extLst>
              </p:cNvPr>
              <p:cNvGrpSpPr/>
              <p:nvPr/>
            </p:nvGrpSpPr>
            <p:grpSpPr>
              <a:xfrm>
                <a:off x="508043" y="982379"/>
                <a:ext cx="5944058" cy="5654400"/>
                <a:chOff x="508043" y="982379"/>
                <a:chExt cx="5944058" cy="5654400"/>
              </a:xfrm>
            </p:grpSpPr>
            <p:grpSp>
              <p:nvGrpSpPr>
                <p:cNvPr id="49" name="Gruppo 48">
                  <a:extLst>
                    <a:ext uri="{FF2B5EF4-FFF2-40B4-BE49-F238E27FC236}">
                      <a16:creationId xmlns:a16="http://schemas.microsoft.com/office/drawing/2014/main" id="{E1ABB56C-8996-62DE-6E90-893A624A597D}"/>
                    </a:ext>
                  </a:extLst>
                </p:cNvPr>
                <p:cNvGrpSpPr/>
                <p:nvPr/>
              </p:nvGrpSpPr>
              <p:grpSpPr>
                <a:xfrm>
                  <a:off x="508043" y="982379"/>
                  <a:ext cx="5944058" cy="5654400"/>
                  <a:chOff x="508043" y="982379"/>
                  <a:chExt cx="5944058" cy="5654400"/>
                </a:xfrm>
              </p:grpSpPr>
              <p:grpSp>
                <p:nvGrpSpPr>
                  <p:cNvPr id="51" name="Gruppo 50">
                    <a:extLst>
                      <a:ext uri="{FF2B5EF4-FFF2-40B4-BE49-F238E27FC236}">
                        <a16:creationId xmlns:a16="http://schemas.microsoft.com/office/drawing/2014/main" id="{DF032A51-BE2F-4F31-9ACB-2242B67D06DD}"/>
                      </a:ext>
                    </a:extLst>
                  </p:cNvPr>
                  <p:cNvGrpSpPr>
                    <a:grpSpLocks noChangeAspect="1"/>
                  </p:cNvGrpSpPr>
                  <p:nvPr/>
                </p:nvGrpSpPr>
                <p:grpSpPr>
                  <a:xfrm>
                    <a:off x="508043" y="982379"/>
                    <a:ext cx="5944058" cy="5654400"/>
                    <a:chOff x="4747577" y="811080"/>
                    <a:chExt cx="5969160" cy="5678280"/>
                  </a:xfrm>
                </p:grpSpPr>
                <p:pic>
                  <p:nvPicPr>
                    <p:cNvPr id="55" name="Immagine 54">
                      <a:extLst>
                        <a:ext uri="{FF2B5EF4-FFF2-40B4-BE49-F238E27FC236}">
                          <a16:creationId xmlns:a16="http://schemas.microsoft.com/office/drawing/2014/main" id="{A4163554-0A57-78D1-BEFD-B66F6B33E059}"/>
                        </a:ext>
                      </a:extLst>
                    </p:cNvPr>
                    <p:cNvPicPr/>
                    <p:nvPr/>
                  </p:nvPicPr>
                  <p:blipFill>
                    <a:blip r:embed="rId4"/>
                    <a:stretch/>
                  </p:blipFill>
                  <p:spPr>
                    <a:xfrm>
                      <a:off x="5302545" y="811080"/>
                      <a:ext cx="4816080" cy="5678280"/>
                    </a:xfrm>
                    <a:prstGeom prst="rect">
                      <a:avLst/>
                    </a:prstGeom>
                    <a:ln>
                      <a:noFill/>
                    </a:ln>
                  </p:spPr>
                </p:pic>
                <p:pic>
                  <p:nvPicPr>
                    <p:cNvPr id="56" name="Immagine 55">
                      <a:extLst>
                        <a:ext uri="{FF2B5EF4-FFF2-40B4-BE49-F238E27FC236}">
                          <a16:creationId xmlns:a16="http://schemas.microsoft.com/office/drawing/2014/main" id="{D556355D-5CAC-0D22-F10A-06F65793A2BE}"/>
                        </a:ext>
                      </a:extLst>
                    </p:cNvPr>
                    <p:cNvPicPr/>
                    <p:nvPr/>
                  </p:nvPicPr>
                  <p:blipFill>
                    <a:blip r:embed="rId5"/>
                    <a:stretch/>
                  </p:blipFill>
                  <p:spPr>
                    <a:xfrm>
                      <a:off x="9547457" y="3168000"/>
                      <a:ext cx="1169280" cy="1728000"/>
                    </a:xfrm>
                    <a:prstGeom prst="rect">
                      <a:avLst/>
                    </a:prstGeom>
                    <a:ln>
                      <a:noFill/>
                    </a:ln>
                  </p:spPr>
                </p:pic>
                <p:sp>
                  <p:nvSpPr>
                    <p:cNvPr id="57" name="Freeform 2">
                      <a:extLst>
                        <a:ext uri="{FF2B5EF4-FFF2-40B4-BE49-F238E27FC236}">
                          <a16:creationId xmlns:a16="http://schemas.microsoft.com/office/drawing/2014/main" id="{18C6D83B-3FF9-5135-599D-0530CC01BE05}"/>
                        </a:ext>
                      </a:extLst>
                    </p:cNvPr>
                    <p:cNvSpPr/>
                    <p:nvPr/>
                  </p:nvSpPr>
                  <p:spPr>
                    <a:xfrm>
                      <a:off x="7195577" y="2731680"/>
                      <a:ext cx="1950840" cy="1710720"/>
                    </a:xfrm>
                    <a:custGeom>
                      <a:avLst/>
                      <a:gdLst/>
                      <a:ahLst/>
                      <a:cxnLst/>
                      <a:rect l="0" t="0" r="r" b="b"/>
                      <a:pathLst>
                        <a:path w="5419" h="4752">
                          <a:moveTo>
                            <a:pt x="0" y="0"/>
                          </a:moveTo>
                          <a:cubicBezTo>
                            <a:pt x="247" y="18"/>
                            <a:pt x="445" y="263"/>
                            <a:pt x="448" y="487"/>
                          </a:cubicBezTo>
                          <a:cubicBezTo>
                            <a:pt x="452" y="793"/>
                            <a:pt x="705" y="858"/>
                            <a:pt x="689" y="1118"/>
                          </a:cubicBezTo>
                          <a:cubicBezTo>
                            <a:pt x="673" y="1403"/>
                            <a:pt x="980" y="1491"/>
                            <a:pt x="1043" y="1724"/>
                          </a:cubicBezTo>
                          <a:cubicBezTo>
                            <a:pt x="1099" y="1929"/>
                            <a:pt x="1127" y="2143"/>
                            <a:pt x="1210" y="2334"/>
                          </a:cubicBezTo>
                          <a:cubicBezTo>
                            <a:pt x="1286" y="2509"/>
                            <a:pt x="1179" y="2803"/>
                            <a:pt x="1470" y="2841"/>
                          </a:cubicBezTo>
                          <a:cubicBezTo>
                            <a:pt x="1693" y="2872"/>
                            <a:pt x="1788" y="3203"/>
                            <a:pt x="2029" y="3186"/>
                          </a:cubicBezTo>
                          <a:cubicBezTo>
                            <a:pt x="2276" y="3169"/>
                            <a:pt x="2369" y="3483"/>
                            <a:pt x="2588" y="3510"/>
                          </a:cubicBezTo>
                          <a:cubicBezTo>
                            <a:pt x="2818" y="3541"/>
                            <a:pt x="2941" y="3766"/>
                            <a:pt x="2979" y="3978"/>
                          </a:cubicBezTo>
                          <a:cubicBezTo>
                            <a:pt x="3021" y="4209"/>
                            <a:pt x="3252" y="4298"/>
                            <a:pt x="3444" y="4403"/>
                          </a:cubicBezTo>
                          <a:cubicBezTo>
                            <a:pt x="3629" y="4505"/>
                            <a:pt x="3780" y="4734"/>
                            <a:pt x="4003" y="4707"/>
                          </a:cubicBezTo>
                          <a:cubicBezTo>
                            <a:pt x="4188" y="4685"/>
                            <a:pt x="4384" y="4751"/>
                            <a:pt x="4561" y="4627"/>
                          </a:cubicBezTo>
                          <a:cubicBezTo>
                            <a:pt x="4733" y="4507"/>
                            <a:pt x="4931" y="4641"/>
                            <a:pt x="5119" y="4605"/>
                          </a:cubicBezTo>
                          <a:lnTo>
                            <a:pt x="5306" y="4606"/>
                          </a:lnTo>
                          <a:lnTo>
                            <a:pt x="5418" y="4606"/>
                          </a:lnTo>
                        </a:path>
                      </a:pathLst>
                    </a:custGeom>
                    <a:ln w="38100">
                      <a:solidFill>
                        <a:srgbClr val="FFFF00"/>
                      </a:solidFill>
                    </a:ln>
                  </p:spPr>
                  <p:style>
                    <a:lnRef idx="1">
                      <a:schemeClr val="accent6"/>
                    </a:lnRef>
                    <a:fillRef idx="0">
                      <a:schemeClr val="accent6"/>
                    </a:fillRef>
                    <a:effectRef idx="0">
                      <a:schemeClr val="accent6"/>
                    </a:effectRef>
                    <a:fontRef idx="minor">
                      <a:schemeClr val="tx1"/>
                    </a:fontRef>
                  </p:style>
                  <p:txBody>
                    <a:bodyPr/>
                    <a:lstStyle/>
                    <a:p>
                      <a:endParaRPr lang="it-IT"/>
                    </a:p>
                  </p:txBody>
                </p:sp>
                <p:sp>
                  <p:nvSpPr>
                    <p:cNvPr id="58" name="CustomShape 3">
                      <a:extLst>
                        <a:ext uri="{FF2B5EF4-FFF2-40B4-BE49-F238E27FC236}">
                          <a16:creationId xmlns:a16="http://schemas.microsoft.com/office/drawing/2014/main" id="{244CD14E-7D8B-764B-C817-A268B85BCB35}"/>
                        </a:ext>
                      </a:extLst>
                    </p:cNvPr>
                    <p:cNvSpPr/>
                    <p:nvPr/>
                  </p:nvSpPr>
                  <p:spPr>
                    <a:xfrm>
                      <a:off x="5908577" y="1771200"/>
                      <a:ext cx="1333800" cy="895680"/>
                    </a:xfrm>
                    <a:custGeom>
                      <a:avLst/>
                      <a:gdLst/>
                      <a:ahLst/>
                      <a:cxnLst/>
                      <a:rect l="0" t="0" r="r" b="b"/>
                      <a:pathLst>
                        <a:path w="1584911" h="973778">
                          <a:moveTo>
                            <a:pt x="0" y="213756"/>
                          </a:moveTo>
                          <a:cubicBezTo>
                            <a:pt x="19792" y="209797"/>
                            <a:pt x="41001" y="210232"/>
                            <a:pt x="59376" y="201880"/>
                          </a:cubicBezTo>
                          <a:cubicBezTo>
                            <a:pt x="85362" y="190068"/>
                            <a:pt x="106877" y="170213"/>
                            <a:pt x="130628" y="154379"/>
                          </a:cubicBezTo>
                          <a:lnTo>
                            <a:pt x="166254" y="130629"/>
                          </a:lnTo>
                          <a:cubicBezTo>
                            <a:pt x="178129" y="122712"/>
                            <a:pt x="188340" y="111391"/>
                            <a:pt x="201880" y="106878"/>
                          </a:cubicBezTo>
                          <a:lnTo>
                            <a:pt x="237506" y="95003"/>
                          </a:lnTo>
                          <a:cubicBezTo>
                            <a:pt x="249381" y="87086"/>
                            <a:pt x="260090" y="77049"/>
                            <a:pt x="273132" y="71252"/>
                          </a:cubicBezTo>
                          <a:cubicBezTo>
                            <a:pt x="273142" y="71247"/>
                            <a:pt x="362191" y="41565"/>
                            <a:pt x="380010" y="35626"/>
                          </a:cubicBezTo>
                          <a:lnTo>
                            <a:pt x="415636" y="23751"/>
                          </a:lnTo>
                          <a:cubicBezTo>
                            <a:pt x="427511" y="19792"/>
                            <a:pt x="438776" y="12767"/>
                            <a:pt x="451262" y="11875"/>
                          </a:cubicBezTo>
                          <a:lnTo>
                            <a:pt x="617516" y="0"/>
                          </a:lnTo>
                          <a:cubicBezTo>
                            <a:pt x="646493" y="9659"/>
                            <a:pt x="665746" y="12604"/>
                            <a:pt x="688768" y="35626"/>
                          </a:cubicBezTo>
                          <a:cubicBezTo>
                            <a:pt x="742482" y="89340"/>
                            <a:pt x="678789" y="60009"/>
                            <a:pt x="748145" y="83127"/>
                          </a:cubicBezTo>
                          <a:cubicBezTo>
                            <a:pt x="760020" y="91044"/>
                            <a:pt x="773679" y="96786"/>
                            <a:pt x="783771" y="106878"/>
                          </a:cubicBezTo>
                          <a:cubicBezTo>
                            <a:pt x="815183" y="138290"/>
                            <a:pt x="799377" y="153813"/>
                            <a:pt x="843148" y="178130"/>
                          </a:cubicBezTo>
                          <a:cubicBezTo>
                            <a:pt x="865033" y="190288"/>
                            <a:pt x="914400" y="201880"/>
                            <a:pt x="914400" y="201880"/>
                          </a:cubicBezTo>
                          <a:cubicBezTo>
                            <a:pt x="926275" y="213755"/>
                            <a:pt x="936769" y="227195"/>
                            <a:pt x="950025" y="237506"/>
                          </a:cubicBezTo>
                          <a:cubicBezTo>
                            <a:pt x="972557" y="255031"/>
                            <a:pt x="1001093" y="264824"/>
                            <a:pt x="1021277" y="285008"/>
                          </a:cubicBezTo>
                          <a:cubicBezTo>
                            <a:pt x="1065754" y="329485"/>
                            <a:pt x="1040971" y="315323"/>
                            <a:pt x="1092529" y="332509"/>
                          </a:cubicBezTo>
                          <a:cubicBezTo>
                            <a:pt x="1156316" y="375033"/>
                            <a:pt x="1144542" y="376210"/>
                            <a:pt x="1199407" y="391886"/>
                          </a:cubicBezTo>
                          <a:cubicBezTo>
                            <a:pt x="1215100" y="396370"/>
                            <a:pt x="1231075" y="399803"/>
                            <a:pt x="1246909" y="403761"/>
                          </a:cubicBezTo>
                          <a:cubicBezTo>
                            <a:pt x="1286945" y="463817"/>
                            <a:pt x="1248925" y="422582"/>
                            <a:pt x="1306285" y="451262"/>
                          </a:cubicBezTo>
                          <a:cubicBezTo>
                            <a:pt x="1319051" y="457645"/>
                            <a:pt x="1328869" y="469216"/>
                            <a:pt x="1341911" y="475013"/>
                          </a:cubicBezTo>
                          <a:cubicBezTo>
                            <a:pt x="1364789" y="485181"/>
                            <a:pt x="1389412" y="490847"/>
                            <a:pt x="1413163" y="498764"/>
                          </a:cubicBezTo>
                          <a:lnTo>
                            <a:pt x="1448789" y="510639"/>
                          </a:lnTo>
                          <a:cubicBezTo>
                            <a:pt x="1530456" y="565084"/>
                            <a:pt x="1492961" y="549113"/>
                            <a:pt x="1555667" y="570016"/>
                          </a:cubicBezTo>
                          <a:cubicBezTo>
                            <a:pt x="1563584" y="581891"/>
                            <a:pt x="1577400" y="591512"/>
                            <a:pt x="1579418" y="605641"/>
                          </a:cubicBezTo>
                          <a:cubicBezTo>
                            <a:pt x="1584910" y="644085"/>
                            <a:pt x="1558381" y="659591"/>
                            <a:pt x="1543792" y="688769"/>
                          </a:cubicBezTo>
                          <a:cubicBezTo>
                            <a:pt x="1538194" y="699965"/>
                            <a:pt x="1535875" y="712520"/>
                            <a:pt x="1531916" y="724395"/>
                          </a:cubicBezTo>
                          <a:cubicBezTo>
                            <a:pt x="1527958" y="752104"/>
                            <a:pt x="1525530" y="780075"/>
                            <a:pt x="1520041" y="807522"/>
                          </a:cubicBezTo>
                          <a:cubicBezTo>
                            <a:pt x="1517586" y="819797"/>
                            <a:pt x="1510224" y="830801"/>
                            <a:pt x="1508166" y="843148"/>
                          </a:cubicBezTo>
                          <a:cubicBezTo>
                            <a:pt x="1495416" y="919649"/>
                            <a:pt x="1496290" y="922628"/>
                            <a:pt x="1496290" y="973777"/>
                          </a:cubicBezTo>
                        </a:path>
                      </a:pathLst>
                    </a:custGeom>
                    <a:noFill/>
                    <a:ln w="38160">
                      <a:solidFill>
                        <a:srgbClr val="FFFF00"/>
                      </a:solidFill>
                      <a:miter/>
                    </a:ln>
                  </p:spPr>
                  <p:style>
                    <a:lnRef idx="0">
                      <a:scrgbClr r="0" g="0" b="0"/>
                    </a:lnRef>
                    <a:fillRef idx="0">
                      <a:scrgbClr r="0" g="0" b="0"/>
                    </a:fillRef>
                    <a:effectRef idx="0">
                      <a:scrgbClr r="0" g="0" b="0"/>
                    </a:effectRef>
                    <a:fontRef idx="minor"/>
                  </p:style>
                  <p:txBody>
                    <a:bodyPr/>
                    <a:lstStyle/>
                    <a:p>
                      <a:endParaRPr lang="it-IT"/>
                    </a:p>
                  </p:txBody>
                </p:sp>
                <p:sp>
                  <p:nvSpPr>
                    <p:cNvPr id="59" name="CustomShape 4">
                      <a:extLst>
                        <a:ext uri="{FF2B5EF4-FFF2-40B4-BE49-F238E27FC236}">
                          <a16:creationId xmlns:a16="http://schemas.microsoft.com/office/drawing/2014/main" id="{AFD63421-23F2-047A-03F1-EF5424A90C61}"/>
                        </a:ext>
                      </a:extLst>
                    </p:cNvPr>
                    <p:cNvSpPr/>
                    <p:nvPr/>
                  </p:nvSpPr>
                  <p:spPr>
                    <a:xfrm>
                      <a:off x="4747577" y="1764000"/>
                      <a:ext cx="659880" cy="17784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1100" b="1">
                          <a:latin typeface="Calibri" panose="020F0502020204030204" pitchFamily="34" charset="0"/>
                        </a:rPr>
                        <a:t>←</a:t>
                      </a:r>
                      <a:r>
                        <a:rPr lang="it-IT" sz="800" b="1">
                          <a:latin typeface="Calibri" panose="020F0502020204030204" pitchFamily="34" charset="0"/>
                        </a:rPr>
                        <a:t>FRANCE</a:t>
                      </a:r>
                      <a:endParaRPr>
                        <a:latin typeface="Calibri" panose="020F0502020204030204" pitchFamily="34" charset="0"/>
                      </a:endParaRPr>
                    </a:p>
                  </p:txBody>
                </p:sp>
                <p:sp>
                  <p:nvSpPr>
                    <p:cNvPr id="60" name="CustomShape 5">
                      <a:extLst>
                        <a:ext uri="{FF2B5EF4-FFF2-40B4-BE49-F238E27FC236}">
                          <a16:creationId xmlns:a16="http://schemas.microsoft.com/office/drawing/2014/main" id="{B0BD47E9-6E9C-F386-1109-3C9FDADACAC7}"/>
                        </a:ext>
                      </a:extLst>
                    </p:cNvPr>
                    <p:cNvSpPr/>
                    <p:nvPr/>
                  </p:nvSpPr>
                  <p:spPr>
                    <a:xfrm>
                      <a:off x="7085417" y="2621880"/>
                      <a:ext cx="137880" cy="141120"/>
                    </a:xfrm>
                    <a:prstGeom prst="ellipse">
                      <a:avLst/>
                    </a:prstGeom>
                    <a:solidFill>
                      <a:srgbClr val="DDDDDD"/>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61" name="CustomShape 6">
                      <a:extLst>
                        <a:ext uri="{FF2B5EF4-FFF2-40B4-BE49-F238E27FC236}">
                          <a16:creationId xmlns:a16="http://schemas.microsoft.com/office/drawing/2014/main" id="{68E3D0D0-599A-7480-E77B-A20E14BF9C3A}"/>
                        </a:ext>
                      </a:extLst>
                    </p:cNvPr>
                    <p:cNvSpPr/>
                    <p:nvPr/>
                  </p:nvSpPr>
                  <p:spPr>
                    <a:xfrm>
                      <a:off x="8461337" y="4283280"/>
                      <a:ext cx="137880" cy="141840"/>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62" name="CustomShape 7">
                      <a:extLst>
                        <a:ext uri="{FF2B5EF4-FFF2-40B4-BE49-F238E27FC236}">
                          <a16:creationId xmlns:a16="http://schemas.microsoft.com/office/drawing/2014/main" id="{DBF53EC1-B24C-CE0F-DBA6-9EFC8EBE3F9C}"/>
                        </a:ext>
                      </a:extLst>
                    </p:cNvPr>
                    <p:cNvSpPr/>
                    <p:nvPr/>
                  </p:nvSpPr>
                  <p:spPr>
                    <a:xfrm>
                      <a:off x="6006857" y="2051280"/>
                      <a:ext cx="408600" cy="18072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a:latin typeface="Calibri" panose="020F0502020204030204" pitchFamily="34" charset="0"/>
                          <a:ea typeface="Microsoft YaHei"/>
                        </a:rPr>
                        <a:t>INRIM</a:t>
                      </a:r>
                      <a:endParaRPr>
                        <a:latin typeface="Calibri" panose="020F0502020204030204" pitchFamily="34" charset="0"/>
                      </a:endParaRPr>
                    </a:p>
                  </p:txBody>
                </p:sp>
                <p:sp>
                  <p:nvSpPr>
                    <p:cNvPr id="63" name="Freeform 8">
                      <a:extLst>
                        <a:ext uri="{FF2B5EF4-FFF2-40B4-BE49-F238E27FC236}">
                          <a16:creationId xmlns:a16="http://schemas.microsoft.com/office/drawing/2014/main" id="{F637A95A-FCFF-06CF-E7C9-EA88B9AA5BAD}"/>
                        </a:ext>
                      </a:extLst>
                    </p:cNvPr>
                    <p:cNvSpPr/>
                    <p:nvPr/>
                  </p:nvSpPr>
                  <p:spPr>
                    <a:xfrm>
                      <a:off x="5278217" y="1974600"/>
                      <a:ext cx="604440" cy="19080"/>
                    </a:xfrm>
                    <a:custGeom>
                      <a:avLst/>
                      <a:gdLst/>
                      <a:ahLst/>
                      <a:cxnLst/>
                      <a:rect l="0" t="0" r="r" b="b"/>
                      <a:pathLst>
                        <a:path w="1679" h="53">
                          <a:moveTo>
                            <a:pt x="0" y="0"/>
                          </a:moveTo>
                          <a:cubicBezTo>
                            <a:pt x="178" y="32"/>
                            <a:pt x="413" y="18"/>
                            <a:pt x="759" y="0"/>
                          </a:cubicBezTo>
                          <a:lnTo>
                            <a:pt x="1236" y="51"/>
                          </a:lnTo>
                          <a:lnTo>
                            <a:pt x="1475" y="52"/>
                          </a:lnTo>
                          <a:lnTo>
                            <a:pt x="1678" y="27"/>
                          </a:lnTo>
                        </a:path>
                      </a:pathLst>
                    </a:custGeom>
                    <a:ln w="36000">
                      <a:solidFill>
                        <a:srgbClr val="FFFF00"/>
                      </a:solidFill>
                      <a:round/>
                    </a:ln>
                  </p:spPr>
                  <p:txBody>
                    <a:bodyPr/>
                    <a:lstStyle/>
                    <a:p>
                      <a:endParaRPr lang="it-IT"/>
                    </a:p>
                  </p:txBody>
                </p:sp>
                <p:sp>
                  <p:nvSpPr>
                    <p:cNvPr id="6144" name="CustomShape 9">
                      <a:extLst>
                        <a:ext uri="{FF2B5EF4-FFF2-40B4-BE49-F238E27FC236}">
                          <a16:creationId xmlns:a16="http://schemas.microsoft.com/office/drawing/2014/main" id="{BFAC80CE-6C22-057E-A4C4-1B5DCD825F5C}"/>
                        </a:ext>
                      </a:extLst>
                    </p:cNvPr>
                    <p:cNvSpPr/>
                    <p:nvPr/>
                  </p:nvSpPr>
                  <p:spPr>
                    <a:xfrm>
                      <a:off x="6458660" y="2277000"/>
                      <a:ext cx="67176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900" b="1" dirty="0">
                          <a:solidFill>
                            <a:srgbClr val="FFFFFF"/>
                          </a:solidFill>
                          <a:latin typeface="Calibri" panose="020F0502020204030204" pitchFamily="34" charset="0"/>
                        </a:rPr>
                        <a:t>BOLOGNA</a:t>
                      </a:r>
                      <a:endParaRPr sz="1600" b="1" dirty="0">
                        <a:latin typeface="Calibri" panose="020F0502020204030204" pitchFamily="34" charset="0"/>
                      </a:endParaRPr>
                    </a:p>
                  </p:txBody>
                </p:sp>
                <p:sp>
                  <p:nvSpPr>
                    <p:cNvPr id="6157" name="CustomShape 10">
                      <a:extLst>
                        <a:ext uri="{FF2B5EF4-FFF2-40B4-BE49-F238E27FC236}">
                          <a16:creationId xmlns:a16="http://schemas.microsoft.com/office/drawing/2014/main" id="{EE3ACF7E-9423-D93D-E231-529F46325034}"/>
                        </a:ext>
                      </a:extLst>
                    </p:cNvPr>
                    <p:cNvSpPr/>
                    <p:nvPr/>
                  </p:nvSpPr>
                  <p:spPr>
                    <a:xfrm>
                      <a:off x="7139633" y="3738421"/>
                      <a:ext cx="481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it-IT" sz="1000" b="1" dirty="0">
                          <a:solidFill>
                            <a:schemeClr val="tx1"/>
                          </a:solidFill>
                          <a:latin typeface="Calibri" panose="020F0502020204030204" pitchFamily="34" charset="0"/>
                          <a:ea typeface="Microsoft YaHei"/>
                        </a:rPr>
                        <a:t>ROMA</a:t>
                      </a:r>
                      <a:endParaRPr sz="1800" b="1" dirty="0">
                        <a:solidFill>
                          <a:schemeClr val="tx1"/>
                        </a:solidFill>
                        <a:latin typeface="Calibri" panose="020F0502020204030204" pitchFamily="34" charset="0"/>
                      </a:endParaRPr>
                    </a:p>
                  </p:txBody>
                </p:sp>
                <p:sp>
                  <p:nvSpPr>
                    <p:cNvPr id="6159" name="CustomShape 11">
                      <a:extLst>
                        <a:ext uri="{FF2B5EF4-FFF2-40B4-BE49-F238E27FC236}">
                          <a16:creationId xmlns:a16="http://schemas.microsoft.com/office/drawing/2014/main" id="{A0BDA9C6-5CE1-19C1-6AB4-136EFF73E427}"/>
                        </a:ext>
                      </a:extLst>
                    </p:cNvPr>
                    <p:cNvSpPr/>
                    <p:nvPr/>
                  </p:nvSpPr>
                  <p:spPr>
                    <a:xfrm>
                      <a:off x="8599217" y="4071240"/>
                      <a:ext cx="5911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1000" b="1" dirty="0">
                          <a:solidFill>
                            <a:srgbClr val="FFFFFF"/>
                          </a:solidFill>
                          <a:latin typeface="Calibri" panose="020F0502020204030204" pitchFamily="34" charset="0"/>
                        </a:rPr>
                        <a:t>MATERA</a:t>
                      </a:r>
                      <a:endParaRPr sz="1800" b="1" dirty="0">
                        <a:latin typeface="Calibri" panose="020F0502020204030204" pitchFamily="34" charset="0"/>
                      </a:endParaRPr>
                    </a:p>
                  </p:txBody>
                </p:sp>
                <p:sp>
                  <p:nvSpPr>
                    <p:cNvPr id="6160" name="CustomShape 12">
                      <a:extLst>
                        <a:ext uri="{FF2B5EF4-FFF2-40B4-BE49-F238E27FC236}">
                          <a16:creationId xmlns:a16="http://schemas.microsoft.com/office/drawing/2014/main" id="{F69CB3D1-771A-A90F-C87B-3DFFECF52989}"/>
                        </a:ext>
                      </a:extLst>
                    </p:cNvPr>
                    <p:cNvSpPr/>
                    <p:nvPr/>
                  </p:nvSpPr>
                  <p:spPr>
                    <a:xfrm>
                      <a:off x="5835857" y="184464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6161" name="CustomShape 13">
                      <a:extLst>
                        <a:ext uri="{FF2B5EF4-FFF2-40B4-BE49-F238E27FC236}">
                          <a16:creationId xmlns:a16="http://schemas.microsoft.com/office/drawing/2014/main" id="{2F7C0F50-BD8C-AD45-95E7-20D4814D9C86}"/>
                        </a:ext>
                      </a:extLst>
                    </p:cNvPr>
                    <p:cNvSpPr/>
                    <p:nvPr/>
                  </p:nvSpPr>
                  <p:spPr>
                    <a:xfrm>
                      <a:off x="7128257" y="2278080"/>
                      <a:ext cx="137880" cy="141840"/>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6162" name="Freeform 14">
                      <a:extLst>
                        <a:ext uri="{FF2B5EF4-FFF2-40B4-BE49-F238E27FC236}">
                          <a16:creationId xmlns:a16="http://schemas.microsoft.com/office/drawing/2014/main" id="{267F5E18-2872-93D2-DBC5-1E42BAD1841B}"/>
                        </a:ext>
                      </a:extLst>
                    </p:cNvPr>
                    <p:cNvSpPr/>
                    <p:nvPr/>
                  </p:nvSpPr>
                  <p:spPr>
                    <a:xfrm>
                      <a:off x="7195937" y="2732040"/>
                      <a:ext cx="497880" cy="995760"/>
                    </a:xfrm>
                    <a:custGeom>
                      <a:avLst/>
                      <a:gdLst/>
                      <a:ahLst/>
                      <a:cxnLst/>
                      <a:rect l="0" t="0" r="r" b="b"/>
                      <a:pathLst>
                        <a:path w="1383" h="2766">
                          <a:moveTo>
                            <a:pt x="0" y="0"/>
                          </a:moveTo>
                          <a:cubicBezTo>
                            <a:pt x="247" y="18"/>
                            <a:pt x="445" y="263"/>
                            <a:pt x="448" y="487"/>
                          </a:cubicBezTo>
                          <a:cubicBezTo>
                            <a:pt x="452" y="793"/>
                            <a:pt x="705" y="858"/>
                            <a:pt x="688" y="1117"/>
                          </a:cubicBezTo>
                          <a:cubicBezTo>
                            <a:pt x="672" y="1403"/>
                            <a:pt x="979" y="1490"/>
                            <a:pt x="1042" y="1724"/>
                          </a:cubicBezTo>
                          <a:cubicBezTo>
                            <a:pt x="1099" y="1927"/>
                            <a:pt x="1126" y="2142"/>
                            <a:pt x="1212" y="2335"/>
                          </a:cubicBezTo>
                          <a:cubicBezTo>
                            <a:pt x="1288" y="2510"/>
                            <a:pt x="1162" y="2737"/>
                            <a:pt x="1382" y="2765"/>
                          </a:cubicBezTo>
                        </a:path>
                      </a:pathLst>
                    </a:custGeom>
                    <a:ln w="36000">
                      <a:solidFill>
                        <a:srgbClr val="FFFF00"/>
                      </a:solidFill>
                      <a:round/>
                    </a:ln>
                  </p:spPr>
                  <p:txBody>
                    <a:bodyPr/>
                    <a:lstStyle/>
                    <a:p>
                      <a:endParaRPr lang="it-IT"/>
                    </a:p>
                  </p:txBody>
                </p:sp>
                <p:sp>
                  <p:nvSpPr>
                    <p:cNvPr id="6163" name="CustomShape 15">
                      <a:extLst>
                        <a:ext uri="{FF2B5EF4-FFF2-40B4-BE49-F238E27FC236}">
                          <a16:creationId xmlns:a16="http://schemas.microsoft.com/office/drawing/2014/main" id="{F568B9CE-EDE6-4E85-DE8E-DF2A5F0883FA}"/>
                        </a:ext>
                      </a:extLst>
                    </p:cNvPr>
                    <p:cNvSpPr/>
                    <p:nvPr/>
                  </p:nvSpPr>
                  <p:spPr>
                    <a:xfrm>
                      <a:off x="9498497" y="389664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6164" name="Freeform 16">
                      <a:extLst>
                        <a:ext uri="{FF2B5EF4-FFF2-40B4-BE49-F238E27FC236}">
                          <a16:creationId xmlns:a16="http://schemas.microsoft.com/office/drawing/2014/main" id="{AB1C0B87-7DD8-CB78-6A95-93EF22B343B0}"/>
                        </a:ext>
                      </a:extLst>
                    </p:cNvPr>
                    <p:cNvSpPr/>
                    <p:nvPr/>
                  </p:nvSpPr>
                  <p:spPr>
                    <a:xfrm>
                      <a:off x="7662857" y="3593520"/>
                      <a:ext cx="350640" cy="131040"/>
                    </a:xfrm>
                    <a:custGeom>
                      <a:avLst/>
                      <a:gdLst/>
                      <a:ahLst/>
                      <a:cxnLst/>
                      <a:rect l="0" t="0" r="r" b="b"/>
                      <a:pathLst>
                        <a:path w="974" h="364">
                          <a:moveTo>
                            <a:pt x="94" y="299"/>
                          </a:moveTo>
                          <a:cubicBezTo>
                            <a:pt x="202" y="352"/>
                            <a:pt x="0" y="363"/>
                            <a:pt x="177" y="338"/>
                          </a:cubicBezTo>
                          <a:cubicBezTo>
                            <a:pt x="239" y="269"/>
                            <a:pt x="350" y="317"/>
                            <a:pt x="355" y="228"/>
                          </a:cubicBezTo>
                          <a:cubicBezTo>
                            <a:pt x="391" y="153"/>
                            <a:pt x="464" y="110"/>
                            <a:pt x="593" y="132"/>
                          </a:cubicBezTo>
                          <a:lnTo>
                            <a:pt x="973" y="0"/>
                          </a:lnTo>
                        </a:path>
                      </a:pathLst>
                    </a:custGeom>
                    <a:ln w="36000">
                      <a:solidFill>
                        <a:srgbClr val="FFFF00"/>
                      </a:solidFill>
                      <a:round/>
                    </a:ln>
                  </p:spPr>
                  <p:txBody>
                    <a:bodyPr/>
                    <a:lstStyle/>
                    <a:p>
                      <a:endParaRPr lang="it-IT"/>
                    </a:p>
                  </p:txBody>
                </p:sp>
                <p:sp>
                  <p:nvSpPr>
                    <p:cNvPr id="6165" name="CustomShape 17">
                      <a:extLst>
                        <a:ext uri="{FF2B5EF4-FFF2-40B4-BE49-F238E27FC236}">
                          <a16:creationId xmlns:a16="http://schemas.microsoft.com/office/drawing/2014/main" id="{67FF7748-03CB-1F4A-43E5-1FF7E7A8D5B4}"/>
                        </a:ext>
                      </a:extLst>
                    </p:cNvPr>
                    <p:cNvSpPr/>
                    <p:nvPr/>
                  </p:nvSpPr>
                  <p:spPr>
                    <a:xfrm>
                      <a:off x="7591937" y="3638520"/>
                      <a:ext cx="137160" cy="141120"/>
                    </a:xfrm>
                    <a:prstGeom prst="ellipse">
                      <a:avLst/>
                    </a:prstGeom>
                    <a:solidFill>
                      <a:srgbClr val="DDDDDD"/>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6166" name="CustomShape 18">
                      <a:extLst>
                        <a:ext uri="{FF2B5EF4-FFF2-40B4-BE49-F238E27FC236}">
                          <a16:creationId xmlns:a16="http://schemas.microsoft.com/office/drawing/2014/main" id="{55F850F9-C248-A016-B977-BF16BECA9481}"/>
                        </a:ext>
                      </a:extLst>
                    </p:cNvPr>
                    <p:cNvSpPr/>
                    <p:nvPr/>
                  </p:nvSpPr>
                  <p:spPr>
                    <a:xfrm>
                      <a:off x="7895417" y="346356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pic>
                  <p:nvPicPr>
                    <p:cNvPr id="6167" name="Immagine 6166">
                      <a:extLst>
                        <a:ext uri="{FF2B5EF4-FFF2-40B4-BE49-F238E27FC236}">
                          <a16:creationId xmlns:a16="http://schemas.microsoft.com/office/drawing/2014/main" id="{851395E7-9EA1-DEFE-F8E8-57804E6DFB99}"/>
                        </a:ext>
                      </a:extLst>
                    </p:cNvPr>
                    <p:cNvPicPr/>
                    <p:nvPr/>
                  </p:nvPicPr>
                  <p:blipFill>
                    <a:blip r:embed="rId6"/>
                    <a:stretch/>
                  </p:blipFill>
                  <p:spPr>
                    <a:xfrm>
                      <a:off x="7406177" y="1195560"/>
                      <a:ext cx="989280" cy="1072440"/>
                    </a:xfrm>
                    <a:prstGeom prst="rect">
                      <a:avLst/>
                    </a:prstGeom>
                    <a:ln>
                      <a:noFill/>
                    </a:ln>
                  </p:spPr>
                </p:pic>
                <p:sp>
                  <p:nvSpPr>
                    <p:cNvPr id="6168" name="CustomShape 19">
                      <a:extLst>
                        <a:ext uri="{FF2B5EF4-FFF2-40B4-BE49-F238E27FC236}">
                          <a16:creationId xmlns:a16="http://schemas.microsoft.com/office/drawing/2014/main" id="{9789FAB4-09FF-C4AF-482F-7CC3B0F0E34E}"/>
                        </a:ext>
                      </a:extLst>
                    </p:cNvPr>
                    <p:cNvSpPr/>
                    <p:nvPr/>
                  </p:nvSpPr>
                  <p:spPr>
                    <a:xfrm>
                      <a:off x="7531457" y="2061720"/>
                      <a:ext cx="1368000" cy="17028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dirty="0">
                          <a:latin typeface="Calibri" panose="020F0502020204030204" pitchFamily="34" charset="0"/>
                        </a:rPr>
                        <a:t>Medicina </a:t>
                      </a:r>
                      <a:r>
                        <a:rPr lang="it-IT" sz="800" b="1" dirty="0" err="1">
                          <a:latin typeface="Calibri" panose="020F0502020204030204" pitchFamily="34" charset="0"/>
                        </a:rPr>
                        <a:t>Radiotelescope</a:t>
                      </a:r>
                      <a:endParaRPr dirty="0">
                        <a:latin typeface="Calibri" panose="020F0502020204030204" pitchFamily="34" charset="0"/>
                      </a:endParaRPr>
                    </a:p>
                  </p:txBody>
                </p:sp>
                <p:sp>
                  <p:nvSpPr>
                    <p:cNvPr id="6169" name="CustomShape 20">
                      <a:extLst>
                        <a:ext uri="{FF2B5EF4-FFF2-40B4-BE49-F238E27FC236}">
                          <a16:creationId xmlns:a16="http://schemas.microsoft.com/office/drawing/2014/main" id="{A4B07209-42E7-F6CE-4648-42BD5E3CCC89}"/>
                        </a:ext>
                      </a:extLst>
                    </p:cNvPr>
                    <p:cNvSpPr/>
                    <p:nvPr/>
                  </p:nvSpPr>
                  <p:spPr>
                    <a:xfrm>
                      <a:off x="8029697" y="3650040"/>
                      <a:ext cx="55908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1000" b="1" dirty="0">
                          <a:solidFill>
                            <a:srgbClr val="FFFFFF"/>
                          </a:solidFill>
                          <a:latin typeface="Calibri" panose="020F0502020204030204" pitchFamily="34" charset="0"/>
                        </a:rPr>
                        <a:t>FUCINO</a:t>
                      </a:r>
                      <a:endParaRPr sz="1800" b="1" dirty="0">
                        <a:latin typeface="Calibri" panose="020F0502020204030204" pitchFamily="34" charset="0"/>
                      </a:endParaRPr>
                    </a:p>
                  </p:txBody>
                </p:sp>
                <p:pic>
                  <p:nvPicPr>
                    <p:cNvPr id="6170" name="Immagine 6169">
                      <a:extLst>
                        <a:ext uri="{FF2B5EF4-FFF2-40B4-BE49-F238E27FC236}">
                          <a16:creationId xmlns:a16="http://schemas.microsoft.com/office/drawing/2014/main" id="{79AA145A-C7A5-0E45-2222-3F54B6931EBA}"/>
                        </a:ext>
                      </a:extLst>
                    </p:cNvPr>
                    <p:cNvPicPr/>
                    <p:nvPr/>
                  </p:nvPicPr>
                  <p:blipFill>
                    <a:blip r:embed="rId7"/>
                    <a:stretch/>
                  </p:blipFill>
                  <p:spPr>
                    <a:xfrm>
                      <a:off x="9079457" y="3571920"/>
                      <a:ext cx="940320" cy="1288080"/>
                    </a:xfrm>
                    <a:prstGeom prst="rect">
                      <a:avLst/>
                    </a:prstGeom>
                    <a:ln>
                      <a:noFill/>
                    </a:ln>
                  </p:spPr>
                </p:pic>
                <p:sp>
                  <p:nvSpPr>
                    <p:cNvPr id="6171" name="CustomShape 21">
                      <a:extLst>
                        <a:ext uri="{FF2B5EF4-FFF2-40B4-BE49-F238E27FC236}">
                          <a16:creationId xmlns:a16="http://schemas.microsoft.com/office/drawing/2014/main" id="{DADAA762-7AB1-1B7B-457C-31E966623DCE}"/>
                        </a:ext>
                      </a:extLst>
                    </p:cNvPr>
                    <p:cNvSpPr/>
                    <p:nvPr/>
                  </p:nvSpPr>
                  <p:spPr>
                    <a:xfrm>
                      <a:off x="9011777" y="4860000"/>
                      <a:ext cx="1368000" cy="180000"/>
                    </a:xfrm>
                    <a:prstGeom prst="roundRect">
                      <a:avLst>
                        <a:gd name="adj" fmla="val 16667"/>
                      </a:avLst>
                    </a:prstGeom>
                    <a:solidFill>
                      <a:srgbClr val="FFFFFF"/>
                    </a:solidFill>
                    <a:ln w="12600">
                      <a:solidFill>
                        <a:srgbClr val="000000"/>
                      </a:solidFill>
                      <a:miter/>
                    </a:ln>
                  </p:spPr>
                  <p:style>
                    <a:lnRef idx="0">
                      <a:scrgbClr r="0" g="0" b="0"/>
                    </a:lnRef>
                    <a:fillRef idx="0">
                      <a:scrgbClr r="0" g="0" b="0"/>
                    </a:fillRef>
                    <a:effectRef idx="0">
                      <a:scrgbClr r="0" g="0" b="0"/>
                    </a:effectRef>
                    <a:fontRef idx="minor"/>
                  </p:style>
                  <p:txBody>
                    <a:bodyPr lIns="0" tIns="45000" rIns="0" bIns="45000" anchor="ctr"/>
                    <a:lstStyle/>
                    <a:p>
                      <a:pPr algn="ctr">
                        <a:lnSpc>
                          <a:spcPct val="100000"/>
                        </a:lnSpc>
                      </a:pPr>
                      <a:r>
                        <a:rPr lang="it-IT" sz="800" b="1">
                          <a:latin typeface="Calibri" panose="020F0502020204030204" pitchFamily="34" charset="0"/>
                        </a:rPr>
                        <a:t>Space Geodesy Centre</a:t>
                      </a:r>
                      <a:endParaRPr>
                        <a:latin typeface="Calibri" panose="020F0502020204030204" pitchFamily="34" charset="0"/>
                      </a:endParaRPr>
                    </a:p>
                  </p:txBody>
                </p:sp>
                <p:sp>
                  <p:nvSpPr>
                    <p:cNvPr id="6172" name="CustomShape 23">
                      <a:extLst>
                        <a:ext uri="{FF2B5EF4-FFF2-40B4-BE49-F238E27FC236}">
                          <a16:creationId xmlns:a16="http://schemas.microsoft.com/office/drawing/2014/main" id="{6EF0E6BE-3819-220E-54EC-0BFADB131E87}"/>
                        </a:ext>
                      </a:extLst>
                    </p:cNvPr>
                    <p:cNvSpPr/>
                    <p:nvPr/>
                  </p:nvSpPr>
                  <p:spPr>
                    <a:xfrm>
                      <a:off x="8896577" y="4248000"/>
                      <a:ext cx="249480" cy="254160"/>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sp>
                  <p:nvSpPr>
                    <p:cNvPr id="6173" name="CustomShape 25">
                      <a:extLst>
                        <a:ext uri="{FF2B5EF4-FFF2-40B4-BE49-F238E27FC236}">
                          <a16:creationId xmlns:a16="http://schemas.microsoft.com/office/drawing/2014/main" id="{233CD401-A430-7851-B8E6-8DCCF19405A6}"/>
                        </a:ext>
                      </a:extLst>
                    </p:cNvPr>
                    <p:cNvSpPr/>
                    <p:nvPr/>
                  </p:nvSpPr>
                  <p:spPr>
                    <a:xfrm>
                      <a:off x="5497382" y="1650236"/>
                      <a:ext cx="571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1000" b="1" dirty="0">
                          <a:solidFill>
                            <a:srgbClr val="FFFFFF"/>
                          </a:solidFill>
                          <a:latin typeface="Calibri" panose="020F0502020204030204" pitchFamily="34" charset="0"/>
                        </a:rPr>
                        <a:t>TORINO</a:t>
                      </a:r>
                      <a:endParaRPr sz="1800" b="1" dirty="0">
                        <a:latin typeface="Calibri" panose="020F0502020204030204" pitchFamily="34" charset="0"/>
                      </a:endParaRPr>
                    </a:p>
                  </p:txBody>
                </p:sp>
              </p:grpSp>
              <p:sp>
                <p:nvSpPr>
                  <p:cNvPr id="52" name="CustomShape 10">
                    <a:extLst>
                      <a:ext uri="{FF2B5EF4-FFF2-40B4-BE49-F238E27FC236}">
                        <a16:creationId xmlns:a16="http://schemas.microsoft.com/office/drawing/2014/main" id="{5AD4AFBB-9009-5260-7B8A-1DB981013D47}"/>
                      </a:ext>
                    </a:extLst>
                  </p:cNvPr>
                  <p:cNvSpPr/>
                  <p:nvPr/>
                </p:nvSpPr>
                <p:spPr>
                  <a:xfrm>
                    <a:off x="3804350" y="4642522"/>
                    <a:ext cx="479296"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900" b="1" dirty="0">
                        <a:solidFill>
                          <a:schemeClr val="tx1"/>
                        </a:solidFill>
                        <a:latin typeface="Calibri" panose="020F0502020204030204" pitchFamily="34" charset="0"/>
                        <a:ea typeface="Microsoft YaHei"/>
                      </a:rPr>
                      <a:t>NAPOLI</a:t>
                    </a:r>
                    <a:endParaRPr sz="1600" b="1" dirty="0">
                      <a:solidFill>
                        <a:schemeClr val="tx1"/>
                      </a:solidFill>
                      <a:latin typeface="Calibri" panose="020F0502020204030204" pitchFamily="34" charset="0"/>
                    </a:endParaRPr>
                  </a:p>
                </p:txBody>
              </p:sp>
              <p:sp>
                <p:nvSpPr>
                  <p:cNvPr id="53" name="Freeform 16">
                    <a:extLst>
                      <a:ext uri="{FF2B5EF4-FFF2-40B4-BE49-F238E27FC236}">
                        <a16:creationId xmlns:a16="http://schemas.microsoft.com/office/drawing/2014/main" id="{CCC9E0AE-1BD7-2A07-2860-8088CDA8CA54}"/>
                      </a:ext>
                    </a:extLst>
                  </p:cNvPr>
                  <p:cNvSpPr/>
                  <p:nvPr/>
                </p:nvSpPr>
                <p:spPr>
                  <a:xfrm>
                    <a:off x="2915636" y="2361196"/>
                    <a:ext cx="349165" cy="130489"/>
                  </a:xfrm>
                  <a:custGeom>
                    <a:avLst/>
                    <a:gdLst/>
                    <a:ahLst/>
                    <a:cxnLst/>
                    <a:rect l="0" t="0" r="r" b="b"/>
                    <a:pathLst>
                      <a:path w="974" h="364">
                        <a:moveTo>
                          <a:pt x="94" y="299"/>
                        </a:moveTo>
                        <a:cubicBezTo>
                          <a:pt x="202" y="352"/>
                          <a:pt x="0" y="363"/>
                          <a:pt x="177" y="338"/>
                        </a:cubicBezTo>
                        <a:cubicBezTo>
                          <a:pt x="239" y="269"/>
                          <a:pt x="350" y="317"/>
                          <a:pt x="355" y="228"/>
                        </a:cubicBezTo>
                        <a:cubicBezTo>
                          <a:pt x="391" y="153"/>
                          <a:pt x="464" y="110"/>
                          <a:pt x="593" y="132"/>
                        </a:cubicBezTo>
                        <a:lnTo>
                          <a:pt x="973" y="0"/>
                        </a:lnTo>
                      </a:path>
                    </a:pathLst>
                  </a:custGeom>
                  <a:ln w="36000">
                    <a:solidFill>
                      <a:srgbClr val="FFFF00"/>
                    </a:solidFill>
                    <a:round/>
                  </a:ln>
                </p:spPr>
                <p:txBody>
                  <a:bodyPr/>
                  <a:lstStyle/>
                  <a:p>
                    <a:endParaRPr lang="it-IT"/>
                  </a:p>
                </p:txBody>
              </p:sp>
              <p:sp>
                <p:nvSpPr>
                  <p:cNvPr id="54" name="CustomShape 9">
                    <a:extLst>
                      <a:ext uri="{FF2B5EF4-FFF2-40B4-BE49-F238E27FC236}">
                        <a16:creationId xmlns:a16="http://schemas.microsoft.com/office/drawing/2014/main" id="{4CF691F9-4A14-BD69-7345-B295DB9CAC72}"/>
                      </a:ext>
                    </a:extLst>
                  </p:cNvPr>
                  <p:cNvSpPr/>
                  <p:nvPr/>
                </p:nvSpPr>
                <p:spPr>
                  <a:xfrm>
                    <a:off x="2926901" y="2776602"/>
                    <a:ext cx="668935"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r>
                      <a:rPr lang="it-IT" sz="900" b="1" dirty="0">
                        <a:solidFill>
                          <a:srgbClr val="FFFFFF"/>
                        </a:solidFill>
                        <a:latin typeface="Calibri" panose="020F0502020204030204" pitchFamily="34" charset="0"/>
                      </a:rPr>
                      <a:t>FIRENZE</a:t>
                    </a:r>
                    <a:endParaRPr sz="1600" b="1" dirty="0">
                      <a:latin typeface="Calibri" panose="020F0502020204030204" pitchFamily="34" charset="0"/>
                    </a:endParaRPr>
                  </a:p>
                </p:txBody>
              </p:sp>
            </p:grpSp>
            <p:sp>
              <p:nvSpPr>
                <p:cNvPr id="50" name="CustomShape 24">
                  <a:extLst>
                    <a:ext uri="{FF2B5EF4-FFF2-40B4-BE49-F238E27FC236}">
                      <a16:creationId xmlns:a16="http://schemas.microsoft.com/office/drawing/2014/main" id="{03CB07DC-10DC-7171-65F9-06E1AF8432A2}"/>
                    </a:ext>
                  </a:extLst>
                </p:cNvPr>
                <p:cNvSpPr/>
                <p:nvPr/>
              </p:nvSpPr>
              <p:spPr>
                <a:xfrm>
                  <a:off x="2751851" y="2745467"/>
                  <a:ext cx="248072" cy="253091"/>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grpSp>
          <p:pic>
            <p:nvPicPr>
              <p:cNvPr id="47" name="Immagine 46">
                <a:extLst>
                  <a:ext uri="{FF2B5EF4-FFF2-40B4-BE49-F238E27FC236}">
                    <a16:creationId xmlns:a16="http://schemas.microsoft.com/office/drawing/2014/main" id="{97CBD342-0D7E-1DC4-92D8-5DB5CCFBE59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43992" y="2770374"/>
                <a:ext cx="1176699" cy="798527"/>
              </a:xfrm>
              <a:prstGeom prst="rect">
                <a:avLst/>
              </a:prstGeom>
            </p:spPr>
          </p:pic>
          <p:sp>
            <p:nvSpPr>
              <p:cNvPr id="48" name="CustomShape 24">
                <a:extLst>
                  <a:ext uri="{FF2B5EF4-FFF2-40B4-BE49-F238E27FC236}">
                    <a16:creationId xmlns:a16="http://schemas.microsoft.com/office/drawing/2014/main" id="{4C4B0CB8-DD46-AC0D-AF82-38C93E231073}"/>
                  </a:ext>
                </a:extLst>
              </p:cNvPr>
              <p:cNvSpPr/>
              <p:nvPr/>
            </p:nvSpPr>
            <p:spPr>
              <a:xfrm>
                <a:off x="3056162" y="2213062"/>
                <a:ext cx="248072" cy="253091"/>
              </a:xfrm>
              <a:prstGeom prst="ellipse">
                <a:avLst/>
              </a:prstGeom>
              <a:solidFill>
                <a:srgbClr val="FF0000"/>
              </a:solidFill>
              <a:ln w="31680">
                <a:noFill/>
              </a:ln>
            </p:spPr>
            <p:style>
              <a:lnRef idx="0">
                <a:scrgbClr r="0" g="0" b="0"/>
              </a:lnRef>
              <a:fillRef idx="0">
                <a:scrgbClr r="0" g="0" b="0"/>
              </a:fillRef>
              <a:effectRef idx="0">
                <a:scrgbClr r="0" g="0" b="0"/>
              </a:effectRef>
              <a:fontRef idx="minor"/>
            </p:style>
            <p:txBody>
              <a:bodyPr/>
              <a:lstStyle/>
              <a:p>
                <a:endParaRPr lang="it-IT"/>
              </a:p>
            </p:txBody>
          </p:sp>
        </p:grpSp>
        <p:sp>
          <p:nvSpPr>
            <p:cNvPr id="44" name="CustomShape 13">
              <a:extLst>
                <a:ext uri="{FF2B5EF4-FFF2-40B4-BE49-F238E27FC236}">
                  <a16:creationId xmlns:a16="http://schemas.microsoft.com/office/drawing/2014/main" id="{CED72586-7376-1A14-D69B-78ECDFE625EB}"/>
                </a:ext>
              </a:extLst>
            </p:cNvPr>
            <p:cNvSpPr/>
            <p:nvPr/>
          </p:nvSpPr>
          <p:spPr>
            <a:xfrm>
              <a:off x="1857814" y="1781338"/>
              <a:ext cx="137300" cy="141243"/>
            </a:xfrm>
            <a:prstGeom prst="ellipse">
              <a:avLst/>
            </a:prstGeom>
            <a:solidFill>
              <a:srgbClr val="D9D9D9"/>
            </a:solidFill>
            <a:ln w="31680">
              <a:solidFill>
                <a:srgbClr val="FFFFFF"/>
              </a:solidFill>
              <a:miter/>
            </a:ln>
          </p:spPr>
          <p:style>
            <a:lnRef idx="0">
              <a:scrgbClr r="0" g="0" b="0"/>
            </a:lnRef>
            <a:fillRef idx="0">
              <a:scrgbClr r="0" g="0" b="0"/>
            </a:fillRef>
            <a:effectRef idx="0">
              <a:scrgbClr r="0" g="0" b="0"/>
            </a:effectRef>
            <a:fontRef idx="minor"/>
          </p:style>
          <p:txBody>
            <a:bodyPr/>
            <a:lstStyle/>
            <a:p>
              <a:endParaRPr lang="it-IT"/>
            </a:p>
          </p:txBody>
        </p:sp>
        <p:sp>
          <p:nvSpPr>
            <p:cNvPr id="45" name="CustomShape 25">
              <a:extLst>
                <a:ext uri="{FF2B5EF4-FFF2-40B4-BE49-F238E27FC236}">
                  <a16:creationId xmlns:a16="http://schemas.microsoft.com/office/drawing/2014/main" id="{D5A191EC-1A5A-EB82-F5E2-0BA03DF682F6}"/>
                </a:ext>
              </a:extLst>
            </p:cNvPr>
            <p:cNvSpPr/>
            <p:nvPr/>
          </p:nvSpPr>
          <p:spPr>
            <a:xfrm>
              <a:off x="1911136" y="1536294"/>
              <a:ext cx="568917" cy="21114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it-IT" sz="1000" b="1" dirty="0">
                  <a:solidFill>
                    <a:srgbClr val="FFFFFF"/>
                  </a:solidFill>
                  <a:latin typeface="Calibri" panose="020F0502020204030204" pitchFamily="34" charset="0"/>
                </a:rPr>
                <a:t>MILANO</a:t>
              </a:r>
              <a:endParaRPr sz="1800" b="1" dirty="0">
                <a:latin typeface="Calibri" panose="020F0502020204030204" pitchFamily="34" charset="0"/>
              </a:endParaRPr>
            </a:p>
          </p:txBody>
        </p:sp>
      </p:grpSp>
    </p:spTree>
    <p:extLst>
      <p:ext uri="{BB962C8B-B14F-4D97-AF65-F5344CB8AC3E}">
        <p14:creationId xmlns:p14="http://schemas.microsoft.com/office/powerpoint/2010/main" val="15775236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3"/>
          <a:stretch>
            <a:fillRect/>
          </a:stretch>
        </p:blipFill>
        <p:spPr>
          <a:xfrm>
            <a:off x="918609" y="1510778"/>
            <a:ext cx="5846620" cy="1824434"/>
          </a:xfrm>
          <a:prstGeom prst="rect">
            <a:avLst/>
          </a:prstGeom>
        </p:spPr>
      </p:pic>
      <p:pic>
        <p:nvPicPr>
          <p:cNvPr id="8" name="Immagine 7"/>
          <p:cNvPicPr>
            <a:picLocks noChangeAspect="1"/>
          </p:cNvPicPr>
          <p:nvPr/>
        </p:nvPicPr>
        <p:blipFill>
          <a:blip r:embed="rId4"/>
          <a:stretch>
            <a:fillRect/>
          </a:stretch>
        </p:blipFill>
        <p:spPr>
          <a:xfrm>
            <a:off x="6933674" y="1451464"/>
            <a:ext cx="4784249" cy="1716761"/>
          </a:xfrm>
          <a:prstGeom prst="rect">
            <a:avLst/>
          </a:prstGeom>
        </p:spPr>
      </p:pic>
      <p:sp>
        <p:nvSpPr>
          <p:cNvPr id="10" name="Google Shape;91;p2"/>
          <p:cNvSpPr txBox="1">
            <a:spLocks noGrp="1"/>
          </p:cNvSpPr>
          <p:nvPr>
            <p:ph type="title"/>
          </p:nvPr>
        </p:nvSpPr>
        <p:spPr>
          <a:xfrm>
            <a:off x="238590" y="-264577"/>
            <a:ext cx="10515600" cy="1325700"/>
          </a:xfrm>
          <a:prstGeom prst="rect">
            <a:avLst/>
          </a:prstGeom>
        </p:spPr>
        <p:txBody>
          <a:bodyPr>
            <a:noAutofit/>
          </a:bodyPr>
          <a:lstStyle/>
          <a:p>
            <a:pPr>
              <a:lnSpc>
                <a:spcPct val="100000"/>
              </a:lnSpc>
              <a:buClr>
                <a:srgbClr val="000000"/>
              </a:buClr>
              <a:buFont typeface="Arial"/>
            </a:pPr>
            <a:r>
              <a:rPr lang="it-IT" sz="3467" b="1" kern="1200" spc="-1" dirty="0">
                <a:solidFill>
                  <a:srgbClr val="0070C0"/>
                </a:solidFill>
                <a:sym typeface="Arial"/>
              </a:rPr>
              <a:t>Twin-</a:t>
            </a:r>
            <a:r>
              <a:rPr lang="it-IT" sz="3467" b="1" kern="1200" spc="-1" dirty="0" err="1">
                <a:solidFill>
                  <a:srgbClr val="0070C0"/>
                </a:solidFill>
                <a:sym typeface="Arial"/>
              </a:rPr>
              <a:t>field</a:t>
            </a:r>
            <a:r>
              <a:rPr lang="it-IT" sz="3467" b="1" kern="1200" spc="-1" dirty="0">
                <a:solidFill>
                  <a:srgbClr val="0070C0"/>
                </a:solidFill>
                <a:sym typeface="Arial"/>
              </a:rPr>
              <a:t> QKD</a:t>
            </a:r>
            <a:endParaRPr sz="3467" b="1" kern="1200" spc="-1" dirty="0">
              <a:solidFill>
                <a:srgbClr val="0070C0"/>
              </a:solidFill>
              <a:sym typeface="Arial"/>
            </a:endParaRPr>
          </a:p>
        </p:txBody>
      </p:sp>
      <p:pic>
        <p:nvPicPr>
          <p:cNvPr id="13" name="Immagin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1905" y="4553577"/>
            <a:ext cx="4980836" cy="1543539"/>
          </a:xfrm>
          <a:prstGeom prst="rect">
            <a:avLst/>
          </a:prstGeom>
        </p:spPr>
      </p:pic>
      <p:pic>
        <p:nvPicPr>
          <p:cNvPr id="14" name="Immagine 13"/>
          <p:cNvPicPr>
            <a:picLocks noChangeAspect="1"/>
          </p:cNvPicPr>
          <p:nvPr/>
        </p:nvPicPr>
        <p:blipFill>
          <a:blip r:embed="rId6"/>
          <a:stretch>
            <a:fillRect/>
          </a:stretch>
        </p:blipFill>
        <p:spPr>
          <a:xfrm>
            <a:off x="502602" y="3460856"/>
            <a:ext cx="6431072" cy="2854151"/>
          </a:xfrm>
          <a:prstGeom prst="rect">
            <a:avLst/>
          </a:prstGeom>
        </p:spPr>
      </p:pic>
      <p:sp>
        <p:nvSpPr>
          <p:cNvPr id="2" name="Segnaposto piè di pagina 1"/>
          <p:cNvSpPr>
            <a:spLocks noGrp="1"/>
          </p:cNvSpPr>
          <p:nvPr>
            <p:ph type="ftr" idx="11"/>
          </p:nvPr>
        </p:nvSpPr>
        <p:spPr/>
        <p:txBody>
          <a:bodyPr/>
          <a:lstStyle/>
          <a:p>
            <a:r>
              <a:rPr lang="en-US"/>
              <a:t>9SFM - Kingscliff AUS - October 20th, 2023</a:t>
            </a:r>
            <a:endParaRPr lang="it-IT"/>
          </a:p>
        </p:txBody>
      </p:sp>
      <p:sp>
        <p:nvSpPr>
          <p:cNvPr id="3" name="CasellaDiTesto 2">
            <a:extLst>
              <a:ext uri="{FF2B5EF4-FFF2-40B4-BE49-F238E27FC236}">
                <a16:creationId xmlns:a16="http://schemas.microsoft.com/office/drawing/2014/main" id="{0D56C0BF-184A-3C84-55E9-391AF200B508}"/>
              </a:ext>
            </a:extLst>
          </p:cNvPr>
          <p:cNvSpPr txBox="1"/>
          <p:nvPr/>
        </p:nvSpPr>
        <p:spPr>
          <a:xfrm>
            <a:off x="8031890" y="3286410"/>
            <a:ext cx="2722300" cy="830997"/>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1600" b="1" dirty="0"/>
              <a:t>DOUBLING THE DISTANCE </a:t>
            </a:r>
            <a:r>
              <a:rPr lang="it-IT" sz="1600" b="1" cap="all" dirty="0" err="1"/>
              <a:t>between</a:t>
            </a:r>
            <a:r>
              <a:rPr lang="it-IT" sz="1600" b="1" cap="all" dirty="0"/>
              <a:t> </a:t>
            </a:r>
            <a:r>
              <a:rPr lang="it-IT" sz="1600" b="1" cap="all" dirty="0" err="1"/>
              <a:t>trusted</a:t>
            </a:r>
            <a:r>
              <a:rPr lang="it-IT" sz="1600" b="1" cap="all" dirty="0"/>
              <a:t> </a:t>
            </a:r>
            <a:r>
              <a:rPr lang="it-IT" sz="1600" b="1" cap="all" dirty="0" err="1"/>
              <a:t>nodes</a:t>
            </a:r>
            <a:endParaRPr lang="it-IT" sz="1600" b="1" cap="all" dirty="0"/>
          </a:p>
        </p:txBody>
      </p:sp>
    </p:spTree>
    <p:extLst>
      <p:ext uri="{BB962C8B-B14F-4D97-AF65-F5344CB8AC3E}">
        <p14:creationId xmlns:p14="http://schemas.microsoft.com/office/powerpoint/2010/main" val="28519688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a:xfrm>
            <a:off x="636487" y="3695570"/>
            <a:ext cx="10915029" cy="2308324"/>
          </a:xfrm>
          <a:prstGeom prst="rect">
            <a:avLst/>
          </a:prstGeom>
        </p:spPr>
        <p:txBody>
          <a:bodyPr wrap="square">
            <a:spAutoFit/>
          </a:bodyPr>
          <a:lstStyle/>
          <a:p>
            <a:pPr algn="just"/>
            <a:endParaRPr lang="en-US" sz="2400" dirty="0">
              <a:solidFill>
                <a:schemeClr val="tx1"/>
              </a:solidFill>
              <a:latin typeface="Calibri" panose="020F0502020204030204" pitchFamily="34" charset="0"/>
              <a:cs typeface="Calibri" panose="020F0502020204030204" pitchFamily="34" charset="0"/>
            </a:endParaRPr>
          </a:p>
          <a:p>
            <a:pPr marL="342900" indent="-342900" algn="just">
              <a:buFont typeface="Wingdings" panose="05000000000000000000" pitchFamily="2" charset="2"/>
              <a:buChar char="Ø"/>
            </a:pPr>
            <a:r>
              <a:rPr lang="en-US" sz="2400" dirty="0">
                <a:solidFill>
                  <a:schemeClr val="tx1"/>
                </a:solidFill>
                <a:latin typeface="Calibri" panose="020F0502020204030204" pitchFamily="34" charset="0"/>
                <a:cs typeface="Calibri" panose="020F0502020204030204" pitchFamily="34" charset="0"/>
              </a:rPr>
              <a:t>Alternative solution derived from </a:t>
            </a:r>
            <a:r>
              <a:rPr lang="en-US" sz="2400" dirty="0">
                <a:solidFill>
                  <a:srgbClr val="FF0000"/>
                </a:solidFill>
                <a:latin typeface="Calibri" panose="020F0502020204030204" pitchFamily="34" charset="0"/>
                <a:cs typeface="Calibri" panose="020F0502020204030204" pitchFamily="34" charset="0"/>
              </a:rPr>
              <a:t>atomic clocks </a:t>
            </a:r>
            <a:r>
              <a:rPr lang="en-US" sz="2400" dirty="0">
                <a:solidFill>
                  <a:schemeClr val="tx1"/>
                </a:solidFill>
                <a:latin typeface="Calibri" panose="020F0502020204030204" pitchFamily="34" charset="0"/>
                <a:cs typeface="Calibri" panose="020F0502020204030204" pitchFamily="34" charset="0"/>
              </a:rPr>
              <a:t>comparison technology</a:t>
            </a:r>
          </a:p>
          <a:p>
            <a:pPr marL="342900" indent="-342900" algn="just">
              <a:buFont typeface="Wingdings" panose="05000000000000000000" pitchFamily="2" charset="2"/>
              <a:buChar char="Ø"/>
            </a:pPr>
            <a:r>
              <a:rPr lang="en-US" sz="2400" dirty="0">
                <a:latin typeface="Calibri" panose="020F0502020204030204" pitchFamily="34" charset="0"/>
                <a:cs typeface="Calibri" panose="020F0502020204030204" pitchFamily="34" charset="0"/>
              </a:rPr>
              <a:t>The transmission of </a:t>
            </a:r>
            <a:r>
              <a:rPr lang="en-US" sz="2400" dirty="0">
                <a:solidFill>
                  <a:srgbClr val="FF0000"/>
                </a:solidFill>
                <a:latin typeface="Calibri" panose="020F0502020204030204" pitchFamily="34" charset="0"/>
                <a:cs typeface="Calibri" panose="020F0502020204030204" pitchFamily="34" charset="0"/>
              </a:rPr>
              <a:t>coherent laser radiation </a:t>
            </a:r>
            <a:r>
              <a:rPr lang="en-US" sz="2400" dirty="0">
                <a:latin typeface="Calibri" panose="020F0502020204030204" pitchFamily="34" charset="0"/>
                <a:cs typeface="Calibri" panose="020F0502020204030204" pitchFamily="34" charset="0"/>
              </a:rPr>
              <a:t>over thousand-kilometer-long fibers is exploited for the comparison of distant atomic clocks at the highest accuracy</a:t>
            </a:r>
          </a:p>
          <a:p>
            <a:pPr marL="342900" indent="-342900" algn="just">
              <a:buFont typeface="Wingdings" panose="05000000000000000000" pitchFamily="2" charset="2"/>
              <a:buChar char="Ø"/>
            </a:pPr>
            <a:r>
              <a:rPr lang="en-US" sz="24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Ultrastable</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lasers </a:t>
            </a:r>
            <a:r>
              <a:rPr lang="en-US" sz="2400" dirty="0">
                <a:latin typeface="Calibri" panose="020F0502020204030204" pitchFamily="34" charset="0"/>
                <a:ea typeface="Calibri" panose="020F0502020204030204" pitchFamily="34" charset="0"/>
                <a:cs typeface="Times New Roman" panose="02020603050405020304" pitchFamily="18" charset="0"/>
              </a:rPr>
              <a:t>+ the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active cancellation of the noise </a:t>
            </a:r>
            <a:r>
              <a:rPr lang="en-US" sz="2400" dirty="0">
                <a:latin typeface="Calibri" panose="020F0502020204030204" pitchFamily="34" charset="0"/>
                <a:ea typeface="Calibri" panose="020F0502020204030204" pitchFamily="34" charset="0"/>
                <a:cs typeface="Times New Roman" panose="02020603050405020304" pitchFamily="18" charset="0"/>
              </a:rPr>
              <a:t>introduced by connecting fibers  </a:t>
            </a:r>
            <a:r>
              <a:rPr lang="en-US" sz="24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clock comparison</a:t>
            </a:r>
            <a:r>
              <a:rPr lang="en-US" sz="2400" dirty="0">
                <a:latin typeface="Calibri" panose="020F0502020204030204" pitchFamily="34" charset="0"/>
                <a:cs typeface="Calibri" panose="020F0502020204030204" pitchFamily="34" charset="0"/>
              </a:rPr>
              <a:t> </a:t>
            </a:r>
            <a:endParaRPr lang="it-IT" sz="2400" dirty="0">
              <a:latin typeface="Calibri" panose="020F0502020204030204" pitchFamily="34" charset="0"/>
              <a:cs typeface="Calibri" panose="020F0502020204030204" pitchFamily="34" charset="0"/>
            </a:endParaRPr>
          </a:p>
        </p:txBody>
      </p:sp>
      <p:sp>
        <p:nvSpPr>
          <p:cNvPr id="3" name="Segnaposto piè di pagina 2"/>
          <p:cNvSpPr>
            <a:spLocks noGrp="1"/>
          </p:cNvSpPr>
          <p:nvPr>
            <p:ph type="ftr" idx="11"/>
          </p:nvPr>
        </p:nvSpPr>
        <p:spPr/>
        <p:txBody>
          <a:bodyPr/>
          <a:lstStyle/>
          <a:p>
            <a:r>
              <a:rPr lang="en-US"/>
              <a:t>9SFM - Kingscliff AUS - October 20th, 2023</a:t>
            </a:r>
            <a:endParaRPr lang="it-IT"/>
          </a:p>
        </p:txBody>
      </p:sp>
      <p:pic>
        <p:nvPicPr>
          <p:cNvPr id="4" name="Immagine 3">
            <a:extLst>
              <a:ext uri="{FF2B5EF4-FFF2-40B4-BE49-F238E27FC236}">
                <a16:creationId xmlns:a16="http://schemas.microsoft.com/office/drawing/2014/main" id="{4593568F-16E0-D422-E2C8-37B5BC0D553D}"/>
              </a:ext>
            </a:extLst>
          </p:cNvPr>
          <p:cNvPicPr>
            <a:picLocks noChangeAspect="1"/>
          </p:cNvPicPr>
          <p:nvPr/>
        </p:nvPicPr>
        <p:blipFill>
          <a:blip r:embed="rId3"/>
          <a:stretch>
            <a:fillRect/>
          </a:stretch>
        </p:blipFill>
        <p:spPr>
          <a:xfrm>
            <a:off x="892410" y="1030288"/>
            <a:ext cx="6943562" cy="2410458"/>
          </a:xfrm>
          <a:prstGeom prst="rect">
            <a:avLst/>
          </a:prstGeom>
        </p:spPr>
      </p:pic>
      <p:pic>
        <p:nvPicPr>
          <p:cNvPr id="5" name="Immagine 4">
            <a:extLst>
              <a:ext uri="{FF2B5EF4-FFF2-40B4-BE49-F238E27FC236}">
                <a16:creationId xmlns:a16="http://schemas.microsoft.com/office/drawing/2014/main" id="{BFC4581A-6FD3-AD4B-1FD4-60931DEC23E5}"/>
              </a:ext>
            </a:extLst>
          </p:cNvPr>
          <p:cNvPicPr>
            <a:picLocks noChangeAspect="1"/>
          </p:cNvPicPr>
          <p:nvPr/>
        </p:nvPicPr>
        <p:blipFill>
          <a:blip r:embed="rId4"/>
          <a:stretch>
            <a:fillRect/>
          </a:stretch>
        </p:blipFill>
        <p:spPr>
          <a:xfrm>
            <a:off x="9170476" y="3043885"/>
            <a:ext cx="1960577" cy="821427"/>
          </a:xfrm>
          <a:prstGeom prst="rect">
            <a:avLst/>
          </a:prstGeom>
        </p:spPr>
      </p:pic>
      <p:pic>
        <p:nvPicPr>
          <p:cNvPr id="8" name="Picture 8" descr="https://snapsystem.net/wp-content/uploads/2015/07/Toshiba-Logo.png">
            <a:extLst>
              <a:ext uri="{FF2B5EF4-FFF2-40B4-BE49-F238E27FC236}">
                <a16:creationId xmlns:a16="http://schemas.microsoft.com/office/drawing/2014/main" id="{7470A2A1-6DC5-6B76-2CF1-D91E7B9945D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48791" y="2270884"/>
            <a:ext cx="1803949" cy="560285"/>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8">
            <a:extLst>
              <a:ext uri="{FF2B5EF4-FFF2-40B4-BE49-F238E27FC236}">
                <a16:creationId xmlns:a16="http://schemas.microsoft.com/office/drawing/2014/main" id="{C9B2AF26-DA8B-4B7F-A07A-D625C28E3051}"/>
              </a:ext>
            </a:extLst>
          </p:cNvPr>
          <p:cNvPicPr>
            <a:picLocks noChangeAspect="1"/>
          </p:cNvPicPr>
          <p:nvPr/>
        </p:nvPicPr>
        <p:blipFill>
          <a:blip r:embed="rId6"/>
          <a:stretch>
            <a:fillRect/>
          </a:stretch>
        </p:blipFill>
        <p:spPr>
          <a:xfrm>
            <a:off x="9248791" y="1288587"/>
            <a:ext cx="2439854" cy="801085"/>
          </a:xfrm>
          <a:prstGeom prst="rect">
            <a:avLst/>
          </a:prstGeom>
        </p:spPr>
      </p:pic>
      <p:sp>
        <p:nvSpPr>
          <p:cNvPr id="7" name="CasellaDiTesto 6">
            <a:extLst>
              <a:ext uri="{FF2B5EF4-FFF2-40B4-BE49-F238E27FC236}">
                <a16:creationId xmlns:a16="http://schemas.microsoft.com/office/drawing/2014/main" id="{498E6C58-A06E-A7F0-3B4F-CDF0D36FA541}"/>
              </a:ext>
            </a:extLst>
          </p:cNvPr>
          <p:cNvSpPr txBox="1"/>
          <p:nvPr/>
        </p:nvSpPr>
        <p:spPr>
          <a:xfrm>
            <a:off x="46346" y="38561"/>
            <a:ext cx="12145653" cy="625877"/>
          </a:xfrm>
          <a:prstGeom prst="rect">
            <a:avLst/>
          </a:prstGeom>
          <a:noFill/>
        </p:spPr>
        <p:txBody>
          <a:bodyPr wrap="square">
            <a:spAutoFit/>
          </a:bodyPr>
          <a:lstStyle/>
          <a:p>
            <a:r>
              <a:rPr lang="it-IT" sz="3467" b="1" kern="1200" spc="-1" dirty="0">
                <a:solidFill>
                  <a:srgbClr val="0070C0"/>
                </a:solidFill>
                <a:latin typeface="Calibri"/>
                <a:ea typeface="Calibri"/>
                <a:cs typeface="Calibri"/>
                <a:sym typeface="Calibri"/>
              </a:rPr>
              <a:t>Frequency </a:t>
            </a:r>
            <a:r>
              <a:rPr lang="it-IT" sz="3467" b="1" kern="1200" spc="-1" dirty="0" err="1">
                <a:solidFill>
                  <a:srgbClr val="0070C0"/>
                </a:solidFill>
                <a:latin typeface="Calibri"/>
                <a:ea typeface="Calibri"/>
                <a:cs typeface="Calibri"/>
                <a:sym typeface="Calibri"/>
              </a:rPr>
              <a:t>Metrology</a:t>
            </a:r>
            <a:r>
              <a:rPr lang="it-IT" sz="3467" b="1" kern="1200" spc="-1" dirty="0">
                <a:solidFill>
                  <a:srgbClr val="0070C0"/>
                </a:solidFill>
                <a:latin typeface="Calibri"/>
                <a:ea typeface="Calibri"/>
                <a:cs typeface="Calibri"/>
                <a:sym typeface="Calibri"/>
              </a:rPr>
              <a:t> and TF- QKD: </a:t>
            </a:r>
            <a:r>
              <a:rPr lang="it-IT" sz="3467" b="1" kern="1200" spc="-1" dirty="0" err="1">
                <a:solidFill>
                  <a:srgbClr val="0070C0"/>
                </a:solidFill>
                <a:latin typeface="Calibri"/>
                <a:ea typeface="Calibri"/>
                <a:cs typeface="Calibri"/>
                <a:sym typeface="Calibri"/>
              </a:rPr>
              <a:t>technological</a:t>
            </a:r>
            <a:r>
              <a:rPr lang="it-IT" sz="3467" b="1" kern="1200" spc="-1" dirty="0">
                <a:solidFill>
                  <a:srgbClr val="0070C0"/>
                </a:solidFill>
                <a:latin typeface="Calibri"/>
                <a:ea typeface="Calibri"/>
                <a:cs typeface="Calibri"/>
                <a:sym typeface="Calibri"/>
              </a:rPr>
              <a:t> </a:t>
            </a:r>
            <a:r>
              <a:rPr lang="it-IT" sz="3467" b="1" kern="1200" spc="-1" dirty="0" err="1">
                <a:solidFill>
                  <a:srgbClr val="0070C0"/>
                </a:solidFill>
                <a:latin typeface="Calibri"/>
                <a:ea typeface="Calibri"/>
                <a:cs typeface="Calibri"/>
                <a:sym typeface="Calibri"/>
              </a:rPr>
              <a:t>convergence</a:t>
            </a:r>
            <a:endParaRPr lang="it-IT" sz="3467" b="1" kern="1200" spc="-1" dirty="0">
              <a:solidFill>
                <a:srgbClr val="0070C0"/>
              </a:solidFill>
              <a:latin typeface="Calibri"/>
              <a:ea typeface="Calibri"/>
              <a:cs typeface="Calibri"/>
              <a:sym typeface="Calibri"/>
            </a:endParaRPr>
          </a:p>
        </p:txBody>
      </p:sp>
    </p:spTree>
    <p:extLst>
      <p:ext uri="{BB962C8B-B14F-4D97-AF65-F5344CB8AC3E}">
        <p14:creationId xmlns:p14="http://schemas.microsoft.com/office/powerpoint/2010/main" val="36425363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6234379" y="2509342"/>
            <a:ext cx="5880748" cy="3311521"/>
          </a:xfrm>
          <a:prstGeom prst="rect">
            <a:avLst/>
          </a:prstGeom>
        </p:spPr>
      </p:pic>
      <p:sp>
        <p:nvSpPr>
          <p:cNvPr id="3" name="TextBox 19"/>
          <p:cNvSpPr txBox="1">
            <a:spLocks noChangeArrowheads="1"/>
          </p:cNvSpPr>
          <p:nvPr/>
        </p:nvSpPr>
        <p:spPr bwMode="auto">
          <a:xfrm>
            <a:off x="144811" y="4165103"/>
            <a:ext cx="5723024" cy="1934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57" tIns="43478" rIns="86957" bIns="43478">
            <a:spAutoFit/>
          </a:bodyPr>
          <a:lstStyle>
            <a:lvl1pPr eaLnBrk="0" hangingPunct="0">
              <a:defRPr sz="2000">
                <a:solidFill>
                  <a:schemeClr val="tx1"/>
                </a:solidFill>
                <a:latin typeface="Arial" charset="0"/>
                <a:ea typeface="ＭＳ Ｐゴシック" pitchFamily="-106" charset="-128"/>
              </a:defRPr>
            </a:lvl1pPr>
            <a:lvl2pPr eaLnBrk="0" hangingPunct="0">
              <a:defRPr sz="2000">
                <a:solidFill>
                  <a:schemeClr val="tx1"/>
                </a:solidFill>
                <a:latin typeface="Arial" charset="0"/>
                <a:ea typeface="ＭＳ Ｐゴシック" pitchFamily="-106" charset="-128"/>
              </a:defRPr>
            </a:lvl2pPr>
            <a:lvl3pPr marL="1143000" indent="-228600" eaLnBrk="0" hangingPunct="0">
              <a:defRPr sz="2000">
                <a:solidFill>
                  <a:schemeClr val="tx1"/>
                </a:solidFill>
                <a:latin typeface="Arial" charset="0"/>
                <a:ea typeface="ＭＳ Ｐゴシック" pitchFamily="-106" charset="-128"/>
              </a:defRPr>
            </a:lvl3pPr>
            <a:lvl4pPr marL="1600200" indent="-228600" eaLnBrk="0" hangingPunct="0">
              <a:defRPr sz="2000">
                <a:solidFill>
                  <a:schemeClr val="tx1"/>
                </a:solidFill>
                <a:latin typeface="Arial" charset="0"/>
                <a:ea typeface="ＭＳ Ｐゴシック" pitchFamily="-106" charset="-128"/>
              </a:defRPr>
            </a:lvl4pPr>
            <a:lvl5pPr marL="2057400" indent="-228600" eaLnBrk="0" hangingPunct="0">
              <a:defRPr sz="2000">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06" charset="-128"/>
              </a:defRPr>
            </a:lvl9pPr>
          </a:lstStyle>
          <a:p>
            <a:pPr algn="just"/>
            <a:r>
              <a:rPr lang="en-US" sz="2400" dirty="0">
                <a:solidFill>
                  <a:schemeClr val="accent5"/>
                </a:solidFill>
                <a:latin typeface="Calibri" panose="020F0502020204030204" pitchFamily="34" charset="0"/>
                <a:cs typeface="Calibri" panose="020F0502020204030204" pitchFamily="34" charset="0"/>
              </a:rPr>
              <a:t>Our approach</a:t>
            </a:r>
            <a:r>
              <a:rPr lang="en-US" sz="2400" dirty="0">
                <a:latin typeface="Calibri" panose="020F0502020204030204" pitchFamily="34" charset="0"/>
                <a:cs typeface="Calibri" panose="020F0502020204030204" pitchFamily="34" charset="0"/>
              </a:rPr>
              <a:t>: a reference laser frequency </a:t>
            </a:r>
            <a:r>
              <a:rPr lang="en-US" sz="2400" dirty="0" err="1">
                <a:latin typeface="Symbol" panose="05050102010706020507" pitchFamily="18" charset="2"/>
                <a:cs typeface="Calibri" panose="020F0502020204030204" pitchFamily="34" charset="0"/>
              </a:rPr>
              <a:t>n</a:t>
            </a:r>
            <a:r>
              <a:rPr lang="en-US" sz="2400" baseline="-25000" dirty="0" err="1">
                <a:latin typeface="Calibri" panose="020F0502020204030204" pitchFamily="34" charset="0"/>
                <a:cs typeface="Calibri" panose="020F0502020204030204" pitchFamily="34" charset="0"/>
              </a:rPr>
              <a:t>R</a:t>
            </a:r>
            <a:r>
              <a:rPr lang="en-US" sz="2400" dirty="0">
                <a:latin typeface="Calibri" panose="020F0502020204030204" pitchFamily="34" charset="0"/>
                <a:cs typeface="Calibri" panose="020F0502020204030204" pitchFamily="34" charset="0"/>
              </a:rPr>
              <a:t> to Alice and Bob + an additional </a:t>
            </a:r>
            <a:r>
              <a:rPr lang="en-US" sz="2400" dirty="0">
                <a:solidFill>
                  <a:srgbClr val="FF0000"/>
                </a:solidFill>
                <a:latin typeface="Calibri" panose="020F0502020204030204" pitchFamily="34" charset="0"/>
                <a:cs typeface="Calibri" panose="020F0502020204030204" pitchFamily="34" charset="0"/>
              </a:rPr>
              <a:t>sensing laser </a:t>
            </a:r>
            <a:r>
              <a:rPr lang="en-US" sz="2400" dirty="0">
                <a:latin typeface="Calibri" panose="020F0502020204030204" pitchFamily="34" charset="0"/>
                <a:cs typeface="Calibri" panose="020F0502020204030204" pitchFamily="34" charset="0"/>
              </a:rPr>
              <a:t>frequency </a:t>
            </a:r>
            <a:r>
              <a:rPr lang="en-US" sz="2400" dirty="0" err="1">
                <a:latin typeface="Symbol" panose="05050102010706020507" pitchFamily="18" charset="2"/>
              </a:rPr>
              <a:t>n</a:t>
            </a:r>
            <a:r>
              <a:rPr lang="en-US" sz="2400" baseline="-25000" dirty="0" err="1">
                <a:latin typeface="Arial" panose="020B0604020202020204" pitchFamily="34" charset="0"/>
                <a:cs typeface="Arial" panose="020B0604020202020204" pitchFamily="34" charset="0"/>
              </a:rPr>
              <a:t>S</a:t>
            </a:r>
            <a:r>
              <a:rPr lang="en-US" sz="2400" baseline="-25000" dirty="0">
                <a:latin typeface="Arial" panose="020B0604020202020204" pitchFamily="34" charset="0"/>
                <a:cs typeface="Arial" panose="020B0604020202020204" pitchFamily="34" charset="0"/>
              </a:rPr>
              <a:t> </a:t>
            </a:r>
            <a:r>
              <a:rPr lang="en-US" sz="2400" dirty="0">
                <a:latin typeface="Calibri" panose="020F0502020204030204" pitchFamily="34" charset="0"/>
                <a:cs typeface="Calibri" panose="020F0502020204030204" pitchFamily="34" charset="0"/>
              </a:rPr>
              <a:t>over the service fiber with the reference laser, and the QKD fibers </a:t>
            </a:r>
            <a:r>
              <a:rPr lang="en-US" sz="2400" dirty="0">
                <a:solidFill>
                  <a:srgbClr val="FF0000"/>
                </a:solidFill>
                <a:latin typeface="Calibri" panose="020F0502020204030204" pitchFamily="34" charset="0"/>
                <a:cs typeface="Calibri" panose="020F0502020204030204" pitchFamily="34" charset="0"/>
              </a:rPr>
              <a:t>together with the QKD lasers</a:t>
            </a:r>
          </a:p>
        </p:txBody>
      </p:sp>
      <p:sp>
        <p:nvSpPr>
          <p:cNvPr id="4" name="Google Shape;91;p2"/>
          <p:cNvSpPr txBox="1">
            <a:spLocks noGrp="1"/>
          </p:cNvSpPr>
          <p:nvPr>
            <p:ph type="title"/>
          </p:nvPr>
        </p:nvSpPr>
        <p:spPr>
          <a:xfrm>
            <a:off x="368503" y="-229837"/>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it-IT" sz="3467" b="1" kern="1200" spc="-1" dirty="0">
                <a:solidFill>
                  <a:srgbClr val="0070C0"/>
                </a:solidFill>
              </a:rPr>
              <a:t>Twin-field QKD setup</a:t>
            </a:r>
            <a:endParaRPr sz="3467" b="1" kern="1200" spc="-1" dirty="0">
              <a:solidFill>
                <a:srgbClr val="0070C0"/>
              </a:solidFill>
            </a:endParaRPr>
          </a:p>
        </p:txBody>
      </p:sp>
      <p:sp>
        <p:nvSpPr>
          <p:cNvPr id="8" name="Rettangolo 7"/>
          <p:cNvSpPr/>
          <p:nvPr/>
        </p:nvSpPr>
        <p:spPr>
          <a:xfrm>
            <a:off x="282969" y="3096673"/>
            <a:ext cx="5218084" cy="830997"/>
          </a:xfrm>
          <a:prstGeom prst="rect">
            <a:avLst/>
          </a:prstGeom>
        </p:spPr>
        <p:txBody>
          <a:bodyPr wrap="square">
            <a:spAutoFit/>
          </a:bodyPr>
          <a:lstStyle/>
          <a:p>
            <a:pPr marL="457200" lvl="0" indent="-457200" algn="just">
              <a:buFont typeface="Arial" panose="020B0604020202020204" pitchFamily="34" charset="0"/>
              <a:buChar char="•"/>
            </a:pPr>
            <a:r>
              <a:rPr lang="en-US" sz="2400" dirty="0">
                <a:solidFill>
                  <a:srgbClr val="0070C0"/>
                </a:solidFill>
                <a:latin typeface="Calibri" panose="020F0502020204030204" pitchFamily="34" charset="0"/>
                <a:cs typeface="Calibri" panose="020F0502020204030204" pitchFamily="34" charset="0"/>
              </a:rPr>
              <a:t>tight control of the fiber noise</a:t>
            </a:r>
          </a:p>
          <a:p>
            <a:pPr marL="457200" lvl="0" indent="-457200" algn="just">
              <a:buFont typeface="Arial" panose="020B0604020202020204" pitchFamily="34" charset="0"/>
              <a:buChar char="•"/>
            </a:pPr>
            <a:r>
              <a:rPr lang="en-US" sz="2400" dirty="0">
                <a:solidFill>
                  <a:srgbClr val="0070C0"/>
                </a:solidFill>
                <a:latin typeface="Calibri" panose="020F0502020204030204" pitchFamily="34" charset="0"/>
                <a:cs typeface="Calibri" panose="020F0502020204030204" pitchFamily="34" charset="0"/>
              </a:rPr>
              <a:t>simultaneous key streaming</a:t>
            </a:r>
          </a:p>
        </p:txBody>
      </p:sp>
      <p:sp>
        <p:nvSpPr>
          <p:cNvPr id="5" name="Segnaposto piè di pagina 4"/>
          <p:cNvSpPr>
            <a:spLocks noGrp="1"/>
          </p:cNvSpPr>
          <p:nvPr>
            <p:ph type="ftr" idx="11"/>
          </p:nvPr>
        </p:nvSpPr>
        <p:spPr/>
        <p:txBody>
          <a:bodyPr/>
          <a:lstStyle/>
          <a:p>
            <a:r>
              <a:rPr lang="en-US"/>
              <a:t>9SFM - Kingscliff AUS - October 20th, 2023</a:t>
            </a:r>
            <a:endParaRPr lang="it-IT"/>
          </a:p>
        </p:txBody>
      </p:sp>
      <p:sp>
        <p:nvSpPr>
          <p:cNvPr id="6" name="TextBox 19">
            <a:extLst>
              <a:ext uri="{FF2B5EF4-FFF2-40B4-BE49-F238E27FC236}">
                <a16:creationId xmlns:a16="http://schemas.microsoft.com/office/drawing/2014/main" id="{B236F79D-54C5-CC68-636D-A40A51B09CBF}"/>
              </a:ext>
            </a:extLst>
          </p:cNvPr>
          <p:cNvSpPr txBox="1">
            <a:spLocks noChangeArrowheads="1"/>
          </p:cNvSpPr>
          <p:nvPr/>
        </p:nvSpPr>
        <p:spPr bwMode="auto">
          <a:xfrm>
            <a:off x="6096000" y="1095863"/>
            <a:ext cx="5358672" cy="119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57" tIns="43478" rIns="86957" bIns="43478">
            <a:spAutoFit/>
          </a:bodyPr>
          <a:lstStyle>
            <a:lvl1pPr eaLnBrk="0" hangingPunct="0">
              <a:defRPr sz="2000">
                <a:solidFill>
                  <a:schemeClr val="tx1"/>
                </a:solidFill>
                <a:latin typeface="Arial" charset="0"/>
                <a:ea typeface="ＭＳ Ｐゴシック" pitchFamily="-106" charset="-128"/>
              </a:defRPr>
            </a:lvl1pPr>
            <a:lvl2pPr eaLnBrk="0" hangingPunct="0">
              <a:defRPr sz="2000">
                <a:solidFill>
                  <a:schemeClr val="tx1"/>
                </a:solidFill>
                <a:latin typeface="Arial" charset="0"/>
                <a:ea typeface="ＭＳ Ｐゴシック" pitchFamily="-106" charset="-128"/>
              </a:defRPr>
            </a:lvl2pPr>
            <a:lvl3pPr marL="1143000" indent="-228600" eaLnBrk="0" hangingPunct="0">
              <a:defRPr sz="2000">
                <a:solidFill>
                  <a:schemeClr val="tx1"/>
                </a:solidFill>
                <a:latin typeface="Arial" charset="0"/>
                <a:ea typeface="ＭＳ Ｐゴシック" pitchFamily="-106" charset="-128"/>
              </a:defRPr>
            </a:lvl3pPr>
            <a:lvl4pPr marL="1600200" indent="-228600" eaLnBrk="0" hangingPunct="0">
              <a:defRPr sz="2000">
                <a:solidFill>
                  <a:schemeClr val="tx1"/>
                </a:solidFill>
                <a:latin typeface="Arial" charset="0"/>
                <a:ea typeface="ＭＳ Ｐゴシック" pitchFamily="-106" charset="-128"/>
              </a:defRPr>
            </a:lvl4pPr>
            <a:lvl5pPr marL="2057400" indent="-228600" eaLnBrk="0" hangingPunct="0">
              <a:defRPr sz="2000">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06" charset="-128"/>
              </a:defRPr>
            </a:lvl9pPr>
          </a:lstStyle>
          <a:p>
            <a:pPr algn="just"/>
            <a:r>
              <a:rPr lang="en-US" sz="2400" dirty="0">
                <a:solidFill>
                  <a:schemeClr val="accent5"/>
                </a:solidFill>
                <a:latin typeface="Calibri" panose="020F0502020204030204" pitchFamily="34" charset="0"/>
                <a:cs typeface="Calibri" panose="020F0502020204030204" pitchFamily="34" charset="0"/>
              </a:rPr>
              <a:t>Ideal TF-QKD</a:t>
            </a:r>
            <a:r>
              <a:rPr lang="en-US" sz="2400" dirty="0">
                <a:latin typeface="Calibri" panose="020F0502020204030204" pitchFamily="34" charset="0"/>
                <a:cs typeface="Calibri" panose="020F0502020204030204" pitchFamily="34" charset="0"/>
              </a:rPr>
              <a:t>: Alice and Bob encode quantum states on local lasers with equal frequencies </a:t>
            </a:r>
            <a:r>
              <a:rPr lang="en-US" sz="2400" dirty="0" err="1">
                <a:latin typeface="Symbol" panose="05050102010706020507" pitchFamily="18" charset="2"/>
                <a:cs typeface="Calibri" panose="020F0502020204030204" pitchFamily="34" charset="0"/>
              </a:rPr>
              <a:t>n</a:t>
            </a:r>
            <a:r>
              <a:rPr lang="en-US" sz="2400" baseline="-25000" dirty="0" err="1">
                <a:latin typeface="Calibri" panose="020F0502020204030204" pitchFamily="34" charset="0"/>
                <a:cs typeface="Calibri" panose="020F0502020204030204" pitchFamily="34" charset="0"/>
              </a:rPr>
              <a:t>A</a:t>
            </a:r>
            <a:r>
              <a:rPr lang="en-US" sz="2400" dirty="0">
                <a:latin typeface="Calibri" panose="020F0502020204030204" pitchFamily="34" charset="0"/>
                <a:cs typeface="Calibri" panose="020F0502020204030204" pitchFamily="34" charset="0"/>
              </a:rPr>
              <a:t> = </a:t>
            </a:r>
            <a:r>
              <a:rPr lang="en-US" sz="2400" dirty="0" err="1">
                <a:latin typeface="Symbol" panose="05050102010706020507" pitchFamily="18" charset="2"/>
                <a:cs typeface="Calibri" panose="020F0502020204030204" pitchFamily="34" charset="0"/>
              </a:rPr>
              <a:t>n</a:t>
            </a:r>
            <a:r>
              <a:rPr lang="en-US" sz="2400" baseline="-25000" dirty="0" err="1">
                <a:latin typeface="Calibri" panose="020F0502020204030204" pitchFamily="34" charset="0"/>
                <a:cs typeface="Calibri" panose="020F0502020204030204" pitchFamily="34" charset="0"/>
              </a:rPr>
              <a:t>B</a:t>
            </a:r>
            <a:endParaRPr lang="en-US" sz="2400" dirty="0">
              <a:latin typeface="Calibri" panose="020F0502020204030204" pitchFamily="34" charset="0"/>
              <a:cs typeface="Calibri" panose="020F0502020204030204" pitchFamily="34" charset="0"/>
            </a:endParaRPr>
          </a:p>
        </p:txBody>
      </p:sp>
      <p:pic>
        <p:nvPicPr>
          <p:cNvPr id="7" name="Immagine 6">
            <a:extLst>
              <a:ext uri="{FF2B5EF4-FFF2-40B4-BE49-F238E27FC236}">
                <a16:creationId xmlns:a16="http://schemas.microsoft.com/office/drawing/2014/main" id="{005CEC5B-BC85-E9FD-40EB-C23D39409A56}"/>
              </a:ext>
            </a:extLst>
          </p:cNvPr>
          <p:cNvPicPr>
            <a:picLocks noChangeAspect="1"/>
          </p:cNvPicPr>
          <p:nvPr/>
        </p:nvPicPr>
        <p:blipFill>
          <a:blip r:embed="rId4"/>
          <a:stretch>
            <a:fillRect/>
          </a:stretch>
        </p:blipFill>
        <p:spPr>
          <a:xfrm>
            <a:off x="1" y="735533"/>
            <a:ext cx="5665422" cy="2410004"/>
          </a:xfrm>
          <a:prstGeom prst="rect">
            <a:avLst/>
          </a:prstGeom>
        </p:spPr>
      </p:pic>
    </p:spTree>
    <p:extLst>
      <p:ext uri="{BB962C8B-B14F-4D97-AF65-F5344CB8AC3E}">
        <p14:creationId xmlns:p14="http://schemas.microsoft.com/office/powerpoint/2010/main" val="3750173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715384" y="505306"/>
            <a:ext cx="10554148" cy="5916606"/>
          </a:xfrm>
          <a:prstGeom prst="rect">
            <a:avLst/>
          </a:prstGeom>
        </p:spPr>
      </p:pic>
      <p:sp>
        <p:nvSpPr>
          <p:cNvPr id="2" name="CasellaDiTesto 1"/>
          <p:cNvSpPr txBox="1"/>
          <p:nvPr/>
        </p:nvSpPr>
        <p:spPr>
          <a:xfrm>
            <a:off x="4495106" y="1112504"/>
            <a:ext cx="2197524" cy="1200329"/>
          </a:xfrm>
          <a:prstGeom prst="rect">
            <a:avLst/>
          </a:prstGeom>
          <a:noFill/>
        </p:spPr>
        <p:txBody>
          <a:bodyPr wrap="square" rtlCol="0">
            <a:spAutoFit/>
          </a:bodyPr>
          <a:lstStyle/>
          <a:p>
            <a:r>
              <a:rPr lang="it-IT" sz="2400" dirty="0">
                <a:solidFill>
                  <a:schemeClr val="bg1"/>
                </a:solidFill>
              </a:rPr>
              <a:t>TESTBED</a:t>
            </a:r>
          </a:p>
          <a:p>
            <a:r>
              <a:rPr lang="it-IT" sz="2400" dirty="0">
                <a:solidFill>
                  <a:schemeClr val="bg1"/>
                </a:solidFill>
              </a:rPr>
              <a:t>206 km</a:t>
            </a:r>
          </a:p>
          <a:p>
            <a:r>
              <a:rPr lang="it-IT" sz="2400" dirty="0">
                <a:solidFill>
                  <a:schemeClr val="bg1"/>
                </a:solidFill>
              </a:rPr>
              <a:t>65 dB</a:t>
            </a:r>
          </a:p>
        </p:txBody>
      </p:sp>
      <p:sp>
        <p:nvSpPr>
          <p:cNvPr id="5" name="CasellaDiTesto 4"/>
          <p:cNvSpPr txBox="1"/>
          <p:nvPr/>
        </p:nvSpPr>
        <p:spPr>
          <a:xfrm flipH="1">
            <a:off x="10181940" y="804727"/>
            <a:ext cx="1374519" cy="523220"/>
          </a:xfrm>
          <a:prstGeom prst="rect">
            <a:avLst/>
          </a:prstGeom>
          <a:noFill/>
        </p:spPr>
        <p:txBody>
          <a:bodyPr wrap="square" rtlCol="0">
            <a:spAutoFit/>
          </a:bodyPr>
          <a:lstStyle/>
          <a:p>
            <a:pPr algn="ctr"/>
            <a:r>
              <a:rPr lang="it-IT" dirty="0"/>
              <a:t>IQB</a:t>
            </a:r>
          </a:p>
          <a:p>
            <a:pPr algn="ctr"/>
            <a:r>
              <a:rPr lang="it-IT" dirty="0"/>
              <a:t>1800 km</a:t>
            </a:r>
          </a:p>
        </p:txBody>
      </p:sp>
      <p:sp>
        <p:nvSpPr>
          <p:cNvPr id="6" name="Rettangolo 5"/>
          <p:cNvSpPr/>
          <p:nvPr/>
        </p:nvSpPr>
        <p:spPr>
          <a:xfrm>
            <a:off x="3426824" y="4122044"/>
            <a:ext cx="1197764" cy="307777"/>
          </a:xfrm>
          <a:prstGeom prst="rect">
            <a:avLst/>
          </a:prstGeom>
        </p:spPr>
        <p:txBody>
          <a:bodyPr wrap="none">
            <a:spAutoFit/>
          </a:bodyPr>
          <a:lstStyle/>
          <a:p>
            <a:r>
              <a:rPr lang="en-US" dirty="0" err="1">
                <a:latin typeface="Symbol" panose="05050102010706020507" pitchFamily="18" charset="2"/>
              </a:rPr>
              <a:t>n</a:t>
            </a:r>
            <a:r>
              <a:rPr lang="en-US" baseline="-25000" dirty="0" err="1">
                <a:latin typeface="Arial" panose="020B0604020202020204" pitchFamily="34" charset="0"/>
                <a:cs typeface="Arial" panose="020B0604020202020204" pitchFamily="34" charset="0"/>
              </a:rPr>
              <a:t>R</a:t>
            </a:r>
            <a:r>
              <a:rPr lang="en-US"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1542.14</a:t>
            </a:r>
            <a:endParaRPr lang="it-IT" dirty="0"/>
          </a:p>
        </p:txBody>
      </p:sp>
      <p:sp>
        <p:nvSpPr>
          <p:cNvPr id="7" name="Rettangolo 6"/>
          <p:cNvSpPr/>
          <p:nvPr/>
        </p:nvSpPr>
        <p:spPr>
          <a:xfrm>
            <a:off x="6872616" y="4111691"/>
            <a:ext cx="1170513" cy="307777"/>
          </a:xfrm>
          <a:prstGeom prst="rect">
            <a:avLst/>
          </a:prstGeom>
        </p:spPr>
        <p:txBody>
          <a:bodyPr wrap="none">
            <a:spAutoFit/>
          </a:bodyPr>
          <a:lstStyle/>
          <a:p>
            <a:r>
              <a:rPr lang="en-US" dirty="0">
                <a:latin typeface="Symbol" panose="05050102010706020507" pitchFamily="18" charset="2"/>
              </a:rPr>
              <a:t>n</a:t>
            </a:r>
            <a:r>
              <a:rPr lang="en-US" baseline="-25000" dirty="0">
                <a:latin typeface="Arial" panose="020B0604020202020204" pitchFamily="34" charset="0"/>
                <a:cs typeface="Arial" panose="020B0604020202020204" pitchFamily="34" charset="0"/>
              </a:rPr>
              <a:t>s </a:t>
            </a:r>
            <a:r>
              <a:rPr lang="en-US" dirty="0">
                <a:latin typeface="Arial" panose="020B0604020202020204" pitchFamily="34" charset="0"/>
                <a:cs typeface="Arial" panose="020B0604020202020204" pitchFamily="34" charset="0"/>
              </a:rPr>
              <a:t>= 1543.33</a:t>
            </a:r>
            <a:endParaRPr lang="it-IT" dirty="0"/>
          </a:p>
        </p:txBody>
      </p:sp>
      <p:sp>
        <p:nvSpPr>
          <p:cNvPr id="3" name="Segnaposto piè di pagina 2"/>
          <p:cNvSpPr>
            <a:spLocks noGrp="1"/>
          </p:cNvSpPr>
          <p:nvPr>
            <p:ph type="ftr" idx="11"/>
          </p:nvPr>
        </p:nvSpPr>
        <p:spPr/>
        <p:txBody>
          <a:bodyPr/>
          <a:lstStyle/>
          <a:p>
            <a:r>
              <a:rPr lang="en-US"/>
              <a:t>9SFM - Kingscliff AUS - October 20th, 2023</a:t>
            </a:r>
            <a:endParaRPr lang="it-IT"/>
          </a:p>
        </p:txBody>
      </p:sp>
      <p:pic>
        <p:nvPicPr>
          <p:cNvPr id="8" name="Immagine 7"/>
          <p:cNvPicPr>
            <a:picLocks noChangeAspect="1"/>
          </p:cNvPicPr>
          <p:nvPr/>
        </p:nvPicPr>
        <p:blipFill>
          <a:blip r:embed="rId4"/>
          <a:stretch>
            <a:fillRect/>
          </a:stretch>
        </p:blipFill>
        <p:spPr>
          <a:xfrm>
            <a:off x="4624588" y="6329350"/>
            <a:ext cx="381000" cy="419100"/>
          </a:xfrm>
          <a:prstGeom prst="rect">
            <a:avLst/>
          </a:prstGeom>
        </p:spPr>
      </p:pic>
      <p:cxnSp>
        <p:nvCxnSpPr>
          <p:cNvPr id="10" name="Connettore 2 9"/>
          <p:cNvCxnSpPr/>
          <p:nvPr/>
        </p:nvCxnSpPr>
        <p:spPr>
          <a:xfrm flipH="1">
            <a:off x="4991548" y="5572461"/>
            <a:ext cx="1104452" cy="783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Ovale 10"/>
          <p:cNvSpPr/>
          <p:nvPr/>
        </p:nvSpPr>
        <p:spPr>
          <a:xfrm>
            <a:off x="4624588" y="6329350"/>
            <a:ext cx="474537" cy="419100"/>
          </a:xfrm>
          <a:prstGeom prst="ellipse">
            <a:avLst/>
          </a:prstGeom>
          <a:solidFill>
            <a:srgbClr val="FF000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Google Shape;91;p2">
            <a:extLst>
              <a:ext uri="{FF2B5EF4-FFF2-40B4-BE49-F238E27FC236}">
                <a16:creationId xmlns:a16="http://schemas.microsoft.com/office/drawing/2014/main" id="{67BFCEE7-DC7B-4E39-AACB-08367F627B2F}"/>
              </a:ext>
            </a:extLst>
          </p:cNvPr>
          <p:cNvSpPr txBox="1">
            <a:spLocks noGrp="1"/>
          </p:cNvSpPr>
          <p:nvPr>
            <p:ph type="title"/>
          </p:nvPr>
        </p:nvSpPr>
        <p:spPr>
          <a:xfrm>
            <a:off x="336068" y="-362906"/>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it-IT" sz="3467" b="1" kern="1200" spc="-1" dirty="0">
                <a:solidFill>
                  <a:srgbClr val="0070C0"/>
                </a:solidFill>
              </a:rPr>
              <a:t>Twin-field</a:t>
            </a:r>
            <a:r>
              <a:rPr lang="it-IT" dirty="0">
                <a:solidFill>
                  <a:srgbClr val="0070C0"/>
                </a:solidFill>
              </a:rPr>
              <a:t> </a:t>
            </a:r>
            <a:r>
              <a:rPr lang="it-IT" sz="3467" b="1" kern="1200" spc="-1" dirty="0">
                <a:solidFill>
                  <a:srgbClr val="0070C0"/>
                </a:solidFill>
              </a:rPr>
              <a:t>QKD on IQB (</a:t>
            </a:r>
            <a:r>
              <a:rPr lang="it-IT" sz="3467" b="1" kern="1200" spc="-1" dirty="0" err="1">
                <a:solidFill>
                  <a:srgbClr val="0070C0"/>
                </a:solidFill>
              </a:rPr>
              <a:t>real</a:t>
            </a:r>
            <a:r>
              <a:rPr lang="it-IT" sz="3467" b="1" kern="1200" spc="-1" dirty="0">
                <a:solidFill>
                  <a:srgbClr val="0070C0"/>
                </a:solidFill>
              </a:rPr>
              <a:t> world)</a:t>
            </a:r>
            <a:endParaRPr sz="3467" b="1" kern="1200" spc="-1" dirty="0">
              <a:solidFill>
                <a:srgbClr val="0070C0"/>
              </a:solidFill>
            </a:endParaRPr>
          </a:p>
        </p:txBody>
      </p:sp>
    </p:spTree>
    <p:extLst>
      <p:ext uri="{BB962C8B-B14F-4D97-AF65-F5344CB8AC3E}">
        <p14:creationId xmlns:p14="http://schemas.microsoft.com/office/powerpoint/2010/main" val="15361496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9"/>
          <p:cNvSpPr txBox="1">
            <a:spLocks noChangeArrowheads="1"/>
          </p:cNvSpPr>
          <p:nvPr/>
        </p:nvSpPr>
        <p:spPr bwMode="auto">
          <a:xfrm>
            <a:off x="870073" y="1552083"/>
            <a:ext cx="4647894" cy="119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57" tIns="43478" rIns="86957" bIns="43478">
            <a:spAutoFit/>
          </a:bodyPr>
          <a:lstStyle>
            <a:lvl1pPr eaLnBrk="0" hangingPunct="0">
              <a:defRPr sz="2000">
                <a:solidFill>
                  <a:schemeClr val="tx1"/>
                </a:solidFill>
                <a:latin typeface="Arial" charset="0"/>
                <a:ea typeface="ＭＳ Ｐゴシック" pitchFamily="-106" charset="-128"/>
              </a:defRPr>
            </a:lvl1pPr>
            <a:lvl2pPr eaLnBrk="0" hangingPunct="0">
              <a:defRPr sz="2000">
                <a:solidFill>
                  <a:schemeClr val="tx1"/>
                </a:solidFill>
                <a:latin typeface="Arial" charset="0"/>
                <a:ea typeface="ＭＳ Ｐゴシック" pitchFamily="-106" charset="-128"/>
              </a:defRPr>
            </a:lvl2pPr>
            <a:lvl3pPr marL="1143000" indent="-228600" eaLnBrk="0" hangingPunct="0">
              <a:defRPr sz="2000">
                <a:solidFill>
                  <a:schemeClr val="tx1"/>
                </a:solidFill>
                <a:latin typeface="Arial" charset="0"/>
                <a:ea typeface="ＭＳ Ｐゴシック" pitchFamily="-106" charset="-128"/>
              </a:defRPr>
            </a:lvl3pPr>
            <a:lvl4pPr marL="1600200" indent="-228600" eaLnBrk="0" hangingPunct="0">
              <a:defRPr sz="2000">
                <a:solidFill>
                  <a:schemeClr val="tx1"/>
                </a:solidFill>
                <a:latin typeface="Arial" charset="0"/>
                <a:ea typeface="ＭＳ Ｐゴシック" pitchFamily="-106" charset="-128"/>
              </a:defRPr>
            </a:lvl4pPr>
            <a:lvl5pPr marL="2057400" indent="-228600" eaLnBrk="0" hangingPunct="0">
              <a:defRPr sz="2000">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06" charset="-128"/>
              </a:defRPr>
            </a:lvl9pPr>
          </a:lstStyle>
          <a:p>
            <a:pPr algn="just"/>
            <a:r>
              <a:rPr lang="en-US" sz="2400" dirty="0" err="1">
                <a:solidFill>
                  <a:schemeClr val="accent5">
                    <a:lumMod val="75000"/>
                  </a:schemeClr>
                </a:solidFill>
                <a:latin typeface="Calibri" panose="020F0502020204030204" pitchFamily="34" charset="0"/>
                <a:cs typeface="Calibri" panose="020F0502020204030204" pitchFamily="34" charset="0"/>
              </a:rPr>
              <a:t>Unstabilized</a:t>
            </a:r>
            <a:r>
              <a:rPr lang="en-US" sz="2400" dirty="0">
                <a:solidFill>
                  <a:schemeClr val="accent5">
                    <a:lumMod val="75000"/>
                  </a:schemeClr>
                </a:solidFill>
                <a:latin typeface="Calibri" panose="020F0502020204030204" pitchFamily="34" charset="0"/>
                <a:cs typeface="Calibri" panose="020F0502020204030204" pitchFamily="34" charset="0"/>
              </a:rPr>
              <a:t> condition: </a:t>
            </a:r>
            <a:r>
              <a:rPr lang="en-US" sz="2400" dirty="0">
                <a:latin typeface="Calibri" panose="020F0502020204030204" pitchFamily="34" charset="0"/>
                <a:cs typeface="Calibri" panose="020F0502020204030204" pitchFamily="34" charset="0"/>
              </a:rPr>
              <a:t>an instantaneous phase drift by 30 rad/</a:t>
            </a:r>
            <a:r>
              <a:rPr lang="en-US" sz="2400" dirty="0" err="1">
                <a:latin typeface="Calibri" panose="020F0502020204030204" pitchFamily="34" charset="0"/>
                <a:cs typeface="Calibri" panose="020F0502020204030204" pitchFamily="34" charset="0"/>
              </a:rPr>
              <a:t>ms</a:t>
            </a:r>
            <a:r>
              <a:rPr lang="en-US" sz="2400" dirty="0">
                <a:latin typeface="Calibri" panose="020F0502020204030204" pitchFamily="34" charset="0"/>
                <a:cs typeface="Calibri" panose="020F0502020204030204" pitchFamily="34" charset="0"/>
              </a:rPr>
              <a:t> is observed</a:t>
            </a:r>
          </a:p>
        </p:txBody>
      </p:sp>
      <p:sp>
        <p:nvSpPr>
          <p:cNvPr id="7" name="TextBox 19"/>
          <p:cNvSpPr txBox="1">
            <a:spLocks noChangeArrowheads="1"/>
          </p:cNvSpPr>
          <p:nvPr/>
        </p:nvSpPr>
        <p:spPr bwMode="auto">
          <a:xfrm>
            <a:off x="734219" y="3808187"/>
            <a:ext cx="4665455" cy="119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57" tIns="43478" rIns="86957" bIns="43478">
            <a:spAutoFit/>
          </a:bodyPr>
          <a:lstStyle>
            <a:lvl1pPr eaLnBrk="0" hangingPunct="0">
              <a:defRPr sz="2000">
                <a:solidFill>
                  <a:schemeClr val="tx1"/>
                </a:solidFill>
                <a:latin typeface="Arial" charset="0"/>
                <a:ea typeface="ＭＳ Ｐゴシック" pitchFamily="-106" charset="-128"/>
              </a:defRPr>
            </a:lvl1pPr>
            <a:lvl2pPr eaLnBrk="0" hangingPunct="0">
              <a:defRPr sz="2000">
                <a:solidFill>
                  <a:schemeClr val="tx1"/>
                </a:solidFill>
                <a:latin typeface="Arial" charset="0"/>
                <a:ea typeface="ＭＳ Ｐゴシック" pitchFamily="-106" charset="-128"/>
              </a:defRPr>
            </a:lvl2pPr>
            <a:lvl3pPr marL="1143000" indent="-228600" eaLnBrk="0" hangingPunct="0">
              <a:defRPr sz="2000">
                <a:solidFill>
                  <a:schemeClr val="tx1"/>
                </a:solidFill>
                <a:latin typeface="Arial" charset="0"/>
                <a:ea typeface="ＭＳ Ｐゴシック" pitchFamily="-106" charset="-128"/>
              </a:defRPr>
            </a:lvl3pPr>
            <a:lvl4pPr marL="1600200" indent="-228600" eaLnBrk="0" hangingPunct="0">
              <a:defRPr sz="2000">
                <a:solidFill>
                  <a:schemeClr val="tx1"/>
                </a:solidFill>
                <a:latin typeface="Arial" charset="0"/>
                <a:ea typeface="ＭＳ Ｐゴシック" pitchFamily="-106" charset="-128"/>
              </a:defRPr>
            </a:lvl4pPr>
            <a:lvl5pPr marL="2057400" indent="-228600" eaLnBrk="0" hangingPunct="0">
              <a:defRPr sz="2000">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06" charset="-128"/>
              </a:defRPr>
            </a:lvl9pPr>
          </a:lstStyle>
          <a:p>
            <a:pPr algn="just"/>
            <a:r>
              <a:rPr lang="en-US" sz="2400" dirty="0">
                <a:solidFill>
                  <a:srgbClr val="FF0000"/>
                </a:solidFill>
                <a:latin typeface="Calibri" panose="020F0502020204030204" pitchFamily="34" charset="0"/>
                <a:cs typeface="Calibri" panose="020F0502020204030204" pitchFamily="34" charset="0"/>
              </a:rPr>
              <a:t>Stabilized</a:t>
            </a:r>
            <a:r>
              <a:rPr lang="en-US" sz="2400" dirty="0">
                <a:solidFill>
                  <a:schemeClr val="accent5">
                    <a:lumMod val="75000"/>
                  </a:schemeClr>
                </a:solidFill>
                <a:latin typeface="Calibri" panose="020F0502020204030204" pitchFamily="34" charset="0"/>
                <a:cs typeface="Calibri" panose="020F0502020204030204" pitchFamily="34" charset="0"/>
              </a:rPr>
              <a:t> </a:t>
            </a:r>
            <a:r>
              <a:rPr lang="en-US" sz="2400" dirty="0">
                <a:solidFill>
                  <a:srgbClr val="FF0000"/>
                </a:solidFill>
                <a:latin typeface="Calibri" panose="020F0502020204030204" pitchFamily="34" charset="0"/>
                <a:cs typeface="Calibri" panose="020F0502020204030204" pitchFamily="34" charset="0"/>
              </a:rPr>
              <a:t>condition:</a:t>
            </a:r>
            <a:r>
              <a:rPr lang="en-US" sz="2400" dirty="0">
                <a:solidFill>
                  <a:schemeClr val="accent5">
                    <a:lumMod val="75000"/>
                  </a:schemeClr>
                </a:solidFill>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the phase remains stable over the whole acquisition frame</a:t>
            </a:r>
          </a:p>
        </p:txBody>
      </p:sp>
      <p:pic>
        <p:nvPicPr>
          <p:cNvPr id="11" name="Immagine 10"/>
          <p:cNvPicPr>
            <a:picLocks noChangeAspect="1"/>
          </p:cNvPicPr>
          <p:nvPr/>
        </p:nvPicPr>
        <p:blipFill>
          <a:blip r:embed="rId3"/>
          <a:stretch>
            <a:fillRect/>
          </a:stretch>
        </p:blipFill>
        <p:spPr>
          <a:xfrm>
            <a:off x="6319324" y="1221518"/>
            <a:ext cx="4936579" cy="4210026"/>
          </a:xfrm>
          <a:prstGeom prst="rect">
            <a:avLst/>
          </a:prstGeom>
        </p:spPr>
      </p:pic>
      <p:sp>
        <p:nvSpPr>
          <p:cNvPr id="4" name="Segnaposto piè di pagina 3"/>
          <p:cNvSpPr>
            <a:spLocks noGrp="1"/>
          </p:cNvSpPr>
          <p:nvPr>
            <p:ph type="ftr" idx="11"/>
          </p:nvPr>
        </p:nvSpPr>
        <p:spPr/>
        <p:txBody>
          <a:bodyPr/>
          <a:lstStyle/>
          <a:p>
            <a:r>
              <a:rPr lang="en-US"/>
              <a:t>9SFM - Kingscliff AUS - October 20th, 2023</a:t>
            </a:r>
            <a:endParaRPr lang="it-IT"/>
          </a:p>
        </p:txBody>
      </p:sp>
      <p:sp>
        <p:nvSpPr>
          <p:cNvPr id="5" name="Google Shape;91;p2">
            <a:extLst>
              <a:ext uri="{FF2B5EF4-FFF2-40B4-BE49-F238E27FC236}">
                <a16:creationId xmlns:a16="http://schemas.microsoft.com/office/drawing/2014/main" id="{50CB8FF9-39FE-7083-9105-63613F49AAA7}"/>
              </a:ext>
            </a:extLst>
          </p:cNvPr>
          <p:cNvSpPr txBox="1">
            <a:spLocks noGrp="1"/>
          </p:cNvSpPr>
          <p:nvPr>
            <p:ph type="title"/>
          </p:nvPr>
        </p:nvSpPr>
        <p:spPr>
          <a:xfrm>
            <a:off x="1011195" y="-180975"/>
            <a:ext cx="10515600" cy="1325700"/>
          </a:xfrm>
          <a:prstGeom prst="rect">
            <a:avLst/>
          </a:prstGeom>
          <a:noFill/>
          <a:ln>
            <a:noFill/>
          </a:ln>
        </p:spPr>
        <p:txBody>
          <a:bodyPr spcFirstLastPara="1" wrap="square" lIns="91425" tIns="45700" rIns="91425" bIns="45700" anchor="ctr" anchorCtr="0">
            <a:normAutofit/>
          </a:bodyPr>
          <a:lstStyle/>
          <a:p>
            <a:pPr>
              <a:buSzPts val="4400"/>
            </a:pPr>
            <a:r>
              <a:rPr lang="it-IT" sz="3467" b="1" kern="1200" spc="-1" dirty="0" err="1">
                <a:solidFill>
                  <a:srgbClr val="0070C0"/>
                </a:solidFill>
              </a:rPr>
              <a:t>Results</a:t>
            </a:r>
            <a:r>
              <a:rPr lang="it-IT" sz="3467" b="1" kern="1200" spc="-1" dirty="0">
                <a:solidFill>
                  <a:srgbClr val="0070C0"/>
                </a:solidFill>
              </a:rPr>
              <a:t> /1</a:t>
            </a:r>
            <a:endParaRPr sz="3467" b="1" kern="1200" spc="-1" dirty="0">
              <a:solidFill>
                <a:srgbClr val="0070C0"/>
              </a:solidFill>
            </a:endParaRPr>
          </a:p>
        </p:txBody>
      </p:sp>
      <p:sp>
        <p:nvSpPr>
          <p:cNvPr id="3" name="CasellaDiTesto 2">
            <a:extLst>
              <a:ext uri="{FF2B5EF4-FFF2-40B4-BE49-F238E27FC236}">
                <a16:creationId xmlns:a16="http://schemas.microsoft.com/office/drawing/2014/main" id="{BD770C82-E284-1A2D-BFD1-5B38E53679CF}"/>
              </a:ext>
            </a:extLst>
          </p:cNvPr>
          <p:cNvSpPr txBox="1"/>
          <p:nvPr/>
        </p:nvSpPr>
        <p:spPr>
          <a:xfrm>
            <a:off x="173867" y="6385011"/>
            <a:ext cx="4497411"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buSzPct val="45000"/>
            </a:pPr>
            <a:r>
              <a:rPr lang="en-US" sz="1200" dirty="0">
                <a:solidFill>
                  <a:schemeClr val="tx1"/>
                </a:solidFill>
              </a:rPr>
              <a:t>C. </a:t>
            </a:r>
            <a:r>
              <a:rPr lang="en-US" sz="1200" dirty="0" err="1">
                <a:solidFill>
                  <a:schemeClr val="tx1"/>
                </a:solidFill>
              </a:rPr>
              <a:t>Clivati</a:t>
            </a:r>
            <a:r>
              <a:rPr lang="en-US" sz="1200" dirty="0">
                <a:solidFill>
                  <a:schemeClr val="tx1"/>
                </a:solidFill>
              </a:rPr>
              <a:t>, et al. Nature </a:t>
            </a:r>
            <a:r>
              <a:rPr lang="en-US" sz="1200" dirty="0" err="1">
                <a:solidFill>
                  <a:schemeClr val="tx1"/>
                </a:solidFill>
              </a:rPr>
              <a:t>Communnications</a:t>
            </a:r>
            <a:r>
              <a:rPr lang="en-US" sz="1200" dirty="0">
                <a:solidFill>
                  <a:schemeClr val="tx1"/>
                </a:solidFill>
              </a:rPr>
              <a:t>, 13, 1 (2022)</a:t>
            </a:r>
            <a:endParaRPr lang="it-IT" sz="1200" dirty="0">
              <a:solidFill>
                <a:schemeClr val="tx1"/>
              </a:solidFill>
            </a:endParaRPr>
          </a:p>
        </p:txBody>
      </p:sp>
      <p:sp>
        <p:nvSpPr>
          <p:cNvPr id="9" name="CasellaDiTesto 8">
            <a:extLst>
              <a:ext uri="{FF2B5EF4-FFF2-40B4-BE49-F238E27FC236}">
                <a16:creationId xmlns:a16="http://schemas.microsoft.com/office/drawing/2014/main" id="{846495ED-B00A-D133-D583-1FE4B8F2B68C}"/>
              </a:ext>
            </a:extLst>
          </p:cNvPr>
          <p:cNvSpPr txBox="1"/>
          <p:nvPr/>
        </p:nvSpPr>
        <p:spPr>
          <a:xfrm>
            <a:off x="173867" y="5993124"/>
            <a:ext cx="4497411"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buSzPct val="45000"/>
            </a:pPr>
            <a:r>
              <a:rPr lang="fr-FR" sz="1200" dirty="0">
                <a:solidFill>
                  <a:schemeClr val="tx1"/>
                </a:solidFill>
              </a:rPr>
              <a:t>G. </a:t>
            </a:r>
            <a:r>
              <a:rPr lang="fr-FR" sz="1200" dirty="0" err="1">
                <a:solidFill>
                  <a:schemeClr val="tx1"/>
                </a:solidFill>
              </a:rPr>
              <a:t>Bertaina</a:t>
            </a:r>
            <a:r>
              <a:rPr lang="fr-FR" sz="1200" dirty="0">
                <a:solidFill>
                  <a:schemeClr val="tx1"/>
                </a:solidFill>
              </a:rPr>
              <a:t> et al., arXiv:2310.08621v1 (2023</a:t>
            </a:r>
            <a:r>
              <a:rPr lang="en-US" sz="1200" dirty="0">
                <a:solidFill>
                  <a:schemeClr val="tx1"/>
                </a:solidFill>
              </a:rPr>
              <a:t>)</a:t>
            </a:r>
            <a:endParaRPr lang="it-IT" sz="1200" dirty="0">
              <a:solidFill>
                <a:schemeClr val="tx1"/>
              </a:solidFill>
            </a:endParaRPr>
          </a:p>
        </p:txBody>
      </p:sp>
    </p:spTree>
    <p:extLst>
      <p:ext uri="{BB962C8B-B14F-4D97-AF65-F5344CB8AC3E}">
        <p14:creationId xmlns:p14="http://schemas.microsoft.com/office/powerpoint/2010/main" val="16439131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446231" y="1307234"/>
            <a:ext cx="10638578" cy="4243532"/>
          </a:xfrm>
          <a:prstGeom prst="rect">
            <a:avLst/>
          </a:prstGeom>
        </p:spPr>
      </p:pic>
      <p:sp>
        <p:nvSpPr>
          <p:cNvPr id="2" name="Segnaposto piè di pagina 1"/>
          <p:cNvSpPr>
            <a:spLocks noGrp="1"/>
          </p:cNvSpPr>
          <p:nvPr>
            <p:ph type="ftr" idx="11"/>
          </p:nvPr>
        </p:nvSpPr>
        <p:spPr/>
        <p:txBody>
          <a:bodyPr/>
          <a:lstStyle/>
          <a:p>
            <a:r>
              <a:rPr lang="en-US"/>
              <a:t>9SFM - Kingscliff AUS - October 20th, 2023</a:t>
            </a:r>
            <a:endParaRPr lang="it-IT"/>
          </a:p>
        </p:txBody>
      </p:sp>
      <p:sp>
        <p:nvSpPr>
          <p:cNvPr id="3" name="Google Shape;91;p2">
            <a:extLst>
              <a:ext uri="{FF2B5EF4-FFF2-40B4-BE49-F238E27FC236}">
                <a16:creationId xmlns:a16="http://schemas.microsoft.com/office/drawing/2014/main" id="{DD849384-C3E5-5EFF-7DE3-6D5B1EF8B5D9}"/>
              </a:ext>
            </a:extLst>
          </p:cNvPr>
          <p:cNvSpPr txBox="1">
            <a:spLocks noGrp="1"/>
          </p:cNvSpPr>
          <p:nvPr>
            <p:ph type="title"/>
          </p:nvPr>
        </p:nvSpPr>
        <p:spPr>
          <a:xfrm>
            <a:off x="269225" y="-194414"/>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it-IT" sz="3467" b="1" kern="1200" spc="-1" dirty="0" err="1">
                <a:solidFill>
                  <a:srgbClr val="0070C0"/>
                </a:solidFill>
              </a:rPr>
              <a:t>Results</a:t>
            </a:r>
            <a:r>
              <a:rPr lang="it-IT" sz="3467" b="1" kern="1200" spc="-1" dirty="0">
                <a:solidFill>
                  <a:srgbClr val="0070C0"/>
                </a:solidFill>
              </a:rPr>
              <a:t> /2: QBER and duty </a:t>
            </a:r>
            <a:r>
              <a:rPr lang="it-IT" sz="3467" b="1" kern="1200" spc="-1" dirty="0" err="1">
                <a:solidFill>
                  <a:srgbClr val="0070C0"/>
                </a:solidFill>
              </a:rPr>
              <a:t>cycle</a:t>
            </a:r>
            <a:endParaRPr lang="it-IT" sz="3467" b="1" kern="1200" spc="-1" dirty="0">
              <a:solidFill>
                <a:srgbClr val="0070C0"/>
              </a:solidFill>
            </a:endParaRPr>
          </a:p>
        </p:txBody>
      </p:sp>
      <p:sp>
        <p:nvSpPr>
          <p:cNvPr id="7" name="CasellaDiTesto 6">
            <a:extLst>
              <a:ext uri="{FF2B5EF4-FFF2-40B4-BE49-F238E27FC236}">
                <a16:creationId xmlns:a16="http://schemas.microsoft.com/office/drawing/2014/main" id="{743F607B-EA43-39A7-4723-5982A60FB4F6}"/>
              </a:ext>
            </a:extLst>
          </p:cNvPr>
          <p:cNvSpPr txBox="1"/>
          <p:nvPr/>
        </p:nvSpPr>
        <p:spPr>
          <a:xfrm>
            <a:off x="269225" y="5834012"/>
            <a:ext cx="6095128" cy="400110"/>
          </a:xfrm>
          <a:prstGeom prst="rect">
            <a:avLst/>
          </a:prstGeom>
          <a:noFill/>
        </p:spPr>
        <p:txBody>
          <a:bodyPr wrap="square">
            <a:spAutoFit/>
          </a:bodyPr>
          <a:lstStyle/>
          <a:p>
            <a:r>
              <a:rPr lang="en-GB" sz="2000" dirty="0"/>
              <a:t>Secret key rate SKR of 4.942 kb/s is achievable</a:t>
            </a:r>
          </a:p>
        </p:txBody>
      </p:sp>
      <p:sp>
        <p:nvSpPr>
          <p:cNvPr id="6" name="CasellaDiTesto 5">
            <a:extLst>
              <a:ext uri="{FF2B5EF4-FFF2-40B4-BE49-F238E27FC236}">
                <a16:creationId xmlns:a16="http://schemas.microsoft.com/office/drawing/2014/main" id="{A0C0EB12-229E-0A7F-BB22-09D7DE3FB356}"/>
              </a:ext>
            </a:extLst>
          </p:cNvPr>
          <p:cNvSpPr txBox="1"/>
          <p:nvPr/>
        </p:nvSpPr>
        <p:spPr>
          <a:xfrm>
            <a:off x="7478550" y="3057364"/>
            <a:ext cx="3330028" cy="400110"/>
          </a:xfrm>
          <a:prstGeom prst="rect">
            <a:avLst/>
          </a:prstGeom>
          <a:noFill/>
        </p:spPr>
        <p:txBody>
          <a:bodyPr wrap="square">
            <a:spAutoFit/>
          </a:bodyPr>
          <a:lstStyle/>
          <a:p>
            <a:r>
              <a:rPr lang="en-GB" sz="2000" dirty="0">
                <a:solidFill>
                  <a:schemeClr val="accent1"/>
                </a:solidFill>
              </a:rPr>
              <a:t>w/o INRIM TECHNIQUES</a:t>
            </a:r>
          </a:p>
        </p:txBody>
      </p:sp>
      <p:sp>
        <p:nvSpPr>
          <p:cNvPr id="11" name="CasellaDiTesto 10">
            <a:extLst>
              <a:ext uri="{FF2B5EF4-FFF2-40B4-BE49-F238E27FC236}">
                <a16:creationId xmlns:a16="http://schemas.microsoft.com/office/drawing/2014/main" id="{C665CAFD-6909-9DFA-F994-A29839FCF306}"/>
              </a:ext>
            </a:extLst>
          </p:cNvPr>
          <p:cNvSpPr txBox="1"/>
          <p:nvPr/>
        </p:nvSpPr>
        <p:spPr>
          <a:xfrm>
            <a:off x="7454797" y="5326604"/>
            <a:ext cx="3330028" cy="400110"/>
          </a:xfrm>
          <a:prstGeom prst="rect">
            <a:avLst/>
          </a:prstGeom>
          <a:noFill/>
        </p:spPr>
        <p:txBody>
          <a:bodyPr wrap="square">
            <a:spAutoFit/>
          </a:bodyPr>
          <a:lstStyle/>
          <a:p>
            <a:r>
              <a:rPr lang="en-GB" sz="2000" dirty="0">
                <a:solidFill>
                  <a:srgbClr val="FF0000"/>
                </a:solidFill>
              </a:rPr>
              <a:t>with INRIM TECHNIQUES</a:t>
            </a:r>
          </a:p>
        </p:txBody>
      </p:sp>
      <p:sp>
        <p:nvSpPr>
          <p:cNvPr id="5" name="CasellaDiTesto 4">
            <a:extLst>
              <a:ext uri="{FF2B5EF4-FFF2-40B4-BE49-F238E27FC236}">
                <a16:creationId xmlns:a16="http://schemas.microsoft.com/office/drawing/2014/main" id="{D6337746-01D3-EDBF-0517-B23DC164DCA3}"/>
              </a:ext>
            </a:extLst>
          </p:cNvPr>
          <p:cNvSpPr txBox="1"/>
          <p:nvPr/>
        </p:nvSpPr>
        <p:spPr>
          <a:xfrm>
            <a:off x="173867" y="6385011"/>
            <a:ext cx="4497411"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buSzPct val="45000"/>
            </a:pPr>
            <a:r>
              <a:rPr lang="en-US" sz="1200" dirty="0">
                <a:solidFill>
                  <a:schemeClr val="tx1"/>
                </a:solidFill>
              </a:rPr>
              <a:t>C. </a:t>
            </a:r>
            <a:r>
              <a:rPr lang="en-US" sz="1200" dirty="0" err="1">
                <a:solidFill>
                  <a:schemeClr val="tx1"/>
                </a:solidFill>
              </a:rPr>
              <a:t>Clivati</a:t>
            </a:r>
            <a:r>
              <a:rPr lang="en-US" sz="1200" dirty="0">
                <a:solidFill>
                  <a:schemeClr val="tx1"/>
                </a:solidFill>
              </a:rPr>
              <a:t>, et al. Nature </a:t>
            </a:r>
            <a:r>
              <a:rPr lang="en-US" sz="1200" dirty="0" err="1">
                <a:solidFill>
                  <a:schemeClr val="tx1"/>
                </a:solidFill>
              </a:rPr>
              <a:t>Communnications</a:t>
            </a:r>
            <a:r>
              <a:rPr lang="en-US" sz="1200" dirty="0">
                <a:solidFill>
                  <a:schemeClr val="tx1"/>
                </a:solidFill>
              </a:rPr>
              <a:t>, 13, 1 (2022)</a:t>
            </a:r>
            <a:endParaRPr lang="it-IT" sz="1200" dirty="0">
              <a:solidFill>
                <a:schemeClr val="tx1"/>
              </a:solidFill>
            </a:endParaRPr>
          </a:p>
        </p:txBody>
      </p:sp>
    </p:spTree>
    <p:extLst>
      <p:ext uri="{BB962C8B-B14F-4D97-AF65-F5344CB8AC3E}">
        <p14:creationId xmlns:p14="http://schemas.microsoft.com/office/powerpoint/2010/main" val="1149776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15094" y="1465093"/>
            <a:ext cx="11681112" cy="4351200"/>
          </a:xfrm>
        </p:spPr>
        <p:txBody>
          <a:bodyPr>
            <a:normAutofit fontScale="92500"/>
          </a:bodyPr>
          <a:lstStyle/>
          <a:p>
            <a:pPr>
              <a:lnSpc>
                <a:spcPct val="150000"/>
              </a:lnSpc>
              <a:buFont typeface="Wingdings" panose="05000000000000000000" pitchFamily="2" charset="2"/>
              <a:buChar char="Ø"/>
            </a:pPr>
            <a:r>
              <a:rPr lang="en-US" kern="100" spc="-95" dirty="0">
                <a:solidFill>
                  <a:srgbClr val="0070C0"/>
                </a:solidFill>
                <a:latin typeface="Calibri" panose="020F0502020204030204" pitchFamily="34" charset="0"/>
                <a:ea typeface="Batang"/>
                <a:cs typeface="Calibri" panose="020F0502020204030204" pitchFamily="34" charset="0"/>
              </a:rPr>
              <a:t>After 10 years, T/F over </a:t>
            </a:r>
            <a:r>
              <a:rPr lang="en-US" kern="100" spc="-95" dirty="0" err="1">
                <a:solidFill>
                  <a:srgbClr val="0070C0"/>
                </a:solidFill>
                <a:latin typeface="Calibri" panose="020F0502020204030204" pitchFamily="34" charset="0"/>
                <a:ea typeface="Batang"/>
                <a:cs typeface="Calibri" panose="020F0502020204030204" pitchFamily="34" charset="0"/>
              </a:rPr>
              <a:t>fibre</a:t>
            </a:r>
            <a:r>
              <a:rPr lang="en-US" kern="100" spc="-95" dirty="0">
                <a:solidFill>
                  <a:srgbClr val="0070C0"/>
                </a:solidFill>
                <a:latin typeface="Calibri" panose="020F0502020204030204" pitchFamily="34" charset="0"/>
                <a:ea typeface="Batang"/>
                <a:cs typeface="Calibri" panose="020F0502020204030204" pitchFamily="34" charset="0"/>
              </a:rPr>
              <a:t> links is more and more exciting</a:t>
            </a:r>
          </a:p>
          <a:p>
            <a:pPr>
              <a:lnSpc>
                <a:spcPct val="150000"/>
              </a:lnSpc>
              <a:buFont typeface="Wingdings" panose="05000000000000000000" pitchFamily="2" charset="2"/>
              <a:buChar char="Ø"/>
            </a:pPr>
            <a:r>
              <a:rPr lang="en-US" kern="100" spc="-95" dirty="0">
                <a:solidFill>
                  <a:srgbClr val="0070C0"/>
                </a:solidFill>
                <a:latin typeface="Calibri" panose="020F0502020204030204" pitchFamily="34" charset="0"/>
                <a:ea typeface="Batang"/>
                <a:cs typeface="Calibri" panose="020F0502020204030204" pitchFamily="34" charset="0"/>
              </a:rPr>
              <a:t>Comparisons for the redefinition of the second: mature and sustainable</a:t>
            </a:r>
          </a:p>
          <a:p>
            <a:pPr>
              <a:lnSpc>
                <a:spcPct val="150000"/>
              </a:lnSpc>
              <a:buFont typeface="Wingdings" panose="05000000000000000000" pitchFamily="2" charset="2"/>
              <a:buChar char="Ø"/>
            </a:pPr>
            <a:r>
              <a:rPr lang="en-US" kern="100" spc="-95" dirty="0">
                <a:solidFill>
                  <a:srgbClr val="0070C0"/>
                </a:solidFill>
                <a:latin typeface="Calibri" panose="020F0502020204030204" pitchFamily="34" charset="0"/>
                <a:ea typeface="Batang"/>
                <a:cs typeface="Calibri" panose="020F0502020204030204" pitchFamily="34" charset="0"/>
              </a:rPr>
              <a:t>Interesting results demonstrated in different applications</a:t>
            </a:r>
          </a:p>
          <a:p>
            <a:pPr>
              <a:lnSpc>
                <a:spcPct val="150000"/>
              </a:lnSpc>
              <a:buFont typeface="Wingdings" panose="05000000000000000000" pitchFamily="2" charset="2"/>
              <a:buChar char="Ø"/>
            </a:pPr>
            <a:r>
              <a:rPr lang="en-US" kern="100" spc="-95" dirty="0">
                <a:solidFill>
                  <a:srgbClr val="0070C0"/>
                </a:solidFill>
                <a:latin typeface="Calibri" panose="020F0502020204030204" pitchFamily="34" charset="0"/>
                <a:ea typeface="Batang"/>
                <a:cs typeface="Calibri" panose="020F0502020204030204" pitchFamily="34" charset="0"/>
              </a:rPr>
              <a:t>Areas interested / yet to be fully explored: Radioastronomy,  Geodesy,  Sensing, Q-Comm</a:t>
            </a:r>
          </a:p>
          <a:p>
            <a:pPr>
              <a:lnSpc>
                <a:spcPct val="150000"/>
              </a:lnSpc>
              <a:buFont typeface="Wingdings" panose="05000000000000000000" pitchFamily="2" charset="2"/>
              <a:buChar char="Ø"/>
            </a:pPr>
            <a:r>
              <a:rPr lang="en-US" kern="100" spc="-95" dirty="0">
                <a:solidFill>
                  <a:srgbClr val="0070C0"/>
                </a:solidFill>
                <a:latin typeface="Calibri" panose="020F0502020204030204" pitchFamily="34" charset="0"/>
                <a:ea typeface="Batang"/>
                <a:cs typeface="Calibri" panose="020F0502020204030204" pitchFamily="34" charset="0"/>
              </a:rPr>
              <a:t>Paradigm: T/F knowledge enables new measurements possibilities and insights, then a convergent technological platform is possible</a:t>
            </a:r>
          </a:p>
          <a:p>
            <a:pPr marL="114300" indent="0">
              <a:buNone/>
            </a:pPr>
            <a:endParaRPr lang="en-US" kern="100" spc="-95" dirty="0">
              <a:solidFill>
                <a:srgbClr val="0070C0"/>
              </a:solidFill>
              <a:latin typeface="Arial" panose="020B0604020202020204" pitchFamily="34" charset="0"/>
              <a:ea typeface="Batang"/>
              <a:cs typeface="Arial" panose="020B0604020202020204" pitchFamily="34" charset="0"/>
            </a:endParaRPr>
          </a:p>
        </p:txBody>
      </p:sp>
      <p:sp>
        <p:nvSpPr>
          <p:cNvPr id="5" name="Google Shape;91;p2"/>
          <p:cNvSpPr txBox="1">
            <a:spLocks noGrp="1"/>
          </p:cNvSpPr>
          <p:nvPr>
            <p:ph type="title"/>
          </p:nvPr>
        </p:nvSpPr>
        <p:spPr>
          <a:xfrm>
            <a:off x="1011195" y="-1809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it-IT" sz="3467" b="1" kern="1200" spc="-1" dirty="0" err="1">
                <a:solidFill>
                  <a:srgbClr val="0070C0"/>
                </a:solidFill>
                <a:sym typeface="Arial"/>
              </a:rPr>
              <a:t>Conclusions</a:t>
            </a:r>
            <a:endParaRPr sz="3467" b="1" kern="1200" spc="-1" dirty="0">
              <a:solidFill>
                <a:srgbClr val="0070C0"/>
              </a:solidFill>
              <a:sym typeface="Arial"/>
            </a:endParaRPr>
          </a:p>
        </p:txBody>
      </p:sp>
      <p:sp>
        <p:nvSpPr>
          <p:cNvPr id="2" name="Segnaposto piè di pagina 1"/>
          <p:cNvSpPr>
            <a:spLocks noGrp="1"/>
          </p:cNvSpPr>
          <p:nvPr>
            <p:ph type="ftr" idx="11"/>
          </p:nvPr>
        </p:nvSpPr>
        <p:spPr/>
        <p:txBody>
          <a:bodyPr/>
          <a:lstStyle/>
          <a:p>
            <a:r>
              <a:rPr lang="en-US"/>
              <a:t>9SFM - Kingscliff AUS - October 20th, 2023</a:t>
            </a:r>
            <a:endParaRPr lang="it-IT"/>
          </a:p>
        </p:txBody>
      </p:sp>
    </p:spTree>
    <p:extLst>
      <p:ext uri="{BB962C8B-B14F-4D97-AF65-F5344CB8AC3E}">
        <p14:creationId xmlns:p14="http://schemas.microsoft.com/office/powerpoint/2010/main" val="28210262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22" name="Immagine 21">
            <a:extLst>
              <a:ext uri="{FF2B5EF4-FFF2-40B4-BE49-F238E27FC236}">
                <a16:creationId xmlns:a16="http://schemas.microsoft.com/office/drawing/2014/main" id="{59727498-F7BB-D6AA-D43B-41B6895C0FA1}"/>
              </a:ext>
            </a:extLst>
          </p:cNvPr>
          <p:cNvPicPr>
            <a:picLocks noChangeAspect="1"/>
          </p:cNvPicPr>
          <p:nvPr/>
        </p:nvPicPr>
        <p:blipFill>
          <a:blip r:embed="rId3"/>
          <a:stretch>
            <a:fillRect/>
          </a:stretch>
        </p:blipFill>
        <p:spPr>
          <a:xfrm>
            <a:off x="442802" y="5320458"/>
            <a:ext cx="2481473" cy="1374858"/>
          </a:xfrm>
          <a:prstGeom prst="rect">
            <a:avLst/>
          </a:prstGeom>
        </p:spPr>
      </p:pic>
      <p:sp>
        <p:nvSpPr>
          <p:cNvPr id="3" name="Rettangolo 2"/>
          <p:cNvSpPr/>
          <p:nvPr/>
        </p:nvSpPr>
        <p:spPr>
          <a:xfrm>
            <a:off x="9935852" y="5938887"/>
            <a:ext cx="1970202" cy="8459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pic>
        <p:nvPicPr>
          <p:cNvPr id="43" name="Google Shape;88;p1"/>
          <p:cNvPicPr preferRelativeResize="0"/>
          <p:nvPr/>
        </p:nvPicPr>
        <p:blipFill rotWithShape="1">
          <a:blip r:embed="rId4">
            <a:alphaModFix/>
          </a:blip>
          <a:srcRect/>
          <a:stretch/>
        </p:blipFill>
        <p:spPr>
          <a:xfrm>
            <a:off x="561176" y="2005735"/>
            <a:ext cx="2244724" cy="705715"/>
          </a:xfrm>
          <a:prstGeom prst="rect">
            <a:avLst/>
          </a:prstGeom>
          <a:noFill/>
          <a:ln>
            <a:noFill/>
          </a:ln>
        </p:spPr>
      </p:pic>
      <p:sp>
        <p:nvSpPr>
          <p:cNvPr id="2" name="Segnaposto piè di pagina 1"/>
          <p:cNvSpPr>
            <a:spLocks noGrp="1"/>
          </p:cNvSpPr>
          <p:nvPr>
            <p:ph type="ftr" idx="11"/>
          </p:nvPr>
        </p:nvSpPr>
        <p:spPr/>
        <p:txBody>
          <a:bodyPr/>
          <a:lstStyle/>
          <a:p>
            <a:r>
              <a:rPr lang="it-IT"/>
              <a:t>QNetwork 2023 - Glasgow - 28/09/2023</a:t>
            </a:r>
          </a:p>
        </p:txBody>
      </p:sp>
      <p:sp>
        <p:nvSpPr>
          <p:cNvPr id="10" name="Google Shape;91;p2">
            <a:extLst>
              <a:ext uri="{FF2B5EF4-FFF2-40B4-BE49-F238E27FC236}">
                <a16:creationId xmlns:a16="http://schemas.microsoft.com/office/drawing/2014/main" id="{E058D54C-E339-3BEB-3360-882366EEEB0D}"/>
              </a:ext>
            </a:extLst>
          </p:cNvPr>
          <p:cNvSpPr txBox="1">
            <a:spLocks noGrp="1"/>
          </p:cNvSpPr>
          <p:nvPr>
            <p:ph type="title"/>
          </p:nvPr>
        </p:nvSpPr>
        <p:spPr>
          <a:xfrm>
            <a:off x="216973" y="-183397"/>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it-IT" dirty="0" err="1">
                <a:solidFill>
                  <a:srgbClr val="0070C0"/>
                </a:solidFill>
              </a:rPr>
              <a:t>Acknowledgements</a:t>
            </a:r>
            <a:endParaRPr dirty="0">
              <a:solidFill>
                <a:srgbClr val="0070C0"/>
              </a:solidFill>
            </a:endParaRPr>
          </a:p>
        </p:txBody>
      </p:sp>
      <p:pic>
        <p:nvPicPr>
          <p:cNvPr id="9" name="Immagine 8">
            <a:extLst>
              <a:ext uri="{FF2B5EF4-FFF2-40B4-BE49-F238E27FC236}">
                <a16:creationId xmlns:a16="http://schemas.microsoft.com/office/drawing/2014/main" id="{627C40E3-2E5A-7DA0-41FD-10679ACD9918}"/>
              </a:ext>
            </a:extLst>
          </p:cNvPr>
          <p:cNvPicPr>
            <a:picLocks noChangeAspect="1"/>
          </p:cNvPicPr>
          <p:nvPr/>
        </p:nvPicPr>
        <p:blipFill>
          <a:blip r:embed="rId5">
            <a:lum/>
            <a:alphaModFix/>
          </a:blip>
          <a:srcRect/>
          <a:stretch>
            <a:fillRect/>
          </a:stretch>
        </p:blipFill>
        <p:spPr>
          <a:xfrm>
            <a:off x="473609" y="1082084"/>
            <a:ext cx="3178766" cy="842400"/>
          </a:xfrm>
          <a:prstGeom prst="rect">
            <a:avLst/>
          </a:prstGeom>
          <a:noFill/>
          <a:ln>
            <a:noFill/>
          </a:ln>
        </p:spPr>
      </p:pic>
      <p:sp>
        <p:nvSpPr>
          <p:cNvPr id="14" name="CasellaDiTesto 13">
            <a:extLst>
              <a:ext uri="{FF2B5EF4-FFF2-40B4-BE49-F238E27FC236}">
                <a16:creationId xmlns:a16="http://schemas.microsoft.com/office/drawing/2014/main" id="{7322107F-1721-9EA4-613F-567FBD894D71}"/>
              </a:ext>
            </a:extLst>
          </p:cNvPr>
          <p:cNvSpPr txBox="1"/>
          <p:nvPr/>
        </p:nvSpPr>
        <p:spPr>
          <a:xfrm>
            <a:off x="4075612" y="987139"/>
            <a:ext cx="7962336" cy="3139321"/>
          </a:xfrm>
          <a:prstGeom prst="rect">
            <a:avLst/>
          </a:prstGeom>
          <a:noFill/>
        </p:spPr>
        <p:txBody>
          <a:bodyPr wrap="square">
            <a:spAutoFit/>
          </a:bodyPr>
          <a:lstStyle/>
          <a:p>
            <a:pPr marL="0" marR="0" lvl="0" indent="0" rtl="0" hangingPunct="0">
              <a:lnSpc>
                <a:spcPct val="100000"/>
              </a:lnSpc>
              <a:spcBef>
                <a:spcPts val="0"/>
              </a:spcBef>
              <a:spcAft>
                <a:spcPts val="0"/>
              </a:spcAft>
              <a:buNone/>
              <a:tabLst/>
            </a:pPr>
            <a:r>
              <a:rPr lang="it-IT" sz="1800" b="0" i="0" u="none" strike="noStrike" kern="1200" cap="none" dirty="0" err="1">
                <a:ln>
                  <a:noFill/>
                </a:ln>
                <a:solidFill>
                  <a:srgbClr val="00B0F0"/>
                </a:solidFill>
                <a:latin typeface="Liberation Sans" pitchFamily="18"/>
                <a:ea typeface="Microsoft YaHei" pitchFamily="2"/>
                <a:cs typeface="Arial" pitchFamily="2"/>
              </a:rPr>
              <a:t>This</a:t>
            </a:r>
            <a:r>
              <a:rPr lang="it-IT" sz="1800" b="0" i="0" u="none" strike="noStrike" kern="1200" cap="none" dirty="0">
                <a:ln>
                  <a:noFill/>
                </a:ln>
                <a:solidFill>
                  <a:srgbClr val="00B0F0"/>
                </a:solidFill>
                <a:latin typeface="Liberation Sans" pitchFamily="18"/>
                <a:ea typeface="Microsoft YaHei" pitchFamily="2"/>
                <a:cs typeface="Arial" pitchFamily="2"/>
              </a:rPr>
              <a:t> </a:t>
            </a:r>
            <a:r>
              <a:rPr lang="it-IT" sz="1800" kern="1200" dirty="0">
                <a:solidFill>
                  <a:srgbClr val="00B0F0"/>
                </a:solidFill>
                <a:latin typeface="Liberation Sans" pitchFamily="18"/>
                <a:ea typeface="Microsoft YaHei" pitchFamily="2"/>
                <a:cs typeface="Arial" pitchFamily="2"/>
              </a:rPr>
              <a:t>work</a:t>
            </a:r>
            <a:r>
              <a:rPr lang="it-IT" sz="1800" b="0" i="0" u="none" strike="noStrike" kern="1200" cap="none" dirty="0">
                <a:ln>
                  <a:noFill/>
                </a:ln>
                <a:solidFill>
                  <a:srgbClr val="00B0F0"/>
                </a:solidFill>
                <a:latin typeface="Liberation Sans" pitchFamily="18"/>
                <a:ea typeface="Microsoft YaHei" pitchFamily="2"/>
                <a:cs typeface="Arial" pitchFamily="2"/>
              </a:rPr>
              <a:t> </a:t>
            </a:r>
            <a:r>
              <a:rPr lang="it-IT" sz="1800" b="0" i="0" u="none" strike="noStrike" kern="1200" cap="none" dirty="0" err="1">
                <a:ln>
                  <a:noFill/>
                </a:ln>
                <a:solidFill>
                  <a:srgbClr val="00B0F0"/>
                </a:solidFill>
                <a:latin typeface="Liberation Sans" pitchFamily="18"/>
                <a:ea typeface="Microsoft YaHei" pitchFamily="2"/>
                <a:cs typeface="Arial" pitchFamily="2"/>
              </a:rPr>
              <a:t>was</a:t>
            </a:r>
            <a:r>
              <a:rPr lang="it-IT" sz="1800" b="0" i="0" u="none" strike="noStrike" kern="1200" cap="none" dirty="0">
                <a:ln>
                  <a:noFill/>
                </a:ln>
                <a:solidFill>
                  <a:srgbClr val="00B0F0"/>
                </a:solidFill>
                <a:latin typeface="Liberation Sans" pitchFamily="18"/>
                <a:ea typeface="Microsoft YaHei" pitchFamily="2"/>
                <a:cs typeface="Arial" pitchFamily="2"/>
              </a:rPr>
              <a:t> </a:t>
            </a:r>
            <a:r>
              <a:rPr lang="it-IT" sz="1800" b="0" i="0" u="none" strike="noStrike" kern="1200" cap="none" dirty="0" err="1">
                <a:ln>
                  <a:noFill/>
                </a:ln>
                <a:solidFill>
                  <a:srgbClr val="00B0F0"/>
                </a:solidFill>
                <a:latin typeface="Liberation Sans" pitchFamily="18"/>
                <a:ea typeface="Microsoft YaHei" pitchFamily="2"/>
                <a:cs typeface="Arial" pitchFamily="2"/>
              </a:rPr>
              <a:t>supported</a:t>
            </a:r>
            <a:r>
              <a:rPr lang="it-IT" sz="1800" b="0" i="0" u="none" strike="noStrike" kern="1200" cap="none" dirty="0">
                <a:ln>
                  <a:noFill/>
                </a:ln>
                <a:solidFill>
                  <a:srgbClr val="00B0F0"/>
                </a:solidFill>
                <a:latin typeface="Liberation Sans" pitchFamily="18"/>
                <a:ea typeface="Microsoft YaHei" pitchFamily="2"/>
                <a:cs typeface="Arial" pitchFamily="2"/>
              </a:rPr>
              <a:t> by: </a:t>
            </a:r>
          </a:p>
          <a:p>
            <a:pPr marL="0" marR="0" lvl="0" indent="0" rtl="0" hangingPunct="0">
              <a:lnSpc>
                <a:spcPct val="100000"/>
              </a:lnSpc>
              <a:spcBef>
                <a:spcPts val="0"/>
              </a:spcBef>
              <a:spcAft>
                <a:spcPts val="0"/>
              </a:spcAft>
              <a:buNone/>
              <a:tabLst/>
            </a:pPr>
            <a:endParaRPr lang="it-IT" sz="1800" kern="1200" dirty="0">
              <a:solidFill>
                <a:srgbClr val="00B0F0"/>
              </a:solidFill>
              <a:latin typeface="Liberation Sans" pitchFamily="18"/>
              <a:ea typeface="Microsoft YaHei" pitchFamily="2"/>
              <a:cs typeface="Arial" pitchFamily="2"/>
            </a:endParaRPr>
          </a:p>
          <a:p>
            <a:pPr marL="0" marR="0" lvl="0" indent="0" rtl="0" hangingPunct="0">
              <a:lnSpc>
                <a:spcPct val="100000"/>
              </a:lnSpc>
              <a:spcBef>
                <a:spcPts val="0"/>
              </a:spcBef>
              <a:spcAft>
                <a:spcPts val="0"/>
              </a:spcAft>
              <a:buNone/>
              <a:tabLst/>
            </a:pPr>
            <a:r>
              <a:rPr lang="it-IT" sz="1800" b="0" i="0" u="none" strike="noStrike" kern="1200" cap="none" dirty="0" err="1">
                <a:ln>
                  <a:noFill/>
                </a:ln>
                <a:solidFill>
                  <a:srgbClr val="00B0F0"/>
                </a:solidFill>
                <a:latin typeface="Liberation Sans" pitchFamily="18"/>
                <a:ea typeface="Microsoft YaHei" pitchFamily="2"/>
                <a:cs typeface="Arial" pitchFamily="2"/>
              </a:rPr>
              <a:t>European</a:t>
            </a:r>
            <a:r>
              <a:rPr lang="it-IT" sz="1800" b="0" i="0" u="none" strike="noStrike" kern="1200" cap="none" dirty="0">
                <a:ln>
                  <a:noFill/>
                </a:ln>
                <a:solidFill>
                  <a:srgbClr val="00B0F0"/>
                </a:solidFill>
                <a:latin typeface="Liberation Sans" pitchFamily="18"/>
                <a:ea typeface="Microsoft YaHei" pitchFamily="2"/>
                <a:cs typeface="Arial" pitchFamily="2"/>
              </a:rPr>
              <a:t> </a:t>
            </a:r>
            <a:r>
              <a:rPr lang="it-IT" sz="1800" b="0" i="0" u="none" strike="noStrike" kern="1200" cap="none" dirty="0" err="1">
                <a:ln>
                  <a:noFill/>
                </a:ln>
                <a:solidFill>
                  <a:srgbClr val="00B0F0"/>
                </a:solidFill>
                <a:latin typeface="Liberation Sans" pitchFamily="18"/>
                <a:ea typeface="Microsoft YaHei" pitchFamily="2"/>
                <a:cs typeface="Arial" pitchFamily="2"/>
              </a:rPr>
              <a:t>Metrology</a:t>
            </a:r>
            <a:r>
              <a:rPr lang="it-IT" sz="1800" b="0" i="0" u="none" strike="noStrike" kern="1200" cap="none" dirty="0">
                <a:ln>
                  <a:noFill/>
                </a:ln>
                <a:solidFill>
                  <a:srgbClr val="00B0F0"/>
                </a:solidFill>
                <a:latin typeface="Liberation Sans" pitchFamily="18"/>
                <a:ea typeface="Microsoft YaHei" pitchFamily="2"/>
                <a:cs typeface="Arial" pitchFamily="2"/>
              </a:rPr>
              <a:t> Program for Innovation and </a:t>
            </a:r>
            <a:r>
              <a:rPr lang="it-IT" sz="1800" b="0" i="0" u="none" strike="noStrike" kern="1200" cap="none" dirty="0" err="1">
                <a:ln>
                  <a:noFill/>
                </a:ln>
                <a:solidFill>
                  <a:srgbClr val="00B0F0"/>
                </a:solidFill>
                <a:latin typeface="Liberation Sans" pitchFamily="18"/>
                <a:ea typeface="Microsoft YaHei" pitchFamily="2"/>
                <a:cs typeface="Arial" pitchFamily="2"/>
              </a:rPr>
              <a:t>Research</a:t>
            </a:r>
            <a:r>
              <a:rPr lang="it-IT" sz="1800" b="0" i="0" u="none" strike="noStrike" kern="1200" cap="none" dirty="0">
                <a:ln>
                  <a:noFill/>
                </a:ln>
                <a:solidFill>
                  <a:srgbClr val="00B0F0"/>
                </a:solidFill>
                <a:latin typeface="Liberation Sans" pitchFamily="18"/>
                <a:ea typeface="Microsoft YaHei" pitchFamily="2"/>
                <a:cs typeface="Arial" pitchFamily="2"/>
              </a:rPr>
              <a:t> </a:t>
            </a:r>
          </a:p>
          <a:p>
            <a:pPr marL="0" marR="0" lvl="0" indent="0" rtl="0" hangingPunct="0">
              <a:lnSpc>
                <a:spcPct val="100000"/>
              </a:lnSpc>
              <a:spcBef>
                <a:spcPts val="0"/>
              </a:spcBef>
              <a:spcAft>
                <a:spcPts val="0"/>
              </a:spcAft>
              <a:buNone/>
              <a:tabLst/>
            </a:pPr>
            <a:r>
              <a:rPr lang="it-IT" sz="1800" b="0" i="0" u="none" strike="noStrike" kern="1200" cap="none" dirty="0">
                <a:ln>
                  <a:noFill/>
                </a:ln>
                <a:solidFill>
                  <a:srgbClr val="00B0F0"/>
                </a:solidFill>
                <a:latin typeface="Liberation Sans" pitchFamily="18"/>
                <a:ea typeface="Microsoft YaHei" pitchFamily="2"/>
                <a:cs typeface="Arial" pitchFamily="2"/>
              </a:rPr>
              <a:t>(projects 18SIB05 ROCIT, 20FUN08 </a:t>
            </a:r>
            <a:r>
              <a:rPr lang="it-IT" sz="1800" b="0" i="0" u="none" strike="noStrike" kern="1200" cap="none" dirty="0" err="1">
                <a:ln>
                  <a:noFill/>
                </a:ln>
                <a:solidFill>
                  <a:srgbClr val="00B0F0"/>
                </a:solidFill>
                <a:latin typeface="Liberation Sans" pitchFamily="18"/>
                <a:ea typeface="Microsoft YaHei" pitchFamily="2"/>
                <a:cs typeface="Arial" pitchFamily="2"/>
              </a:rPr>
              <a:t>NextLasers</a:t>
            </a:r>
            <a:r>
              <a:rPr lang="it-IT" sz="1800" b="0" i="0" u="none" strike="noStrike" kern="1200" cap="none" dirty="0">
                <a:ln>
                  <a:noFill/>
                </a:ln>
                <a:solidFill>
                  <a:srgbClr val="00B0F0"/>
                </a:solidFill>
                <a:latin typeface="Liberation Sans" pitchFamily="18"/>
                <a:ea typeface="Microsoft YaHei" pitchFamily="2"/>
                <a:cs typeface="Arial" pitchFamily="2"/>
              </a:rPr>
              <a:t>; 19NET02 EMN Quantum)</a:t>
            </a:r>
          </a:p>
          <a:p>
            <a:pPr marL="0" marR="0" lvl="0" indent="0" rtl="0" hangingPunct="0">
              <a:lnSpc>
                <a:spcPct val="100000"/>
              </a:lnSpc>
              <a:spcBef>
                <a:spcPts val="0"/>
              </a:spcBef>
              <a:spcAft>
                <a:spcPts val="0"/>
              </a:spcAft>
              <a:buNone/>
              <a:tabLst/>
            </a:pPr>
            <a:endParaRPr lang="it-IT" sz="1800" b="0" i="0" u="none" strike="noStrike" kern="1200" cap="none" dirty="0">
              <a:ln>
                <a:noFill/>
              </a:ln>
              <a:solidFill>
                <a:srgbClr val="00B0F0"/>
              </a:solidFill>
              <a:latin typeface="Liberation Sans" pitchFamily="18"/>
              <a:ea typeface="Microsoft YaHei" pitchFamily="2"/>
              <a:cs typeface="Arial" pitchFamily="2"/>
            </a:endParaRPr>
          </a:p>
          <a:p>
            <a:pPr hangingPunct="0"/>
            <a:r>
              <a:rPr lang="it-IT" sz="1800" b="0" i="0" dirty="0">
                <a:solidFill>
                  <a:srgbClr val="00B0F0"/>
                </a:solidFill>
                <a:effectLst/>
                <a:latin typeface="Arial" panose="020B0604020202020204" pitchFamily="34" charset="0"/>
              </a:rPr>
              <a:t>Horizon2020 (project </a:t>
            </a:r>
            <a:r>
              <a:rPr lang="it-IT" sz="1800" b="0" i="0" dirty="0" err="1">
                <a:solidFill>
                  <a:srgbClr val="00B0F0"/>
                </a:solidFill>
                <a:effectLst/>
                <a:latin typeface="Arial" panose="020B0604020202020204" pitchFamily="34" charset="0"/>
              </a:rPr>
              <a:t>Clonets</a:t>
            </a:r>
            <a:r>
              <a:rPr lang="it-IT" sz="1800" b="0" i="0" dirty="0">
                <a:solidFill>
                  <a:srgbClr val="00B0F0"/>
                </a:solidFill>
                <a:effectLst/>
                <a:latin typeface="Arial" panose="020B0604020202020204" pitchFamily="34" charset="0"/>
              </a:rPr>
              <a:t>-DS)</a:t>
            </a:r>
          </a:p>
          <a:p>
            <a:pPr hangingPunct="0"/>
            <a:endParaRPr lang="it-IT" sz="1800" b="0" i="0" dirty="0">
              <a:solidFill>
                <a:srgbClr val="00B0F0"/>
              </a:solidFill>
              <a:effectLst/>
              <a:latin typeface="Arial" panose="020B0604020202020204" pitchFamily="34" charset="0"/>
            </a:endParaRPr>
          </a:p>
          <a:p>
            <a:pPr algn="just" hangingPunct="0"/>
            <a:r>
              <a:rPr lang="en-US" sz="1800" kern="1200" dirty="0">
                <a:solidFill>
                  <a:srgbClr val="00B0F0"/>
                </a:solidFill>
                <a:latin typeface="Liberation Sans" pitchFamily="18"/>
                <a:ea typeface="Microsoft YaHei" pitchFamily="2"/>
                <a:cs typeface="Arial" pitchFamily="2"/>
              </a:rPr>
              <a:t>This presentation has been developed in the project The Project QUID (</a:t>
            </a:r>
            <a:r>
              <a:rPr lang="en-US" sz="1800" kern="1200" dirty="0" err="1">
                <a:solidFill>
                  <a:srgbClr val="00B0F0"/>
                </a:solidFill>
                <a:latin typeface="Liberation Sans" pitchFamily="18"/>
                <a:ea typeface="Microsoft YaHei" pitchFamily="2"/>
                <a:cs typeface="Arial" pitchFamily="2"/>
              </a:rPr>
              <a:t>QUantum</a:t>
            </a:r>
            <a:r>
              <a:rPr lang="en-US" sz="1800" kern="1200" dirty="0">
                <a:solidFill>
                  <a:srgbClr val="00B0F0"/>
                </a:solidFill>
                <a:latin typeface="Liberation Sans" pitchFamily="18"/>
                <a:ea typeface="Microsoft YaHei" pitchFamily="2"/>
                <a:cs typeface="Arial" pitchFamily="2"/>
              </a:rPr>
              <a:t> Italy Deployment) , which is funded by the European Commission in the Digital Europe </a:t>
            </a:r>
            <a:r>
              <a:rPr lang="en-US" sz="1800" kern="1200" dirty="0" err="1">
                <a:solidFill>
                  <a:srgbClr val="00B0F0"/>
                </a:solidFill>
                <a:latin typeface="Liberation Sans" pitchFamily="18"/>
                <a:ea typeface="Microsoft YaHei" pitchFamily="2"/>
                <a:cs typeface="Arial" pitchFamily="2"/>
              </a:rPr>
              <a:t>Programme</a:t>
            </a:r>
            <a:r>
              <a:rPr lang="en-US" sz="1800" kern="1200" dirty="0">
                <a:solidFill>
                  <a:srgbClr val="00B0F0"/>
                </a:solidFill>
                <a:latin typeface="Liberation Sans" pitchFamily="18"/>
                <a:ea typeface="Microsoft YaHei" pitchFamily="2"/>
                <a:cs typeface="Arial" pitchFamily="2"/>
              </a:rPr>
              <a:t> under the grant agreement No 101091408</a:t>
            </a:r>
          </a:p>
          <a:p>
            <a:pPr hangingPunct="0"/>
            <a:endParaRPr lang="it-IT" sz="1800" b="0" i="0" dirty="0">
              <a:solidFill>
                <a:srgbClr val="00B0F0"/>
              </a:solidFill>
              <a:effectLst/>
              <a:latin typeface="Arial" panose="020B0604020202020204" pitchFamily="34" charset="0"/>
            </a:endParaRPr>
          </a:p>
        </p:txBody>
      </p:sp>
      <p:pic>
        <p:nvPicPr>
          <p:cNvPr id="15" name="Immagine 14">
            <a:extLst>
              <a:ext uri="{FF2B5EF4-FFF2-40B4-BE49-F238E27FC236}">
                <a16:creationId xmlns:a16="http://schemas.microsoft.com/office/drawing/2014/main" id="{30EE6200-7062-C686-2576-C47B59A87D67}"/>
              </a:ext>
            </a:extLst>
          </p:cNvPr>
          <p:cNvPicPr>
            <a:picLocks noChangeAspect="1"/>
          </p:cNvPicPr>
          <p:nvPr/>
        </p:nvPicPr>
        <p:blipFill>
          <a:blip r:embed="rId6"/>
          <a:stretch>
            <a:fillRect/>
          </a:stretch>
        </p:blipFill>
        <p:spPr>
          <a:xfrm>
            <a:off x="698978" y="2950466"/>
            <a:ext cx="1662420" cy="1151380"/>
          </a:xfrm>
          <a:prstGeom prst="rect">
            <a:avLst/>
          </a:prstGeom>
        </p:spPr>
      </p:pic>
      <p:pic>
        <p:nvPicPr>
          <p:cNvPr id="16" name="Immagine 15">
            <a:extLst>
              <a:ext uri="{FF2B5EF4-FFF2-40B4-BE49-F238E27FC236}">
                <a16:creationId xmlns:a16="http://schemas.microsoft.com/office/drawing/2014/main" id="{6B670D88-FC73-B448-1026-491E4CF44A43}"/>
              </a:ext>
            </a:extLst>
          </p:cNvPr>
          <p:cNvPicPr>
            <a:picLocks noChangeAspect="1"/>
          </p:cNvPicPr>
          <p:nvPr/>
        </p:nvPicPr>
        <p:blipFill rotWithShape="1">
          <a:blip r:embed="rId7"/>
          <a:srcRect b="64592"/>
          <a:stretch/>
        </p:blipFill>
        <p:spPr>
          <a:xfrm>
            <a:off x="4591028" y="4301200"/>
            <a:ext cx="7383999" cy="2055150"/>
          </a:xfrm>
          <a:prstGeom prst="rect">
            <a:avLst/>
          </a:prstGeom>
        </p:spPr>
      </p:pic>
      <p:pic>
        <p:nvPicPr>
          <p:cNvPr id="17" name="Grafik 15">
            <a:extLst>
              <a:ext uri="{FF2B5EF4-FFF2-40B4-BE49-F238E27FC236}">
                <a16:creationId xmlns:a16="http://schemas.microsoft.com/office/drawing/2014/main" id="{5CB9D980-38BD-304D-C5EA-CCEFBA1AE0D0}"/>
              </a:ext>
            </a:extLst>
          </p:cNvPr>
          <p:cNvPicPr>
            <a:picLocks noChangeAspect="1"/>
          </p:cNvPicPr>
          <p:nvPr/>
        </p:nvPicPr>
        <p:blipFill>
          <a:blip r:embed="rId8"/>
          <a:srcRect t="16364" b="21947"/>
          <a:stretch/>
        </p:blipFill>
        <p:spPr bwMode="auto">
          <a:xfrm>
            <a:off x="70736" y="4357064"/>
            <a:ext cx="4388143" cy="685320"/>
          </a:xfrm>
          <a:prstGeom prst="rect">
            <a:avLst/>
          </a:prstGeom>
          <a:solidFill>
            <a:schemeClr val="bg1"/>
          </a:solidFill>
        </p:spPr>
      </p:pic>
    </p:spTree>
    <p:extLst>
      <p:ext uri="{BB962C8B-B14F-4D97-AF65-F5344CB8AC3E}">
        <p14:creationId xmlns:p14="http://schemas.microsoft.com/office/powerpoint/2010/main" val="36224786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25" name="Rettangolo 24">
            <a:extLst>
              <a:ext uri="{FF2B5EF4-FFF2-40B4-BE49-F238E27FC236}">
                <a16:creationId xmlns:a16="http://schemas.microsoft.com/office/drawing/2014/main" id="{EDB78F4C-AAF4-33F1-03C6-2D9FD0F0C1EE}"/>
              </a:ext>
            </a:extLst>
          </p:cNvPr>
          <p:cNvSpPr/>
          <p:nvPr/>
        </p:nvSpPr>
        <p:spPr>
          <a:xfrm>
            <a:off x="175107" y="45775"/>
            <a:ext cx="4528804" cy="650627"/>
          </a:xfrm>
          <a:prstGeom prst="rect">
            <a:avLst/>
          </a:prstGeom>
        </p:spPr>
        <p:txBody>
          <a:bodyPr wrap="none">
            <a:spAutoFit/>
          </a:bodyPr>
          <a:lstStyle/>
          <a:p>
            <a:r>
              <a:rPr lang="en-US" sz="3628" dirty="0" err="1">
                <a:solidFill>
                  <a:srgbClr val="0070C0"/>
                </a:solidFill>
                <a:ea typeface="Microsoft YaHei" panose="020B0503020204020204" pitchFamily="34" charset="-122"/>
              </a:rPr>
              <a:t>Fibre</a:t>
            </a:r>
            <a:r>
              <a:rPr lang="en-US" sz="3628" dirty="0">
                <a:solidFill>
                  <a:srgbClr val="0070C0"/>
                </a:solidFill>
                <a:ea typeface="Microsoft YaHei" panose="020B0503020204020204" pitchFamily="34" charset="-122"/>
              </a:rPr>
              <a:t> Team at INRIM</a:t>
            </a:r>
            <a:endParaRPr lang="it-IT" sz="3628" dirty="0">
              <a:solidFill>
                <a:srgbClr val="0070C0"/>
              </a:solidFill>
            </a:endParaRPr>
          </a:p>
        </p:txBody>
      </p:sp>
      <p:sp>
        <p:nvSpPr>
          <p:cNvPr id="4" name="Titolo 3">
            <a:extLst>
              <a:ext uri="{FF2B5EF4-FFF2-40B4-BE49-F238E27FC236}">
                <a16:creationId xmlns:a16="http://schemas.microsoft.com/office/drawing/2014/main" id="{2724189B-8D70-E548-8169-497B07672846}"/>
              </a:ext>
            </a:extLst>
          </p:cNvPr>
          <p:cNvSpPr>
            <a:spLocks noGrp="1"/>
          </p:cNvSpPr>
          <p:nvPr>
            <p:ph type="title"/>
          </p:nvPr>
        </p:nvSpPr>
        <p:spPr/>
        <p:txBody>
          <a:bodyPr/>
          <a:lstStyle/>
          <a:p>
            <a:endParaRPr lang="it-IT"/>
          </a:p>
        </p:txBody>
      </p:sp>
      <p:sp>
        <p:nvSpPr>
          <p:cNvPr id="6" name="Segnaposto testo 5">
            <a:extLst>
              <a:ext uri="{FF2B5EF4-FFF2-40B4-BE49-F238E27FC236}">
                <a16:creationId xmlns:a16="http://schemas.microsoft.com/office/drawing/2014/main" id="{82040F6C-1166-5BD1-9C94-64E7A13491F4}"/>
              </a:ext>
            </a:extLst>
          </p:cNvPr>
          <p:cNvSpPr>
            <a:spLocks noGrp="1"/>
          </p:cNvSpPr>
          <p:nvPr>
            <p:ph type="body" idx="1"/>
          </p:nvPr>
        </p:nvSpPr>
        <p:spPr/>
        <p:txBody>
          <a:bodyPr/>
          <a:lstStyle/>
          <a:p>
            <a:endParaRPr lang="it-IT"/>
          </a:p>
        </p:txBody>
      </p:sp>
      <p:sp>
        <p:nvSpPr>
          <p:cNvPr id="2" name="Segnaposto piè di pagina 1">
            <a:extLst>
              <a:ext uri="{FF2B5EF4-FFF2-40B4-BE49-F238E27FC236}">
                <a16:creationId xmlns:a16="http://schemas.microsoft.com/office/drawing/2014/main" id="{A34B4FB5-6AD4-EC65-7CC9-B91E79DB212D}"/>
              </a:ext>
            </a:extLst>
          </p:cNvPr>
          <p:cNvSpPr>
            <a:spLocks noGrp="1"/>
          </p:cNvSpPr>
          <p:nvPr>
            <p:ph type="ftr" idx="11"/>
          </p:nvPr>
        </p:nvSpPr>
        <p:spPr/>
        <p:txBody>
          <a:bodyPr/>
          <a:lstStyle/>
          <a:p>
            <a:r>
              <a:rPr lang="en-US"/>
              <a:t>9SFM - Kingscliff AUS - October 20th, 2023</a:t>
            </a:r>
          </a:p>
        </p:txBody>
      </p:sp>
      <p:sp>
        <p:nvSpPr>
          <p:cNvPr id="3" name="Rettangolo 2">
            <a:extLst>
              <a:ext uri="{FF2B5EF4-FFF2-40B4-BE49-F238E27FC236}">
                <a16:creationId xmlns:a16="http://schemas.microsoft.com/office/drawing/2014/main" id="{3841C71E-BB1D-D76C-7BDF-AE4AE57F5D2F}"/>
              </a:ext>
            </a:extLst>
          </p:cNvPr>
          <p:cNvSpPr/>
          <p:nvPr/>
        </p:nvSpPr>
        <p:spPr>
          <a:xfrm>
            <a:off x="427017" y="5711974"/>
            <a:ext cx="3888053" cy="1077218"/>
          </a:xfrm>
          <a:prstGeom prst="rect">
            <a:avLst/>
          </a:prstGeom>
        </p:spPr>
        <p:txBody>
          <a:bodyPr wrap="square">
            <a:spAutoFit/>
          </a:bodyPr>
          <a:lstStyle/>
          <a:p>
            <a:r>
              <a:rPr lang="en-US" sz="3200" dirty="0">
                <a:solidFill>
                  <a:srgbClr val="0070C0"/>
                </a:solidFill>
                <a:ea typeface="Microsoft YaHei" panose="020B0503020204020204" pitchFamily="34" charset="-122"/>
              </a:rPr>
              <a:t>We are hiring!</a:t>
            </a:r>
          </a:p>
          <a:p>
            <a:pPr>
              <a:buSzPts val="2000"/>
            </a:pPr>
            <a:r>
              <a:rPr lang="it-IT" sz="3200" dirty="0">
                <a:solidFill>
                  <a:srgbClr val="0070C0"/>
                </a:solidFill>
              </a:rPr>
              <a:t>d.calonico@inrim.it </a:t>
            </a:r>
          </a:p>
        </p:txBody>
      </p:sp>
      <p:sp>
        <p:nvSpPr>
          <p:cNvPr id="5" name="CasellaDiTesto 4">
            <a:extLst>
              <a:ext uri="{FF2B5EF4-FFF2-40B4-BE49-F238E27FC236}">
                <a16:creationId xmlns:a16="http://schemas.microsoft.com/office/drawing/2014/main" id="{8A31D61E-B2E0-2377-6228-CB31024DD411}"/>
              </a:ext>
            </a:extLst>
          </p:cNvPr>
          <p:cNvSpPr txBox="1"/>
          <p:nvPr/>
        </p:nvSpPr>
        <p:spPr>
          <a:xfrm>
            <a:off x="427017" y="5025707"/>
            <a:ext cx="3078087" cy="615553"/>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2000"/>
              <a:buFont typeface="Arial"/>
              <a:buNone/>
            </a:pPr>
            <a:r>
              <a:rPr lang="en-MY" sz="3400" b="1" i="0" u="none" strike="noStrike" cap="none" dirty="0">
                <a:solidFill>
                  <a:srgbClr val="000000"/>
                </a:solidFill>
                <a:latin typeface="Arial"/>
                <a:ea typeface="Arial"/>
                <a:cs typeface="Arial"/>
                <a:sym typeface="Arial"/>
              </a:rPr>
              <a:t>THANK YOU. </a:t>
            </a:r>
          </a:p>
        </p:txBody>
      </p:sp>
      <p:pic>
        <p:nvPicPr>
          <p:cNvPr id="7" name="Immagine 6">
            <a:extLst>
              <a:ext uri="{FF2B5EF4-FFF2-40B4-BE49-F238E27FC236}">
                <a16:creationId xmlns:a16="http://schemas.microsoft.com/office/drawing/2014/main" id="{8891D25F-2A8D-2DF6-AF75-BBACE3C4D32E}"/>
              </a:ext>
            </a:extLst>
          </p:cNvPr>
          <p:cNvPicPr>
            <a:picLocks noChangeAspect="1"/>
          </p:cNvPicPr>
          <p:nvPr/>
        </p:nvPicPr>
        <p:blipFill>
          <a:blip r:embed="rId3"/>
          <a:stretch>
            <a:fillRect/>
          </a:stretch>
        </p:blipFill>
        <p:spPr>
          <a:xfrm>
            <a:off x="1966060" y="949896"/>
            <a:ext cx="5467096" cy="4138513"/>
          </a:xfrm>
          <a:prstGeom prst="rect">
            <a:avLst/>
          </a:prstGeom>
        </p:spPr>
      </p:pic>
      <p:sp>
        <p:nvSpPr>
          <p:cNvPr id="8" name="CasellaDiTesto 7">
            <a:extLst>
              <a:ext uri="{FF2B5EF4-FFF2-40B4-BE49-F238E27FC236}">
                <a16:creationId xmlns:a16="http://schemas.microsoft.com/office/drawing/2014/main" id="{9F7A527D-87AE-CD80-83AB-70E5B2E46C12}"/>
              </a:ext>
            </a:extLst>
          </p:cNvPr>
          <p:cNvSpPr txBox="1"/>
          <p:nvPr/>
        </p:nvSpPr>
        <p:spPr>
          <a:xfrm>
            <a:off x="8360230" y="1033483"/>
            <a:ext cx="2513830" cy="5139869"/>
          </a:xfrm>
          <a:prstGeom prst="rect">
            <a:avLst/>
          </a:prstGeom>
          <a:noFill/>
        </p:spPr>
        <p:txBody>
          <a:bodyPr wrap="none" rtlCol="0">
            <a:spAutoFit/>
          </a:bodyPr>
          <a:lstStyle/>
          <a:p>
            <a:r>
              <a:rPr lang="it-IT" sz="2400" dirty="0" err="1">
                <a:solidFill>
                  <a:srgbClr val="0070C0"/>
                </a:solidFill>
                <a:ea typeface="Microsoft YaHei" panose="020B0503020204020204" pitchFamily="34" charset="-122"/>
              </a:rPr>
              <a:t>Ytterbium</a:t>
            </a:r>
            <a:r>
              <a:rPr lang="it-IT" sz="1000" dirty="0">
                <a:solidFill>
                  <a:srgbClr val="0070C0"/>
                </a:solidFill>
              </a:rPr>
              <a:t> </a:t>
            </a:r>
            <a:r>
              <a:rPr lang="it-IT" sz="2400" dirty="0">
                <a:solidFill>
                  <a:srgbClr val="0070C0"/>
                </a:solidFill>
                <a:ea typeface="Microsoft YaHei" panose="020B0503020204020204" pitchFamily="34" charset="-122"/>
              </a:rPr>
              <a:t>Clock</a:t>
            </a:r>
          </a:p>
          <a:p>
            <a:r>
              <a:rPr lang="it-IT" sz="1600" dirty="0"/>
              <a:t>M. Pizzocaro</a:t>
            </a:r>
          </a:p>
          <a:p>
            <a:r>
              <a:rPr lang="it-IT" sz="1600" dirty="0"/>
              <a:t>I. Goti</a:t>
            </a:r>
          </a:p>
          <a:p>
            <a:r>
              <a:rPr lang="it-IT" sz="1600" dirty="0"/>
              <a:t>S. </a:t>
            </a:r>
            <a:r>
              <a:rPr lang="it-IT" sz="1600" dirty="0" err="1"/>
              <a:t>Condio</a:t>
            </a:r>
            <a:endParaRPr lang="it-IT" sz="1600" dirty="0"/>
          </a:p>
          <a:p>
            <a:r>
              <a:rPr lang="it-IT" sz="1600" dirty="0"/>
              <a:t>F. Levi</a:t>
            </a:r>
          </a:p>
          <a:p>
            <a:r>
              <a:rPr lang="it-IT" sz="1600" dirty="0"/>
              <a:t>D. Calonico</a:t>
            </a:r>
          </a:p>
          <a:p>
            <a:endParaRPr lang="it-IT" sz="1600" dirty="0"/>
          </a:p>
          <a:p>
            <a:r>
              <a:rPr lang="it-IT" sz="2400" dirty="0" err="1">
                <a:solidFill>
                  <a:srgbClr val="0070C0"/>
                </a:solidFill>
                <a:ea typeface="Microsoft YaHei" panose="020B0503020204020204" pitchFamily="34" charset="-122"/>
              </a:rPr>
              <a:t>Cesium</a:t>
            </a:r>
            <a:r>
              <a:rPr lang="it-IT" sz="2400" dirty="0">
                <a:solidFill>
                  <a:srgbClr val="0070C0"/>
                </a:solidFill>
                <a:ea typeface="Microsoft YaHei" panose="020B0503020204020204" pitchFamily="34" charset="-122"/>
              </a:rPr>
              <a:t> </a:t>
            </a:r>
            <a:r>
              <a:rPr lang="it-IT" sz="2400" dirty="0" err="1">
                <a:solidFill>
                  <a:srgbClr val="0070C0"/>
                </a:solidFill>
                <a:ea typeface="Microsoft YaHei" panose="020B0503020204020204" pitchFamily="34" charset="-122"/>
              </a:rPr>
              <a:t>Fountain</a:t>
            </a:r>
            <a:endParaRPr lang="it-IT" sz="2400" dirty="0">
              <a:solidFill>
                <a:srgbClr val="0070C0"/>
              </a:solidFill>
              <a:ea typeface="Microsoft YaHei" panose="020B0503020204020204" pitchFamily="34" charset="-122"/>
            </a:endParaRPr>
          </a:p>
          <a:p>
            <a:r>
              <a:rPr lang="it-IT" sz="1600" dirty="0"/>
              <a:t>F. Levi</a:t>
            </a:r>
          </a:p>
          <a:p>
            <a:r>
              <a:rPr lang="it-IT" sz="1600" dirty="0"/>
              <a:t>G. Costanzo</a:t>
            </a:r>
          </a:p>
          <a:p>
            <a:r>
              <a:rPr lang="it-IT" sz="1600" dirty="0"/>
              <a:t>M. </a:t>
            </a:r>
            <a:r>
              <a:rPr lang="it-IT" sz="1600" dirty="0" err="1"/>
              <a:t>Gozzellino</a:t>
            </a:r>
            <a:endParaRPr lang="it-IT" sz="1600" dirty="0"/>
          </a:p>
          <a:p>
            <a:endParaRPr lang="it-IT" sz="1600" dirty="0"/>
          </a:p>
          <a:p>
            <a:r>
              <a:rPr lang="it-IT" sz="2400" dirty="0">
                <a:solidFill>
                  <a:srgbClr val="0070C0"/>
                </a:solidFill>
                <a:ea typeface="Microsoft YaHei" panose="020B0503020204020204" pitchFamily="34" charset="-122"/>
              </a:rPr>
              <a:t>Quantum </a:t>
            </a:r>
            <a:r>
              <a:rPr lang="it-IT" sz="2400" dirty="0" err="1">
                <a:solidFill>
                  <a:srgbClr val="0070C0"/>
                </a:solidFill>
                <a:ea typeface="Microsoft YaHei" panose="020B0503020204020204" pitchFamily="34" charset="-122"/>
              </a:rPr>
              <a:t>Optics</a:t>
            </a:r>
            <a:endParaRPr lang="it-IT" sz="2400" dirty="0">
              <a:solidFill>
                <a:srgbClr val="0070C0"/>
              </a:solidFill>
              <a:ea typeface="Microsoft YaHei" panose="020B0503020204020204" pitchFamily="34" charset="-122"/>
            </a:endParaRPr>
          </a:p>
          <a:p>
            <a:r>
              <a:rPr lang="it-IT" sz="1600" dirty="0"/>
              <a:t>I.P. Degiovanni</a:t>
            </a:r>
          </a:p>
          <a:p>
            <a:r>
              <a:rPr lang="it-IT" sz="1600" dirty="0"/>
              <a:t>A. Meda</a:t>
            </a:r>
          </a:p>
          <a:p>
            <a:r>
              <a:rPr lang="it-IT" sz="1600" dirty="0"/>
              <a:t>M. Gramegna</a:t>
            </a:r>
          </a:p>
          <a:p>
            <a:r>
              <a:rPr lang="it-IT" sz="1600" dirty="0"/>
              <a:t>S. Virzi</a:t>
            </a:r>
          </a:p>
          <a:p>
            <a:r>
              <a:rPr lang="it-IT" sz="1600" dirty="0"/>
              <a:t>G. Bertaina</a:t>
            </a:r>
          </a:p>
          <a:p>
            <a:r>
              <a:rPr lang="it-IT" sz="1600" dirty="0"/>
              <a:t>M. Genovese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AC9C9-B6DB-5767-E044-FCD3C7933C7B}"/>
              </a:ext>
            </a:extLst>
          </p:cNvPr>
          <p:cNvSpPr>
            <a:spLocks noGrp="1"/>
          </p:cNvSpPr>
          <p:nvPr>
            <p:ph type="title"/>
          </p:nvPr>
        </p:nvSpPr>
        <p:spPr/>
        <p:txBody>
          <a:bodyPr/>
          <a:lstStyle/>
          <a:p>
            <a:endParaRPr lang="it-IT"/>
          </a:p>
        </p:txBody>
      </p:sp>
      <p:sp>
        <p:nvSpPr>
          <p:cNvPr id="3" name="Segnaposto testo 2">
            <a:extLst>
              <a:ext uri="{FF2B5EF4-FFF2-40B4-BE49-F238E27FC236}">
                <a16:creationId xmlns:a16="http://schemas.microsoft.com/office/drawing/2014/main" id="{9CBE3B9B-55CC-BB6A-7F63-BC5A37A0979F}"/>
              </a:ext>
            </a:extLst>
          </p:cNvPr>
          <p:cNvSpPr>
            <a:spLocks noGrp="1"/>
          </p:cNvSpPr>
          <p:nvPr>
            <p:ph type="body" idx="1"/>
          </p:nvPr>
        </p:nvSpPr>
        <p:spPr/>
        <p:txBody>
          <a:bodyPr/>
          <a:lstStyle/>
          <a:p>
            <a:endParaRPr lang="it-IT"/>
          </a:p>
        </p:txBody>
      </p:sp>
      <p:sp>
        <p:nvSpPr>
          <p:cNvPr id="4" name="Segnaposto piè di pagina 3">
            <a:extLst>
              <a:ext uri="{FF2B5EF4-FFF2-40B4-BE49-F238E27FC236}">
                <a16:creationId xmlns:a16="http://schemas.microsoft.com/office/drawing/2014/main" id="{D810ADA3-921A-0631-7E66-EA0354877A6D}"/>
              </a:ext>
            </a:extLst>
          </p:cNvPr>
          <p:cNvSpPr>
            <a:spLocks noGrp="1"/>
          </p:cNvSpPr>
          <p:nvPr>
            <p:ph type="ftr" idx="11"/>
          </p:nvPr>
        </p:nvSpPr>
        <p:spPr/>
        <p:txBody>
          <a:bodyPr/>
          <a:lstStyle/>
          <a:p>
            <a:r>
              <a:rPr lang="en-US"/>
              <a:t>9SFM - Kingscliff AUS - October 20th, 2023</a:t>
            </a:r>
          </a:p>
        </p:txBody>
      </p:sp>
    </p:spTree>
    <p:extLst>
      <p:ext uri="{BB962C8B-B14F-4D97-AF65-F5344CB8AC3E}">
        <p14:creationId xmlns:p14="http://schemas.microsoft.com/office/powerpoint/2010/main" val="920152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690282" y="-288660"/>
            <a:ext cx="10515600" cy="1325700"/>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ea typeface="Calibri"/>
              </a:rPr>
              <a:t>Coherent laser interferometry</a:t>
            </a:r>
            <a:endParaRPr lang="en-US" sz="3467" spc="-1" dirty="0">
              <a:solidFill>
                <a:srgbClr val="0070C0"/>
              </a:solidFill>
            </a:endParaRPr>
          </a:p>
        </p:txBody>
      </p:sp>
      <p:pic>
        <p:nvPicPr>
          <p:cNvPr id="141" name="Immagine 140"/>
          <p:cNvPicPr/>
          <p:nvPr/>
        </p:nvPicPr>
        <p:blipFill>
          <a:blip r:embed="rId3"/>
          <a:stretch/>
        </p:blipFill>
        <p:spPr>
          <a:xfrm>
            <a:off x="1025078" y="3115256"/>
            <a:ext cx="4248960" cy="1303680"/>
          </a:xfrm>
          <a:prstGeom prst="rect">
            <a:avLst/>
          </a:prstGeom>
          <a:ln w="0">
            <a:noFill/>
          </a:ln>
        </p:spPr>
      </p:pic>
      <p:pic>
        <p:nvPicPr>
          <p:cNvPr id="142" name="Immagine 141"/>
          <p:cNvPicPr/>
          <p:nvPr/>
        </p:nvPicPr>
        <p:blipFill>
          <a:blip r:embed="rId4"/>
          <a:stretch/>
        </p:blipFill>
        <p:spPr>
          <a:xfrm>
            <a:off x="6670766" y="1043251"/>
            <a:ext cx="4464960" cy="1524000"/>
          </a:xfrm>
          <a:prstGeom prst="rect">
            <a:avLst/>
          </a:prstGeom>
          <a:ln w="0">
            <a:noFill/>
          </a:ln>
        </p:spPr>
      </p:pic>
      <p:grpSp>
        <p:nvGrpSpPr>
          <p:cNvPr id="6" name="Gruppo 5">
            <a:extLst>
              <a:ext uri="{FF2B5EF4-FFF2-40B4-BE49-F238E27FC236}">
                <a16:creationId xmlns:a16="http://schemas.microsoft.com/office/drawing/2014/main" id="{99237422-741E-777E-ED5A-0EDE27DA3144}"/>
              </a:ext>
            </a:extLst>
          </p:cNvPr>
          <p:cNvGrpSpPr/>
          <p:nvPr/>
        </p:nvGrpSpPr>
        <p:grpSpPr>
          <a:xfrm>
            <a:off x="8514021" y="2157494"/>
            <a:ext cx="1621440" cy="816960"/>
            <a:chOff x="7975200" y="1815843"/>
            <a:chExt cx="1621440" cy="816960"/>
          </a:xfrm>
        </p:grpSpPr>
        <p:pic>
          <p:nvPicPr>
            <p:cNvPr id="140" name="Immagine 139"/>
            <p:cNvPicPr/>
            <p:nvPr/>
          </p:nvPicPr>
          <p:blipFill>
            <a:blip r:embed="rId5"/>
            <a:stretch/>
          </p:blipFill>
          <p:spPr>
            <a:xfrm>
              <a:off x="8017440" y="1815843"/>
              <a:ext cx="1475520" cy="816960"/>
            </a:xfrm>
            <a:prstGeom prst="rect">
              <a:avLst/>
            </a:prstGeom>
            <a:ln w="0">
              <a:noFill/>
            </a:ln>
          </p:spPr>
        </p:pic>
        <p:sp>
          <p:nvSpPr>
            <p:cNvPr id="143" name="Rettangolo 142"/>
            <p:cNvSpPr/>
            <p:nvPr/>
          </p:nvSpPr>
          <p:spPr>
            <a:xfrm flipV="1">
              <a:off x="7975200" y="1831203"/>
              <a:ext cx="1621440" cy="801120"/>
            </a:xfrm>
            <a:prstGeom prst="rect">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it-IT" sz="1867"/>
            </a:p>
          </p:txBody>
        </p:sp>
      </p:grpSp>
      <p:sp>
        <p:nvSpPr>
          <p:cNvPr id="144" name="PlaceHolder 32"/>
          <p:cNvSpPr txBox="1"/>
          <p:nvPr/>
        </p:nvSpPr>
        <p:spPr>
          <a:xfrm>
            <a:off x="678296" y="835094"/>
            <a:ext cx="5562720" cy="2139360"/>
          </a:xfrm>
          <a:prstGeom prst="rect">
            <a:avLst/>
          </a:prstGeom>
          <a:noFill/>
          <a:ln w="0">
            <a:noFill/>
          </a:ln>
        </p:spPr>
        <p:txBody>
          <a:bodyPr lIns="120000" tIns="60000" rIns="120000" bIns="60000" anchor="t">
            <a:noAutofit/>
          </a:bodyPr>
          <a:lstStyle/>
          <a:p>
            <a:pPr>
              <a:lnSpc>
                <a:spcPct val="90000"/>
              </a:lnSpc>
              <a:spcBef>
                <a:spcPts val="1512"/>
              </a:spcBef>
            </a:pPr>
            <a:r>
              <a:rPr lang="en-US" sz="2000" i="1" spc="-1" dirty="0">
                <a:latin typeface="Calibri"/>
              </a:rPr>
              <a:t>Basic principles:</a:t>
            </a:r>
            <a:endParaRPr lang="en-US" sz="2000" spc="-1" dirty="0">
              <a:ea typeface="Noto Sans CJK SC"/>
            </a:endParaRPr>
          </a:p>
          <a:p>
            <a:pPr marL="287993" indent="-287993">
              <a:lnSpc>
                <a:spcPct val="90000"/>
              </a:lnSpc>
              <a:spcBef>
                <a:spcPts val="1512"/>
              </a:spcBef>
              <a:buSzPct val="45000"/>
              <a:buFont typeface="Wingdings" charset="2"/>
              <a:buChar char=""/>
            </a:pPr>
            <a:r>
              <a:rPr lang="en-US" sz="2000" spc="-1" dirty="0">
                <a:latin typeface="Calibri"/>
              </a:rPr>
              <a:t>interference between </a:t>
            </a:r>
            <a:r>
              <a:rPr lang="en-US" sz="2000" b="1" spc="-1" dirty="0">
                <a:latin typeface="Calibri"/>
              </a:rPr>
              <a:t>coherent light</a:t>
            </a:r>
            <a:endParaRPr lang="en-US" sz="2000" spc="-1" dirty="0">
              <a:ea typeface="Noto Sans CJK SC"/>
            </a:endParaRPr>
          </a:p>
          <a:p>
            <a:pPr marL="287993" indent="-287993">
              <a:lnSpc>
                <a:spcPct val="90000"/>
              </a:lnSpc>
              <a:spcBef>
                <a:spcPts val="1512"/>
              </a:spcBef>
              <a:buSzPct val="45000"/>
              <a:buFont typeface="Wingdings" charset="2"/>
              <a:buChar char=""/>
            </a:pPr>
            <a:r>
              <a:rPr lang="en-US" sz="2000" b="1" spc="-1" dirty="0">
                <a:latin typeface="Calibri"/>
              </a:rPr>
              <a:t>optical phase</a:t>
            </a:r>
            <a:r>
              <a:rPr lang="en-US" sz="2000" spc="-1" dirty="0">
                <a:latin typeface="Calibri"/>
              </a:rPr>
              <a:t> measurement</a:t>
            </a:r>
            <a:endParaRPr lang="en-US" sz="2000" spc="-1" dirty="0">
              <a:ea typeface="Noto Sans CJK SC"/>
            </a:endParaRPr>
          </a:p>
          <a:p>
            <a:pPr marL="287993" indent="-287993">
              <a:lnSpc>
                <a:spcPct val="90000"/>
              </a:lnSpc>
              <a:spcBef>
                <a:spcPts val="1512"/>
              </a:spcBef>
              <a:buSzPct val="45000"/>
              <a:buFont typeface="Wingdings" charset="2"/>
              <a:buChar char=""/>
            </a:pPr>
            <a:r>
              <a:rPr lang="en-US" sz="2000" b="1" spc="-1" dirty="0" err="1">
                <a:latin typeface="Calibri"/>
              </a:rPr>
              <a:t>Ultrastable</a:t>
            </a:r>
            <a:r>
              <a:rPr lang="en-US" sz="2000" b="1" spc="-1" dirty="0">
                <a:latin typeface="Calibri"/>
              </a:rPr>
              <a:t> lasers – laser noise  &lt;  fiber noise</a:t>
            </a:r>
          </a:p>
          <a:p>
            <a:pPr marL="287993" indent="-287993">
              <a:lnSpc>
                <a:spcPct val="90000"/>
              </a:lnSpc>
              <a:spcBef>
                <a:spcPts val="1512"/>
              </a:spcBef>
              <a:buSzPct val="45000"/>
              <a:buFont typeface="Wingdings" charset="2"/>
              <a:buChar char=""/>
            </a:pPr>
            <a:r>
              <a:rPr lang="en-US" sz="2000" b="1" spc="-1" dirty="0">
                <a:latin typeface="Calibri"/>
                <a:ea typeface="Noto Sans CJK SC"/>
              </a:rPr>
              <a:t>Doppler noise cancellation</a:t>
            </a:r>
          </a:p>
          <a:p>
            <a:pPr marL="287993" indent="-287993">
              <a:lnSpc>
                <a:spcPct val="90000"/>
              </a:lnSpc>
              <a:spcBef>
                <a:spcPts val="1512"/>
              </a:spcBef>
              <a:buSzPct val="45000"/>
              <a:buFont typeface="Wingdings" charset="2"/>
              <a:buChar char=""/>
            </a:pPr>
            <a:endParaRPr lang="en-US" sz="2000" spc="-1" dirty="0">
              <a:ea typeface="Noto Sans CJK SC"/>
            </a:endParaRPr>
          </a:p>
        </p:txBody>
      </p:sp>
      <p:sp>
        <p:nvSpPr>
          <p:cNvPr id="145" name="PlaceHolder 37"/>
          <p:cNvSpPr txBox="1"/>
          <p:nvPr/>
        </p:nvSpPr>
        <p:spPr>
          <a:xfrm>
            <a:off x="6624985" y="3501647"/>
            <a:ext cx="5399512" cy="2526240"/>
          </a:xfrm>
          <a:prstGeom prst="rect">
            <a:avLst/>
          </a:prstGeom>
          <a:noFill/>
          <a:ln w="0">
            <a:noFill/>
          </a:ln>
        </p:spPr>
        <p:txBody>
          <a:bodyPr lIns="120000" tIns="60000" rIns="120000" bIns="60000" anchor="t">
            <a:normAutofit/>
          </a:bodyPr>
          <a:lstStyle/>
          <a:p>
            <a:pPr>
              <a:spcBef>
                <a:spcPts val="600"/>
              </a:spcBef>
            </a:pPr>
            <a:r>
              <a:rPr lang="en-US" sz="2000" i="1" spc="-1" dirty="0">
                <a:latin typeface="Calibri"/>
              </a:rPr>
              <a:t>Interferometry over the fiber network:</a:t>
            </a:r>
            <a:endParaRPr lang="en-US" sz="2000" spc="-1" dirty="0">
              <a:ea typeface="Noto Sans CJK SC"/>
            </a:endParaRPr>
          </a:p>
          <a:p>
            <a:pPr marL="287993" indent="-287993">
              <a:spcBef>
                <a:spcPts val="600"/>
              </a:spcBef>
              <a:buSzPct val="45000"/>
              <a:buFont typeface="Wingdings" charset="2"/>
              <a:buChar char=""/>
            </a:pPr>
            <a:r>
              <a:rPr lang="en-US" sz="2000" b="1" spc="-1" dirty="0">
                <a:solidFill>
                  <a:srgbClr val="FF0000"/>
                </a:solidFill>
                <a:latin typeface="Calibri"/>
                <a:ea typeface="Noto Sans CJK SC"/>
              </a:rPr>
              <a:t>compatible with telecom infrastructure</a:t>
            </a:r>
            <a:endParaRPr lang="en-US" sz="2000" spc="-1" dirty="0">
              <a:solidFill>
                <a:srgbClr val="FF0000"/>
              </a:solidFill>
              <a:ea typeface="Noto Sans CJK SC"/>
            </a:endParaRPr>
          </a:p>
          <a:p>
            <a:pPr marL="287993" indent="-287993">
              <a:spcBef>
                <a:spcPts val="600"/>
              </a:spcBef>
              <a:buSzPct val="45000"/>
              <a:buFont typeface="Wingdings" charset="2"/>
              <a:buChar char=""/>
            </a:pPr>
            <a:r>
              <a:rPr lang="en-US" sz="2000" b="1" spc="-1" dirty="0">
                <a:solidFill>
                  <a:srgbClr val="FF0000"/>
                </a:solidFill>
                <a:latin typeface="Calibri"/>
              </a:rPr>
              <a:t>coexistence with internet data traffic</a:t>
            </a:r>
            <a:endParaRPr lang="en-US" sz="2000" spc="-1" dirty="0">
              <a:solidFill>
                <a:srgbClr val="FF0000"/>
              </a:solidFill>
              <a:ea typeface="Noto Sans CJK SC"/>
            </a:endParaRPr>
          </a:p>
          <a:p>
            <a:pPr marL="287993" indent="-287993">
              <a:spcBef>
                <a:spcPts val="600"/>
              </a:spcBef>
              <a:buSzPct val="45000"/>
              <a:buFont typeface="Wingdings" charset="2"/>
              <a:buChar char=""/>
            </a:pPr>
            <a:r>
              <a:rPr lang="en-US" sz="2000" b="1" spc="-1" dirty="0">
                <a:solidFill>
                  <a:srgbClr val="FF0000"/>
                </a:solidFill>
                <a:latin typeface="Calibri"/>
              </a:rPr>
              <a:t>high sensitivity and linearity</a:t>
            </a:r>
            <a:endParaRPr lang="en-US" sz="2000" spc="-1" dirty="0">
              <a:solidFill>
                <a:srgbClr val="FF0000"/>
              </a:solidFill>
              <a:ea typeface="Noto Sans CJK SC"/>
            </a:endParaRPr>
          </a:p>
          <a:p>
            <a:pPr marL="287993" indent="-287993">
              <a:spcBef>
                <a:spcPts val="600"/>
              </a:spcBef>
              <a:buSzPct val="45000"/>
              <a:buFont typeface="Wingdings" charset="2"/>
              <a:buChar char=""/>
            </a:pPr>
            <a:r>
              <a:rPr lang="en-US" sz="2000" b="1" spc="-1" dirty="0">
                <a:solidFill>
                  <a:srgbClr val="FF0000"/>
                </a:solidFill>
                <a:latin typeface="Calibri"/>
              </a:rPr>
              <a:t>long range</a:t>
            </a:r>
            <a:r>
              <a:rPr lang="en-US" sz="2000" spc="-1" dirty="0">
                <a:solidFill>
                  <a:srgbClr val="FF0000"/>
                </a:solidFill>
                <a:latin typeface="Calibri"/>
              </a:rPr>
              <a:t>, can be amplified + high coherence</a:t>
            </a:r>
          </a:p>
        </p:txBody>
      </p:sp>
      <p:sp>
        <p:nvSpPr>
          <p:cNvPr id="2" name="Segnaposto piè di pagina 2">
            <a:extLst>
              <a:ext uri="{FF2B5EF4-FFF2-40B4-BE49-F238E27FC236}">
                <a16:creationId xmlns:a16="http://schemas.microsoft.com/office/drawing/2014/main" id="{198751E4-2F64-F3DB-8B5E-AEDC3286C397}"/>
              </a:ext>
            </a:extLst>
          </p:cNvPr>
          <p:cNvSpPr>
            <a:spLocks noGrp="1"/>
          </p:cNvSpPr>
          <p:nvPr>
            <p:ph type="ftr" idx="11"/>
          </p:nvPr>
        </p:nvSpPr>
        <p:spPr>
          <a:xfrm>
            <a:off x="4038600" y="6356350"/>
            <a:ext cx="4114800" cy="365100"/>
          </a:xfrm>
        </p:spPr>
        <p:txBody>
          <a:bodyPr/>
          <a:lstStyle/>
          <a:p>
            <a:r>
              <a:rPr lang="en-US" dirty="0"/>
              <a:t>9SFM - Kingscliff AUS - October 20th, 2023</a:t>
            </a:r>
          </a:p>
        </p:txBody>
      </p:sp>
      <p:pic>
        <p:nvPicPr>
          <p:cNvPr id="3" name="Immagine 2">
            <a:extLst>
              <a:ext uri="{FF2B5EF4-FFF2-40B4-BE49-F238E27FC236}">
                <a16:creationId xmlns:a16="http://schemas.microsoft.com/office/drawing/2014/main" id="{E7114A5C-D4C0-FB4F-02D0-50A57730C3DA}"/>
              </a:ext>
            </a:extLst>
          </p:cNvPr>
          <p:cNvPicPr/>
          <p:nvPr/>
        </p:nvPicPr>
        <p:blipFill>
          <a:blip r:embed="rId6"/>
          <a:srcRect l="14766" r="6657"/>
          <a:stretch/>
        </p:blipFill>
        <p:spPr>
          <a:xfrm>
            <a:off x="678296" y="4587113"/>
            <a:ext cx="2778034" cy="2199414"/>
          </a:xfrm>
          <a:prstGeom prst="rect">
            <a:avLst/>
          </a:prstGeom>
          <a:ln w="0">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63E75A-59FF-E3DD-77D7-D33455D416DE}"/>
              </a:ext>
            </a:extLst>
          </p:cNvPr>
          <p:cNvSpPr>
            <a:spLocks noGrp="1"/>
          </p:cNvSpPr>
          <p:nvPr>
            <p:ph type="title"/>
          </p:nvPr>
        </p:nvSpPr>
        <p:spPr/>
        <p:txBody>
          <a:bodyPr/>
          <a:lstStyle/>
          <a:p>
            <a:endParaRPr lang="it-IT"/>
          </a:p>
        </p:txBody>
      </p:sp>
      <p:sp>
        <p:nvSpPr>
          <p:cNvPr id="3" name="Segnaposto testo 2">
            <a:extLst>
              <a:ext uri="{FF2B5EF4-FFF2-40B4-BE49-F238E27FC236}">
                <a16:creationId xmlns:a16="http://schemas.microsoft.com/office/drawing/2014/main" id="{81E94DF7-B864-D4C1-7175-9F6CF3808C8A}"/>
              </a:ext>
            </a:extLst>
          </p:cNvPr>
          <p:cNvSpPr>
            <a:spLocks noGrp="1"/>
          </p:cNvSpPr>
          <p:nvPr>
            <p:ph type="body" idx="1"/>
          </p:nvPr>
        </p:nvSpPr>
        <p:spPr/>
        <p:txBody>
          <a:bodyPr/>
          <a:lstStyle/>
          <a:p>
            <a:endParaRPr lang="it-IT" dirty="0"/>
          </a:p>
        </p:txBody>
      </p:sp>
      <p:sp>
        <p:nvSpPr>
          <p:cNvPr id="4" name="Segnaposto piè di pagina 3">
            <a:extLst>
              <a:ext uri="{FF2B5EF4-FFF2-40B4-BE49-F238E27FC236}">
                <a16:creationId xmlns:a16="http://schemas.microsoft.com/office/drawing/2014/main" id="{9F871249-038F-AF75-0734-0E042026694C}"/>
              </a:ext>
            </a:extLst>
          </p:cNvPr>
          <p:cNvSpPr>
            <a:spLocks noGrp="1"/>
          </p:cNvSpPr>
          <p:nvPr>
            <p:ph type="ftr" idx="11"/>
          </p:nvPr>
        </p:nvSpPr>
        <p:spPr/>
        <p:txBody>
          <a:bodyPr/>
          <a:lstStyle/>
          <a:p>
            <a:r>
              <a:rPr lang="en-US"/>
              <a:t>9SFM - Kingscliff AUS - October 20th, 2023</a:t>
            </a:r>
          </a:p>
        </p:txBody>
      </p:sp>
      <p:pic>
        <p:nvPicPr>
          <p:cNvPr id="6" name="Immagine 5">
            <a:extLst>
              <a:ext uri="{FF2B5EF4-FFF2-40B4-BE49-F238E27FC236}">
                <a16:creationId xmlns:a16="http://schemas.microsoft.com/office/drawing/2014/main" id="{B7836D51-894B-F5CB-63CC-84EFBB57FE29}"/>
              </a:ext>
            </a:extLst>
          </p:cNvPr>
          <p:cNvPicPr>
            <a:picLocks noChangeAspect="1"/>
          </p:cNvPicPr>
          <p:nvPr/>
        </p:nvPicPr>
        <p:blipFill>
          <a:blip r:embed="rId2"/>
          <a:stretch>
            <a:fillRect/>
          </a:stretch>
        </p:blipFill>
        <p:spPr>
          <a:xfrm>
            <a:off x="0" y="1444044"/>
            <a:ext cx="8104197" cy="4947648"/>
          </a:xfrm>
          <a:prstGeom prst="rect">
            <a:avLst/>
          </a:prstGeom>
        </p:spPr>
      </p:pic>
      <p:sp>
        <p:nvSpPr>
          <p:cNvPr id="7" name="TextBox 3">
            <a:extLst>
              <a:ext uri="{FF2B5EF4-FFF2-40B4-BE49-F238E27FC236}">
                <a16:creationId xmlns:a16="http://schemas.microsoft.com/office/drawing/2014/main" id="{36249979-C556-C8D8-BF33-EF1275430B4B}"/>
              </a:ext>
            </a:extLst>
          </p:cNvPr>
          <p:cNvSpPr txBox="1"/>
          <p:nvPr/>
        </p:nvSpPr>
        <p:spPr>
          <a:xfrm>
            <a:off x="430755" y="80431"/>
            <a:ext cx="4883901" cy="569387"/>
          </a:xfrm>
          <a:prstGeom prst="rect">
            <a:avLst/>
          </a:prstGeom>
          <a:noFill/>
        </p:spPr>
        <p:txBody>
          <a:bodyPr wrap="none" rtlCol="0">
            <a:spAutoFit/>
          </a:bodyPr>
          <a:lstStyle/>
          <a:p>
            <a:r>
              <a:rPr lang="en-US" sz="3100" b="1" spc="-1" dirty="0">
                <a:solidFill>
                  <a:srgbClr val="0070C0"/>
                </a:solidFill>
                <a:latin typeface="Calibri"/>
                <a:ea typeface="Calibri"/>
                <a:cs typeface="Calibri"/>
              </a:rPr>
              <a:t>Optical </a:t>
            </a:r>
            <a:r>
              <a:rPr lang="en-US" sz="3100" b="1" spc="-1" dirty="0" err="1">
                <a:solidFill>
                  <a:srgbClr val="0070C0"/>
                </a:solidFill>
                <a:latin typeface="Calibri"/>
                <a:ea typeface="Calibri"/>
                <a:cs typeface="Calibri"/>
              </a:rPr>
              <a:t>fibre</a:t>
            </a:r>
            <a:r>
              <a:rPr lang="en-US" sz="3100" b="1" spc="-1" dirty="0">
                <a:solidFill>
                  <a:srgbClr val="0070C0"/>
                </a:solidFill>
                <a:latin typeface="Calibri"/>
                <a:ea typeface="Calibri"/>
                <a:cs typeface="Calibri"/>
              </a:rPr>
              <a:t> link in Australia</a:t>
            </a:r>
          </a:p>
        </p:txBody>
      </p:sp>
      <p:pic>
        <p:nvPicPr>
          <p:cNvPr id="9" name="Immagine 8">
            <a:extLst>
              <a:ext uri="{FF2B5EF4-FFF2-40B4-BE49-F238E27FC236}">
                <a16:creationId xmlns:a16="http://schemas.microsoft.com/office/drawing/2014/main" id="{EBD016C9-E18E-82D4-3165-A25BD3E37CB7}"/>
              </a:ext>
            </a:extLst>
          </p:cNvPr>
          <p:cNvPicPr>
            <a:picLocks noChangeAspect="1"/>
          </p:cNvPicPr>
          <p:nvPr/>
        </p:nvPicPr>
        <p:blipFill>
          <a:blip r:embed="rId3"/>
          <a:stretch>
            <a:fillRect/>
          </a:stretch>
        </p:blipFill>
        <p:spPr>
          <a:xfrm>
            <a:off x="8104197" y="136550"/>
            <a:ext cx="3983301" cy="2172593"/>
          </a:xfrm>
          <a:prstGeom prst="rect">
            <a:avLst/>
          </a:prstGeom>
        </p:spPr>
      </p:pic>
    </p:spTree>
    <p:extLst>
      <p:ext uri="{BB962C8B-B14F-4D97-AF65-F5344CB8AC3E}">
        <p14:creationId xmlns:p14="http://schemas.microsoft.com/office/powerpoint/2010/main" val="15891241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528A7AC5-FC98-4BF3-82DA-93564E05D28A}"/>
              </a:ext>
            </a:extLst>
          </p:cNvPr>
          <p:cNvSpPr>
            <a:spLocks noGrp="1"/>
          </p:cNvSpPr>
          <p:nvPr>
            <p:ph type="body" idx="1"/>
          </p:nvPr>
        </p:nvSpPr>
        <p:spPr/>
        <p:txBody>
          <a:bodyPr/>
          <a:lstStyle/>
          <a:p>
            <a:endParaRPr lang="it-IT"/>
          </a:p>
        </p:txBody>
      </p:sp>
      <p:sp>
        <p:nvSpPr>
          <p:cNvPr id="4" name="Segnaposto piè di pagina 3">
            <a:extLst>
              <a:ext uri="{FF2B5EF4-FFF2-40B4-BE49-F238E27FC236}">
                <a16:creationId xmlns:a16="http://schemas.microsoft.com/office/drawing/2014/main" id="{1F599F33-3A85-2EC0-7C00-E25DFEDD5A07}"/>
              </a:ext>
            </a:extLst>
          </p:cNvPr>
          <p:cNvSpPr>
            <a:spLocks noGrp="1"/>
          </p:cNvSpPr>
          <p:nvPr>
            <p:ph type="ftr" idx="11"/>
          </p:nvPr>
        </p:nvSpPr>
        <p:spPr/>
        <p:txBody>
          <a:bodyPr/>
          <a:lstStyle/>
          <a:p>
            <a:r>
              <a:rPr lang="en-US"/>
              <a:t>9SFM - Kingscliff AUS - October 20th, 2023</a:t>
            </a:r>
          </a:p>
        </p:txBody>
      </p:sp>
      <p:pic>
        <p:nvPicPr>
          <p:cNvPr id="6" name="Immagine 5">
            <a:extLst>
              <a:ext uri="{FF2B5EF4-FFF2-40B4-BE49-F238E27FC236}">
                <a16:creationId xmlns:a16="http://schemas.microsoft.com/office/drawing/2014/main" id="{0F3A9253-FF42-73BE-E313-C7313E2E16B3}"/>
              </a:ext>
            </a:extLst>
          </p:cNvPr>
          <p:cNvPicPr>
            <a:picLocks noChangeAspect="1"/>
          </p:cNvPicPr>
          <p:nvPr/>
        </p:nvPicPr>
        <p:blipFill>
          <a:blip r:embed="rId2"/>
          <a:stretch>
            <a:fillRect/>
          </a:stretch>
        </p:blipFill>
        <p:spPr>
          <a:xfrm>
            <a:off x="57476" y="1066666"/>
            <a:ext cx="12192000" cy="4677728"/>
          </a:xfrm>
          <a:prstGeom prst="rect">
            <a:avLst/>
          </a:prstGeom>
        </p:spPr>
      </p:pic>
      <p:sp>
        <p:nvSpPr>
          <p:cNvPr id="7" name="PlaceHolder 1">
            <a:extLst>
              <a:ext uri="{FF2B5EF4-FFF2-40B4-BE49-F238E27FC236}">
                <a16:creationId xmlns:a16="http://schemas.microsoft.com/office/drawing/2014/main" id="{2E22B8D3-FECF-C36F-D453-E340B1A4EB77}"/>
              </a:ext>
            </a:extLst>
          </p:cNvPr>
          <p:cNvSpPr txBox="1">
            <a:spLocks/>
          </p:cNvSpPr>
          <p:nvPr/>
        </p:nvSpPr>
        <p:spPr>
          <a:xfrm>
            <a:off x="629033" y="79670"/>
            <a:ext cx="10515600" cy="707408"/>
          </a:xfrm>
          <a:prstGeom prst="rect">
            <a:avLst/>
          </a:prstGeom>
          <a:noFill/>
          <a:ln w="9360">
            <a:noFill/>
          </a:ln>
        </p:spPr>
        <p:txBody>
          <a:bodyPr spcFirstLastPara="1" wrap="square" lIns="120000" tIns="60000" rIns="120000" bIns="60000" numCol="1" spcCol="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467" b="1" spc="-1" dirty="0">
                <a:solidFill>
                  <a:srgbClr val="0070C0"/>
                </a:solidFill>
              </a:rPr>
              <a:t>Sensing with terrestrial fibers</a:t>
            </a:r>
          </a:p>
        </p:txBody>
      </p:sp>
      <p:pic>
        <p:nvPicPr>
          <p:cNvPr id="8" name="Immagine 7">
            <a:extLst>
              <a:ext uri="{FF2B5EF4-FFF2-40B4-BE49-F238E27FC236}">
                <a16:creationId xmlns:a16="http://schemas.microsoft.com/office/drawing/2014/main" id="{264779C9-6FFA-AF64-FC31-3FF53AA5C612}"/>
              </a:ext>
            </a:extLst>
          </p:cNvPr>
          <p:cNvPicPr>
            <a:picLocks noChangeAspect="1"/>
          </p:cNvPicPr>
          <p:nvPr/>
        </p:nvPicPr>
        <p:blipFill>
          <a:blip r:embed="rId3"/>
          <a:stretch>
            <a:fillRect/>
          </a:stretch>
        </p:blipFill>
        <p:spPr>
          <a:xfrm>
            <a:off x="508560" y="5541761"/>
            <a:ext cx="1781089" cy="584791"/>
          </a:xfrm>
          <a:prstGeom prst="rect">
            <a:avLst/>
          </a:prstGeom>
        </p:spPr>
      </p:pic>
      <p:pic>
        <p:nvPicPr>
          <p:cNvPr id="9" name="Picture 27">
            <a:extLst>
              <a:ext uri="{FF2B5EF4-FFF2-40B4-BE49-F238E27FC236}">
                <a16:creationId xmlns:a16="http://schemas.microsoft.com/office/drawing/2014/main" id="{3EB2ADDD-DE92-6C87-8D5D-1668F403CD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560" y="6305561"/>
            <a:ext cx="2404897" cy="4666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21">
            <a:extLst>
              <a:ext uri="{FF2B5EF4-FFF2-40B4-BE49-F238E27FC236}">
                <a16:creationId xmlns:a16="http://schemas.microsoft.com/office/drawing/2014/main" id="{DD46002A-684C-4F21-0FDA-22F3C8AD7D83}"/>
              </a:ext>
            </a:extLst>
          </p:cNvPr>
          <p:cNvSpPr txBox="1">
            <a:spLocks noChangeArrowheads="1"/>
          </p:cNvSpPr>
          <p:nvPr/>
        </p:nvSpPr>
        <p:spPr bwMode="auto">
          <a:xfrm>
            <a:off x="8945445" y="5528571"/>
            <a:ext cx="3026265" cy="262763"/>
          </a:xfrm>
          <a:prstGeom prst="rect">
            <a:avLst/>
          </a:prstGeom>
          <a:ln/>
        </p:spPr>
        <p:style>
          <a:lnRef idx="1">
            <a:schemeClr val="accent1"/>
          </a:lnRef>
          <a:fillRef idx="2">
            <a:schemeClr val="accent1"/>
          </a:fillRef>
          <a:effectRef idx="1">
            <a:schemeClr val="accent1"/>
          </a:effectRef>
          <a:fontRef idx="minor">
            <a:schemeClr val="dk1"/>
          </a:fontRef>
        </p:style>
        <p:txBody>
          <a:bodyPr lIns="81638" tIns="56820" rIns="81638" bIns="40819"/>
          <a:lstStyle>
            <a:lvl1pPr marL="215900" indent="-21590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1pPr>
            <a:lvl2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2pPr>
            <a:lvl3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3pPr>
            <a:lvl4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4pPr>
            <a:lvl5pPr>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400">
                <a:solidFill>
                  <a:srgbClr val="000000"/>
                </a:solidFill>
                <a:latin typeface="Arial" panose="020B0604020202020204" pitchFamily="34" charset="0"/>
                <a:ea typeface="Caladea" charset="0"/>
                <a:cs typeface="Caladea" charset="0"/>
              </a:defRPr>
            </a:lvl9pPr>
          </a:lstStyle>
          <a:p>
            <a:pPr algn="r">
              <a:buSzPct val="45000"/>
              <a:buFont typeface="Wingdings" panose="05000000000000000000" pitchFamily="2" charset="2"/>
              <a:buNone/>
            </a:pPr>
            <a:r>
              <a:rPr lang="en-US" sz="1200" dirty="0">
                <a:solidFill>
                  <a:schemeClr val="tx1"/>
                </a:solidFill>
              </a:rPr>
              <a:t>G. Marra et al., Science </a:t>
            </a:r>
            <a:r>
              <a:rPr lang="en-US" sz="1200" b="1" dirty="0">
                <a:solidFill>
                  <a:schemeClr val="tx1"/>
                </a:solidFill>
              </a:rPr>
              <a:t>361</a:t>
            </a:r>
            <a:r>
              <a:rPr lang="en-US" sz="1200" dirty="0">
                <a:solidFill>
                  <a:schemeClr val="tx1"/>
                </a:solidFill>
              </a:rPr>
              <a:t> (2018)</a:t>
            </a:r>
          </a:p>
        </p:txBody>
      </p:sp>
    </p:spTree>
    <p:extLst>
      <p:ext uri="{BB962C8B-B14F-4D97-AF65-F5344CB8AC3E}">
        <p14:creationId xmlns:p14="http://schemas.microsoft.com/office/powerpoint/2010/main" val="28832800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873484EB-C955-62E4-3DEA-03D960ADB211}"/>
              </a:ext>
            </a:extLst>
          </p:cNvPr>
          <p:cNvSpPr>
            <a:spLocks noGrp="1"/>
          </p:cNvSpPr>
          <p:nvPr>
            <p:ph type="ftr" idx="11"/>
          </p:nvPr>
        </p:nvSpPr>
        <p:spPr/>
        <p:txBody>
          <a:bodyPr/>
          <a:lstStyle/>
          <a:p>
            <a:r>
              <a:rPr lang="en-US"/>
              <a:t>9SFM - Kingscliff AUS - October 20th, 2023</a:t>
            </a:r>
          </a:p>
        </p:txBody>
      </p:sp>
      <p:sp>
        <p:nvSpPr>
          <p:cNvPr id="5" name="Titolo 1">
            <a:extLst>
              <a:ext uri="{FF2B5EF4-FFF2-40B4-BE49-F238E27FC236}">
                <a16:creationId xmlns:a16="http://schemas.microsoft.com/office/drawing/2014/main" id="{584C2C25-A817-1D69-FCF8-EBACC232330D}"/>
              </a:ext>
            </a:extLst>
          </p:cNvPr>
          <p:cNvSpPr txBox="1">
            <a:spLocks/>
          </p:cNvSpPr>
          <p:nvPr/>
        </p:nvSpPr>
        <p:spPr>
          <a:xfrm>
            <a:off x="-2486" y="10635"/>
            <a:ext cx="10871170" cy="1324800"/>
          </a:xfrm>
          <a:prstGeom prst="rect">
            <a:avLst/>
          </a:prstGeom>
        </p:spPr>
        <p:txBody>
          <a:bodyPr/>
          <a:lstStyle>
            <a:lvl1pPr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kern="1200">
                <a:solidFill>
                  <a:srgbClr val="000000"/>
                </a:solidFill>
                <a:latin typeface="+mj-lt"/>
                <a:ea typeface="+mj-ea"/>
                <a:cs typeface="+mj-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5pPr>
            <a:lvl6pPr marL="25146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6pPr>
            <a:lvl7pPr marL="29718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7pPr>
            <a:lvl8pPr marL="34290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8pPr>
            <a:lvl9pPr marL="3886200" indent="-228600" algn="l"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1500">
                <a:solidFill>
                  <a:srgbClr val="000000"/>
                </a:solidFill>
                <a:latin typeface="Arial" panose="020B0604020202020204" pitchFamily="34" charset="0"/>
                <a:cs typeface="Arial" panose="020B0604020202020204" pitchFamily="34" charset="0"/>
              </a:defRPr>
            </a:lvl9pPr>
          </a:lstStyle>
          <a:p>
            <a:r>
              <a:rPr lang="it-IT" sz="3100" b="1" spc="-1" dirty="0">
                <a:solidFill>
                  <a:srgbClr val="0070C0"/>
                </a:solidFill>
                <a:latin typeface="Calibri"/>
                <a:ea typeface="Calibri"/>
                <a:cs typeface="Calibri"/>
              </a:rPr>
              <a:t>WR-PTP over 1200 km (Turin to Rome and Fucino)</a:t>
            </a:r>
          </a:p>
        </p:txBody>
      </p:sp>
      <p:pic>
        <p:nvPicPr>
          <p:cNvPr id="6" name="Immagine 5">
            <a:extLst>
              <a:ext uri="{FF2B5EF4-FFF2-40B4-BE49-F238E27FC236}">
                <a16:creationId xmlns:a16="http://schemas.microsoft.com/office/drawing/2014/main" id="{3BE26DB1-6DDB-9FAD-1CF9-44DAAF86A335}"/>
              </a:ext>
            </a:extLst>
          </p:cNvPr>
          <p:cNvPicPr>
            <a:picLocks noChangeAspect="1"/>
          </p:cNvPicPr>
          <p:nvPr/>
        </p:nvPicPr>
        <p:blipFill rotWithShape="1">
          <a:blip r:embed="rId3">
            <a:extLst>
              <a:ext uri="{28A0092B-C50C-407E-A947-70E740481C1C}">
                <a14:useLocalDpi xmlns:a14="http://schemas.microsoft.com/office/drawing/2010/main" val="0"/>
              </a:ext>
            </a:extLst>
          </a:blip>
          <a:srcRect t="5772" r="2380"/>
          <a:stretch/>
        </p:blipFill>
        <p:spPr>
          <a:xfrm>
            <a:off x="35534" y="1076803"/>
            <a:ext cx="7043517" cy="5393889"/>
          </a:xfrm>
          <a:prstGeom prst="rect">
            <a:avLst/>
          </a:prstGeom>
        </p:spPr>
      </p:pic>
      <p:grpSp>
        <p:nvGrpSpPr>
          <p:cNvPr id="25" name="Gruppo 24">
            <a:extLst>
              <a:ext uri="{FF2B5EF4-FFF2-40B4-BE49-F238E27FC236}">
                <a16:creationId xmlns:a16="http://schemas.microsoft.com/office/drawing/2014/main" id="{1ACAEE96-AD6E-E1AD-5908-FFA4B07D0BC6}"/>
              </a:ext>
            </a:extLst>
          </p:cNvPr>
          <p:cNvGrpSpPr/>
          <p:nvPr/>
        </p:nvGrpSpPr>
        <p:grpSpPr>
          <a:xfrm>
            <a:off x="7326210" y="806351"/>
            <a:ext cx="4826845" cy="5483630"/>
            <a:chOff x="7467289" y="74831"/>
            <a:chExt cx="4826845" cy="5483630"/>
          </a:xfrm>
        </p:grpSpPr>
        <p:pic>
          <p:nvPicPr>
            <p:cNvPr id="21" name="Immagine 20">
              <a:extLst>
                <a:ext uri="{FF2B5EF4-FFF2-40B4-BE49-F238E27FC236}">
                  <a16:creationId xmlns:a16="http://schemas.microsoft.com/office/drawing/2014/main" id="{FB537897-9C8D-FF57-5E85-7012A1D07A0F}"/>
                </a:ext>
              </a:extLst>
            </p:cNvPr>
            <p:cNvPicPr>
              <a:picLocks noChangeAspect="1"/>
            </p:cNvPicPr>
            <p:nvPr/>
          </p:nvPicPr>
          <p:blipFill>
            <a:blip r:embed="rId4"/>
            <a:stretch>
              <a:fillRect/>
            </a:stretch>
          </p:blipFill>
          <p:spPr>
            <a:xfrm>
              <a:off x="7467289" y="74831"/>
              <a:ext cx="4826845" cy="5483630"/>
            </a:xfrm>
            <a:prstGeom prst="rect">
              <a:avLst/>
            </a:prstGeom>
          </p:spPr>
        </p:pic>
        <p:sp>
          <p:nvSpPr>
            <p:cNvPr id="22" name="Ovale 21">
              <a:extLst>
                <a:ext uri="{FF2B5EF4-FFF2-40B4-BE49-F238E27FC236}">
                  <a16:creationId xmlns:a16="http://schemas.microsoft.com/office/drawing/2014/main" id="{32F64792-3E39-2446-7C9D-5CA96FFC4C3B}"/>
                </a:ext>
              </a:extLst>
            </p:cNvPr>
            <p:cNvSpPr/>
            <p:nvPr/>
          </p:nvSpPr>
          <p:spPr>
            <a:xfrm>
              <a:off x="9758186" y="2790228"/>
              <a:ext cx="252000" cy="252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3" name="Ovale 22">
              <a:extLst>
                <a:ext uri="{FF2B5EF4-FFF2-40B4-BE49-F238E27FC236}">
                  <a16:creationId xmlns:a16="http://schemas.microsoft.com/office/drawing/2014/main" id="{D116F1C8-8176-2572-4947-82D44DDE94D6}"/>
                </a:ext>
              </a:extLst>
            </p:cNvPr>
            <p:cNvSpPr/>
            <p:nvPr/>
          </p:nvSpPr>
          <p:spPr>
            <a:xfrm>
              <a:off x="7961607" y="1083435"/>
              <a:ext cx="252000" cy="252000"/>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Tree>
    <p:extLst>
      <p:ext uri="{BB962C8B-B14F-4D97-AF65-F5344CB8AC3E}">
        <p14:creationId xmlns:p14="http://schemas.microsoft.com/office/powerpoint/2010/main" val="14356066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magine 19"/>
          <p:cNvPicPr>
            <a:picLocks noChangeAspect="1"/>
          </p:cNvPicPr>
          <p:nvPr/>
        </p:nvPicPr>
        <p:blipFill>
          <a:blip r:embed="rId2"/>
          <a:stretch>
            <a:fillRect/>
          </a:stretch>
        </p:blipFill>
        <p:spPr>
          <a:xfrm>
            <a:off x="6081800" y="4149080"/>
            <a:ext cx="3628800" cy="836352"/>
          </a:xfrm>
          <a:prstGeom prst="rect">
            <a:avLst/>
          </a:prstGeom>
        </p:spPr>
      </p:pic>
      <p:sp>
        <p:nvSpPr>
          <p:cNvPr id="8" name="Titolo 1"/>
          <p:cNvSpPr txBox="1">
            <a:spLocks/>
          </p:cNvSpPr>
          <p:nvPr/>
        </p:nvSpPr>
        <p:spPr>
          <a:xfrm>
            <a:off x="360412" y="-65294"/>
            <a:ext cx="7885872" cy="665156"/>
          </a:xfrm>
          <a:prstGeom prst="rect">
            <a:avLst/>
          </a:prstGeom>
        </p:spPr>
        <p:txBody>
          <a:bodyPr vert="horz" lIns="91431" tIns="45715" rIns="91431" bIns="45715"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it-IT" sz="3100" b="1" spc="-1" dirty="0" err="1">
                <a:solidFill>
                  <a:srgbClr val="0070C0"/>
                </a:solidFill>
                <a:latin typeface="Calibri"/>
                <a:ea typeface="Calibri"/>
                <a:cs typeface="Calibri"/>
              </a:rPr>
              <a:t>Coherent</a:t>
            </a:r>
            <a:r>
              <a:rPr lang="it-IT" sz="3100" b="1" spc="-1" dirty="0">
                <a:solidFill>
                  <a:srgbClr val="0070C0"/>
                </a:solidFill>
                <a:latin typeface="Calibri"/>
                <a:ea typeface="Calibri"/>
                <a:cs typeface="Calibri"/>
              </a:rPr>
              <a:t> + WR-PTP Architecture</a:t>
            </a:r>
          </a:p>
        </p:txBody>
      </p:sp>
      <p:pic>
        <p:nvPicPr>
          <p:cNvPr id="86" name="Immagine 85"/>
          <p:cNvPicPr>
            <a:picLocks noChangeAspect="1"/>
          </p:cNvPicPr>
          <p:nvPr/>
        </p:nvPicPr>
        <p:blipFill>
          <a:blip r:embed="rId3"/>
          <a:stretch>
            <a:fillRect/>
          </a:stretch>
        </p:blipFill>
        <p:spPr>
          <a:xfrm>
            <a:off x="1654412" y="1830974"/>
            <a:ext cx="3343577" cy="1763572"/>
          </a:xfrm>
          <a:prstGeom prst="rect">
            <a:avLst/>
          </a:prstGeom>
        </p:spPr>
      </p:pic>
      <p:pic>
        <p:nvPicPr>
          <p:cNvPr id="87" name="Immagine 86"/>
          <p:cNvPicPr>
            <a:picLocks noChangeAspect="1"/>
          </p:cNvPicPr>
          <p:nvPr/>
        </p:nvPicPr>
        <p:blipFill>
          <a:blip r:embed="rId4"/>
          <a:stretch>
            <a:fillRect/>
          </a:stretch>
        </p:blipFill>
        <p:spPr>
          <a:xfrm>
            <a:off x="5442825" y="1576699"/>
            <a:ext cx="4505448" cy="2083164"/>
          </a:xfrm>
          <a:prstGeom prst="rect">
            <a:avLst/>
          </a:prstGeom>
        </p:spPr>
      </p:pic>
      <p:sp>
        <p:nvSpPr>
          <p:cNvPr id="88" name="Rettangolo 87"/>
          <p:cNvSpPr/>
          <p:nvPr/>
        </p:nvSpPr>
        <p:spPr bwMode="auto">
          <a:xfrm>
            <a:off x="1589093" y="1700340"/>
            <a:ext cx="3408894" cy="1894207"/>
          </a:xfrm>
          <a:prstGeom prst="rect">
            <a:avLst/>
          </a:prstGeom>
          <a:noFill/>
          <a:ln>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82944" tIns="41472" rIns="82944" bIns="41472" numCol="1" rtlCol="0" anchor="t" anchorCtr="0" compatLnSpc="1">
            <a:prstTxWarp prst="textNoShape">
              <a:avLst/>
            </a:prstTxWarp>
          </a:bodyPr>
          <a:lstStyle/>
          <a:p>
            <a:pPr defTabSz="414726" fontAlgn="base" hangingPunct="0">
              <a:lnSpc>
                <a:spcPct val="93000"/>
              </a:lnSpc>
              <a:spcBef>
                <a:spcPct val="0"/>
              </a:spcBef>
              <a:spcAft>
                <a:spcPct val="0"/>
              </a:spcAft>
              <a:buSzPct val="100000"/>
            </a:pPr>
            <a:endParaRPr lang="it-IT" sz="2177">
              <a:latin typeface="Arial" panose="020B0604020202020204" pitchFamily="34" charset="0"/>
            </a:endParaRPr>
          </a:p>
        </p:txBody>
      </p:sp>
      <p:pic>
        <p:nvPicPr>
          <p:cNvPr id="123" name="Immagine 122"/>
          <p:cNvPicPr>
            <a:picLocks noChangeAspect="1"/>
          </p:cNvPicPr>
          <p:nvPr/>
        </p:nvPicPr>
        <p:blipFill>
          <a:blip r:embed="rId5"/>
          <a:stretch>
            <a:fillRect/>
          </a:stretch>
        </p:blipFill>
        <p:spPr>
          <a:xfrm>
            <a:off x="2634173" y="4191460"/>
            <a:ext cx="3815752" cy="1915559"/>
          </a:xfrm>
          <a:prstGeom prst="rect">
            <a:avLst/>
          </a:prstGeom>
        </p:spPr>
      </p:pic>
      <p:sp>
        <p:nvSpPr>
          <p:cNvPr id="131" name="Freccia bidirezionale orizzontale 130"/>
          <p:cNvSpPr/>
          <p:nvPr/>
        </p:nvSpPr>
        <p:spPr bwMode="auto">
          <a:xfrm>
            <a:off x="4854968" y="2222880"/>
            <a:ext cx="979762" cy="326587"/>
          </a:xfrm>
          <a:prstGeom prst="lef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944" tIns="41472" rIns="82944" bIns="41472" numCol="1" rtlCol="0" anchor="ctr" anchorCtr="0" compatLnSpc="1">
            <a:prstTxWarp prst="textNoShape">
              <a:avLst/>
            </a:prstTxWarp>
          </a:bodyPr>
          <a:lstStyle/>
          <a:p>
            <a:pPr algn="ctr" defTabSz="414726" fontAlgn="base" hangingPunct="0">
              <a:lnSpc>
                <a:spcPct val="93000"/>
              </a:lnSpc>
              <a:spcBef>
                <a:spcPct val="0"/>
              </a:spcBef>
              <a:spcAft>
                <a:spcPct val="0"/>
              </a:spcAft>
              <a:buSzPct val="100000"/>
            </a:pPr>
            <a:r>
              <a:rPr lang="it-IT" sz="1089" dirty="0"/>
              <a:t>FIBRE</a:t>
            </a:r>
            <a:endParaRPr lang="it-IT" sz="1089" dirty="0">
              <a:latin typeface="Arial" panose="020B0604020202020204" pitchFamily="34" charset="0"/>
            </a:endParaRPr>
          </a:p>
        </p:txBody>
      </p:sp>
      <p:sp>
        <p:nvSpPr>
          <p:cNvPr id="132" name="Freccia bidirezionale orizzontale 131"/>
          <p:cNvSpPr/>
          <p:nvPr/>
        </p:nvSpPr>
        <p:spPr bwMode="auto">
          <a:xfrm>
            <a:off x="9688462" y="2157562"/>
            <a:ext cx="880328" cy="326587"/>
          </a:xfrm>
          <a:prstGeom prst="lef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944" tIns="41472" rIns="82944" bIns="41472" numCol="1" rtlCol="0" anchor="ctr" anchorCtr="0" compatLnSpc="1">
            <a:prstTxWarp prst="textNoShape">
              <a:avLst/>
            </a:prstTxWarp>
          </a:bodyPr>
          <a:lstStyle/>
          <a:p>
            <a:pPr algn="ctr" defTabSz="414726" fontAlgn="base" hangingPunct="0">
              <a:lnSpc>
                <a:spcPct val="93000"/>
              </a:lnSpc>
              <a:spcBef>
                <a:spcPct val="0"/>
              </a:spcBef>
              <a:spcAft>
                <a:spcPct val="0"/>
              </a:spcAft>
              <a:buSzPct val="100000"/>
            </a:pPr>
            <a:r>
              <a:rPr lang="it-IT" sz="1089" dirty="0"/>
              <a:t>FIBRE</a:t>
            </a:r>
            <a:endParaRPr lang="it-IT" sz="1089" dirty="0">
              <a:latin typeface="Arial" panose="020B0604020202020204" pitchFamily="34" charset="0"/>
            </a:endParaRPr>
          </a:p>
        </p:txBody>
      </p:sp>
      <p:sp>
        <p:nvSpPr>
          <p:cNvPr id="133" name="Freccia bidirezionale orizzontale 132"/>
          <p:cNvSpPr/>
          <p:nvPr/>
        </p:nvSpPr>
        <p:spPr bwMode="auto">
          <a:xfrm>
            <a:off x="1773134" y="4867522"/>
            <a:ext cx="1110397" cy="326587"/>
          </a:xfrm>
          <a:prstGeom prst="lef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82944" tIns="41472" rIns="82944" bIns="41472" numCol="1" rtlCol="0" anchor="ctr" anchorCtr="0" compatLnSpc="1">
            <a:prstTxWarp prst="textNoShape">
              <a:avLst/>
            </a:prstTxWarp>
          </a:bodyPr>
          <a:lstStyle/>
          <a:p>
            <a:pPr algn="ctr" defTabSz="414726" fontAlgn="base" hangingPunct="0">
              <a:lnSpc>
                <a:spcPct val="93000"/>
              </a:lnSpc>
              <a:spcBef>
                <a:spcPct val="0"/>
              </a:spcBef>
              <a:spcAft>
                <a:spcPct val="0"/>
              </a:spcAft>
              <a:buSzPct val="100000"/>
            </a:pPr>
            <a:r>
              <a:rPr lang="it-IT" sz="1089" dirty="0"/>
              <a:t>FIBRE</a:t>
            </a:r>
            <a:endParaRPr lang="it-IT" sz="1089" dirty="0">
              <a:latin typeface="Arial" panose="020B0604020202020204" pitchFamily="34" charset="0"/>
            </a:endParaRPr>
          </a:p>
        </p:txBody>
      </p:sp>
      <p:sp>
        <p:nvSpPr>
          <p:cNvPr id="134" name="CasellaDiTesto 133"/>
          <p:cNvSpPr txBox="1"/>
          <p:nvPr/>
        </p:nvSpPr>
        <p:spPr>
          <a:xfrm>
            <a:off x="6618540" y="3711792"/>
            <a:ext cx="558166" cy="343620"/>
          </a:xfrm>
          <a:prstGeom prst="rect">
            <a:avLst/>
          </a:prstGeom>
          <a:noFill/>
        </p:spPr>
        <p:txBody>
          <a:bodyPr wrap="none" rtlCol="0">
            <a:spAutoFit/>
          </a:bodyPr>
          <a:lstStyle/>
          <a:p>
            <a:r>
              <a:rPr lang="it-IT" sz="1633" dirty="0"/>
              <a:t>X16</a:t>
            </a:r>
          </a:p>
        </p:txBody>
      </p:sp>
      <p:sp>
        <p:nvSpPr>
          <p:cNvPr id="137" name="CasellaDiTesto 136"/>
          <p:cNvSpPr txBox="1"/>
          <p:nvPr/>
        </p:nvSpPr>
        <p:spPr>
          <a:xfrm>
            <a:off x="891567" y="886286"/>
            <a:ext cx="8624477" cy="461665"/>
          </a:xfrm>
          <a:prstGeom prst="rect">
            <a:avLst/>
          </a:prstGeom>
          <a:noFill/>
        </p:spPr>
        <p:txBody>
          <a:bodyPr wrap="none" rtlCol="0">
            <a:spAutoFit/>
          </a:bodyPr>
          <a:lstStyle/>
          <a:p>
            <a:r>
              <a:rPr lang="it-IT" sz="2400" dirty="0"/>
              <a:t>1233 km, single fibre, 18 </a:t>
            </a:r>
            <a:r>
              <a:rPr lang="it-IT" sz="2400" dirty="0" err="1"/>
              <a:t>regeneration</a:t>
            </a:r>
            <a:r>
              <a:rPr lang="it-IT" sz="2400" dirty="0"/>
              <a:t> </a:t>
            </a:r>
            <a:r>
              <a:rPr lang="it-IT" sz="2400" dirty="0" err="1"/>
              <a:t>stations</a:t>
            </a:r>
            <a:r>
              <a:rPr lang="it-IT" sz="2400" dirty="0"/>
              <a:t>, 1 end </a:t>
            </a:r>
            <a:r>
              <a:rPr lang="it-IT" sz="2400" dirty="0" err="1"/>
              <a:t>receiver</a:t>
            </a:r>
            <a:endParaRPr lang="it-IT" sz="2400" dirty="0"/>
          </a:p>
        </p:txBody>
      </p:sp>
      <p:cxnSp>
        <p:nvCxnSpPr>
          <p:cNvPr id="3" name="Connettore 1 2"/>
          <p:cNvCxnSpPr/>
          <p:nvPr/>
        </p:nvCxnSpPr>
        <p:spPr>
          <a:xfrm>
            <a:off x="5591944" y="4581128"/>
            <a:ext cx="230425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CasellaDiTesto 3"/>
          <p:cNvSpPr txBox="1"/>
          <p:nvPr/>
        </p:nvSpPr>
        <p:spPr>
          <a:xfrm>
            <a:off x="7711470" y="5802869"/>
            <a:ext cx="2238113" cy="307777"/>
          </a:xfrm>
          <a:prstGeom prst="rect">
            <a:avLst/>
          </a:prstGeom>
          <a:noFill/>
        </p:spPr>
        <p:txBody>
          <a:bodyPr wrap="none" rtlCol="0">
            <a:spAutoFit/>
          </a:bodyPr>
          <a:lstStyle/>
          <a:p>
            <a:r>
              <a:rPr lang="it-IT" dirty="0"/>
              <a:t>REMOTE END (FUCINO)</a:t>
            </a:r>
          </a:p>
        </p:txBody>
      </p:sp>
      <p:sp>
        <p:nvSpPr>
          <p:cNvPr id="19" name="CasellaDiTesto 18"/>
          <p:cNvSpPr txBox="1"/>
          <p:nvPr/>
        </p:nvSpPr>
        <p:spPr>
          <a:xfrm>
            <a:off x="1524002" y="3593700"/>
            <a:ext cx="2366353" cy="307777"/>
          </a:xfrm>
          <a:prstGeom prst="rect">
            <a:avLst/>
          </a:prstGeom>
          <a:noFill/>
        </p:spPr>
        <p:txBody>
          <a:bodyPr wrap="none" rtlCol="0">
            <a:spAutoFit/>
          </a:bodyPr>
          <a:lstStyle/>
          <a:p>
            <a:r>
              <a:rPr lang="it-IT" dirty="0"/>
              <a:t>STARTING POINT (INRIM)</a:t>
            </a:r>
          </a:p>
        </p:txBody>
      </p:sp>
      <p:sp>
        <p:nvSpPr>
          <p:cNvPr id="2" name="Rettangolo arrotondato 1"/>
          <p:cNvSpPr/>
          <p:nvPr/>
        </p:nvSpPr>
        <p:spPr>
          <a:xfrm>
            <a:off x="8720840" y="5313521"/>
            <a:ext cx="1047568" cy="466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10 MHz,</a:t>
            </a:r>
          </a:p>
          <a:p>
            <a:pPr algn="ctr"/>
            <a:r>
              <a:rPr lang="it-IT" sz="1600" dirty="0"/>
              <a:t>1PPS</a:t>
            </a:r>
          </a:p>
        </p:txBody>
      </p:sp>
      <p:sp>
        <p:nvSpPr>
          <p:cNvPr id="5" name="Freccia in giù 4"/>
          <p:cNvSpPr/>
          <p:nvPr/>
        </p:nvSpPr>
        <p:spPr>
          <a:xfrm>
            <a:off x="9120336" y="4797153"/>
            <a:ext cx="216024" cy="4438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p:cNvSpPr txBox="1"/>
          <p:nvPr/>
        </p:nvSpPr>
        <p:spPr>
          <a:xfrm>
            <a:off x="4594660" y="6302615"/>
            <a:ext cx="2917786" cy="307777"/>
          </a:xfrm>
          <a:prstGeom prst="rect">
            <a:avLst/>
          </a:prstGeom>
          <a:noFill/>
        </p:spPr>
        <p:txBody>
          <a:bodyPr wrap="none" rtlCol="0">
            <a:spAutoFit/>
          </a:bodyPr>
          <a:lstStyle/>
          <a:p>
            <a:r>
              <a:rPr lang="it-IT" dirty="0" err="1">
                <a:solidFill>
                  <a:schemeClr val="bg1"/>
                </a:solidFill>
              </a:rPr>
              <a:t>Euramet</a:t>
            </a:r>
            <a:r>
              <a:rPr lang="it-IT" dirty="0">
                <a:solidFill>
                  <a:schemeClr val="bg1"/>
                </a:solidFill>
              </a:rPr>
              <a:t> TC-TF March 24th, 2022 </a:t>
            </a:r>
          </a:p>
        </p:txBody>
      </p:sp>
    </p:spTree>
    <p:extLst>
      <p:ext uri="{BB962C8B-B14F-4D97-AF65-F5344CB8AC3E}">
        <p14:creationId xmlns:p14="http://schemas.microsoft.com/office/powerpoint/2010/main" val="34986107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25"/>
          <p:cNvSpPr txBox="1"/>
          <p:nvPr/>
        </p:nvSpPr>
        <p:spPr>
          <a:xfrm>
            <a:off x="838080" y="1518240"/>
            <a:ext cx="10514880" cy="4233600"/>
          </a:xfrm>
          <a:prstGeom prst="rect">
            <a:avLst/>
          </a:prstGeom>
          <a:noFill/>
          <a:ln w="0">
            <a:noFill/>
          </a:ln>
        </p:spPr>
        <p:txBody>
          <a:bodyPr lIns="120000" tIns="60000" rIns="120000" bIns="60000" anchor="t">
            <a:normAutofit/>
          </a:bodyPr>
          <a:lstStyle/>
          <a:p>
            <a:pPr>
              <a:lnSpc>
                <a:spcPct val="90000"/>
              </a:lnSpc>
              <a:spcBef>
                <a:spcPts val="1512"/>
              </a:spcBef>
            </a:pPr>
            <a:r>
              <a:rPr lang="en-US" sz="2267" i="1" spc="-1" dirty="0">
                <a:latin typeface="Calibri"/>
              </a:rPr>
              <a:t>Optical clock techniques:</a:t>
            </a:r>
            <a:endParaRPr lang="en-US" sz="2267" spc="-1" dirty="0">
              <a:latin typeface="Calibri"/>
              <a:ea typeface="Noto Sans CJK SC"/>
            </a:endParaRPr>
          </a:p>
          <a:p>
            <a:pPr marL="287993" indent="-287993">
              <a:lnSpc>
                <a:spcPct val="90000"/>
              </a:lnSpc>
              <a:spcBef>
                <a:spcPts val="756"/>
              </a:spcBef>
              <a:buSzPct val="45000"/>
              <a:buFont typeface="Wingdings" charset="2"/>
              <a:buChar char=""/>
            </a:pPr>
            <a:r>
              <a:rPr lang="en-US" sz="2267" spc="-1" dirty="0">
                <a:latin typeface="Calibri"/>
                <a:ea typeface="Noto Sans CJK SC"/>
              </a:rPr>
              <a:t>laser locked to </a:t>
            </a:r>
            <a:r>
              <a:rPr lang="en-US" sz="2267" b="1" spc="-1" dirty="0" err="1">
                <a:latin typeface="Calibri"/>
                <a:ea typeface="Noto Sans CJK SC"/>
              </a:rPr>
              <a:t>ultrastable</a:t>
            </a:r>
            <a:r>
              <a:rPr lang="en-US" sz="2267" b="1" spc="-1" dirty="0">
                <a:latin typeface="Calibri"/>
                <a:ea typeface="Noto Sans CJK SC"/>
              </a:rPr>
              <a:t> cavity</a:t>
            </a:r>
            <a:endParaRPr lang="en-US" sz="2267" spc="-1" dirty="0">
              <a:latin typeface="Calibri"/>
              <a:ea typeface="Noto Sans CJK SC"/>
            </a:endParaRPr>
          </a:p>
          <a:p>
            <a:pPr marL="287993" indent="-287993">
              <a:lnSpc>
                <a:spcPct val="90000"/>
              </a:lnSpc>
              <a:spcBef>
                <a:spcPts val="756"/>
              </a:spcBef>
              <a:buSzPct val="45000"/>
              <a:buFont typeface="Wingdings" charset="2"/>
              <a:buChar char=""/>
            </a:pPr>
            <a:r>
              <a:rPr lang="en-US" sz="2267" b="1" spc="-1" dirty="0">
                <a:latin typeface="Calibri"/>
                <a:ea typeface="Noto Sans CJK SC"/>
              </a:rPr>
              <a:t>ultra-low-noise</a:t>
            </a:r>
            <a:r>
              <a:rPr lang="en-US" sz="2267" spc="-1" dirty="0">
                <a:latin typeface="Calibri"/>
                <a:ea typeface="Noto Sans CJK SC"/>
              </a:rPr>
              <a:t> narrow-linewidth lasers</a:t>
            </a:r>
          </a:p>
          <a:p>
            <a:pPr marL="287993" indent="-287993">
              <a:lnSpc>
                <a:spcPct val="90000"/>
              </a:lnSpc>
              <a:spcBef>
                <a:spcPts val="756"/>
              </a:spcBef>
              <a:buSzPct val="45000"/>
              <a:buFont typeface="Wingdings" charset="2"/>
              <a:buChar char=""/>
            </a:pPr>
            <a:r>
              <a:rPr lang="en-US" sz="2267" b="1" spc="-1" dirty="0">
                <a:latin typeface="Calibri"/>
                <a:ea typeface="Noto Sans CJK SC"/>
              </a:rPr>
              <a:t>laser noise  &lt;  fiber noise</a:t>
            </a:r>
            <a:endParaRPr lang="en-US" sz="2267" spc="-1" dirty="0">
              <a:latin typeface="Calibri"/>
              <a:ea typeface="Noto Sans CJK SC"/>
            </a:endParaRPr>
          </a:p>
          <a:p>
            <a:pPr marL="287993" indent="-287993">
              <a:lnSpc>
                <a:spcPct val="90000"/>
              </a:lnSpc>
              <a:spcBef>
                <a:spcPts val="756"/>
              </a:spcBef>
              <a:buSzPct val="45000"/>
              <a:buFont typeface="Wingdings" charset="2"/>
              <a:buChar char=""/>
            </a:pPr>
            <a:r>
              <a:rPr lang="en-US" sz="2267" spc="-1" dirty="0">
                <a:latin typeface="Calibri"/>
                <a:ea typeface="Noto Sans CJK SC"/>
              </a:rPr>
              <a:t>high coherence </a:t>
            </a:r>
            <a:r>
              <a:rPr lang="en-US" sz="2400" spc="-1" dirty="0">
                <a:latin typeface="Calibri"/>
                <a:ea typeface="Noto Sans CJK SC"/>
              </a:rPr>
              <a:t>⇔</a:t>
            </a:r>
            <a:r>
              <a:rPr lang="en-US" sz="2400" b="1" spc="-1" dirty="0">
                <a:latin typeface="Calibri"/>
                <a:ea typeface="Noto Sans CJK SC"/>
              </a:rPr>
              <a:t> </a:t>
            </a:r>
            <a:r>
              <a:rPr lang="en-US" sz="2267" b="1" spc="-1" dirty="0">
                <a:latin typeface="Calibri"/>
                <a:ea typeface="Noto Sans CJK SC"/>
              </a:rPr>
              <a:t>very long range </a:t>
            </a:r>
            <a:r>
              <a:rPr lang="en-US" sz="2267" spc="-1" dirty="0">
                <a:latin typeface="Calibri"/>
                <a:ea typeface="Noto Sans CJK SC"/>
              </a:rPr>
              <a:t>(&gt; 1000 km)</a:t>
            </a:r>
          </a:p>
        </p:txBody>
      </p:sp>
      <p:sp>
        <p:nvSpPr>
          <p:cNvPr id="147" name="PlaceHolder 1"/>
          <p:cNvSpPr>
            <a:spLocks noGrp="1"/>
          </p:cNvSpPr>
          <p:nvPr>
            <p:ph type="title"/>
          </p:nvPr>
        </p:nvSpPr>
        <p:spPr>
          <a:xfrm>
            <a:off x="294785" y="-158340"/>
            <a:ext cx="10515600" cy="1325700"/>
          </a:xfrm>
          <a:prstGeom prst="rect">
            <a:avLst/>
          </a:prstGeom>
          <a:noFill/>
          <a:ln w="9360">
            <a:noFill/>
          </a:ln>
        </p:spPr>
        <p:txBody>
          <a:bodyPr lIns="120000" tIns="60000" rIns="120000" bIns="60000" numCol="1" spcCol="0" anchor="ctr">
            <a:noAutofit/>
          </a:bodyPr>
          <a:lstStyle/>
          <a:p>
            <a:pPr>
              <a:lnSpc>
                <a:spcPct val="100000"/>
              </a:lnSpc>
              <a:buClr>
                <a:srgbClr val="000000"/>
              </a:buClr>
              <a:buFont typeface="Arial"/>
              <a:buNone/>
            </a:pPr>
            <a:r>
              <a:rPr lang="en-US" sz="3100" b="1" spc="-1" dirty="0">
                <a:solidFill>
                  <a:srgbClr val="0070C0"/>
                </a:solidFill>
                <a:sym typeface="Arial"/>
              </a:rPr>
              <a:t>Coherent link needs  </a:t>
            </a:r>
            <a:r>
              <a:rPr lang="en-US" sz="3100" b="1" spc="-1" dirty="0" err="1">
                <a:solidFill>
                  <a:srgbClr val="0070C0"/>
                </a:solidFill>
                <a:sym typeface="Arial"/>
              </a:rPr>
              <a:t>ultrastable</a:t>
            </a:r>
            <a:r>
              <a:rPr lang="en-US" sz="3100" b="1" spc="-1" dirty="0">
                <a:solidFill>
                  <a:srgbClr val="0070C0"/>
                </a:solidFill>
                <a:sym typeface="Arial"/>
              </a:rPr>
              <a:t> lasers</a:t>
            </a:r>
          </a:p>
        </p:txBody>
      </p:sp>
      <p:sp>
        <p:nvSpPr>
          <p:cNvPr id="3" name="PlaceHolder 2"/>
          <p:cNvSpPr>
            <a:spLocks noGrp="1"/>
          </p:cNvSpPr>
          <p:nvPr>
            <p:ph type="sldNum" idx="12"/>
          </p:nvPr>
        </p:nvSpPr>
        <p:spPr>
          <a:prstGeom prst="rect">
            <a:avLst/>
          </a:prstGeom>
          <a:noFill/>
          <a:ln w="0">
            <a:noFill/>
          </a:ln>
        </p:spPr>
        <p:txBody>
          <a:bodyPr lIns="90000" tIns="45000" rIns="90000" bIns="45000" anchor="t">
            <a:noAutofit/>
          </a:bodyPr>
          <a:lstStyle>
            <a:defPPr>
              <a:defRPr lang="it-IT"/>
            </a:defPPr>
            <a:lvl1pPr marL="0" algn="l" defTabSz="914400" rtl="0" eaLnBrk="1" latinLnBrk="0" hangingPunct="1">
              <a:lnSpc>
                <a:spcPct val="100000"/>
              </a:lnSpc>
              <a:buNone/>
              <a:defRPr lang="en-US" sz="11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9FB573-57D5-4C38-AEEF-9811078E71C1}" type="slidenum">
              <a:rPr lang="it-IT" smtClean="0"/>
              <a:pPr/>
              <a:t>54</a:t>
            </a:fld>
            <a:endParaRPr/>
          </a:p>
        </p:txBody>
      </p:sp>
      <p:pic>
        <p:nvPicPr>
          <p:cNvPr id="148" name="Immagine 147"/>
          <p:cNvPicPr/>
          <p:nvPr/>
        </p:nvPicPr>
        <p:blipFill>
          <a:blip r:embed="rId3"/>
          <a:srcRect l="14766" r="6657"/>
          <a:stretch/>
        </p:blipFill>
        <p:spPr>
          <a:xfrm>
            <a:off x="6954322" y="1357330"/>
            <a:ext cx="2277763" cy="2196000"/>
          </a:xfrm>
          <a:prstGeom prst="rect">
            <a:avLst/>
          </a:prstGeom>
          <a:ln w="0">
            <a:noFill/>
          </a:ln>
        </p:spPr>
      </p:pic>
      <p:pic>
        <p:nvPicPr>
          <p:cNvPr id="149" name="Immagine 148"/>
          <p:cNvPicPr/>
          <p:nvPr/>
        </p:nvPicPr>
        <p:blipFill>
          <a:blip r:embed="rId4"/>
          <a:srcRect l="17465"/>
          <a:stretch/>
        </p:blipFill>
        <p:spPr>
          <a:xfrm>
            <a:off x="6513600" y="3887040"/>
            <a:ext cx="5028000" cy="1904160"/>
          </a:xfrm>
          <a:prstGeom prst="rect">
            <a:avLst/>
          </a:prstGeom>
          <a:ln w="0">
            <a:noFill/>
          </a:ln>
        </p:spPr>
      </p:pic>
      <p:pic>
        <p:nvPicPr>
          <p:cNvPr id="151" name="Immagine 150"/>
          <p:cNvPicPr/>
          <p:nvPr/>
        </p:nvPicPr>
        <p:blipFill>
          <a:blip r:embed="rId5"/>
          <a:srcRect r="19003"/>
          <a:stretch/>
        </p:blipFill>
        <p:spPr>
          <a:xfrm>
            <a:off x="838080" y="3905760"/>
            <a:ext cx="3123840" cy="1834080"/>
          </a:xfrm>
          <a:prstGeom prst="rect">
            <a:avLst/>
          </a:prstGeom>
          <a:ln w="0">
            <a:noFill/>
          </a:ln>
        </p:spPr>
      </p:pic>
      <p:pic>
        <p:nvPicPr>
          <p:cNvPr id="152" name="Immagine 151"/>
          <p:cNvPicPr/>
          <p:nvPr/>
        </p:nvPicPr>
        <p:blipFill>
          <a:blip r:embed="rId6"/>
          <a:stretch/>
        </p:blipFill>
        <p:spPr>
          <a:xfrm>
            <a:off x="4267200" y="3867360"/>
            <a:ext cx="1932480" cy="1932480"/>
          </a:xfrm>
          <a:prstGeom prst="rect">
            <a:avLst/>
          </a:prstGeom>
          <a:ln w="0">
            <a:noFill/>
          </a:ln>
        </p:spPr>
      </p:pic>
      <p:sp>
        <p:nvSpPr>
          <p:cNvPr id="6" name="Segnaposto piè di pagina 3">
            <a:extLst>
              <a:ext uri="{FF2B5EF4-FFF2-40B4-BE49-F238E27FC236}">
                <a16:creationId xmlns:a16="http://schemas.microsoft.com/office/drawing/2014/main" id="{C402DC8F-9451-D350-0517-AB874BCAC368}"/>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pic>
        <p:nvPicPr>
          <p:cNvPr id="2" name="Google Shape;747;g12b1a77c636_0_970">
            <a:extLst>
              <a:ext uri="{FF2B5EF4-FFF2-40B4-BE49-F238E27FC236}">
                <a16:creationId xmlns:a16="http://schemas.microsoft.com/office/drawing/2014/main" id="{01F6BB51-9C66-AB49-3CFD-E332860AE462}"/>
              </a:ext>
            </a:extLst>
          </p:cNvPr>
          <p:cNvPicPr preferRelativeResize="0"/>
          <p:nvPr/>
        </p:nvPicPr>
        <p:blipFill rotWithShape="1">
          <a:blip r:embed="rId7">
            <a:alphaModFix/>
          </a:blip>
          <a:srcRect l="19361" r="17924"/>
          <a:stretch/>
        </p:blipFill>
        <p:spPr>
          <a:xfrm>
            <a:off x="9378789" y="1339353"/>
            <a:ext cx="2277764" cy="2196000"/>
          </a:xfrm>
          <a:prstGeom prst="rect">
            <a:avLst/>
          </a:prstGeom>
          <a:noFill/>
          <a:ln>
            <a:noFill/>
          </a:ln>
        </p:spPr>
      </p:pic>
    </p:spTree>
    <p:extLst>
      <p:ext uri="{BB962C8B-B14F-4D97-AF65-F5344CB8AC3E}">
        <p14:creationId xmlns:p14="http://schemas.microsoft.com/office/powerpoint/2010/main" val="39518990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11" name="Picture 10" descr="A diagram of a scientific experiment&#10;&#10;Description automatically generated">
            <a:extLst>
              <a:ext uri="{FF2B5EF4-FFF2-40B4-BE49-F238E27FC236}">
                <a16:creationId xmlns:a16="http://schemas.microsoft.com/office/drawing/2014/main" id="{9C2D647F-DEE9-C97A-B808-95F3D673B06C}"/>
              </a:ext>
            </a:extLst>
          </p:cNvPr>
          <p:cNvPicPr>
            <a:picLocks noChangeAspect="1"/>
          </p:cNvPicPr>
          <p:nvPr/>
        </p:nvPicPr>
        <p:blipFill rotWithShape="1">
          <a:blip r:embed="rId3"/>
          <a:srcRect l="20127" r="4892"/>
          <a:stretch/>
        </p:blipFill>
        <p:spPr>
          <a:xfrm>
            <a:off x="596417" y="1119096"/>
            <a:ext cx="6919411" cy="5190835"/>
          </a:xfrm>
          <a:prstGeom prst="rect">
            <a:avLst/>
          </a:prstGeom>
        </p:spPr>
      </p:pic>
      <p:sp>
        <p:nvSpPr>
          <p:cNvPr id="13" name="Rectangle: Rounded Corners 12">
            <a:extLst>
              <a:ext uri="{FF2B5EF4-FFF2-40B4-BE49-F238E27FC236}">
                <a16:creationId xmlns:a16="http://schemas.microsoft.com/office/drawing/2014/main" id="{805500A0-CF82-005A-B4A2-1B466A812823}"/>
              </a:ext>
            </a:extLst>
          </p:cNvPr>
          <p:cNvSpPr/>
          <p:nvPr/>
        </p:nvSpPr>
        <p:spPr>
          <a:xfrm>
            <a:off x="6822925" y="1439001"/>
            <a:ext cx="4679241" cy="1421675"/>
          </a:xfrm>
          <a:prstGeom prst="roundRect">
            <a:avLst/>
          </a:prstGeom>
          <a:solidFill>
            <a:srgbClr val="DCC249">
              <a:alpha val="30196"/>
            </a:srgbClr>
          </a:solidFill>
          <a:ln>
            <a:solidFill>
              <a:srgbClr val="DCC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6" name="TextBox 5">
            <a:extLst>
              <a:ext uri="{FF2B5EF4-FFF2-40B4-BE49-F238E27FC236}">
                <a16:creationId xmlns:a16="http://schemas.microsoft.com/office/drawing/2014/main" id="{A6419F77-6079-5FA9-266D-81A2B13EA25F}"/>
              </a:ext>
            </a:extLst>
          </p:cNvPr>
          <p:cNvSpPr txBox="1"/>
          <p:nvPr/>
        </p:nvSpPr>
        <p:spPr>
          <a:xfrm>
            <a:off x="154152" y="46979"/>
            <a:ext cx="12408237" cy="584775"/>
          </a:xfrm>
          <a:prstGeom prst="rect">
            <a:avLst/>
          </a:prstGeom>
          <a:noFill/>
        </p:spPr>
        <p:txBody>
          <a:bodyPr wrap="square">
            <a:spAutoFit/>
          </a:bodyPr>
          <a:lstStyle/>
          <a:p>
            <a:pPr>
              <a:buSzPts val="4000"/>
            </a:pPr>
            <a:r>
              <a:rPr lang="it-IT" sz="3100" b="1" spc="-1" dirty="0">
                <a:solidFill>
                  <a:srgbClr val="0070C0"/>
                </a:solidFill>
                <a:latin typeface="Calibri"/>
                <a:ea typeface="Calibri"/>
                <a:cs typeface="Calibri"/>
              </a:rPr>
              <a:t>Remote frequency measurement vs FO2 (SYRTE)</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02C59E0-943B-58F1-57A4-BAFCE00C5A83}"/>
                  </a:ext>
                </a:extLst>
              </p:cNvPr>
              <p:cNvSpPr txBox="1"/>
              <p:nvPr/>
            </p:nvSpPr>
            <p:spPr>
              <a:xfrm>
                <a:off x="7013560" y="1439002"/>
                <a:ext cx="4403770" cy="666977"/>
              </a:xfrm>
              <a:prstGeom prst="rect">
                <a:avLst/>
              </a:prstGeom>
              <a:noFill/>
            </p:spPr>
            <p:txBody>
              <a:bodyPr wrap="none" rtlCol="0">
                <a:spAutoFit/>
              </a:bodyPr>
              <a:lstStyle/>
              <a:p>
                <a:pPr algn="ctr"/>
                <a:r>
                  <a:rPr lang="it-IT" sz="1867" dirty="0">
                    <a:solidFill>
                      <a:schemeClr val="tx1"/>
                    </a:solidFill>
                  </a:rPr>
                  <a:t>IT-Yb1/FO2-Cs</a:t>
                </a:r>
              </a:p>
              <a:p>
                <a:pPr algn="ctr"/>
                <a14:m>
                  <m:oMath xmlns:m="http://schemas.openxmlformats.org/officeDocument/2006/math">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Yb</m:t>
                    </m:r>
                    <m:r>
                      <m:rPr>
                        <m:nor/>
                      </m:rPr>
                      <a:rPr lang="it-IT" sz="1867" dirty="0">
                        <a:solidFill>
                          <a:schemeClr val="tx1"/>
                        </a:solidFill>
                      </a:rPr>
                      <m:t>)</m:t>
                    </m:r>
                    <m:r>
                      <a:rPr lang="it-IT" sz="1867" i="1" dirty="0">
                        <a:solidFill>
                          <a:schemeClr val="tx1"/>
                        </a:solidFill>
                        <a:latin typeface="Cambria Math" panose="02040503050406030204" pitchFamily="18" charset="0"/>
                      </a:rPr>
                      <m:t> </m:t>
                    </m:r>
                  </m:oMath>
                </a14:m>
                <a:r>
                  <a:rPr lang="it-IT" sz="1867" dirty="0">
                    <a:solidFill>
                      <a:schemeClr val="tx1"/>
                    </a:solidFill>
                  </a:rPr>
                  <a:t>= 518 295 836 590 863.61(17) </a:t>
                </a:r>
                <a14:m>
                  <m:oMath xmlns:m="http://schemas.openxmlformats.org/officeDocument/2006/math">
                    <m:r>
                      <m:rPr>
                        <m:nor/>
                      </m:rPr>
                      <a:rPr lang="it-IT" sz="1867" dirty="0">
                        <a:solidFill>
                          <a:schemeClr val="tx1"/>
                        </a:solidFill>
                      </a:rPr>
                      <m:t>Hz</m:t>
                    </m:r>
                  </m:oMath>
                </a14:m>
                <a:r>
                  <a:rPr lang="it-IT" sz="1867" dirty="0">
                    <a:solidFill>
                      <a:schemeClr val="tx1"/>
                    </a:solidFill>
                  </a:rPr>
                  <a:t> </a:t>
                </a:r>
              </a:p>
            </p:txBody>
          </p:sp>
        </mc:Choice>
        <mc:Fallback xmlns="">
          <p:sp>
            <p:nvSpPr>
              <p:cNvPr id="12" name="TextBox 11">
                <a:extLst>
                  <a:ext uri="{FF2B5EF4-FFF2-40B4-BE49-F238E27FC236}">
                    <a16:creationId xmlns:a16="http://schemas.microsoft.com/office/drawing/2014/main" id="{502C59E0-943B-58F1-57A4-BAFCE00C5A83}"/>
                  </a:ext>
                </a:extLst>
              </p:cNvPr>
              <p:cNvSpPr txBox="1">
                <a:spLocks noRot="1" noChangeAspect="1" noMove="1" noResize="1" noEditPoints="1" noAdjustHandles="1" noChangeArrowheads="1" noChangeShapeType="1" noTextEdit="1"/>
              </p:cNvSpPr>
              <p:nvPr/>
            </p:nvSpPr>
            <p:spPr>
              <a:xfrm>
                <a:off x="7013560" y="1439002"/>
                <a:ext cx="4403770" cy="666977"/>
              </a:xfrm>
              <a:prstGeom prst="rect">
                <a:avLst/>
              </a:prstGeom>
              <a:blipFill>
                <a:blip r:embed="rId4"/>
                <a:stretch>
                  <a:fillRect l="-139" t="-4587" b="-1559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41E3ABD-E486-429B-B616-FF36FCE69B56}"/>
                  </a:ext>
                </a:extLst>
              </p:cNvPr>
              <p:cNvSpPr txBox="1"/>
              <p:nvPr/>
            </p:nvSpPr>
            <p:spPr>
              <a:xfrm>
                <a:off x="6468538" y="2045656"/>
                <a:ext cx="5493812" cy="954300"/>
              </a:xfrm>
              <a:prstGeom prst="rect">
                <a:avLst/>
              </a:prstGeom>
              <a:noFill/>
            </p:spPr>
            <p:txBody>
              <a:bodyPr wrap="none" rtlCol="0">
                <a:spAutoFit/>
              </a:bodyPr>
              <a:lstStyle/>
              <a:p>
                <a:pPr algn="ctr"/>
                <a:r>
                  <a:rPr lang="it-IT" sz="1867" dirty="0">
                    <a:solidFill>
                      <a:schemeClr val="tx1"/>
                    </a:solidFill>
                  </a:rPr>
                  <a:t>IT-Yb1/FO2-Rb</a:t>
                </a:r>
              </a:p>
              <a:p>
                <a:pPr algn="ctr"/>
                <a14:m>
                  <m:oMathPara xmlns:m="http://schemas.openxmlformats.org/officeDocument/2006/math">
                    <m:oMathParaPr>
                      <m:jc m:val="centerGroup"/>
                    </m:oMathParaPr>
                    <m:oMath xmlns:m="http://schemas.openxmlformats.org/officeDocument/2006/math">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Yb</m:t>
                      </m:r>
                      <m:r>
                        <m:rPr>
                          <m:nor/>
                        </m:rPr>
                        <a:rPr lang="it-IT" sz="1867" dirty="0">
                          <a:solidFill>
                            <a:schemeClr val="tx1"/>
                          </a:solidFill>
                        </a:rPr>
                        <m:t>)/</m:t>
                      </m:r>
                      <m:r>
                        <m:rPr>
                          <m:nor/>
                        </m:rPr>
                        <a:rPr lang="it-IT" sz="1867" dirty="0">
                          <a:solidFill>
                            <a:schemeClr val="tx1"/>
                          </a:solidFill>
                        </a:rPr>
                        <m:t>f</m:t>
                      </m:r>
                      <m:r>
                        <m:rPr>
                          <m:nor/>
                        </m:rPr>
                        <a:rPr lang="it-IT" sz="1867" dirty="0">
                          <a:solidFill>
                            <a:schemeClr val="tx1"/>
                          </a:solidFill>
                        </a:rPr>
                        <m:t>(</m:t>
                      </m:r>
                      <m:r>
                        <m:rPr>
                          <m:nor/>
                        </m:rPr>
                        <a:rPr lang="it-IT" sz="1867" dirty="0">
                          <a:solidFill>
                            <a:schemeClr val="tx1"/>
                          </a:solidFill>
                        </a:rPr>
                        <m:t>Rb</m:t>
                      </m:r>
                      <m:r>
                        <m:rPr>
                          <m:nor/>
                        </m:rPr>
                        <a:rPr lang="it-IT" sz="1867" dirty="0">
                          <a:solidFill>
                            <a:schemeClr val="tx1"/>
                          </a:solidFill>
                        </a:rPr>
                        <m:t>) = 75 833 197.545 114 168(24)</m:t>
                      </m:r>
                    </m:oMath>
                  </m:oMathPara>
                </a14:m>
                <a:endParaRPr lang="it-IT" sz="1867" dirty="0">
                  <a:solidFill>
                    <a:schemeClr val="tx1"/>
                  </a:solidFill>
                </a:endParaRPr>
              </a:p>
              <a:p>
                <a:endParaRPr lang="en-US" sz="1867" dirty="0"/>
              </a:p>
            </p:txBody>
          </p:sp>
        </mc:Choice>
        <mc:Fallback xmlns="">
          <p:sp>
            <p:nvSpPr>
              <p:cNvPr id="16" name="TextBox 15">
                <a:extLst>
                  <a:ext uri="{FF2B5EF4-FFF2-40B4-BE49-F238E27FC236}">
                    <a16:creationId xmlns:a16="http://schemas.microsoft.com/office/drawing/2014/main" id="{241E3ABD-E486-429B-B616-FF36FCE69B56}"/>
                  </a:ext>
                </a:extLst>
              </p:cNvPr>
              <p:cNvSpPr txBox="1">
                <a:spLocks noRot="1" noChangeAspect="1" noMove="1" noResize="1" noEditPoints="1" noAdjustHandles="1" noChangeArrowheads="1" noChangeShapeType="1" noTextEdit="1"/>
              </p:cNvSpPr>
              <p:nvPr/>
            </p:nvSpPr>
            <p:spPr>
              <a:xfrm>
                <a:off x="6468538" y="2045656"/>
                <a:ext cx="5493812" cy="954300"/>
              </a:xfrm>
              <a:prstGeom prst="rect">
                <a:avLst/>
              </a:prstGeom>
              <a:blipFill>
                <a:blip r:embed="rId5"/>
                <a:stretch>
                  <a:fillRect t="-3205"/>
                </a:stretch>
              </a:blipFill>
            </p:spPr>
            <p:txBody>
              <a:bodyPr/>
              <a:lstStyle/>
              <a:p>
                <a:r>
                  <a:rPr lang="it-IT">
                    <a:noFill/>
                  </a:rPr>
                  <a:t> </a:t>
                </a:r>
              </a:p>
            </p:txBody>
          </p:sp>
        </mc:Fallback>
      </mc:AlternateContent>
      <p:sp>
        <p:nvSpPr>
          <p:cNvPr id="2" name="TextBox 1">
            <a:extLst>
              <a:ext uri="{FF2B5EF4-FFF2-40B4-BE49-F238E27FC236}">
                <a16:creationId xmlns:a16="http://schemas.microsoft.com/office/drawing/2014/main" id="{441D5C9B-0CFC-B6FA-FD40-419729A809B5}"/>
              </a:ext>
            </a:extLst>
          </p:cNvPr>
          <p:cNvSpPr txBox="1"/>
          <p:nvPr/>
        </p:nvSpPr>
        <p:spPr>
          <a:xfrm>
            <a:off x="8528552" y="3724853"/>
            <a:ext cx="2464136" cy="830997"/>
          </a:xfrm>
          <a:prstGeom prst="rect">
            <a:avLst/>
          </a:prstGeom>
          <a:noFill/>
        </p:spPr>
        <p:txBody>
          <a:bodyPr wrap="none" rtlCol="0">
            <a:spAutoFit/>
          </a:bodyPr>
          <a:lstStyle/>
          <a:p>
            <a:pPr algn="ctr"/>
            <a:r>
              <a:rPr lang="it-IT" sz="1600" dirty="0"/>
              <a:t>Results in agreement</a:t>
            </a:r>
          </a:p>
          <a:p>
            <a:pPr algn="ctr"/>
            <a:r>
              <a:rPr lang="it-IT" sz="1600" dirty="0"/>
              <a:t>with value recommended</a:t>
            </a:r>
          </a:p>
          <a:p>
            <a:pPr algn="ctr"/>
            <a:r>
              <a:rPr lang="it-IT" sz="1600" dirty="0"/>
              <a:t>by CIPM</a:t>
            </a:r>
            <a:endParaRPr lang="it-IT" sz="1333" dirty="0"/>
          </a:p>
        </p:txBody>
      </p:sp>
      <p:sp>
        <p:nvSpPr>
          <p:cNvPr id="3" name="Oval 2">
            <a:extLst>
              <a:ext uri="{FF2B5EF4-FFF2-40B4-BE49-F238E27FC236}">
                <a16:creationId xmlns:a16="http://schemas.microsoft.com/office/drawing/2014/main" id="{5F3CC5DB-98B4-0564-F24C-726412F3AB3E}"/>
              </a:ext>
            </a:extLst>
          </p:cNvPr>
          <p:cNvSpPr/>
          <p:nvPr/>
        </p:nvSpPr>
        <p:spPr>
          <a:xfrm>
            <a:off x="8348275" y="3649331"/>
            <a:ext cx="2749472" cy="897620"/>
          </a:xfrm>
          <a:prstGeom prst="ellipse">
            <a:avLst/>
          </a:prstGeom>
          <a:noFill/>
          <a:ln>
            <a:solidFill>
              <a:srgbClr val="29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67"/>
          </a:p>
        </p:txBody>
      </p:sp>
      <p:sp>
        <p:nvSpPr>
          <p:cNvPr id="4" name="TextBox 2">
            <a:extLst>
              <a:ext uri="{FF2B5EF4-FFF2-40B4-BE49-F238E27FC236}">
                <a16:creationId xmlns:a16="http://schemas.microsoft.com/office/drawing/2014/main" id="{F775278B-A2DF-A2AD-35D5-2AA5F0C9567F}"/>
              </a:ext>
            </a:extLst>
          </p:cNvPr>
          <p:cNvSpPr txBox="1"/>
          <p:nvPr/>
        </p:nvSpPr>
        <p:spPr>
          <a:xfrm>
            <a:off x="154152" y="6450558"/>
            <a:ext cx="391445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it-IT" sz="1200" dirty="0">
                <a:solidFill>
                  <a:schemeClr val="tx1"/>
                </a:solidFill>
                <a:latin typeface="Arial (Headings)"/>
              </a:rPr>
              <a:t>C. Clivati et al., 2022 </a:t>
            </a:r>
            <a:r>
              <a:rPr lang="en-US" sz="1200" dirty="0">
                <a:solidFill>
                  <a:schemeClr val="tx1"/>
                </a:solidFill>
                <a:latin typeface="Arial (Headings)"/>
              </a:rPr>
              <a:t>Phys. Rev. Applied 18, 054009 </a:t>
            </a:r>
            <a:r>
              <a:rPr lang="it-IT" sz="1200" dirty="0">
                <a:solidFill>
                  <a:schemeClr val="tx1"/>
                </a:solidFill>
                <a:latin typeface="Arial (Headings)"/>
              </a:rPr>
              <a:t> </a:t>
            </a:r>
          </a:p>
        </p:txBody>
      </p:sp>
      <p:sp>
        <p:nvSpPr>
          <p:cNvPr id="5" name="Segnaposto piè di pagina 3">
            <a:extLst>
              <a:ext uri="{FF2B5EF4-FFF2-40B4-BE49-F238E27FC236}">
                <a16:creationId xmlns:a16="http://schemas.microsoft.com/office/drawing/2014/main" id="{3D6426E9-FE4E-DFDE-D1EB-DF1CA772CF09}"/>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Tree>
    <p:extLst>
      <p:ext uri="{BB962C8B-B14F-4D97-AF65-F5344CB8AC3E}">
        <p14:creationId xmlns:p14="http://schemas.microsoft.com/office/powerpoint/2010/main" val="1306930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1">
            <a:extLst>
              <a:ext uri="{FF2B5EF4-FFF2-40B4-BE49-F238E27FC236}">
                <a16:creationId xmlns:a16="http://schemas.microsoft.com/office/drawing/2014/main" id="{CB6F5A7D-9B2B-7C43-291E-8B97CF981AD1}"/>
              </a:ext>
            </a:extLst>
          </p:cNvPr>
          <p:cNvSpPr>
            <a:spLocks noGrp="1"/>
          </p:cNvSpPr>
          <p:nvPr>
            <p:ph type="title"/>
          </p:nvPr>
        </p:nvSpPr>
        <p:spPr>
          <a:xfrm>
            <a:off x="240343" y="114799"/>
            <a:ext cx="10515600" cy="598581"/>
          </a:xfrm>
          <a:prstGeom prst="rect">
            <a:avLst/>
          </a:prstGeom>
          <a:noFill/>
          <a:ln w="9360">
            <a:noFill/>
          </a:ln>
        </p:spPr>
        <p:txBody>
          <a:bodyPr lIns="120000" tIns="60000" rIns="120000" bIns="60000" numCol="1" spcCol="0" anchor="ctr">
            <a:noAutofit/>
          </a:bodyPr>
          <a:lstStyle/>
          <a:p>
            <a:pPr>
              <a:lnSpc>
                <a:spcPct val="90000"/>
              </a:lnSpc>
              <a:buNone/>
            </a:pPr>
            <a:r>
              <a:rPr lang="en-US" sz="3467" b="1" spc="-1" dirty="0">
                <a:solidFill>
                  <a:srgbClr val="0070C0"/>
                </a:solidFill>
                <a:latin typeface="Calibri"/>
                <a:ea typeface="Calibri"/>
              </a:rPr>
              <a:t>Coherent laser interferometry</a:t>
            </a:r>
            <a:endParaRPr lang="en-US" sz="3467" spc="-1" dirty="0">
              <a:solidFill>
                <a:srgbClr val="0070C0"/>
              </a:solidFill>
            </a:endParaRPr>
          </a:p>
        </p:txBody>
      </p:sp>
      <p:pic>
        <p:nvPicPr>
          <p:cNvPr id="6" name="Immagine 5">
            <a:extLst>
              <a:ext uri="{FF2B5EF4-FFF2-40B4-BE49-F238E27FC236}">
                <a16:creationId xmlns:a16="http://schemas.microsoft.com/office/drawing/2014/main" id="{ED7F3172-3000-CD27-06FF-A232E79E62BA}"/>
              </a:ext>
            </a:extLst>
          </p:cNvPr>
          <p:cNvPicPr>
            <a:picLocks noChangeAspect="1"/>
          </p:cNvPicPr>
          <p:nvPr/>
        </p:nvPicPr>
        <p:blipFill rotWithShape="1">
          <a:blip r:embed="rId2"/>
          <a:srcRect l="9643" t="80446" r="23550" b="8665"/>
          <a:stretch/>
        </p:blipFill>
        <p:spPr>
          <a:xfrm>
            <a:off x="5752223" y="3439957"/>
            <a:ext cx="5772150" cy="619125"/>
          </a:xfrm>
          <a:prstGeom prst="rect">
            <a:avLst/>
          </a:prstGeom>
        </p:spPr>
      </p:pic>
      <p:grpSp>
        <p:nvGrpSpPr>
          <p:cNvPr id="50" name="Gruppo 49">
            <a:extLst>
              <a:ext uri="{FF2B5EF4-FFF2-40B4-BE49-F238E27FC236}">
                <a16:creationId xmlns:a16="http://schemas.microsoft.com/office/drawing/2014/main" id="{9052900A-0826-CEB5-EAE8-8D085363FA7D}"/>
              </a:ext>
            </a:extLst>
          </p:cNvPr>
          <p:cNvGrpSpPr/>
          <p:nvPr/>
        </p:nvGrpSpPr>
        <p:grpSpPr>
          <a:xfrm>
            <a:off x="1251053" y="1343776"/>
            <a:ext cx="9562367" cy="2151752"/>
            <a:chOff x="1118333" y="1098214"/>
            <a:chExt cx="9562367" cy="2151752"/>
          </a:xfrm>
        </p:grpSpPr>
        <p:pic>
          <p:nvPicPr>
            <p:cNvPr id="51" name="image120.png">
              <a:extLst>
                <a:ext uri="{FF2B5EF4-FFF2-40B4-BE49-F238E27FC236}">
                  <a16:creationId xmlns:a16="http://schemas.microsoft.com/office/drawing/2014/main" id="{BF3D7FB7-6913-86F5-CC13-871492502B12}"/>
                </a:ext>
              </a:extLst>
            </p:cNvPr>
            <p:cNvPicPr/>
            <p:nvPr/>
          </p:nvPicPr>
          <p:blipFill>
            <a:blip r:embed="rId3"/>
            <a:stretch>
              <a:fillRect/>
            </a:stretch>
          </p:blipFill>
          <p:spPr>
            <a:xfrm>
              <a:off x="1728222" y="1138972"/>
              <a:ext cx="1649414" cy="1157288"/>
            </a:xfrm>
            <a:prstGeom prst="rect">
              <a:avLst/>
            </a:prstGeom>
            <a:ln w="12700">
              <a:miter lim="400000"/>
            </a:ln>
          </p:spPr>
        </p:pic>
        <p:sp>
          <p:nvSpPr>
            <p:cNvPr id="52" name="Shape 619">
              <a:extLst>
                <a:ext uri="{FF2B5EF4-FFF2-40B4-BE49-F238E27FC236}">
                  <a16:creationId xmlns:a16="http://schemas.microsoft.com/office/drawing/2014/main" id="{DC0BD80A-83BB-9A7B-B1F0-4BB95A6278AA}"/>
                </a:ext>
              </a:extLst>
            </p:cNvPr>
            <p:cNvSpPr/>
            <p:nvPr/>
          </p:nvSpPr>
          <p:spPr>
            <a:xfrm>
              <a:off x="9439419" y="1285883"/>
              <a:ext cx="1241281" cy="641941"/>
            </a:xfrm>
            <a:prstGeom prst="rect">
              <a:avLst/>
            </a:prstGeom>
            <a:ln w="12700">
              <a:miter lim="400000"/>
            </a:ln>
            <a:extLst>
              <a:ext uri="{C572A759-6A51-4108-AA02-DFA0A04FC94B}">
                <ma14:wrappingTextBoxFlag xmlns="" xmlns:ma14="http://schemas.microsoft.com/office/mac/drawingml/2011/main" val="1"/>
              </a:ext>
            </a:extLst>
          </p:spPr>
          <p:txBody>
            <a:bodyPr lIns="40816" tIns="40816" rIns="40816" bIns="40816">
              <a:spAutoFit/>
            </a:bodyPr>
            <a:lstStyle/>
            <a:p>
              <a:pPr>
                <a:lnSpc>
                  <a:spcPct val="101000"/>
                </a:lnSpc>
                <a:tabLst>
                  <a:tab pos="508948" algn="l"/>
                </a:tabLst>
                <a:defRPr sz="1800"/>
              </a:pPr>
              <a:r>
                <a:rPr>
                  <a:solidFill>
                    <a:schemeClr val="tx1"/>
                  </a:solidFill>
                  <a:latin typeface="Lucida Sans Unicode"/>
                  <a:ea typeface="Lucida Sans Unicode"/>
                  <a:cs typeface="Lucida Sans Unicode"/>
                  <a:sym typeface="Lucida Sans Unicode"/>
                </a:rPr>
                <a:t>Faraday </a:t>
              </a:r>
              <a:endParaRPr sz="1800">
                <a:solidFill>
                  <a:schemeClr val="tx1"/>
                </a:solidFill>
              </a:endParaRPr>
            </a:p>
            <a:p>
              <a:pPr>
                <a:lnSpc>
                  <a:spcPct val="101000"/>
                </a:lnSpc>
                <a:tabLst>
                  <a:tab pos="508948" algn="l"/>
                </a:tabLst>
                <a:defRPr sz="1800"/>
              </a:pPr>
              <a:r>
                <a:rPr>
                  <a:solidFill>
                    <a:schemeClr val="tx1"/>
                  </a:solidFill>
                  <a:latin typeface="Lucida Sans Unicode"/>
                  <a:ea typeface="Lucida Sans Unicode"/>
                  <a:cs typeface="Lucida Sans Unicode"/>
                  <a:sym typeface="Lucida Sans Unicode"/>
                </a:rPr>
                <a:t>Mirror</a:t>
              </a:r>
            </a:p>
          </p:txBody>
        </p:sp>
        <p:sp>
          <p:nvSpPr>
            <p:cNvPr id="53" name="Shape 621">
              <a:extLst>
                <a:ext uri="{FF2B5EF4-FFF2-40B4-BE49-F238E27FC236}">
                  <a16:creationId xmlns:a16="http://schemas.microsoft.com/office/drawing/2014/main" id="{90890FFD-F72A-2B7D-B545-9D148E9ECFC2}"/>
                </a:ext>
              </a:extLst>
            </p:cNvPr>
            <p:cNvSpPr/>
            <p:nvPr/>
          </p:nvSpPr>
          <p:spPr>
            <a:xfrm flipH="1">
              <a:off x="7554464" y="2054314"/>
              <a:ext cx="2354401" cy="1442"/>
            </a:xfrm>
            <a:prstGeom prst="line">
              <a:avLst/>
            </a:prstGeom>
            <a:ln w="36000">
              <a:solidFill/>
              <a:round/>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54" name="Shape 622">
              <a:extLst>
                <a:ext uri="{FF2B5EF4-FFF2-40B4-BE49-F238E27FC236}">
                  <a16:creationId xmlns:a16="http://schemas.microsoft.com/office/drawing/2014/main" id="{6C94C422-B24E-1983-E4DA-1EB56838A6A8}"/>
                </a:ext>
              </a:extLst>
            </p:cNvPr>
            <p:cNvSpPr/>
            <p:nvPr/>
          </p:nvSpPr>
          <p:spPr>
            <a:xfrm>
              <a:off x="3233046" y="2054314"/>
              <a:ext cx="3036961" cy="1442"/>
            </a:xfrm>
            <a:prstGeom prst="line">
              <a:avLst/>
            </a:prstGeom>
            <a:ln w="36000">
              <a:solidFill/>
              <a:round/>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55" name="Shape 627">
              <a:extLst>
                <a:ext uri="{FF2B5EF4-FFF2-40B4-BE49-F238E27FC236}">
                  <a16:creationId xmlns:a16="http://schemas.microsoft.com/office/drawing/2014/main" id="{FCB2FEA4-D638-B820-D1BF-E20BC18698C8}"/>
                </a:ext>
              </a:extLst>
            </p:cNvPr>
            <p:cNvSpPr/>
            <p:nvPr/>
          </p:nvSpPr>
          <p:spPr>
            <a:xfrm>
              <a:off x="5498143" y="2054314"/>
              <a:ext cx="2155681" cy="1442"/>
            </a:xfrm>
            <a:prstGeom prst="line">
              <a:avLst/>
            </a:prstGeom>
            <a:ln w="36000">
              <a:solidFill/>
              <a:round/>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56" name="Shape 628">
              <a:extLst>
                <a:ext uri="{FF2B5EF4-FFF2-40B4-BE49-F238E27FC236}">
                  <a16:creationId xmlns:a16="http://schemas.microsoft.com/office/drawing/2014/main" id="{154F3D5B-ADF2-75F4-57AE-F976FE4C783B}"/>
                </a:ext>
              </a:extLst>
            </p:cNvPr>
            <p:cNvSpPr/>
            <p:nvPr/>
          </p:nvSpPr>
          <p:spPr>
            <a:xfrm rot="16200000">
              <a:off x="6365758" y="2148664"/>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57" name="Shape 629">
              <a:extLst>
                <a:ext uri="{FF2B5EF4-FFF2-40B4-BE49-F238E27FC236}">
                  <a16:creationId xmlns:a16="http://schemas.microsoft.com/office/drawing/2014/main" id="{346055EE-A60F-5057-C2A1-46EF2871BBE1}"/>
                </a:ext>
              </a:extLst>
            </p:cNvPr>
            <p:cNvSpPr/>
            <p:nvPr/>
          </p:nvSpPr>
          <p:spPr>
            <a:xfrm rot="16200000">
              <a:off x="6528478" y="2148664"/>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58" name="Shape 630">
              <a:extLst>
                <a:ext uri="{FF2B5EF4-FFF2-40B4-BE49-F238E27FC236}">
                  <a16:creationId xmlns:a16="http://schemas.microsoft.com/office/drawing/2014/main" id="{34C379E5-FFBC-3F1E-D49E-3B7B69F8F1D4}"/>
                </a:ext>
              </a:extLst>
            </p:cNvPr>
            <p:cNvSpPr/>
            <p:nvPr/>
          </p:nvSpPr>
          <p:spPr>
            <a:xfrm rot="16200000">
              <a:off x="6692638" y="2148664"/>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59" name="Shape 631">
              <a:extLst>
                <a:ext uri="{FF2B5EF4-FFF2-40B4-BE49-F238E27FC236}">
                  <a16:creationId xmlns:a16="http://schemas.microsoft.com/office/drawing/2014/main" id="{85F025F9-B603-7036-357B-3CAC7CD10BDE}"/>
                </a:ext>
              </a:extLst>
            </p:cNvPr>
            <p:cNvSpPr/>
            <p:nvPr/>
          </p:nvSpPr>
          <p:spPr>
            <a:xfrm rot="407825">
              <a:off x="3980437" y="2072707"/>
              <a:ext cx="381357" cy="8983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43" y="7200"/>
                    <a:pt x="0" y="16805"/>
                    <a:pt x="0" y="16805"/>
                  </a:cubicBezTo>
                  <a:lnTo>
                    <a:pt x="0" y="21600"/>
                  </a:lnTo>
                </a:path>
              </a:pathLst>
            </a:custGeom>
            <a:ln w="36000">
              <a:solidFill/>
              <a:round/>
            </a:ln>
          </p:spPr>
          <p:txBody>
            <a:bodyPr lIns="0" tIns="0" rIns="0" bIns="0"/>
            <a:lstStyle/>
            <a:p>
              <a:pPr lvl="0"/>
              <a:endParaRPr>
                <a:solidFill>
                  <a:schemeClr val="tx1"/>
                </a:solidFill>
              </a:endParaRPr>
            </a:p>
          </p:txBody>
        </p:sp>
        <p:sp>
          <p:nvSpPr>
            <p:cNvPr id="60" name="Shape 640">
              <a:extLst>
                <a:ext uri="{FF2B5EF4-FFF2-40B4-BE49-F238E27FC236}">
                  <a16:creationId xmlns:a16="http://schemas.microsoft.com/office/drawing/2014/main" id="{25E67D86-B80E-0278-7AE8-0A3AE6F0759D}"/>
                </a:ext>
              </a:extLst>
            </p:cNvPr>
            <p:cNvSpPr/>
            <p:nvPr/>
          </p:nvSpPr>
          <p:spPr>
            <a:xfrm>
              <a:off x="9907424" y="1924702"/>
              <a:ext cx="97921" cy="260669"/>
            </a:xfrm>
            <a:prstGeom prst="roundRect">
              <a:avLst>
                <a:gd name="adj" fmla="val 1468"/>
              </a:avLst>
            </a:prstGeom>
            <a:solidFill>
              <a:srgbClr val="0000FF"/>
            </a:solidFill>
            <a:ln w="18000">
              <a:solidFill>
                <a:srgbClr val="0000FF"/>
              </a:solidFill>
              <a:round/>
            </a:ln>
          </p:spPr>
          <p:txBody>
            <a:bodyPr lIns="0" tIns="0" rIns="0" bIns="0" anchor="ctr"/>
            <a:lstStyle/>
            <a:p>
              <a:pPr lvl="0"/>
              <a:endParaRPr>
                <a:solidFill>
                  <a:schemeClr val="tx1"/>
                </a:solidFill>
              </a:endParaRPr>
            </a:p>
          </p:txBody>
        </p:sp>
        <p:sp>
          <p:nvSpPr>
            <p:cNvPr id="61" name="Shape 641">
              <a:extLst>
                <a:ext uri="{FF2B5EF4-FFF2-40B4-BE49-F238E27FC236}">
                  <a16:creationId xmlns:a16="http://schemas.microsoft.com/office/drawing/2014/main" id="{BBAFDBDA-9BFC-99DD-D62F-4013BB66838D}"/>
                </a:ext>
              </a:extLst>
            </p:cNvPr>
            <p:cNvSpPr/>
            <p:nvPr/>
          </p:nvSpPr>
          <p:spPr>
            <a:xfrm>
              <a:off x="6697726" y="2675022"/>
              <a:ext cx="620641" cy="1441"/>
            </a:xfrm>
            <a:prstGeom prst="line">
              <a:avLst/>
            </a:prstGeom>
            <a:ln w="36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62" name="Shape 642">
              <a:extLst>
                <a:ext uri="{FF2B5EF4-FFF2-40B4-BE49-F238E27FC236}">
                  <a16:creationId xmlns:a16="http://schemas.microsoft.com/office/drawing/2014/main" id="{CF78F3AD-9F06-791E-3BD3-EAF0BA680C9A}"/>
                </a:ext>
              </a:extLst>
            </p:cNvPr>
            <p:cNvSpPr/>
            <p:nvPr/>
          </p:nvSpPr>
          <p:spPr>
            <a:xfrm>
              <a:off x="4883287" y="2225694"/>
              <a:ext cx="148321" cy="115213"/>
            </a:xfrm>
            <a:prstGeom prst="line">
              <a:avLst/>
            </a:prstGeom>
            <a:ln>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63" name="Shape 643">
              <a:extLst>
                <a:ext uri="{FF2B5EF4-FFF2-40B4-BE49-F238E27FC236}">
                  <a16:creationId xmlns:a16="http://schemas.microsoft.com/office/drawing/2014/main" id="{01BA9F43-CCC5-A932-4E88-32A28D8B5B5D}"/>
                </a:ext>
              </a:extLst>
            </p:cNvPr>
            <p:cNvSpPr/>
            <p:nvPr/>
          </p:nvSpPr>
          <p:spPr>
            <a:xfrm flipH="1" flipV="1">
              <a:off x="4779606" y="2126323"/>
              <a:ext cx="151201" cy="118093"/>
            </a:xfrm>
            <a:prstGeom prst="line">
              <a:avLst/>
            </a:prstGeom>
            <a:ln>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64" name="Shape 645">
              <a:extLst>
                <a:ext uri="{FF2B5EF4-FFF2-40B4-BE49-F238E27FC236}">
                  <a16:creationId xmlns:a16="http://schemas.microsoft.com/office/drawing/2014/main" id="{CCE4F412-CC97-5C2F-26F9-35E58E055E8E}"/>
                </a:ext>
              </a:extLst>
            </p:cNvPr>
            <p:cNvSpPr/>
            <p:nvPr/>
          </p:nvSpPr>
          <p:spPr>
            <a:xfrm flipH="1">
              <a:off x="6663166" y="2806076"/>
              <a:ext cx="623520" cy="1441"/>
            </a:xfrm>
            <a:prstGeom prst="line">
              <a:avLst/>
            </a:prstGeom>
            <a:ln w="36000">
              <a:solidFill>
                <a:srgbClr val="FF0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65" name="Shape 647">
              <a:extLst>
                <a:ext uri="{FF2B5EF4-FFF2-40B4-BE49-F238E27FC236}">
                  <a16:creationId xmlns:a16="http://schemas.microsoft.com/office/drawing/2014/main" id="{9FB24EDF-437C-8F48-6675-3DEF0B1A7D73}"/>
                </a:ext>
              </a:extLst>
            </p:cNvPr>
            <p:cNvSpPr/>
            <p:nvPr/>
          </p:nvSpPr>
          <p:spPr>
            <a:xfrm rot="2700000">
              <a:off x="5010721" y="2253790"/>
              <a:ext cx="97931" cy="260641"/>
            </a:xfrm>
            <a:prstGeom prst="roundRect">
              <a:avLst>
                <a:gd name="adj" fmla="val 1468"/>
              </a:avLst>
            </a:prstGeom>
            <a:solidFill>
              <a:srgbClr val="0000FF"/>
            </a:solidFill>
            <a:ln w="18000">
              <a:solidFill>
                <a:srgbClr val="0000FF"/>
              </a:solidFill>
              <a:round/>
            </a:ln>
          </p:spPr>
          <p:txBody>
            <a:bodyPr lIns="0" tIns="0" rIns="0" bIns="0" anchor="ctr"/>
            <a:lstStyle/>
            <a:p>
              <a:pPr lvl="0"/>
              <a:endParaRPr>
                <a:solidFill>
                  <a:schemeClr val="tx1"/>
                </a:solidFill>
              </a:endParaRPr>
            </a:p>
          </p:txBody>
        </p:sp>
        <p:sp>
          <p:nvSpPr>
            <p:cNvPr id="66" name="Shape 648">
              <a:extLst>
                <a:ext uri="{FF2B5EF4-FFF2-40B4-BE49-F238E27FC236}">
                  <a16:creationId xmlns:a16="http://schemas.microsoft.com/office/drawing/2014/main" id="{E048DE82-5B91-D591-9A1A-F32AB9F52D16}"/>
                </a:ext>
              </a:extLst>
            </p:cNvPr>
            <p:cNvSpPr/>
            <p:nvPr/>
          </p:nvSpPr>
          <p:spPr>
            <a:xfrm>
              <a:off x="4343286" y="1989508"/>
              <a:ext cx="489601" cy="1627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1607" y="21600"/>
                    <a:pt x="3590" y="21600"/>
                  </a:cubicBezTo>
                  <a:lnTo>
                    <a:pt x="18010" y="21600"/>
                  </a:lnTo>
                  <a:cubicBezTo>
                    <a:pt x="19993" y="21600"/>
                    <a:pt x="21600" y="16765"/>
                    <a:pt x="21600" y="10800"/>
                  </a:cubicBezTo>
                  <a:lnTo>
                    <a:pt x="21600" y="10800"/>
                  </a:lnTo>
                  <a:cubicBezTo>
                    <a:pt x="21600" y="4835"/>
                    <a:pt x="19993" y="0"/>
                    <a:pt x="18010" y="0"/>
                  </a:cubicBezTo>
                  <a:lnTo>
                    <a:pt x="3590" y="0"/>
                  </a:lnTo>
                  <a:cubicBezTo>
                    <a:pt x="1607" y="0"/>
                    <a:pt x="0" y="4835"/>
                    <a:pt x="0" y="10800"/>
                  </a:cubicBezTo>
                  <a:close/>
                </a:path>
              </a:pathLst>
            </a:custGeom>
            <a:gradFill>
              <a:gsLst>
                <a:gs pos="0">
                  <a:srgbClr val="4C4C4C"/>
                </a:gs>
                <a:gs pos="100000">
                  <a:srgbClr val="B3B3B3"/>
                </a:gs>
              </a:gsLst>
              <a:path path="circle">
                <a:fillToRect l="37721" t="-19636" r="62278" b="119636"/>
              </a:path>
            </a:gradFill>
            <a:ln w="12700">
              <a:miter lim="400000"/>
            </a:ln>
          </p:spPr>
          <p:txBody>
            <a:bodyPr lIns="0" tIns="0" rIns="0" bIns="0" anchor="ctr"/>
            <a:lstStyle/>
            <a:p>
              <a:pPr lvl="0"/>
              <a:endParaRPr>
                <a:solidFill>
                  <a:schemeClr val="tx1"/>
                </a:solidFill>
              </a:endParaRPr>
            </a:p>
          </p:txBody>
        </p:sp>
        <p:grpSp>
          <p:nvGrpSpPr>
            <p:cNvPr id="67" name="Gruppo 66">
              <a:extLst>
                <a:ext uri="{FF2B5EF4-FFF2-40B4-BE49-F238E27FC236}">
                  <a16:creationId xmlns:a16="http://schemas.microsoft.com/office/drawing/2014/main" id="{626DDCD3-B08B-0299-5A7F-7D72AC19D0B1}"/>
                </a:ext>
              </a:extLst>
            </p:cNvPr>
            <p:cNvGrpSpPr/>
            <p:nvPr/>
          </p:nvGrpSpPr>
          <p:grpSpPr>
            <a:xfrm>
              <a:off x="3768396" y="2913913"/>
              <a:ext cx="326881" cy="326914"/>
              <a:chOff x="2355141" y="5191749"/>
              <a:chExt cx="326881" cy="326914"/>
            </a:xfrm>
          </p:grpSpPr>
          <p:sp>
            <p:nvSpPr>
              <p:cNvPr id="86" name="Shape 653">
                <a:extLst>
                  <a:ext uri="{FF2B5EF4-FFF2-40B4-BE49-F238E27FC236}">
                    <a16:creationId xmlns:a16="http://schemas.microsoft.com/office/drawing/2014/main" id="{1EE4C84C-86D1-55DE-187C-5FA116634B7C}"/>
                  </a:ext>
                </a:extLst>
              </p:cNvPr>
              <p:cNvSpPr/>
              <p:nvPr/>
            </p:nvSpPr>
            <p:spPr>
              <a:xfrm>
                <a:off x="2355141" y="5191749"/>
                <a:ext cx="326881" cy="326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00"/>
              </a:solidFill>
              <a:ln w="36000">
                <a:solidFill/>
                <a:round/>
              </a:ln>
            </p:spPr>
            <p:txBody>
              <a:bodyPr lIns="0" tIns="0" rIns="0" bIns="0" anchor="ctr"/>
              <a:lstStyle/>
              <a:p>
                <a:pPr lvl="0"/>
                <a:endParaRPr>
                  <a:solidFill>
                    <a:schemeClr val="tx1"/>
                  </a:solidFill>
                </a:endParaRPr>
              </a:p>
            </p:txBody>
          </p:sp>
          <p:sp>
            <p:nvSpPr>
              <p:cNvPr id="87" name="Shape 654">
                <a:extLst>
                  <a:ext uri="{FF2B5EF4-FFF2-40B4-BE49-F238E27FC236}">
                    <a16:creationId xmlns:a16="http://schemas.microsoft.com/office/drawing/2014/main" id="{587A54F7-B810-9A0A-DD0D-F2C0AA579FF8}"/>
                  </a:ext>
                </a:extLst>
              </p:cNvPr>
              <p:cNvSpPr/>
              <p:nvPr/>
            </p:nvSpPr>
            <p:spPr>
              <a:xfrm rot="5400000">
                <a:off x="2439374" y="5261606"/>
                <a:ext cx="146896" cy="180000"/>
              </a:xfrm>
              <a:prstGeom prst="triangle">
                <a:avLst/>
              </a:prstGeom>
              <a:solidFill/>
              <a:ln w="36000">
                <a:solidFill/>
                <a:round/>
              </a:ln>
            </p:spPr>
            <p:txBody>
              <a:bodyPr lIns="0" tIns="0" rIns="0" bIns="0" anchor="ctr"/>
              <a:lstStyle/>
              <a:p>
                <a:pPr lvl="0"/>
                <a:endParaRPr>
                  <a:solidFill>
                    <a:schemeClr val="tx1"/>
                  </a:solidFill>
                </a:endParaRPr>
              </a:p>
            </p:txBody>
          </p:sp>
          <p:sp>
            <p:nvSpPr>
              <p:cNvPr id="88" name="Shape 655">
                <a:extLst>
                  <a:ext uri="{FF2B5EF4-FFF2-40B4-BE49-F238E27FC236}">
                    <a16:creationId xmlns:a16="http://schemas.microsoft.com/office/drawing/2014/main" id="{BBABF156-88D1-4B9A-7CC1-64FC858596E8}"/>
                  </a:ext>
                </a:extLst>
              </p:cNvPr>
              <p:cNvSpPr/>
              <p:nvPr/>
            </p:nvSpPr>
            <p:spPr>
              <a:xfrm>
                <a:off x="2584101" y="5260875"/>
                <a:ext cx="1441" cy="195862"/>
              </a:xfrm>
              <a:prstGeom prst="line">
                <a:avLst/>
              </a:prstGeom>
              <a:ln w="36000">
                <a:solidFill/>
                <a:round/>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89" name="Shape 656">
                <a:extLst>
                  <a:ext uri="{FF2B5EF4-FFF2-40B4-BE49-F238E27FC236}">
                    <a16:creationId xmlns:a16="http://schemas.microsoft.com/office/drawing/2014/main" id="{50E2D6E2-3E52-8AC8-1A10-C9AE909E7D09}"/>
                  </a:ext>
                </a:extLst>
              </p:cNvPr>
              <p:cNvSpPr/>
              <p:nvPr/>
            </p:nvSpPr>
            <p:spPr>
              <a:xfrm>
                <a:off x="2355141" y="5358807"/>
                <a:ext cx="326881" cy="1441"/>
              </a:xfrm>
              <a:prstGeom prst="line">
                <a:avLst/>
              </a:prstGeom>
              <a:ln w="36000">
                <a:solidFill/>
                <a:round/>
              </a:ln>
            </p:spPr>
            <p:txBody>
              <a:bodyPr lIns="0" tIns="0" rIns="0" bIns="0"/>
              <a:lstStyle/>
              <a:p>
                <a:pPr defTabSz="321440">
                  <a:defRPr sz="1200">
                    <a:latin typeface="+mj-lt"/>
                    <a:ea typeface="+mj-ea"/>
                    <a:cs typeface="+mj-cs"/>
                    <a:sym typeface="Helvetica"/>
                  </a:defRPr>
                </a:pPr>
                <a:endParaRPr sz="1200">
                  <a:solidFill>
                    <a:schemeClr val="tx1"/>
                  </a:solidFill>
                </a:endParaRPr>
              </a:p>
            </p:txBody>
          </p:sp>
        </p:grpSp>
        <p:sp>
          <p:nvSpPr>
            <p:cNvPr id="68" name="Shape 659">
              <a:extLst>
                <a:ext uri="{FF2B5EF4-FFF2-40B4-BE49-F238E27FC236}">
                  <a16:creationId xmlns:a16="http://schemas.microsoft.com/office/drawing/2014/main" id="{E70E91BC-A7CB-F5B7-7C94-18AC1167FA25}"/>
                </a:ext>
              </a:extLst>
            </p:cNvPr>
            <p:cNvSpPr/>
            <p:nvPr/>
          </p:nvSpPr>
          <p:spPr>
            <a:xfrm rot="16200000">
              <a:off x="6838078" y="2132821"/>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69" name="Shape 660">
              <a:extLst>
                <a:ext uri="{FF2B5EF4-FFF2-40B4-BE49-F238E27FC236}">
                  <a16:creationId xmlns:a16="http://schemas.microsoft.com/office/drawing/2014/main" id="{7E5EA164-AC3F-C75A-092D-D5D519D4A815}"/>
                </a:ext>
              </a:extLst>
            </p:cNvPr>
            <p:cNvSpPr/>
            <p:nvPr/>
          </p:nvSpPr>
          <p:spPr>
            <a:xfrm rot="16200000">
              <a:off x="7002238" y="2132821"/>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70" name="Shape 661">
              <a:extLst>
                <a:ext uri="{FF2B5EF4-FFF2-40B4-BE49-F238E27FC236}">
                  <a16:creationId xmlns:a16="http://schemas.microsoft.com/office/drawing/2014/main" id="{D817AA61-C43E-5D01-8118-E47DC53C91BC}"/>
                </a:ext>
              </a:extLst>
            </p:cNvPr>
            <p:cNvSpPr/>
            <p:nvPr/>
          </p:nvSpPr>
          <p:spPr>
            <a:xfrm rot="16200000">
              <a:off x="7164958" y="2132821"/>
              <a:ext cx="489653" cy="3268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6000">
              <a:solidFill/>
              <a:round/>
            </a:ln>
          </p:spPr>
          <p:txBody>
            <a:bodyPr lIns="0" tIns="0" rIns="0" bIns="0" anchor="ctr"/>
            <a:lstStyle/>
            <a:p>
              <a:pPr lvl="0"/>
              <a:endParaRPr>
                <a:solidFill>
                  <a:schemeClr val="tx1"/>
                </a:solidFill>
              </a:endParaRPr>
            </a:p>
          </p:txBody>
        </p:sp>
        <p:sp>
          <p:nvSpPr>
            <p:cNvPr id="71" name="Shape 665">
              <a:extLst>
                <a:ext uri="{FF2B5EF4-FFF2-40B4-BE49-F238E27FC236}">
                  <a16:creationId xmlns:a16="http://schemas.microsoft.com/office/drawing/2014/main" id="{2BAB8687-6360-FB33-FCDA-D7EC5A0D39C4}"/>
                </a:ext>
              </a:extLst>
            </p:cNvPr>
            <p:cNvSpPr/>
            <p:nvPr/>
          </p:nvSpPr>
          <p:spPr>
            <a:xfrm>
              <a:off x="5754495" y="1826772"/>
              <a:ext cx="620641" cy="1441"/>
            </a:xfrm>
            <a:prstGeom prst="line">
              <a:avLst/>
            </a:prstGeom>
            <a:ln w="36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72" name="Shape 666">
              <a:extLst>
                <a:ext uri="{FF2B5EF4-FFF2-40B4-BE49-F238E27FC236}">
                  <a16:creationId xmlns:a16="http://schemas.microsoft.com/office/drawing/2014/main" id="{2086B705-D0B5-304E-E66A-E53A59CC97F9}"/>
                </a:ext>
              </a:extLst>
            </p:cNvPr>
            <p:cNvSpPr/>
            <p:nvPr/>
          </p:nvSpPr>
          <p:spPr>
            <a:xfrm flipH="1">
              <a:off x="5679605" y="1956386"/>
              <a:ext cx="623520" cy="1441"/>
            </a:xfrm>
            <a:prstGeom prst="line">
              <a:avLst/>
            </a:prstGeom>
            <a:ln w="36000">
              <a:solidFill>
                <a:srgbClr val="FF0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73" name="Shape 667">
              <a:extLst>
                <a:ext uri="{FF2B5EF4-FFF2-40B4-BE49-F238E27FC236}">
                  <a16:creationId xmlns:a16="http://schemas.microsoft.com/office/drawing/2014/main" id="{CF193384-0BE0-C6C1-77F6-AE1819A2960D}"/>
                </a:ext>
              </a:extLst>
            </p:cNvPr>
            <p:cNvSpPr/>
            <p:nvPr/>
          </p:nvSpPr>
          <p:spPr>
            <a:xfrm>
              <a:off x="7622143" y="1826772"/>
              <a:ext cx="620641" cy="1441"/>
            </a:xfrm>
            <a:prstGeom prst="line">
              <a:avLst/>
            </a:prstGeom>
            <a:ln w="36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sp>
          <p:nvSpPr>
            <p:cNvPr id="74" name="Shape 668">
              <a:extLst>
                <a:ext uri="{FF2B5EF4-FFF2-40B4-BE49-F238E27FC236}">
                  <a16:creationId xmlns:a16="http://schemas.microsoft.com/office/drawing/2014/main" id="{59209710-53A7-1776-FB32-7DBF7159B3D5}"/>
                </a:ext>
              </a:extLst>
            </p:cNvPr>
            <p:cNvSpPr/>
            <p:nvPr/>
          </p:nvSpPr>
          <p:spPr>
            <a:xfrm flipH="1">
              <a:off x="7587582" y="1956386"/>
              <a:ext cx="623520" cy="1441"/>
            </a:xfrm>
            <a:prstGeom prst="line">
              <a:avLst/>
            </a:prstGeom>
            <a:ln w="36000">
              <a:solidFill>
                <a:srgbClr val="FF0000"/>
              </a:solidFill>
              <a:round/>
              <a:tailEnd type="triangle"/>
            </a:ln>
          </p:spPr>
          <p:txBody>
            <a:bodyPr lIns="0" tIns="0" rIns="0" bIns="0"/>
            <a:lstStyle/>
            <a:p>
              <a:pPr defTabSz="321440">
                <a:defRPr sz="1200">
                  <a:latin typeface="+mj-lt"/>
                  <a:ea typeface="+mj-ea"/>
                  <a:cs typeface="+mj-cs"/>
                  <a:sym typeface="Helvetica"/>
                </a:defRPr>
              </a:pPr>
              <a:endParaRPr sz="1200">
                <a:solidFill>
                  <a:schemeClr val="tx1"/>
                </a:solidFill>
              </a:endParaRPr>
            </a:p>
          </p:txBody>
        </p:sp>
        <p:grpSp>
          <p:nvGrpSpPr>
            <p:cNvPr id="75" name="Group 683">
              <a:extLst>
                <a:ext uri="{FF2B5EF4-FFF2-40B4-BE49-F238E27FC236}">
                  <a16:creationId xmlns:a16="http://schemas.microsoft.com/office/drawing/2014/main" id="{B5FF0597-5067-FF61-233E-B0BCCF748044}"/>
                </a:ext>
              </a:extLst>
            </p:cNvPr>
            <p:cNvGrpSpPr/>
            <p:nvPr/>
          </p:nvGrpSpPr>
          <p:grpSpPr>
            <a:xfrm>
              <a:off x="7554464" y="2309111"/>
              <a:ext cx="3086051" cy="723646"/>
              <a:chOff x="-382939" y="207038"/>
              <a:chExt cx="4158857" cy="1029183"/>
            </a:xfrm>
          </p:grpSpPr>
          <p:sp>
            <p:nvSpPr>
              <p:cNvPr id="84" name="Shape 681">
                <a:extLst>
                  <a:ext uri="{FF2B5EF4-FFF2-40B4-BE49-F238E27FC236}">
                    <a16:creationId xmlns:a16="http://schemas.microsoft.com/office/drawing/2014/main" id="{54D4C505-00D0-9C9F-2165-D1ECD80FC49E}"/>
                  </a:ext>
                </a:extLst>
              </p:cNvPr>
              <p:cNvSpPr/>
              <p:nvPr/>
            </p:nvSpPr>
            <p:spPr>
              <a:xfrm>
                <a:off x="96731" y="213395"/>
                <a:ext cx="3163137" cy="986582"/>
              </a:xfrm>
              <a:prstGeom prst="roundRect">
                <a:avLst>
                  <a:gd name="adj" fmla="val 16667"/>
                </a:avLst>
              </a:prstGeom>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nSpc>
                    <a:spcPct val="101000"/>
                  </a:lnSpc>
                  <a:tabLst>
                    <a:tab pos="651811" algn="l"/>
                    <a:tab pos="1312550" algn="l"/>
                    <a:tab pos="1964360" algn="l"/>
                  </a:tabLst>
                  <a:defRPr sz="3200">
                    <a:latin typeface="Lucida Sans Unicode"/>
                    <a:ea typeface="Lucida Sans Unicode"/>
                    <a:cs typeface="Lucida Sans Unicode"/>
                    <a:sym typeface="Lucida Sans Unicode"/>
                  </a:defRPr>
                </a:pPr>
                <a:endParaRPr sz="3200">
                  <a:solidFill>
                    <a:schemeClr val="tx1"/>
                  </a:solidFill>
                </a:endParaRPr>
              </a:p>
            </p:txBody>
          </p:sp>
          <p:sp>
            <p:nvSpPr>
              <p:cNvPr id="85" name="Shape 682">
                <a:extLst>
                  <a:ext uri="{FF2B5EF4-FFF2-40B4-BE49-F238E27FC236}">
                    <a16:creationId xmlns:a16="http://schemas.microsoft.com/office/drawing/2014/main" id="{0316D98E-BD60-A5A8-A321-E043F7F9D5E8}"/>
                  </a:ext>
                </a:extLst>
              </p:cNvPr>
              <p:cNvSpPr/>
              <p:nvPr/>
            </p:nvSpPr>
            <p:spPr>
              <a:xfrm>
                <a:off x="-382939" y="207038"/>
                <a:ext cx="4158857" cy="10291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81273" tIns="81273" rIns="81273" bIns="81273" numCol="1" anchor="ctr">
                <a:spAutoFit/>
              </a:bodyPr>
              <a:lstStyle/>
              <a:p>
                <a:pPr algn="ctr">
                  <a:lnSpc>
                    <a:spcPct val="101000"/>
                  </a:lnSpc>
                  <a:tabLst>
                    <a:tab pos="651811" algn="l"/>
                    <a:tab pos="1312550" algn="l"/>
                    <a:tab pos="1964360" algn="l"/>
                  </a:tabLst>
                  <a:defRPr sz="1800"/>
                </a:pPr>
                <a:r>
                  <a:rPr lang="it-IT" sz="1800" dirty="0">
                    <a:solidFill>
                      <a:schemeClr val="tx1"/>
                    </a:solidFill>
                    <a:latin typeface="Lucida Sans Unicode"/>
                    <a:ea typeface="Lucida Sans Unicode"/>
                    <a:cs typeface="Lucida Sans Unicode"/>
                    <a:sym typeface="Lucida Sans Unicode"/>
                  </a:rPr>
                  <a:t>Real Fibre </a:t>
                </a:r>
              </a:p>
              <a:p>
                <a:pPr algn="ctr">
                  <a:lnSpc>
                    <a:spcPct val="101000"/>
                  </a:lnSpc>
                  <a:tabLst>
                    <a:tab pos="651811" algn="l"/>
                    <a:tab pos="1312550" algn="l"/>
                    <a:tab pos="1964360" algn="l"/>
                  </a:tabLst>
                  <a:defRPr sz="1800"/>
                </a:pPr>
                <a:r>
                  <a:rPr lang="it-IT" sz="1800" dirty="0">
                    <a:solidFill>
                      <a:schemeClr val="tx1"/>
                    </a:solidFill>
                    <a:latin typeface="Lucida Sans Unicode"/>
                    <a:ea typeface="Lucida Sans Unicode"/>
                    <a:cs typeface="Lucida Sans Unicode"/>
                    <a:sym typeface="Lucida Sans Unicode"/>
                  </a:rPr>
                  <a:t>(with data</a:t>
                </a:r>
              </a:p>
            </p:txBody>
          </p:sp>
        </p:grpSp>
        <p:grpSp>
          <p:nvGrpSpPr>
            <p:cNvPr id="76" name="Group 683">
              <a:extLst>
                <a:ext uri="{FF2B5EF4-FFF2-40B4-BE49-F238E27FC236}">
                  <a16:creationId xmlns:a16="http://schemas.microsoft.com/office/drawing/2014/main" id="{F0BDE8FB-EA8E-DDB9-AA13-F6E6D9D2B6A2}"/>
                </a:ext>
              </a:extLst>
            </p:cNvPr>
            <p:cNvGrpSpPr/>
            <p:nvPr/>
          </p:nvGrpSpPr>
          <p:grpSpPr>
            <a:xfrm>
              <a:off x="3418263" y="1098214"/>
              <a:ext cx="2924200" cy="579298"/>
              <a:chOff x="-410095" y="213395"/>
              <a:chExt cx="4158857" cy="823889"/>
            </a:xfrm>
          </p:grpSpPr>
          <p:sp>
            <p:nvSpPr>
              <p:cNvPr id="82" name="Shape 681">
                <a:extLst>
                  <a:ext uri="{FF2B5EF4-FFF2-40B4-BE49-F238E27FC236}">
                    <a16:creationId xmlns:a16="http://schemas.microsoft.com/office/drawing/2014/main" id="{FEDE820B-8470-F209-50A9-037070C7A0B8}"/>
                  </a:ext>
                </a:extLst>
              </p:cNvPr>
              <p:cNvSpPr/>
              <p:nvPr/>
            </p:nvSpPr>
            <p:spPr>
              <a:xfrm>
                <a:off x="350166" y="213395"/>
                <a:ext cx="2718361" cy="823889"/>
              </a:xfrm>
              <a:prstGeom prst="roundRect">
                <a:avLst>
                  <a:gd name="adj" fmla="val 16667"/>
                </a:avLst>
              </a:prstGeom>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nSpc>
                    <a:spcPct val="101000"/>
                  </a:lnSpc>
                  <a:tabLst>
                    <a:tab pos="651811" algn="l"/>
                    <a:tab pos="1312550" algn="l"/>
                    <a:tab pos="1964360" algn="l"/>
                  </a:tabLst>
                  <a:defRPr sz="3200">
                    <a:latin typeface="Lucida Sans Unicode"/>
                    <a:ea typeface="Lucida Sans Unicode"/>
                    <a:cs typeface="Lucida Sans Unicode"/>
                    <a:sym typeface="Lucida Sans Unicode"/>
                  </a:defRPr>
                </a:pPr>
                <a:endParaRPr sz="3200" dirty="0">
                  <a:solidFill>
                    <a:schemeClr val="tx1"/>
                  </a:solidFill>
                </a:endParaRPr>
              </a:p>
            </p:txBody>
          </p:sp>
          <p:sp>
            <p:nvSpPr>
              <p:cNvPr id="83" name="Shape 682">
                <a:extLst>
                  <a:ext uri="{FF2B5EF4-FFF2-40B4-BE49-F238E27FC236}">
                    <a16:creationId xmlns:a16="http://schemas.microsoft.com/office/drawing/2014/main" id="{10ABC632-F7D3-BCD9-2BD3-205E8F17B3D9}"/>
                  </a:ext>
                </a:extLst>
              </p:cNvPr>
              <p:cNvSpPr/>
              <p:nvPr/>
            </p:nvSpPr>
            <p:spPr>
              <a:xfrm>
                <a:off x="-410095" y="334730"/>
                <a:ext cx="4158857" cy="6313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81273" tIns="81273" rIns="81273" bIns="81273" numCol="1" anchor="ctr">
                <a:spAutoFit/>
              </a:bodyPr>
              <a:lstStyle/>
              <a:p>
                <a:pPr algn="ctr">
                  <a:lnSpc>
                    <a:spcPct val="101000"/>
                  </a:lnSpc>
                  <a:tabLst>
                    <a:tab pos="651811" algn="l"/>
                    <a:tab pos="1312550" algn="l"/>
                    <a:tab pos="1964360" algn="l"/>
                  </a:tabLst>
                  <a:defRPr sz="1800"/>
                </a:pPr>
                <a:r>
                  <a:rPr lang="it-IT" sz="1800" dirty="0" err="1">
                    <a:solidFill>
                      <a:schemeClr val="tx1"/>
                    </a:solidFill>
                    <a:latin typeface="Lucida Sans Unicode"/>
                    <a:ea typeface="Lucida Sans Unicode"/>
                    <a:cs typeface="Lucida Sans Unicode"/>
                    <a:sym typeface="Lucida Sans Unicode"/>
                  </a:rPr>
                  <a:t>Interferometer</a:t>
                </a:r>
                <a:endParaRPr lang="it-IT" sz="1800" dirty="0">
                  <a:solidFill>
                    <a:schemeClr val="tx1"/>
                  </a:solidFill>
                  <a:latin typeface="Lucida Sans Unicode"/>
                  <a:ea typeface="Lucida Sans Unicode"/>
                  <a:cs typeface="Lucida Sans Unicode"/>
                  <a:sym typeface="Lucida Sans Unicode"/>
                </a:endParaRPr>
              </a:p>
            </p:txBody>
          </p:sp>
        </p:grpSp>
        <p:grpSp>
          <p:nvGrpSpPr>
            <p:cNvPr id="77" name="Group 683">
              <a:extLst>
                <a:ext uri="{FF2B5EF4-FFF2-40B4-BE49-F238E27FC236}">
                  <a16:creationId xmlns:a16="http://schemas.microsoft.com/office/drawing/2014/main" id="{59141642-89CF-0F94-BEB2-E6A1F0DFE98D}"/>
                </a:ext>
              </a:extLst>
            </p:cNvPr>
            <p:cNvGrpSpPr/>
            <p:nvPr/>
          </p:nvGrpSpPr>
          <p:grpSpPr>
            <a:xfrm>
              <a:off x="3377636" y="2758132"/>
              <a:ext cx="2924200" cy="491834"/>
              <a:chOff x="916487" y="-621415"/>
              <a:chExt cx="4158857" cy="699496"/>
            </a:xfrm>
          </p:grpSpPr>
          <p:sp>
            <p:nvSpPr>
              <p:cNvPr id="80" name="Shape 681">
                <a:extLst>
                  <a:ext uri="{FF2B5EF4-FFF2-40B4-BE49-F238E27FC236}">
                    <a16:creationId xmlns:a16="http://schemas.microsoft.com/office/drawing/2014/main" id="{ED14F984-2F9B-1AE0-329E-021C50B14E61}"/>
                  </a:ext>
                </a:extLst>
              </p:cNvPr>
              <p:cNvSpPr/>
              <p:nvPr/>
            </p:nvSpPr>
            <p:spPr>
              <a:xfrm>
                <a:off x="2149522" y="-621415"/>
                <a:ext cx="1743002" cy="698270"/>
              </a:xfrm>
              <a:prstGeom prst="roundRect">
                <a:avLst>
                  <a:gd name="adj" fmla="val 16667"/>
                </a:avLst>
              </a:prstGeom>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nSpc>
                    <a:spcPct val="101000"/>
                  </a:lnSpc>
                  <a:tabLst>
                    <a:tab pos="651811" algn="l"/>
                    <a:tab pos="1312550" algn="l"/>
                    <a:tab pos="1964360" algn="l"/>
                  </a:tabLst>
                  <a:defRPr sz="3200">
                    <a:latin typeface="Lucida Sans Unicode"/>
                    <a:ea typeface="Lucida Sans Unicode"/>
                    <a:cs typeface="Lucida Sans Unicode"/>
                    <a:sym typeface="Lucida Sans Unicode"/>
                  </a:defRPr>
                </a:pPr>
                <a:endParaRPr sz="3200">
                  <a:solidFill>
                    <a:schemeClr val="tx1"/>
                  </a:solidFill>
                </a:endParaRPr>
              </a:p>
            </p:txBody>
          </p:sp>
          <p:sp>
            <p:nvSpPr>
              <p:cNvPr id="81" name="Shape 682">
                <a:extLst>
                  <a:ext uri="{FF2B5EF4-FFF2-40B4-BE49-F238E27FC236}">
                    <a16:creationId xmlns:a16="http://schemas.microsoft.com/office/drawing/2014/main" id="{4584A950-5245-AFDC-70AB-85D0816967FF}"/>
                  </a:ext>
                </a:extLst>
              </p:cNvPr>
              <p:cNvSpPr/>
              <p:nvPr/>
            </p:nvSpPr>
            <p:spPr>
              <a:xfrm>
                <a:off x="916487" y="-553228"/>
                <a:ext cx="4158857" cy="6313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81273" tIns="81273" rIns="81273" bIns="81273" numCol="1" anchor="ctr">
                <a:spAutoFit/>
              </a:bodyPr>
              <a:lstStyle/>
              <a:p>
                <a:pPr algn="ctr">
                  <a:lnSpc>
                    <a:spcPct val="101000"/>
                  </a:lnSpc>
                  <a:tabLst>
                    <a:tab pos="651811" algn="l"/>
                    <a:tab pos="1312550" algn="l"/>
                    <a:tab pos="1964360" algn="l"/>
                  </a:tabLst>
                  <a:defRPr sz="1800"/>
                </a:pPr>
                <a:r>
                  <a:rPr lang="it-IT" sz="1800" dirty="0" err="1">
                    <a:solidFill>
                      <a:schemeClr val="tx1"/>
                    </a:solidFill>
                    <a:latin typeface="Lucida Sans Unicode"/>
                    <a:ea typeface="Lucida Sans Unicode"/>
                    <a:cs typeface="Lucida Sans Unicode"/>
                    <a:sym typeface="Lucida Sans Unicode"/>
                  </a:rPr>
                  <a:t>Detection</a:t>
                </a:r>
                <a:endParaRPr lang="it-IT" sz="1800" dirty="0">
                  <a:solidFill>
                    <a:schemeClr val="tx1"/>
                  </a:solidFill>
                  <a:latin typeface="Lucida Sans Unicode"/>
                  <a:ea typeface="Lucida Sans Unicode"/>
                  <a:cs typeface="Lucida Sans Unicode"/>
                  <a:sym typeface="Lucida Sans Unicode"/>
                </a:endParaRPr>
              </a:p>
            </p:txBody>
          </p:sp>
        </p:grpSp>
        <p:sp>
          <p:nvSpPr>
            <p:cNvPr id="78" name="Shape 675">
              <a:extLst>
                <a:ext uri="{FF2B5EF4-FFF2-40B4-BE49-F238E27FC236}">
                  <a16:creationId xmlns:a16="http://schemas.microsoft.com/office/drawing/2014/main" id="{55B8D752-B6B1-142E-696F-A7B8E4C1B169}"/>
                </a:ext>
              </a:extLst>
            </p:cNvPr>
            <p:cNvSpPr/>
            <p:nvPr/>
          </p:nvSpPr>
          <p:spPr>
            <a:xfrm>
              <a:off x="1154576" y="1832400"/>
              <a:ext cx="1489580" cy="723646"/>
            </a:xfrm>
            <a:prstGeom prst="rect">
              <a:avLst/>
            </a:prstGeom>
            <a:ln>
              <a:noFill/>
            </a:ln>
            <a:extLst>
              <a:ext uri="{C572A759-6A51-4108-AA02-DFA0A04FC94B}">
                <ma14:wrappingTextBoxFlag xmlns="" xmlns:ma14="http://schemas.microsoft.com/office/mac/drawingml/2011/main" val="1"/>
              </a:ext>
            </a:extLst>
          </p:spPr>
          <p:style>
            <a:lnRef idx="2">
              <a:schemeClr val="accent4"/>
            </a:lnRef>
            <a:fillRef idx="1">
              <a:schemeClr val="lt1"/>
            </a:fillRef>
            <a:effectRef idx="0">
              <a:schemeClr val="accent4"/>
            </a:effectRef>
            <a:fontRef idx="minor">
              <a:schemeClr val="dk1"/>
            </a:fontRef>
          </p:style>
          <p:txBody>
            <a:bodyPr wrap="square" lIns="81273" tIns="81273" rIns="81273" bIns="81273" numCol="1" anchor="ctr">
              <a:spAutoFit/>
            </a:bodyPr>
            <a:lstStyle/>
            <a:p>
              <a:pPr>
                <a:lnSpc>
                  <a:spcPct val="101000"/>
                </a:lnSpc>
                <a:tabLst>
                  <a:tab pos="651811" algn="l"/>
                  <a:tab pos="1312550" algn="l"/>
                  <a:tab pos="1964360" algn="l"/>
                </a:tabLst>
                <a:defRPr sz="1800"/>
              </a:pPr>
              <a:r>
                <a:rPr lang="it-IT" sz="1800" dirty="0" err="1">
                  <a:solidFill>
                    <a:schemeClr val="tx1"/>
                  </a:solidFill>
                  <a:latin typeface="Lucida Sans Unicode"/>
                  <a:ea typeface="Lucida Sans Unicode"/>
                  <a:cs typeface="Lucida Sans Unicode"/>
                  <a:sym typeface="Lucida Sans Unicode"/>
                </a:rPr>
                <a:t>Ultrastable</a:t>
              </a:r>
              <a:r>
                <a:rPr lang="it-IT" sz="1800" dirty="0">
                  <a:solidFill>
                    <a:schemeClr val="tx1"/>
                  </a:solidFill>
                  <a:latin typeface="Lucida Sans Unicode"/>
                  <a:ea typeface="Lucida Sans Unicode"/>
                  <a:cs typeface="Lucida Sans Unicode"/>
                  <a:sym typeface="Lucida Sans Unicode"/>
                </a:rPr>
                <a:t> </a:t>
              </a:r>
            </a:p>
            <a:p>
              <a:pPr>
                <a:lnSpc>
                  <a:spcPct val="101000"/>
                </a:lnSpc>
                <a:tabLst>
                  <a:tab pos="651811" algn="l"/>
                  <a:tab pos="1312550" algn="l"/>
                  <a:tab pos="1964360" algn="l"/>
                </a:tabLst>
                <a:defRPr sz="1800"/>
              </a:pPr>
              <a:r>
                <a:rPr lang="it-IT" sz="1800" dirty="0">
                  <a:solidFill>
                    <a:schemeClr val="tx1"/>
                  </a:solidFill>
                  <a:latin typeface="Lucida Sans Unicode"/>
                  <a:ea typeface="Lucida Sans Unicode"/>
                  <a:cs typeface="Lucida Sans Unicode"/>
                  <a:sym typeface="Lucida Sans Unicode"/>
                </a:rPr>
                <a:t>Laser</a:t>
              </a:r>
              <a:endParaRPr sz="1800" dirty="0">
                <a:solidFill>
                  <a:schemeClr val="tx1"/>
                </a:solidFill>
                <a:latin typeface="Lucida Sans Unicode"/>
                <a:ea typeface="Lucida Sans Unicode"/>
                <a:cs typeface="Lucida Sans Unicode"/>
                <a:sym typeface="Lucida Sans Unicode"/>
              </a:endParaRPr>
            </a:p>
          </p:txBody>
        </p:sp>
        <p:sp>
          <p:nvSpPr>
            <p:cNvPr id="79" name="Shape 674">
              <a:extLst>
                <a:ext uri="{FF2B5EF4-FFF2-40B4-BE49-F238E27FC236}">
                  <a16:creationId xmlns:a16="http://schemas.microsoft.com/office/drawing/2014/main" id="{EEC870A6-0BC9-A683-B8A8-1446E067B006}"/>
                </a:ext>
              </a:extLst>
            </p:cNvPr>
            <p:cNvSpPr/>
            <p:nvPr/>
          </p:nvSpPr>
          <p:spPr>
            <a:xfrm>
              <a:off x="1118333" y="1739146"/>
              <a:ext cx="1430755" cy="723646"/>
            </a:xfrm>
            <a:prstGeom prst="roundRect">
              <a:avLst>
                <a:gd name="adj" fmla="val 16667"/>
              </a:avLst>
            </a:prstGeom>
            <a:noFill/>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nSpc>
                  <a:spcPct val="101000"/>
                </a:lnSpc>
                <a:tabLst>
                  <a:tab pos="651811" algn="l"/>
                  <a:tab pos="1312550" algn="l"/>
                  <a:tab pos="1964360" algn="l"/>
                </a:tabLst>
                <a:defRPr sz="2300">
                  <a:solidFill>
                    <a:srgbClr val="FFFFFF"/>
                  </a:solidFill>
                  <a:latin typeface="Lucida Sans Unicode"/>
                  <a:ea typeface="Lucida Sans Unicode"/>
                  <a:cs typeface="Lucida Sans Unicode"/>
                  <a:sym typeface="Lucida Sans Unicode"/>
                </a:defRPr>
              </a:pPr>
              <a:endParaRPr sz="2300">
                <a:solidFill>
                  <a:schemeClr val="tx1"/>
                </a:solidFill>
              </a:endParaRPr>
            </a:p>
          </p:txBody>
        </p:sp>
      </p:grpSp>
      <p:sp>
        <p:nvSpPr>
          <p:cNvPr id="2" name="Segnaposto piè di pagina 2">
            <a:extLst>
              <a:ext uri="{FF2B5EF4-FFF2-40B4-BE49-F238E27FC236}">
                <a16:creationId xmlns:a16="http://schemas.microsoft.com/office/drawing/2014/main" id="{4B606E7B-9B54-3D99-5ED3-0860D085F2CD}"/>
              </a:ext>
            </a:extLst>
          </p:cNvPr>
          <p:cNvSpPr>
            <a:spLocks noGrp="1"/>
          </p:cNvSpPr>
          <p:nvPr>
            <p:ph type="ftr" idx="11"/>
          </p:nvPr>
        </p:nvSpPr>
        <p:spPr>
          <a:xfrm>
            <a:off x="4038600" y="6356350"/>
            <a:ext cx="4114800" cy="365100"/>
          </a:xfrm>
        </p:spPr>
        <p:txBody>
          <a:bodyPr/>
          <a:lstStyle/>
          <a:p>
            <a:r>
              <a:rPr lang="en-US" dirty="0"/>
              <a:t>9SFM - Kingscliff AUS - October 20th, 2023</a:t>
            </a:r>
          </a:p>
        </p:txBody>
      </p:sp>
      <p:pic>
        <p:nvPicPr>
          <p:cNvPr id="3" name="Immagine 2">
            <a:extLst>
              <a:ext uri="{FF2B5EF4-FFF2-40B4-BE49-F238E27FC236}">
                <a16:creationId xmlns:a16="http://schemas.microsoft.com/office/drawing/2014/main" id="{8DCC87B5-D873-DD34-01C4-86696938B9BF}"/>
              </a:ext>
            </a:extLst>
          </p:cNvPr>
          <p:cNvPicPr>
            <a:picLocks noChangeAspect="1"/>
          </p:cNvPicPr>
          <p:nvPr/>
        </p:nvPicPr>
        <p:blipFill rotWithShape="1">
          <a:blip r:embed="rId4"/>
          <a:srcRect l="-1" r="-817" b="30777"/>
          <a:stretch/>
        </p:blipFill>
        <p:spPr>
          <a:xfrm>
            <a:off x="5996892" y="4224607"/>
            <a:ext cx="5785092" cy="2134295"/>
          </a:xfrm>
          <a:prstGeom prst="rect">
            <a:avLst/>
          </a:prstGeom>
        </p:spPr>
      </p:pic>
      <p:pic>
        <p:nvPicPr>
          <p:cNvPr id="7" name="Picture 1">
            <a:extLst>
              <a:ext uri="{FF2B5EF4-FFF2-40B4-BE49-F238E27FC236}">
                <a16:creationId xmlns:a16="http://schemas.microsoft.com/office/drawing/2014/main" id="{26145F56-9F9D-81E1-42A2-5DCB4EF659E2}"/>
              </a:ext>
            </a:extLst>
          </p:cNvPr>
          <p:cNvPicPr>
            <a:picLocks noChangeAspect="1" noChangeArrowheads="1"/>
          </p:cNvPicPr>
          <p:nvPr/>
        </p:nvPicPr>
        <p:blipFill>
          <a:blip r:embed="rId5" cstate="print"/>
          <a:srcRect/>
          <a:stretch>
            <a:fillRect/>
          </a:stretch>
        </p:blipFill>
        <p:spPr bwMode="auto">
          <a:xfrm>
            <a:off x="313509" y="4306422"/>
            <a:ext cx="5300366" cy="1952931"/>
          </a:xfrm>
          <a:prstGeom prst="rect">
            <a:avLst/>
          </a:prstGeom>
          <a:noFill/>
          <a:ln w="9525">
            <a:noFill/>
            <a:miter lim="800000"/>
            <a:headEnd/>
            <a:tailEnd/>
          </a:ln>
        </p:spPr>
      </p:pic>
    </p:spTree>
    <p:extLst>
      <p:ext uri="{BB962C8B-B14F-4D97-AF65-F5344CB8AC3E}">
        <p14:creationId xmlns:p14="http://schemas.microsoft.com/office/powerpoint/2010/main" val="1856235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8468" y="62640"/>
            <a:ext cx="8811246" cy="1015727"/>
          </a:xfrm>
          <a:prstGeom prst="rect">
            <a:avLst/>
          </a:prstGeom>
        </p:spPr>
        <p:txBody>
          <a:bodyPr wrap="square">
            <a:spAutoFit/>
          </a:bodyPr>
          <a:lstStyle/>
          <a:p>
            <a:pPr>
              <a:lnSpc>
                <a:spcPct val="90000"/>
              </a:lnSpc>
            </a:pPr>
            <a:r>
              <a:rPr lang="en-US" sz="3467" b="1" spc="-1" dirty="0">
                <a:solidFill>
                  <a:srgbClr val="0070C0"/>
                </a:solidFill>
                <a:latin typeface="Calibri"/>
                <a:ea typeface="Calibri"/>
                <a:cs typeface="Calibri"/>
                <a:sym typeface="Calibri"/>
              </a:rPr>
              <a:t>Optical Fiber Links: a worldwide snapshot</a:t>
            </a:r>
          </a:p>
          <a:p>
            <a:pPr algn="r">
              <a:lnSpc>
                <a:spcPct val="90000"/>
              </a:lnSpc>
            </a:pPr>
            <a:endParaRPr lang="en-US" sz="3200" b="1" dirty="0"/>
          </a:p>
        </p:txBody>
      </p:sp>
      <p:sp>
        <p:nvSpPr>
          <p:cNvPr id="19" name="Ovale 18"/>
          <p:cNvSpPr/>
          <p:nvPr/>
        </p:nvSpPr>
        <p:spPr>
          <a:xfrm>
            <a:off x="828625" y="952315"/>
            <a:ext cx="360000" cy="3600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1</a:t>
            </a:r>
          </a:p>
        </p:txBody>
      </p:sp>
      <p:sp>
        <p:nvSpPr>
          <p:cNvPr id="20" name="Rettangolo 19"/>
          <p:cNvSpPr/>
          <p:nvPr/>
        </p:nvSpPr>
        <p:spPr>
          <a:xfrm>
            <a:off x="1306411" y="959631"/>
            <a:ext cx="2690526" cy="424732"/>
          </a:xfrm>
          <a:prstGeom prst="rect">
            <a:avLst/>
          </a:prstGeom>
        </p:spPr>
        <p:txBody>
          <a:bodyPr wrap="square">
            <a:spAutoFit/>
          </a:bodyPr>
          <a:lstStyle/>
          <a:p>
            <a:pPr>
              <a:lnSpc>
                <a:spcPct val="90000"/>
              </a:lnSpc>
            </a:pPr>
            <a:r>
              <a:rPr lang="en-US" sz="2400" dirty="0"/>
              <a:t>Fiber Link in use</a:t>
            </a:r>
          </a:p>
        </p:txBody>
      </p:sp>
      <p:pic>
        <p:nvPicPr>
          <p:cNvPr id="11" name="Immagine 10">
            <a:extLst>
              <a:ext uri="{FF2B5EF4-FFF2-40B4-BE49-F238E27FC236}">
                <a16:creationId xmlns:a16="http://schemas.microsoft.com/office/drawing/2014/main" id="{6B547A0B-AF81-7712-9DA3-14578858160D}"/>
              </a:ext>
            </a:extLst>
          </p:cNvPr>
          <p:cNvPicPr>
            <a:picLocks noChangeAspect="1"/>
          </p:cNvPicPr>
          <p:nvPr/>
        </p:nvPicPr>
        <p:blipFill>
          <a:blip r:embed="rId2"/>
          <a:stretch>
            <a:fillRect/>
          </a:stretch>
        </p:blipFill>
        <p:spPr>
          <a:xfrm>
            <a:off x="1188625" y="1447415"/>
            <a:ext cx="10152293" cy="4458270"/>
          </a:xfrm>
          <a:prstGeom prst="rect">
            <a:avLst/>
          </a:prstGeom>
        </p:spPr>
      </p:pic>
      <p:sp>
        <p:nvSpPr>
          <p:cNvPr id="21" name="Segnaposto piè di pagina 3">
            <a:extLst>
              <a:ext uri="{FF2B5EF4-FFF2-40B4-BE49-F238E27FC236}">
                <a16:creationId xmlns:a16="http://schemas.microsoft.com/office/drawing/2014/main" id="{2B0F6EF4-F023-C742-3E35-218F0C6A4427}"/>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Tree>
    <p:extLst>
      <p:ext uri="{BB962C8B-B14F-4D97-AF65-F5344CB8AC3E}">
        <p14:creationId xmlns:p14="http://schemas.microsoft.com/office/powerpoint/2010/main" val="3639723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394C800C-D1A2-EF3A-6AFE-F3E9D7B39F4F}"/>
              </a:ext>
            </a:extLst>
          </p:cNvPr>
          <p:cNvSpPr>
            <a:spLocks noGrp="1"/>
          </p:cNvSpPr>
          <p:nvPr>
            <p:ph type="ftr" idx="11"/>
          </p:nvPr>
        </p:nvSpPr>
        <p:spPr/>
        <p:txBody>
          <a:bodyPr/>
          <a:lstStyle/>
          <a:p>
            <a:r>
              <a:rPr lang="en-US"/>
              <a:t>9SFM - Kingscliff AUS - October 20th, 2023</a:t>
            </a:r>
          </a:p>
        </p:txBody>
      </p:sp>
      <p:sp>
        <p:nvSpPr>
          <p:cNvPr id="5" name="TextBox 9">
            <a:extLst>
              <a:ext uri="{FF2B5EF4-FFF2-40B4-BE49-F238E27FC236}">
                <a16:creationId xmlns:a16="http://schemas.microsoft.com/office/drawing/2014/main" id="{8B295F30-07FF-03AC-E10E-4B30430FB04E}"/>
              </a:ext>
            </a:extLst>
          </p:cNvPr>
          <p:cNvSpPr txBox="1"/>
          <p:nvPr/>
        </p:nvSpPr>
        <p:spPr>
          <a:xfrm>
            <a:off x="849095" y="1159935"/>
            <a:ext cx="7437982" cy="569387"/>
          </a:xfrm>
          <a:prstGeom prst="rect">
            <a:avLst/>
          </a:prstGeom>
          <a:noFill/>
        </p:spPr>
        <p:txBody>
          <a:bodyPr wrap="square">
            <a:spAutoFit/>
          </a:bodyPr>
          <a:lstStyle/>
          <a:p>
            <a:r>
              <a:rPr lang="it-IT" sz="3100" b="1" spc="-1" dirty="0">
                <a:solidFill>
                  <a:srgbClr val="0070C0"/>
                </a:solidFill>
                <a:latin typeface="Calibri"/>
                <a:ea typeface="Calibri"/>
                <a:cs typeface="Calibri"/>
                <a:sym typeface="Calibri"/>
              </a:rPr>
              <a:t>Remote frequency </a:t>
            </a:r>
            <a:r>
              <a:rPr lang="it-IT" sz="3100" b="1" spc="-1" dirty="0" err="1">
                <a:solidFill>
                  <a:srgbClr val="0070C0"/>
                </a:solidFill>
                <a:latin typeface="Calibri"/>
                <a:ea typeface="Calibri"/>
                <a:cs typeface="Calibri"/>
                <a:sym typeface="Calibri"/>
              </a:rPr>
              <a:t>measurements</a:t>
            </a:r>
            <a:endParaRPr lang="it-IT" sz="3100" b="1" spc="-1" dirty="0">
              <a:solidFill>
                <a:srgbClr val="0070C0"/>
              </a:solidFill>
              <a:latin typeface="Calibri"/>
              <a:ea typeface="Calibri"/>
              <a:cs typeface="Calibri"/>
            </a:endParaRPr>
          </a:p>
        </p:txBody>
      </p:sp>
      <p:pic>
        <p:nvPicPr>
          <p:cNvPr id="6" name="Immagine 5">
            <a:extLst>
              <a:ext uri="{FF2B5EF4-FFF2-40B4-BE49-F238E27FC236}">
                <a16:creationId xmlns:a16="http://schemas.microsoft.com/office/drawing/2014/main" id="{C1F7E8A0-038D-502F-D17F-AA01AF557564}"/>
              </a:ext>
            </a:extLst>
          </p:cNvPr>
          <p:cNvPicPr/>
          <p:nvPr/>
        </p:nvPicPr>
        <p:blipFill>
          <a:blip r:embed="rId2"/>
          <a:srcRect l="17465"/>
          <a:stretch/>
        </p:blipFill>
        <p:spPr>
          <a:xfrm>
            <a:off x="138475" y="2123555"/>
            <a:ext cx="9522813" cy="4734445"/>
          </a:xfrm>
          <a:prstGeom prst="rect">
            <a:avLst/>
          </a:prstGeom>
          <a:ln w="0">
            <a:noFill/>
          </a:ln>
        </p:spPr>
      </p:pic>
    </p:spTree>
    <p:extLst>
      <p:ext uri="{BB962C8B-B14F-4D97-AF65-F5344CB8AC3E}">
        <p14:creationId xmlns:p14="http://schemas.microsoft.com/office/powerpoint/2010/main" val="393239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5" name="TextBox 4">
            <a:extLst>
              <a:ext uri="{FF2B5EF4-FFF2-40B4-BE49-F238E27FC236}">
                <a16:creationId xmlns:a16="http://schemas.microsoft.com/office/drawing/2014/main" id="{FD69205A-1C43-0BB1-C3D1-C147C214DD92}"/>
              </a:ext>
            </a:extLst>
          </p:cNvPr>
          <p:cNvSpPr txBox="1"/>
          <p:nvPr/>
        </p:nvSpPr>
        <p:spPr>
          <a:xfrm>
            <a:off x="8688421" y="2497484"/>
            <a:ext cx="184731" cy="379656"/>
          </a:xfrm>
          <a:prstGeom prst="rect">
            <a:avLst/>
          </a:prstGeom>
          <a:noFill/>
        </p:spPr>
        <p:txBody>
          <a:bodyPr wrap="none" rtlCol="0">
            <a:spAutoFit/>
          </a:bodyPr>
          <a:lstStyle/>
          <a:p>
            <a:endParaRPr lang="it-IT" sz="1867" dirty="0"/>
          </a:p>
        </p:txBody>
      </p:sp>
      <p:pic>
        <p:nvPicPr>
          <p:cNvPr id="9" name="Picture 8">
            <a:extLst>
              <a:ext uri="{FF2B5EF4-FFF2-40B4-BE49-F238E27FC236}">
                <a16:creationId xmlns:a16="http://schemas.microsoft.com/office/drawing/2014/main" id="{13792CA2-2DA2-080F-B6F0-5221560EF2BF}"/>
              </a:ext>
            </a:extLst>
          </p:cNvPr>
          <p:cNvPicPr>
            <a:picLocks noChangeAspect="1"/>
          </p:cNvPicPr>
          <p:nvPr/>
        </p:nvPicPr>
        <p:blipFill>
          <a:blip r:embed="rId3"/>
          <a:stretch>
            <a:fillRect/>
          </a:stretch>
        </p:blipFill>
        <p:spPr>
          <a:xfrm>
            <a:off x="1014720" y="1375758"/>
            <a:ext cx="4769517" cy="4801177"/>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98851B8-F497-3085-168E-DE78C96BD567}"/>
                  </a:ext>
                </a:extLst>
              </p:cNvPr>
              <p:cNvSpPr txBox="1"/>
              <p:nvPr/>
            </p:nvSpPr>
            <p:spPr>
              <a:xfrm>
                <a:off x="6060179" y="1420458"/>
                <a:ext cx="3993401" cy="748795"/>
              </a:xfrm>
              <a:prstGeom prst="rect">
                <a:avLst/>
              </a:prstGeom>
              <a:noFill/>
            </p:spPr>
            <p:txBody>
              <a:bodyPr wrap="none" rtlCol="0">
                <a:spAutoFit/>
              </a:bodyPr>
              <a:lstStyle/>
              <a:p>
                <a:r>
                  <a:rPr lang="it-IT" sz="2133" dirty="0">
                    <a:solidFill>
                      <a:srgbClr val="294864"/>
                    </a:solidFill>
                  </a:rPr>
                  <a:t>Via </a:t>
                </a:r>
                <a:r>
                  <a:rPr lang="it-IT" sz="2133" b="1" dirty="0">
                    <a:solidFill>
                      <a:srgbClr val="294864"/>
                    </a:solidFill>
                  </a:rPr>
                  <a:t>optical link </a:t>
                </a:r>
                <a:r>
                  <a:rPr lang="it-IT" sz="2133" dirty="0">
                    <a:solidFill>
                      <a:srgbClr val="294864"/>
                    </a:solidFill>
                  </a:rPr>
                  <a:t>INRiM-SYRTE:</a:t>
                </a:r>
              </a:p>
              <a:p>
                <a:r>
                  <a:rPr lang="it-IT" sz="2133" dirty="0">
                    <a:solidFill>
                      <a:schemeClr val="tx1"/>
                    </a:solidFill>
                  </a:rPr>
                  <a:t>1023 km long      </a:t>
                </a:r>
                <a14:m>
                  <m:oMath xmlns:m="http://schemas.openxmlformats.org/officeDocument/2006/math">
                    <m:r>
                      <a:rPr lang="en-US" sz="2133" i="1">
                        <a:latin typeface="Cambria Math" panose="02040503050406030204" pitchFamily="18" charset="0"/>
                      </a:rPr>
                      <m:t>𝑢</m:t>
                    </m:r>
                    <m:r>
                      <a:rPr lang="it-IT" sz="2133" i="1">
                        <a:latin typeface="Cambria Math" panose="02040503050406030204" pitchFamily="18" charset="0"/>
                      </a:rPr>
                      <m:t>&lt;1×</m:t>
                    </m:r>
                    <m:sSup>
                      <m:sSupPr>
                        <m:ctrlPr>
                          <a:rPr lang="it-IT" sz="2133" i="1">
                            <a:latin typeface="Cambria Math" panose="02040503050406030204" pitchFamily="18" charset="0"/>
                          </a:rPr>
                        </m:ctrlPr>
                      </m:sSupPr>
                      <m:e>
                        <m:r>
                          <a:rPr lang="it-IT" sz="2133" i="1">
                            <a:latin typeface="Cambria Math" panose="02040503050406030204" pitchFamily="18" charset="0"/>
                          </a:rPr>
                          <m:t>10</m:t>
                        </m:r>
                      </m:e>
                      <m:sup>
                        <m:r>
                          <a:rPr lang="it-IT" sz="2133" i="1">
                            <a:latin typeface="Cambria Math" panose="02040503050406030204" pitchFamily="18" charset="0"/>
                          </a:rPr>
                          <m:t>−18</m:t>
                        </m:r>
                      </m:sup>
                    </m:sSup>
                  </m:oMath>
                </a14:m>
                <a:endParaRPr lang="it-IT" sz="2133" dirty="0">
                  <a:solidFill>
                    <a:schemeClr val="tx1"/>
                  </a:solidFill>
                </a:endParaRPr>
              </a:p>
            </p:txBody>
          </p:sp>
        </mc:Choice>
        <mc:Fallback xmlns="">
          <p:sp>
            <p:nvSpPr>
              <p:cNvPr id="12" name="TextBox 11">
                <a:extLst>
                  <a:ext uri="{FF2B5EF4-FFF2-40B4-BE49-F238E27FC236}">
                    <a16:creationId xmlns:a16="http://schemas.microsoft.com/office/drawing/2014/main" id="{998851B8-F497-3085-168E-DE78C96BD567}"/>
                  </a:ext>
                </a:extLst>
              </p:cNvPr>
              <p:cNvSpPr txBox="1">
                <a:spLocks noRot="1" noChangeAspect="1" noMove="1" noResize="1" noEditPoints="1" noAdjustHandles="1" noChangeArrowheads="1" noChangeShapeType="1" noTextEdit="1"/>
              </p:cNvSpPr>
              <p:nvPr/>
            </p:nvSpPr>
            <p:spPr>
              <a:xfrm>
                <a:off x="6060179" y="1420458"/>
                <a:ext cx="3993401" cy="748795"/>
              </a:xfrm>
              <a:prstGeom prst="rect">
                <a:avLst/>
              </a:prstGeom>
              <a:blipFill>
                <a:blip r:embed="rId4"/>
                <a:stretch>
                  <a:fillRect l="-1832" t="-4878" r="-153" b="-15447"/>
                </a:stretch>
              </a:blipFill>
            </p:spPr>
            <p:txBody>
              <a:bodyPr/>
              <a:lstStyle/>
              <a:p>
                <a:r>
                  <a:rPr lang="it-IT">
                    <a:noFill/>
                  </a:rPr>
                  <a:t> </a:t>
                </a:r>
              </a:p>
            </p:txBody>
          </p:sp>
        </mc:Fallback>
      </mc:AlternateContent>
      <p:sp>
        <p:nvSpPr>
          <p:cNvPr id="29" name="TextBox 28">
            <a:extLst>
              <a:ext uri="{FF2B5EF4-FFF2-40B4-BE49-F238E27FC236}">
                <a16:creationId xmlns:a16="http://schemas.microsoft.com/office/drawing/2014/main" id="{837B1FA5-4A32-1E70-B91C-E8154D44BF90}"/>
              </a:ext>
            </a:extLst>
          </p:cNvPr>
          <p:cNvSpPr txBox="1"/>
          <p:nvPr/>
        </p:nvSpPr>
        <p:spPr>
          <a:xfrm>
            <a:off x="3414314" y="806822"/>
            <a:ext cx="4987263" cy="461665"/>
          </a:xfrm>
          <a:prstGeom prst="rect">
            <a:avLst/>
          </a:prstGeom>
          <a:noFill/>
        </p:spPr>
        <p:txBody>
          <a:bodyPr wrap="none" rtlCol="0">
            <a:spAutoFit/>
          </a:bodyPr>
          <a:lstStyle/>
          <a:p>
            <a:r>
              <a:rPr lang="it-IT" sz="2400" b="1" dirty="0">
                <a:solidFill>
                  <a:srgbClr val="294864"/>
                </a:solidFill>
              </a:rPr>
              <a:t>Yb vs fountains at SYRTE (Paris)</a:t>
            </a:r>
          </a:p>
        </p:txBody>
      </p:sp>
      <p:sp>
        <p:nvSpPr>
          <p:cNvPr id="10" name="TextBox 9">
            <a:extLst>
              <a:ext uri="{FF2B5EF4-FFF2-40B4-BE49-F238E27FC236}">
                <a16:creationId xmlns:a16="http://schemas.microsoft.com/office/drawing/2014/main" id="{B4EA968F-3C0B-FB4C-928B-AB1AC142E5C4}"/>
              </a:ext>
            </a:extLst>
          </p:cNvPr>
          <p:cNvSpPr txBox="1"/>
          <p:nvPr/>
        </p:nvSpPr>
        <p:spPr>
          <a:xfrm>
            <a:off x="154152" y="46979"/>
            <a:ext cx="12408237" cy="584775"/>
          </a:xfrm>
          <a:prstGeom prst="rect">
            <a:avLst/>
          </a:prstGeom>
          <a:noFill/>
        </p:spPr>
        <p:txBody>
          <a:bodyPr wrap="square">
            <a:spAutoFit/>
          </a:bodyPr>
          <a:lstStyle/>
          <a:p>
            <a:r>
              <a:rPr lang="it-IT" sz="3100" b="1" spc="-1" dirty="0">
                <a:solidFill>
                  <a:srgbClr val="0070C0"/>
                </a:solidFill>
                <a:latin typeface="Calibri"/>
                <a:ea typeface="Calibri"/>
                <a:cs typeface="Calibri"/>
                <a:sym typeface="Calibri"/>
              </a:rPr>
              <a:t>Remote frequency </a:t>
            </a:r>
            <a:r>
              <a:rPr lang="it-IT" sz="3100" b="1" spc="-1" dirty="0" err="1">
                <a:solidFill>
                  <a:srgbClr val="0070C0"/>
                </a:solidFill>
                <a:latin typeface="Calibri"/>
                <a:ea typeface="Calibri"/>
                <a:cs typeface="Calibri"/>
                <a:sym typeface="Calibri"/>
              </a:rPr>
              <a:t>measurement</a:t>
            </a:r>
            <a:endParaRPr lang="it-IT" sz="3100" b="1" spc="-1" dirty="0">
              <a:solidFill>
                <a:srgbClr val="0070C0"/>
              </a:solidFill>
              <a:latin typeface="Calibri"/>
              <a:ea typeface="Calibri"/>
              <a:cs typeface="Calibri"/>
            </a:endParaRPr>
          </a:p>
        </p:txBody>
      </p:sp>
      <p:sp>
        <p:nvSpPr>
          <p:cNvPr id="16" name="TextBox 15">
            <a:extLst>
              <a:ext uri="{FF2B5EF4-FFF2-40B4-BE49-F238E27FC236}">
                <a16:creationId xmlns:a16="http://schemas.microsoft.com/office/drawing/2014/main" id="{FFF2D172-CBB8-B27C-AA14-75A84C9A0DE2}"/>
              </a:ext>
            </a:extLst>
          </p:cNvPr>
          <p:cNvSpPr txBox="1"/>
          <p:nvPr/>
        </p:nvSpPr>
        <p:spPr>
          <a:xfrm>
            <a:off x="5978576" y="2325071"/>
            <a:ext cx="5604419" cy="954300"/>
          </a:xfrm>
          <a:prstGeom prst="rect">
            <a:avLst/>
          </a:prstGeom>
          <a:noFill/>
        </p:spPr>
        <p:txBody>
          <a:bodyPr wrap="none" rtlCol="0">
            <a:spAutoFit/>
          </a:bodyPr>
          <a:lstStyle/>
          <a:p>
            <a:r>
              <a:rPr lang="en-US" sz="1867" dirty="0"/>
              <a:t>Optical comparison between </a:t>
            </a:r>
            <a:r>
              <a:rPr lang="en-US" sz="1867" b="1" dirty="0"/>
              <a:t>INRIM</a:t>
            </a:r>
            <a:r>
              <a:rPr lang="en-US" sz="1867" dirty="0"/>
              <a:t> and</a:t>
            </a:r>
          </a:p>
          <a:p>
            <a:r>
              <a:rPr lang="en-US" sz="1867" b="1" dirty="0"/>
              <a:t>SYRTE </a:t>
            </a:r>
            <a:r>
              <a:rPr lang="en-US" sz="1867" dirty="0"/>
              <a:t>(</a:t>
            </a:r>
            <a:r>
              <a:rPr lang="en-US" sz="1867" dirty="0" err="1"/>
              <a:t>Systèmes</a:t>
            </a:r>
            <a:r>
              <a:rPr lang="en-US" sz="1867" dirty="0"/>
              <a:t> de </a:t>
            </a:r>
            <a:r>
              <a:rPr lang="en-US" sz="1867" dirty="0" err="1"/>
              <a:t>Référence</a:t>
            </a:r>
            <a:r>
              <a:rPr lang="en-US" sz="1867" dirty="0"/>
              <a:t> Temps-</a:t>
            </a:r>
            <a:r>
              <a:rPr lang="en-US" sz="1867" dirty="0" err="1"/>
              <a:t>Espace</a:t>
            </a:r>
            <a:r>
              <a:rPr lang="en-US" sz="1867" dirty="0"/>
              <a:t>)</a:t>
            </a:r>
          </a:p>
          <a:p>
            <a:pPr algn="just"/>
            <a:r>
              <a:rPr lang="en-US" sz="1867" dirty="0"/>
              <a:t>+ </a:t>
            </a:r>
            <a:r>
              <a:rPr lang="en-US" sz="1867" b="1" dirty="0"/>
              <a:t>LPL</a:t>
            </a:r>
            <a:r>
              <a:rPr lang="en-US" sz="1867" dirty="0"/>
              <a:t> (</a:t>
            </a:r>
            <a:r>
              <a:rPr lang="en-US" sz="1867" dirty="0" err="1"/>
              <a:t>Laboratorie</a:t>
            </a:r>
            <a:r>
              <a:rPr lang="en-US" sz="1867" dirty="0"/>
              <a:t> de Physique des Lasers)</a:t>
            </a:r>
          </a:p>
        </p:txBody>
      </p:sp>
      <p:sp>
        <p:nvSpPr>
          <p:cNvPr id="3" name="TextBox 2">
            <a:extLst>
              <a:ext uri="{FF2B5EF4-FFF2-40B4-BE49-F238E27FC236}">
                <a16:creationId xmlns:a16="http://schemas.microsoft.com/office/drawing/2014/main" id="{DD06909D-DBB9-B43A-1624-61DEB90065D2}"/>
              </a:ext>
            </a:extLst>
          </p:cNvPr>
          <p:cNvSpPr txBox="1"/>
          <p:nvPr/>
        </p:nvSpPr>
        <p:spPr>
          <a:xfrm>
            <a:off x="154152" y="6450558"/>
            <a:ext cx="3914459"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it-IT" sz="1200" dirty="0">
                <a:solidFill>
                  <a:schemeClr val="tx1"/>
                </a:solidFill>
                <a:latin typeface="Arial (Headings)"/>
              </a:rPr>
              <a:t>C. Clivati et al., 2022 </a:t>
            </a:r>
            <a:r>
              <a:rPr lang="en-US" sz="1200" dirty="0">
                <a:solidFill>
                  <a:schemeClr val="tx1"/>
                </a:solidFill>
                <a:latin typeface="Arial (Headings)"/>
              </a:rPr>
              <a:t>Phys. Rev. Applied 18, 054009 </a:t>
            </a:r>
            <a:r>
              <a:rPr lang="it-IT" sz="1200" dirty="0">
                <a:solidFill>
                  <a:schemeClr val="tx1"/>
                </a:solidFill>
                <a:latin typeface="Arial (Headings)"/>
              </a:rPr>
              <a:t> </a:t>
            </a:r>
          </a:p>
        </p:txBody>
      </p:sp>
      <p:pic>
        <p:nvPicPr>
          <p:cNvPr id="1026" name="Picture 2">
            <a:extLst>
              <a:ext uri="{FF2B5EF4-FFF2-40B4-BE49-F238E27FC236}">
                <a16:creationId xmlns:a16="http://schemas.microsoft.com/office/drawing/2014/main" id="{8AD64317-8E67-8E93-B7D1-67EBC3CBEB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4955" y="4170040"/>
            <a:ext cx="4238625" cy="10858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PL: All news of the laboratory">
            <a:extLst>
              <a:ext uri="{FF2B5EF4-FFF2-40B4-BE49-F238E27FC236}">
                <a16:creationId xmlns:a16="http://schemas.microsoft.com/office/drawing/2014/main" id="{FDA1D567-2433-D5DE-D355-F22855E258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4769" y="5408141"/>
            <a:ext cx="848950" cy="7406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8">
            <a:extLst>
              <a:ext uri="{FF2B5EF4-FFF2-40B4-BE49-F238E27FC236}">
                <a16:creationId xmlns:a16="http://schemas.microsoft.com/office/drawing/2014/main" id="{97081A5A-6029-B659-73FA-DCCEB0567B3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61909" y="3391003"/>
            <a:ext cx="1872358" cy="6117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Segnaposto piè di pagina 3">
            <a:extLst>
              <a:ext uri="{FF2B5EF4-FFF2-40B4-BE49-F238E27FC236}">
                <a16:creationId xmlns:a16="http://schemas.microsoft.com/office/drawing/2014/main" id="{7780D9FB-EADC-4694-0FC8-92F86014C126}"/>
              </a:ext>
            </a:extLst>
          </p:cNvPr>
          <p:cNvSpPr>
            <a:spLocks noGrp="1"/>
          </p:cNvSpPr>
          <p:nvPr>
            <p:ph type="ftr" idx="11"/>
          </p:nvPr>
        </p:nvSpPr>
        <p:spPr>
          <a:xfrm>
            <a:off x="4038600" y="6356350"/>
            <a:ext cx="4114800" cy="365100"/>
          </a:xfrm>
        </p:spPr>
        <p:txBody>
          <a:bodyPr/>
          <a:lstStyle/>
          <a:p>
            <a:r>
              <a:rPr lang="en-US"/>
              <a:t>9SFM - Kingscliff AUS - October 20th, 2023</a:t>
            </a:r>
            <a:endParaRPr lang="it-IT"/>
          </a:p>
        </p:txBody>
      </p:sp>
    </p:spTree>
    <p:extLst>
      <p:ext uri="{BB962C8B-B14F-4D97-AF65-F5344CB8AC3E}">
        <p14:creationId xmlns:p14="http://schemas.microsoft.com/office/powerpoint/2010/main" val="1995197041"/>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3477</Words>
  <Application>Microsoft Office PowerPoint</Application>
  <PresentationFormat>Widescreen</PresentationFormat>
  <Paragraphs>516</Paragraphs>
  <Slides>55</Slides>
  <Notes>37</Notes>
  <HiddenSlides>0</HiddenSlides>
  <MMClips>0</MMClips>
  <ScaleCrop>false</ScaleCrop>
  <HeadingPairs>
    <vt:vector size="6" baseType="variant">
      <vt:variant>
        <vt:lpstr>Caratteri utilizzati</vt:lpstr>
      </vt:variant>
      <vt:variant>
        <vt:i4>14</vt:i4>
      </vt:variant>
      <vt:variant>
        <vt:lpstr>Tema</vt:lpstr>
      </vt:variant>
      <vt:variant>
        <vt:i4>1</vt:i4>
      </vt:variant>
      <vt:variant>
        <vt:lpstr>Titoli diapositive</vt:lpstr>
      </vt:variant>
      <vt:variant>
        <vt:i4>55</vt:i4>
      </vt:variant>
    </vt:vector>
  </HeadingPairs>
  <TitlesOfParts>
    <vt:vector size="70" baseType="lpstr">
      <vt:lpstr>Arial</vt:lpstr>
      <vt:lpstr>Arial (Headings)</vt:lpstr>
      <vt:lpstr>Arial-BoldMT</vt:lpstr>
      <vt:lpstr>Caladea</vt:lpstr>
      <vt:lpstr>Calibri</vt:lpstr>
      <vt:lpstr>Cambria Math</vt:lpstr>
      <vt:lpstr>Gill Sans</vt:lpstr>
      <vt:lpstr>Liberation Sans</vt:lpstr>
      <vt:lpstr>Lucida Sans Unicode</vt:lpstr>
      <vt:lpstr>Open Sans</vt:lpstr>
      <vt:lpstr>StarSymbol</vt:lpstr>
      <vt:lpstr>Symbol</vt:lpstr>
      <vt:lpstr>Times New Roman</vt:lpstr>
      <vt:lpstr>Wingdings</vt:lpstr>
      <vt:lpstr>Tema di Office</vt:lpstr>
      <vt:lpstr>Applications of time and frequency signals on optical fiber</vt:lpstr>
      <vt:lpstr>Presentazione standard di PowerPoint</vt:lpstr>
      <vt:lpstr>Presentazione standard di PowerPoint</vt:lpstr>
      <vt:lpstr>Italian Quantum Backbone: exploring applications  </vt:lpstr>
      <vt:lpstr>Coherent laser interferometry</vt:lpstr>
      <vt:lpstr>Coherent laser interferometry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VLBI for intercontinental OFS comparisons</vt:lpstr>
      <vt:lpstr>Chronometric levelling </vt:lpstr>
      <vt:lpstr>Presentazione standard di PowerPoint</vt:lpstr>
      <vt:lpstr>Earthquake monitoring with subsea fibers</vt:lpstr>
      <vt:lpstr>The experimental setup (today)</vt:lpstr>
      <vt:lpstr>Submarine Earthquakes detection</vt:lpstr>
      <vt:lpstr>Submarine Earthquakes detection</vt:lpstr>
      <vt:lpstr>Submarine Earthquakes detection</vt:lpstr>
      <vt:lpstr>Presentazione standard di PowerPoint</vt:lpstr>
      <vt:lpstr>Presentazione standard di PowerPoint</vt:lpstr>
      <vt:lpstr>Presentazione standard di PowerPoint</vt:lpstr>
      <vt:lpstr>Presentazione standard di PowerPoint</vt:lpstr>
      <vt:lpstr>Presentazione standard di PowerPoint</vt:lpstr>
      <vt:lpstr>Detection of weak, local, earthquakes... ... and strong, distant, earthquakes</vt:lpstr>
      <vt:lpstr>Two years of observations: the sensitivity curve</vt:lpstr>
      <vt:lpstr>Fourier analysis  and earthquake magnitude estimation</vt:lpstr>
      <vt:lpstr>Presentazione standard di PowerPoint</vt:lpstr>
      <vt:lpstr>European Quantum Communication Infrastructure</vt:lpstr>
      <vt:lpstr>Presentazione standard di PowerPoint</vt:lpstr>
      <vt:lpstr>Presentazione standard di PowerPoint</vt:lpstr>
      <vt:lpstr>Quantum Key Distribution</vt:lpstr>
      <vt:lpstr>Presentazione standard di PowerPoint</vt:lpstr>
      <vt:lpstr>Twin-field QKD</vt:lpstr>
      <vt:lpstr>Presentazione standard di PowerPoint</vt:lpstr>
      <vt:lpstr>Twin-field QKD setup</vt:lpstr>
      <vt:lpstr>Twin-field QKD on IQB (real world)</vt:lpstr>
      <vt:lpstr>Results /1</vt:lpstr>
      <vt:lpstr>Results /2: QBER and duty cycle</vt:lpstr>
      <vt:lpstr>Conclusions</vt:lpstr>
      <vt:lpstr>Acknowledgements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Coherent link needs  ultrastable lasers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QKD and frequency distribution cooperation: the Twin-filed QKD case</dc:title>
  <dc:creator>Utente di Microsoft Office</dc:creator>
  <cp:lastModifiedBy>Davide Calonico</cp:lastModifiedBy>
  <cp:revision>326</cp:revision>
  <dcterms:created xsi:type="dcterms:W3CDTF">2021-05-25T15:45:26Z</dcterms:created>
  <dcterms:modified xsi:type="dcterms:W3CDTF">2023-10-18T19:06:52Z</dcterms:modified>
</cp:coreProperties>
</file>