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72" r:id="rId2"/>
    <p:sldId id="531" r:id="rId3"/>
    <p:sldId id="534" r:id="rId4"/>
    <p:sldId id="536" r:id="rId5"/>
    <p:sldId id="481" r:id="rId6"/>
    <p:sldId id="514" r:id="rId7"/>
    <p:sldId id="496" r:id="rId8"/>
    <p:sldId id="522" r:id="rId9"/>
    <p:sldId id="521" r:id="rId10"/>
    <p:sldId id="533" r:id="rId11"/>
    <p:sldId id="509" r:id="rId12"/>
    <p:sldId id="532" r:id="rId13"/>
    <p:sldId id="538" r:id="rId14"/>
    <p:sldId id="373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" pitchFamily="2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" pitchFamily="2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" pitchFamily="2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" pitchFamily="2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" pitchFamily="28" charset="0"/>
        <a:ea typeface="+mn-ea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Times" pitchFamily="28" charset="0"/>
        <a:ea typeface="+mn-ea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Times" pitchFamily="28" charset="0"/>
        <a:ea typeface="+mn-ea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Times" pitchFamily="28" charset="0"/>
        <a:ea typeface="+mn-ea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Times" pitchFamily="2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FF8000"/>
    <a:srgbClr val="009973"/>
    <a:srgbClr val="36001B"/>
    <a:srgbClr val="FF0000"/>
    <a:srgbClr val="7DB7DC"/>
    <a:srgbClr val="FFCC66"/>
    <a:srgbClr val="D7DCF1"/>
    <a:srgbClr val="B8C8F1"/>
    <a:srgbClr val="6DB7CC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56"/>
    <p:restoredTop sz="96337" autoAdjust="0"/>
  </p:normalViewPr>
  <p:slideViewPr>
    <p:cSldViewPr snapToGrid="0">
      <p:cViewPr varScale="1">
        <p:scale>
          <a:sx n="140" d="100"/>
          <a:sy n="140" d="100"/>
        </p:scale>
        <p:origin x="21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1598D-96D0-2C4D-B17D-29F035028202}" type="datetimeFigureOut">
              <a:rPr lang="en-US" smtClean="0"/>
              <a:t>10/19/23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5A78F-E22A-C045-9F58-29F269683D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5926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9T09:30:50.433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1176 24575,'31'10'0,"6"12"0,1 9 0,-1 6 0,-7-7 0,-7-8 0,-5-5 0,0-1 0,3 4 0,3 8 0,2 1 0,-3-2 0,-7-10 0,-6-6 0,1 0 0,3 1 0,5 4 0,2 2 0,0 1 0,-1-1 0,-2-3 0,-3-3 0,1-4 0,6 2 0,11 5 0,8 7 0,2 3 0,-8-2 0,-13-6 0,-8-7 0,-7-5 0,-4-6 0,1-3 0,3-10 0,4-6 0,4-6 0,1-3 0,0 4 0,3 0 0,-1-2 0,2-9 0,3-18 0,6-15 0,9-16 0,5-3 0,2 6 0,0 8 0,-6 12 0,-3 5 0,-6 8 0,-6 8 0,-6 9 0,-2 10 0,0 1 0,3-6 0,9-12 0,8-7 0,3-2 0,0 3 0,-4 7 0,-1 0 0,1 2 0,1-4 0,4-7 0,4-7 0,1-9 0,1-3 0,-4 5 0,-6 11 0,-6 10 0,-10 12 0,-9 8 0,-4 8 0,-6 7 0,0 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9T09:31:04.677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1176 24575,'31'10'0,"6"12"0,1 9 0,-1 6 0,-7-7 0,-7-8 0,-5-5 0,0-1 0,3 4 0,3 8 0,2 1 0,-3-2 0,-7-10 0,-6-6 0,1 0 0,3 1 0,5 4 0,2 2 0,0 1 0,-1-1 0,-2-3 0,-3-3 0,1-4 0,6 2 0,11 5 0,8 7 0,2 3 0,-8-2 0,-13-6 0,-8-7 0,-7-5 0,-4-6 0,1-3 0,3-10 0,4-6 0,4-6 0,1-3 0,0 4 0,3 0 0,-1-2 0,2-9 0,3-18 0,6-15 0,9-16 0,5-3 0,2 6 0,0 8 0,-6 12 0,-3 5 0,-6 8 0,-6 8 0,-6 9 0,-2 10 0,0 1 0,3-6 0,9-12 0,8-7 0,3-2 0,0 3 0,-4 7 0,-1 0 0,1 2 0,1-4 0,4-7 0,4-7 0,1-9 0,1-3 0,-4 5 0,-6 11 0,-6 10 0,-10 12 0,-9 8 0,-4 8 0,-6 7 0,0 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9T09:31:09.044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1176 24575,'31'10'0,"6"12"0,1 9 0,-1 6 0,-7-7 0,-7-8 0,-5-5 0,0-1 0,3 4 0,3 8 0,2 1 0,-3-2 0,-7-10 0,-6-6 0,1 0 0,3 1 0,5 4 0,2 2 0,0 1 0,-1-1 0,-2-3 0,-3-3 0,1-4 0,6 2 0,11 5 0,8 7 0,2 3 0,-8-2 0,-13-6 0,-8-7 0,-7-5 0,-4-6 0,1-3 0,3-10 0,4-6 0,4-6 0,1-3 0,0 4 0,3 0 0,-1-2 0,2-9 0,3-18 0,6-15 0,9-16 0,5-3 0,2 6 0,0 8 0,-6 12 0,-3 5 0,-6 8 0,-6 8 0,-6 9 0,-2 10 0,0 1 0,3-6 0,9-12 0,8-7 0,3-2 0,0 3 0,-4 7 0,-1 0 0,1 2 0,1-4 0,4-7 0,4-7 0,1-9 0,1-3 0,-4 5 0,-6 11 0,-6 10 0,-10 12 0,-9 8 0,-4 8 0,-6 7 0,0 3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9T09:31:12.837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1176 24575,'31'10'0,"6"12"0,1 9 0,-1 6 0,-7-7 0,-7-8 0,-5-5 0,0-1 0,3 4 0,3 8 0,2 1 0,-3-2 0,-7-10 0,-6-6 0,1 0 0,3 1 0,5 4 0,2 2 0,0 1 0,-1-1 0,-2-3 0,-3-3 0,1-4 0,6 2 0,11 5 0,8 7 0,2 3 0,-8-2 0,-13-6 0,-8-7 0,-7-5 0,-4-6 0,1-3 0,3-10 0,4-6 0,4-6 0,1-3 0,0 4 0,3 0 0,-1-2 0,2-9 0,3-18 0,6-15 0,9-16 0,5-3 0,2 6 0,0 8 0,-6 12 0,-3 5 0,-6 8 0,-6 8 0,-6 9 0,-2 10 0,0 1 0,3-6 0,9-12 0,8-7 0,3-2 0,0 3 0,-4 7 0,-1 0 0,1 2 0,1-4 0,4-7 0,4-7 0,1-9 0,1-3 0,-4 5 0,-6 11 0,-6 10 0,-10 12 0,-9 8 0,-4 8 0,-6 7 0,0 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>
                <a:latin typeface="Comic Sans MS" pitchFamily="-106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>
                <a:latin typeface="Comic Sans MS" pitchFamily="-106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1">
                <a:latin typeface="Comic Sans MS" pitchFamily="-106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1">
                <a:latin typeface="Comic Sans MS" pitchFamily="-106" charset="0"/>
              </a:defRPr>
            </a:lvl1pPr>
          </a:lstStyle>
          <a:p>
            <a:pPr>
              <a:defRPr/>
            </a:pPr>
            <a:fld id="{2D5E5239-FD35-2B48-9154-A4D58D3EE5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098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5E5239-FD35-2B48-9154-A4D58D3EE51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607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577F-6036-4BCD-9021-A736CBC2873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908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577F-6036-4BCD-9021-A736CBC2873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024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577F-6036-4BCD-9021-A736CBC2873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30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577F-6036-4BCD-9021-A736CBC2873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761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799"/>
            <a:ext cx="7772400" cy="1828800"/>
          </a:xfrm>
          <a:prstGeom prst="rect">
            <a:avLst/>
          </a:prstGeom>
        </p:spPr>
        <p:txBody>
          <a:bodyPr vert="horz"/>
          <a:lstStyle>
            <a:lvl1pPr>
              <a:defRPr sz="3200" b="1" i="0">
                <a:solidFill>
                  <a:srgbClr val="00009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spcBef>
                <a:spcPts val="0"/>
              </a:spcBef>
              <a:buNone/>
              <a:defRPr sz="2000" b="0" i="0">
                <a:solidFill>
                  <a:schemeClr val="bg2">
                    <a:lumMod val="75000"/>
                  </a:schemeClr>
                </a:solidFill>
                <a:latin typeface="Helvetica Neue"/>
                <a:cs typeface="Helvetica Neue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"/>
            <a:ext cx="8229600" cy="640080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2400" b="0" i="0">
                <a:solidFill>
                  <a:srgbClr val="00009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"/>
            <a:ext cx="8229600" cy="640080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2400" b="1" i="0">
                <a:solidFill>
                  <a:srgbClr val="00009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"/>
            <a:ext cx="8229600" cy="640080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2400" b="1" i="0">
                <a:solidFill>
                  <a:srgbClr val="00009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"/>
            <a:ext cx="8229600" cy="640080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2000" b="0" i="0">
                <a:solidFill>
                  <a:srgbClr val="00009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 Bold Condensed"/>
                <a:cs typeface="Helvetica Neue Bold Condensed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0"/>
          <p:cNvSpPr>
            <a:spLocks noGrp="1"/>
          </p:cNvSpPr>
          <p:nvPr>
            <p:ph sz="quarter" idx="13"/>
          </p:nvPr>
        </p:nvSpPr>
        <p:spPr>
          <a:xfrm>
            <a:off x="419100" y="1030147"/>
            <a:ext cx="8305800" cy="544685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000">
                <a:latin typeface="Calibri" pitchFamily="34" charset="0"/>
                <a:ea typeface="Tahoma" pitchFamily="34" charset="0"/>
                <a:cs typeface="Tahoma" pitchFamily="34" charset="0"/>
              </a:defRPr>
            </a:lvl1pPr>
            <a:lvl2pPr marL="742950" indent="-285750">
              <a:buFont typeface="Arial" pitchFamily="34" charset="0"/>
              <a:buChar char="•"/>
              <a:defRPr sz="1800">
                <a:latin typeface="Calibri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600">
                <a:latin typeface="Calibri" pitchFamily="34" charset="0"/>
              </a:defRPr>
            </a:lvl3pPr>
            <a:lvl4pPr marL="1600200" indent="-228600">
              <a:buFont typeface="Arial" pitchFamily="34" charset="0"/>
              <a:buChar char="•"/>
              <a:defRPr sz="1400">
                <a:latin typeface="Calibri" pitchFamily="34" charset="0"/>
              </a:defRPr>
            </a:lvl4pPr>
            <a:lvl5pPr marL="2057400" indent="-228600">
              <a:buFont typeface="Arial" pitchFamily="34" charset="0"/>
              <a:buChar char="•"/>
              <a:defRPr sz="1400"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574157" y="190260"/>
            <a:ext cx="5512444" cy="612648"/>
          </a:xfrm>
        </p:spPr>
        <p:txBody>
          <a:bodyPr>
            <a:normAutofit/>
          </a:bodyPr>
          <a:lstStyle>
            <a:lvl1pPr algn="l">
              <a:defRPr sz="2400" b="1">
                <a:latin typeface="Calibri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11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0" y="764540"/>
            <a:ext cx="6459794" cy="127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Times" pitchFamily="-106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8761771" y="6606221"/>
            <a:ext cx="249005" cy="23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 anchorCtr="0">
            <a:prstTxWarp prst="textNoShape">
              <a:avLst/>
            </a:prstTxWarp>
            <a:noAutofit/>
          </a:bodyPr>
          <a:lstStyle/>
          <a:p>
            <a:pPr algn="r">
              <a:defRPr/>
            </a:pPr>
            <a:r>
              <a:rPr lang="en-US" sz="1000" dirty="0">
                <a:solidFill>
                  <a:srgbClr val="595959"/>
                </a:solidFill>
                <a:latin typeface="Helvetica Neue"/>
                <a:cs typeface="Helvetica Neue"/>
              </a:rPr>
              <a:t> </a:t>
            </a:r>
            <a:fld id="{B74B60A9-992D-FD43-82C5-F704437AEC07}" type="slidenum">
              <a:rPr lang="en-US" sz="1000" smtClean="0">
                <a:solidFill>
                  <a:srgbClr val="595959"/>
                </a:solidFill>
                <a:latin typeface="Helvetica Neue"/>
                <a:cs typeface="Helvetica Neue"/>
              </a:rPr>
              <a:pPr algn="r">
                <a:defRPr/>
              </a:pPr>
              <a:t>‹#›</a:t>
            </a:fld>
            <a:endParaRPr lang="en-US" sz="1000" dirty="0">
              <a:solidFill>
                <a:srgbClr val="595959"/>
              </a:solidFill>
              <a:latin typeface="Helvetica Neue"/>
              <a:cs typeface="Helvetica Neue"/>
            </a:endParaRPr>
          </a:p>
        </p:txBody>
      </p:sp>
      <p:sp>
        <p:nvSpPr>
          <p:cNvPr id="5" name="Rectangle 20"/>
          <p:cNvSpPr>
            <a:spLocks noChangeArrowheads="1"/>
          </p:cNvSpPr>
          <p:nvPr userDrawn="1"/>
        </p:nvSpPr>
        <p:spPr bwMode="auto">
          <a:xfrm>
            <a:off x="735013" y="91440"/>
            <a:ext cx="2743200" cy="64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 anchorCtr="0">
            <a:prstTxWarp prst="textNoShape">
              <a:avLst/>
            </a:prstTxWarp>
            <a:no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/>
                <a:cs typeface="Helvetica Neue"/>
              </a:rPr>
              <a:t>Jet Propulsion Laboratory</a:t>
            </a:r>
            <a:b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/>
                <a:cs typeface="Helvetica Neue"/>
              </a:rPr>
            </a:b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/>
                <a:cs typeface="Helvetica Neue"/>
              </a:rPr>
              <a:t>California Institute of Technology</a:t>
            </a:r>
          </a:p>
          <a:p>
            <a:pPr eaLnBrk="1" hangingPunct="1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/>
                <a:cs typeface="Helvetica Neue"/>
              </a:rPr>
              <a:t>National Aeronautics and Space Administration</a:t>
            </a:r>
          </a:p>
        </p:txBody>
      </p:sp>
      <p:pic>
        <p:nvPicPr>
          <p:cNvPr id="1030" name="Picture 17" descr="meatball best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3" y="65088"/>
            <a:ext cx="7651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 userDrawn="1"/>
        </p:nvSpPr>
        <p:spPr>
          <a:xfrm>
            <a:off x="5483309" y="6592528"/>
            <a:ext cx="3215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9</a:t>
            </a:r>
            <a:r>
              <a:rPr lang="en-US" sz="1100" baseline="30000" dirty="0"/>
              <a:t>th</a:t>
            </a:r>
            <a:r>
              <a:rPr lang="en-US" sz="1100" dirty="0"/>
              <a:t> Symposia on Frequency Standards and Metrology </a:t>
            </a:r>
          </a:p>
        </p:txBody>
      </p:sp>
      <p:sp>
        <p:nvSpPr>
          <p:cNvPr id="7" name="Line 7">
            <a:extLst>
              <a:ext uri="{FF2B5EF4-FFF2-40B4-BE49-F238E27FC236}">
                <a16:creationId xmlns:a16="http://schemas.microsoft.com/office/drawing/2014/main" id="{08E6B021-B635-FE4B-88CE-311258E9F33C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2556386" y="6588104"/>
            <a:ext cx="6567949" cy="828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>
              <a:latin typeface="Times" pitchFamily="-106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703FF9-B03B-184B-B04E-3BA060712A35}"/>
              </a:ext>
            </a:extLst>
          </p:cNvPr>
          <p:cNvSpPr/>
          <p:nvPr userDrawn="1"/>
        </p:nvSpPr>
        <p:spPr>
          <a:xfrm>
            <a:off x="382229" y="6606221"/>
            <a:ext cx="633609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chemeClr val="bg1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Materials are for presentation only. Distribution requires further review and clearance</a:t>
            </a:r>
            <a:endParaRPr lang="en-US" sz="10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4" r:id="rId3"/>
    <p:sldLayoutId id="2147483765" r:id="rId4"/>
    <p:sldLayoutId id="2147483766" r:id="rId5"/>
    <p:sldLayoutId id="2147483767" r:id="rId6"/>
    <p:sldLayoutId id="2147483768" r:id="rId7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microsoft.com/office/2007/relationships/hdphoto" Target="../media/hdphoto1.wdp"/><Relationship Id="rId7" Type="http://schemas.openxmlformats.org/officeDocument/2006/relationships/image" Target="../media/image60.tif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tiff"/><Relationship Id="rId4" Type="http://schemas.openxmlformats.org/officeDocument/2006/relationships/image" Target="../media/image57.tif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13" Type="http://schemas.openxmlformats.org/officeDocument/2006/relationships/image" Target="../media/image72.jpeg"/><Relationship Id="rId18" Type="http://schemas.openxmlformats.org/officeDocument/2006/relationships/image" Target="../media/image77.tiff"/><Relationship Id="rId3" Type="http://schemas.openxmlformats.org/officeDocument/2006/relationships/image" Target="../media/image62.jpeg"/><Relationship Id="rId21" Type="http://schemas.openxmlformats.org/officeDocument/2006/relationships/image" Target="../media/image80.emf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17" Type="http://schemas.openxmlformats.org/officeDocument/2006/relationships/image" Target="../media/image76.tiff"/><Relationship Id="rId2" Type="http://schemas.openxmlformats.org/officeDocument/2006/relationships/hyperlink" Target="mailto:nan.yu@jpl.nasa.gov" TargetMode="External"/><Relationship Id="rId16" Type="http://schemas.openxmlformats.org/officeDocument/2006/relationships/image" Target="../media/image75.jpeg"/><Relationship Id="rId20" Type="http://schemas.openxmlformats.org/officeDocument/2006/relationships/image" Target="../media/image79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11" Type="http://schemas.openxmlformats.org/officeDocument/2006/relationships/image" Target="../media/image70.jpeg"/><Relationship Id="rId24" Type="http://schemas.openxmlformats.org/officeDocument/2006/relationships/image" Target="../media/image82.tiff"/><Relationship Id="rId5" Type="http://schemas.openxmlformats.org/officeDocument/2006/relationships/image" Target="../media/image64.png"/><Relationship Id="rId15" Type="http://schemas.openxmlformats.org/officeDocument/2006/relationships/image" Target="../media/image74.emf"/><Relationship Id="rId23" Type="http://schemas.microsoft.com/office/2007/relationships/hdphoto" Target="../media/hdphoto2.wdp"/><Relationship Id="rId10" Type="http://schemas.openxmlformats.org/officeDocument/2006/relationships/image" Target="../media/image69.jpeg"/><Relationship Id="rId19" Type="http://schemas.openxmlformats.org/officeDocument/2006/relationships/image" Target="../media/image78.tiff"/><Relationship Id="rId4" Type="http://schemas.openxmlformats.org/officeDocument/2006/relationships/image" Target="../media/image63.emf"/><Relationship Id="rId9" Type="http://schemas.openxmlformats.org/officeDocument/2006/relationships/image" Target="../media/image68.png"/><Relationship Id="rId14" Type="http://schemas.openxmlformats.org/officeDocument/2006/relationships/image" Target="../media/image73.emf"/><Relationship Id="rId22" Type="http://schemas.openxmlformats.org/officeDocument/2006/relationships/image" Target="../media/image8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1063/5.0049734" TargetMode="Externa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customXml" Target="../ink/ink3.xml"/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12" Type="http://schemas.openxmlformats.org/officeDocument/2006/relationships/customXml" Target="../ink/ink2.xm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openxmlformats.org/officeDocument/2006/relationships/customXml" Target="../ink/ink1.xml"/><Relationship Id="rId4" Type="http://schemas.openxmlformats.org/officeDocument/2006/relationships/image" Target="../media/image8.png"/><Relationship Id="rId9" Type="http://schemas.openxmlformats.org/officeDocument/2006/relationships/image" Target="../media/image13.jpeg"/><Relationship Id="rId1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063/5.0049734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tiff"/><Relationship Id="rId13" Type="http://schemas.openxmlformats.org/officeDocument/2006/relationships/image" Target="../media/image40.jpe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12" Type="http://schemas.openxmlformats.org/officeDocument/2006/relationships/image" Target="../media/image39.jpeg"/><Relationship Id="rId2" Type="http://schemas.openxmlformats.org/officeDocument/2006/relationships/image" Target="../media/image29.jpeg"/><Relationship Id="rId16" Type="http://schemas.openxmlformats.org/officeDocument/2006/relationships/image" Target="../media/image4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image" Target="../media/image38.png"/><Relationship Id="rId5" Type="http://schemas.openxmlformats.org/officeDocument/2006/relationships/image" Target="../media/image32.tiff"/><Relationship Id="rId15" Type="http://schemas.openxmlformats.org/officeDocument/2006/relationships/image" Target="../media/image42.tiff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emf"/><Relationship Id="rId1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tiff"/><Relationship Id="rId5" Type="http://schemas.openxmlformats.org/officeDocument/2006/relationships/image" Target="../media/image46.tiff"/><Relationship Id="rId4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7669391-CA47-E541-AA22-2981D1A9B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1238"/>
            <a:ext cx="9144000" cy="514300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43793AB-1660-5D45-9102-600DE9A7C90E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191285" y="887837"/>
            <a:ext cx="8629130" cy="5987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0">
                <a:solidFill>
                  <a:srgbClr val="00009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 Neue"/>
                <a:ea typeface="+mj-ea"/>
                <a:cs typeface="Helvetica Neue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spcBef>
                <a:spcPts val="3600"/>
              </a:spcBef>
              <a:spcAft>
                <a:spcPts val="2400"/>
              </a:spcAft>
            </a:pPr>
            <a:r>
              <a:rPr lang="en-US" sz="2800" dirty="0">
                <a:latin typeface="Helvetica RO" pitchFamily="-112" charset="0"/>
                <a:ea typeface="ＭＳ Ｐゴシック" pitchFamily="28" charset="-128"/>
                <a:cs typeface="ＭＳ Ｐゴシック" pitchFamily="28" charset="-128"/>
              </a:rPr>
              <a:t>Micro mercury ion clock with frequency stability performance comparable to that of rack-mount Cs beam frequency standards</a:t>
            </a:r>
            <a:endParaRPr lang="en-US" sz="2800" dirty="0">
              <a:latin typeface="Arial" pitchFamily="28" charset="0"/>
              <a:ea typeface="ＭＳ Ｐゴシック" pitchFamily="28" charset="-128"/>
              <a:cs typeface="ＭＳ Ｐゴシック" pitchFamily="28" charset="-128"/>
            </a:endParaRP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31FCC0AD-1744-CE4F-B8D8-7956DD045EEA}"/>
              </a:ext>
            </a:extLst>
          </p:cNvPr>
          <p:cNvSpPr>
            <a:spLocks noGrp="1"/>
          </p:cNvSpPr>
          <p:nvPr/>
        </p:nvSpPr>
        <p:spPr>
          <a:xfrm>
            <a:off x="66149" y="2837837"/>
            <a:ext cx="8879403" cy="135140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/>
          <a:lstStyle>
            <a:lvl1pPr marL="0" indent="0" algn="ctr" rtl="0" eaLnBrk="0" fontAlgn="base" hangingPunct="0">
              <a:spcBef>
                <a:spcPts val="0"/>
              </a:spcBef>
              <a:spcAft>
                <a:spcPct val="0"/>
              </a:spcAft>
              <a:buNone/>
              <a:defRPr sz="2000" b="0" i="0">
                <a:solidFill>
                  <a:schemeClr val="bg2">
                    <a:lumMod val="75000"/>
                  </a:schemeClr>
                </a:solidFill>
                <a:latin typeface="Helvetica Neue"/>
                <a:ea typeface="+mj-ea"/>
                <a:cs typeface="Helvetica Neue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Nan Yu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Quantum Sciences and Technology Group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Jet Proportion Laboratory</a:t>
            </a:r>
          </a:p>
          <a:p>
            <a:r>
              <a:rPr lang="en-US" sz="1600" dirty="0">
                <a:solidFill>
                  <a:schemeClr val="bg1"/>
                </a:solidFill>
              </a:rPr>
              <a:t>California Institute of Technology</a:t>
            </a: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2D103D-B0D4-CF4B-88DB-899D7AA06CE8}"/>
              </a:ext>
            </a:extLst>
          </p:cNvPr>
          <p:cNvSpPr/>
          <p:nvPr/>
        </p:nvSpPr>
        <p:spPr bwMode="auto">
          <a:xfrm>
            <a:off x="1" y="6630962"/>
            <a:ext cx="9011700" cy="17809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97A89C-3D25-7A4A-9EFA-FB6A366166B4}"/>
              </a:ext>
            </a:extLst>
          </p:cNvPr>
          <p:cNvSpPr/>
          <p:nvPr/>
        </p:nvSpPr>
        <p:spPr>
          <a:xfrm>
            <a:off x="0" y="5944438"/>
            <a:ext cx="7057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-webkit-standard"/>
              </a:rPr>
              <a:t>The views, opinions and/or findings expressed are those of the author and should not be interpreted as representing the official views or policies of the Department of Defense or the U.S. Government. </a:t>
            </a:r>
          </a:p>
          <a:p>
            <a:r>
              <a:rPr lang="en-US" sz="1200" i="1" dirty="0">
                <a:latin typeface="-webkit-standard"/>
              </a:rPr>
              <a:t>Copyright © 2023 California Institute of Technology. Government sponsorship acknowledged.</a:t>
            </a:r>
          </a:p>
        </p:txBody>
      </p:sp>
    </p:spTree>
    <p:extLst>
      <p:ext uri="{BB962C8B-B14F-4D97-AF65-F5344CB8AC3E}">
        <p14:creationId xmlns:p14="http://schemas.microsoft.com/office/powerpoint/2010/main" val="2320702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6">
            <a:extLst>
              <a:ext uri="{FF2B5EF4-FFF2-40B4-BE49-F238E27FC236}">
                <a16:creationId xmlns:a16="http://schemas.microsoft.com/office/drawing/2014/main" id="{7D20D2C2-4CD1-FB46-81A7-D617FDE1E49A}"/>
              </a:ext>
            </a:extLst>
          </p:cNvPr>
          <p:cNvSpPr txBox="1">
            <a:spLocks/>
          </p:cNvSpPr>
          <p:nvPr/>
        </p:nvSpPr>
        <p:spPr bwMode="auto">
          <a:xfrm>
            <a:off x="2425759" y="123968"/>
            <a:ext cx="5512444" cy="61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Calibri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r"/>
            <a:r>
              <a:rPr lang="en-US" dirty="0"/>
              <a:t>Integrated Clock Packages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2A11AE1-E543-5646-8C50-F4C9C6BC5E86}"/>
              </a:ext>
            </a:extLst>
          </p:cNvPr>
          <p:cNvGrpSpPr/>
          <p:nvPr/>
        </p:nvGrpSpPr>
        <p:grpSpPr>
          <a:xfrm>
            <a:off x="779339" y="980769"/>
            <a:ext cx="3309464" cy="2167791"/>
            <a:chOff x="485922" y="4152190"/>
            <a:chExt cx="3309464" cy="216779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EE22316-0C9E-E94D-B6B7-57E3CF15EA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5922" y="4152190"/>
              <a:ext cx="3309464" cy="216779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1302A68-E4BA-9D4A-94F9-344256F051E0}"/>
                </a:ext>
              </a:extLst>
            </p:cNvPr>
            <p:cNvSpPr txBox="1"/>
            <p:nvPr/>
          </p:nvSpPr>
          <p:spPr>
            <a:xfrm rot="648880">
              <a:off x="1853851" y="5097585"/>
              <a:ext cx="14029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M2TIC U3.2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3B24C95C-3A70-4B49-BDE0-16D76D1CDC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339" y="3295369"/>
            <a:ext cx="2912136" cy="233071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3C32F56-0B5B-E343-9DBF-73AE4D8B09B1}"/>
              </a:ext>
            </a:extLst>
          </p:cNvPr>
          <p:cNvSpPr txBox="1"/>
          <p:nvPr/>
        </p:nvSpPr>
        <p:spPr>
          <a:xfrm>
            <a:off x="407521" y="5669995"/>
            <a:ext cx="4208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Frequency stability performance measured at JPL.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94B8FE-749B-8A41-A438-B40AA289DF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1884" y="980769"/>
            <a:ext cx="2923233" cy="21677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63C0C2-C8E3-4228-CA21-3FCB75F74B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3906753"/>
            <a:ext cx="4208744" cy="26590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0B0313-83CE-5FC1-4279-BA5CB7747626}"/>
              </a:ext>
            </a:extLst>
          </p:cNvPr>
          <p:cNvSpPr txBox="1"/>
          <p:nvPr/>
        </p:nvSpPr>
        <p:spPr>
          <a:xfrm>
            <a:off x="4903390" y="3447831"/>
            <a:ext cx="3566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total of three standalone prototypes are built.</a:t>
            </a:r>
          </a:p>
          <a:p>
            <a:r>
              <a:rPr lang="en-US" dirty="0" err="1"/>
              <a:t>SWaPs</a:t>
            </a:r>
            <a:r>
              <a:rPr lang="en-US" dirty="0"/>
              <a:t> and Performances at JPL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CD9549-2D6D-84EE-4604-46ACB1C6E67F}"/>
              </a:ext>
            </a:extLst>
          </p:cNvPr>
          <p:cNvSpPr/>
          <p:nvPr/>
        </p:nvSpPr>
        <p:spPr bwMode="auto">
          <a:xfrm>
            <a:off x="4665731" y="5595284"/>
            <a:ext cx="4042064" cy="457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B9DC08-AB92-78ED-1CC6-EA9A9B6B2AB0}"/>
              </a:ext>
            </a:extLst>
          </p:cNvPr>
          <p:cNvSpPr txBox="1"/>
          <p:nvPr/>
        </p:nvSpPr>
        <p:spPr>
          <a:xfrm>
            <a:off x="363256" y="6156239"/>
            <a:ext cx="4118628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Thai M. Hoang, et al., </a:t>
            </a:r>
            <a:r>
              <a:rPr lang="en-US" sz="11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Sci Rep</a:t>
            </a:r>
            <a:r>
              <a:rPr lang="en-US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13, 10629 (2023). https://</a:t>
            </a:r>
            <a:r>
              <a:rPr lang="en-US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doi.org</a:t>
            </a:r>
            <a:r>
              <a:rPr lang="en-US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/10.1038/s41598-023-36411-x.</a:t>
            </a:r>
          </a:p>
        </p:txBody>
      </p:sp>
    </p:spTree>
    <p:extLst>
      <p:ext uri="{BB962C8B-B14F-4D97-AF65-F5344CB8AC3E}">
        <p14:creationId xmlns:p14="http://schemas.microsoft.com/office/powerpoint/2010/main" val="250672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6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934673" y="231998"/>
            <a:ext cx="5512444" cy="612648"/>
          </a:xfrm>
        </p:spPr>
        <p:txBody>
          <a:bodyPr/>
          <a:lstStyle/>
          <a:p>
            <a:pPr algn="r"/>
            <a:r>
              <a:rPr lang="en-US" dirty="0"/>
              <a:t>Independently Evaluated at US NRL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49AD03-4869-E7DA-46B5-67807DC0E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67" y="941712"/>
            <a:ext cx="8828865" cy="28679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DA72C6-CA15-1576-1991-0F9DD2A6E1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842" y="4033533"/>
            <a:ext cx="1645110" cy="178502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E3A36E6-8D0F-7BAD-1B54-9842755709B2}"/>
              </a:ext>
            </a:extLst>
          </p:cNvPr>
          <p:cNvSpPr txBox="1"/>
          <p:nvPr/>
        </p:nvSpPr>
        <p:spPr>
          <a:xfrm>
            <a:off x="2036952" y="4710566"/>
            <a:ext cx="1929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Shipping were done by commercial carriers and the clock packages arrived in working order.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2D0EAD-09FB-60A6-1AD9-EADEA88C8B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906753"/>
            <a:ext cx="4208744" cy="265901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2F79ABC-0D3B-9C6C-8139-B0B779F17A6B}"/>
              </a:ext>
            </a:extLst>
          </p:cNvPr>
          <p:cNvSpPr/>
          <p:nvPr/>
        </p:nvSpPr>
        <p:spPr bwMode="auto">
          <a:xfrm>
            <a:off x="4480914" y="5583918"/>
            <a:ext cx="4505518" cy="47398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3BCA2F-EF93-9CEE-58AF-B6010C1DEE92}"/>
              </a:ext>
            </a:extLst>
          </p:cNvPr>
          <p:cNvSpPr txBox="1"/>
          <p:nvPr/>
        </p:nvSpPr>
        <p:spPr>
          <a:xfrm>
            <a:off x="363256" y="6156239"/>
            <a:ext cx="4118628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Thai M. Hoang, et al., </a:t>
            </a:r>
            <a:r>
              <a:rPr lang="en-US" sz="1100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Sci Rep</a:t>
            </a:r>
            <a:r>
              <a:rPr lang="en-US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13, 10629 (2023). https://</a:t>
            </a:r>
            <a:r>
              <a:rPr lang="en-US" sz="1100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doi.org</a:t>
            </a:r>
            <a:r>
              <a:rPr lang="en-US" sz="1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/10.1038/s41598-023-36411-x.</a:t>
            </a:r>
          </a:p>
        </p:txBody>
      </p:sp>
    </p:spTree>
    <p:extLst>
      <p:ext uri="{BB962C8B-B14F-4D97-AF65-F5344CB8AC3E}">
        <p14:creationId xmlns:p14="http://schemas.microsoft.com/office/powerpoint/2010/main" val="3162201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259265" y="228297"/>
            <a:ext cx="5512444" cy="612648"/>
          </a:xfrm>
        </p:spPr>
        <p:txBody>
          <a:bodyPr/>
          <a:lstStyle/>
          <a:p>
            <a:pPr algn="r"/>
            <a:r>
              <a:rPr lang="en-US" dirty="0"/>
              <a:t>Summary and Outlook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4A0AA95-D245-DD7B-4D57-F95589C5D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080" y="840945"/>
            <a:ext cx="8339116" cy="25233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D6AB198-645D-DD35-23C4-63930343F79E}"/>
              </a:ext>
            </a:extLst>
          </p:cNvPr>
          <p:cNvSpPr txBox="1"/>
          <p:nvPr/>
        </p:nvSpPr>
        <p:spPr>
          <a:xfrm>
            <a:off x="107576" y="3380337"/>
            <a:ext cx="8733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b="1" dirty="0">
                <a:solidFill>
                  <a:srgbClr val="002060"/>
                </a:solidFill>
              </a:rPr>
              <a:t>Summary:</a:t>
            </a:r>
            <a:r>
              <a:rPr lang="en-US" sz="1800" dirty="0">
                <a:solidFill>
                  <a:srgbClr val="002060"/>
                </a:solidFill>
              </a:rPr>
              <a:t> we have been able to demonstrate M2TIC capable of providing the performance of the rack-mount 5071A Cs beam tube clocks in a much lower </a:t>
            </a:r>
            <a:r>
              <a:rPr lang="en-US" sz="1800" dirty="0" err="1">
                <a:solidFill>
                  <a:srgbClr val="002060"/>
                </a:solidFill>
              </a:rPr>
              <a:t>SWaP</a:t>
            </a:r>
            <a:r>
              <a:rPr lang="en-US" sz="1800" dirty="0">
                <a:solidFill>
                  <a:srgbClr val="002060"/>
                </a:solidFill>
              </a:rPr>
              <a:t> package.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:a16="http://schemas.microsoft.com/office/drawing/2014/main" id="{258CB55B-15C3-9F6A-7992-0ADF5156EE3B}"/>
              </a:ext>
            </a:extLst>
          </p:cNvPr>
          <p:cNvSpPr/>
          <p:nvPr/>
        </p:nvSpPr>
        <p:spPr bwMode="auto">
          <a:xfrm rot="20437113">
            <a:off x="2297583" y="2152842"/>
            <a:ext cx="225637" cy="353291"/>
          </a:xfrm>
          <a:prstGeom prst="downArrow">
            <a:avLst/>
          </a:prstGeom>
          <a:solidFill>
            <a:srgbClr val="00997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F949A39E-6087-BB96-5B27-9C5852D2AF51}"/>
              </a:ext>
            </a:extLst>
          </p:cNvPr>
          <p:cNvSpPr/>
          <p:nvPr/>
        </p:nvSpPr>
        <p:spPr bwMode="auto">
          <a:xfrm rot="20299472">
            <a:off x="6629323" y="2164828"/>
            <a:ext cx="195966" cy="353291"/>
          </a:xfrm>
          <a:prstGeom prst="downArrow">
            <a:avLst/>
          </a:prstGeom>
          <a:solidFill>
            <a:srgbClr val="00997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B4913199-44E6-A3B4-EBD7-1CBD6E66DEAB}"/>
              </a:ext>
            </a:extLst>
          </p:cNvPr>
          <p:cNvSpPr/>
          <p:nvPr/>
        </p:nvSpPr>
        <p:spPr bwMode="auto">
          <a:xfrm rot="5400000">
            <a:off x="2068416" y="2012395"/>
            <a:ext cx="195966" cy="353291"/>
          </a:xfrm>
          <a:prstGeom prst="downArrow">
            <a:avLst/>
          </a:prstGeom>
          <a:solidFill>
            <a:srgbClr val="00997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2189DD1A-1798-C9ED-0792-0817E2CC5D27}"/>
              </a:ext>
            </a:extLst>
          </p:cNvPr>
          <p:cNvSpPr/>
          <p:nvPr/>
        </p:nvSpPr>
        <p:spPr bwMode="auto">
          <a:xfrm rot="5400000">
            <a:off x="6359863" y="1991613"/>
            <a:ext cx="195966" cy="353291"/>
          </a:xfrm>
          <a:prstGeom prst="downArrow">
            <a:avLst/>
          </a:prstGeom>
          <a:solidFill>
            <a:srgbClr val="00997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3AE171-3F84-AD5F-E1A5-A94C84C237B6}"/>
              </a:ext>
            </a:extLst>
          </p:cNvPr>
          <p:cNvSpPr txBox="1"/>
          <p:nvPr/>
        </p:nvSpPr>
        <p:spPr>
          <a:xfrm>
            <a:off x="261992" y="4357106"/>
            <a:ext cx="8424717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b="1" dirty="0"/>
              <a:t>What’s next?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800" i="1" dirty="0" err="1"/>
              <a:t>SWaP</a:t>
            </a:r>
            <a:r>
              <a:rPr lang="en-US" sz="1800" dirty="0"/>
              <a:t> – There are paths to further </a:t>
            </a:r>
            <a:r>
              <a:rPr lang="en-US" sz="1800" dirty="0" err="1"/>
              <a:t>SWaP</a:t>
            </a:r>
            <a:r>
              <a:rPr lang="en-US" sz="1800" dirty="0"/>
              <a:t> reduction without loss of performances with adoption and use of new component technologies available.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800" i="1" dirty="0"/>
              <a:t>Performance</a:t>
            </a:r>
            <a:r>
              <a:rPr lang="en-US" sz="1800" dirty="0"/>
              <a:t> – The dominating instability sources are mainly from Second-order Zeeman shifts from various magnetic field sources and the second-order Doppler shifts from ion number variations. Both can be improved significantly within the current design architecture.</a:t>
            </a:r>
          </a:p>
        </p:txBody>
      </p:sp>
    </p:spTree>
    <p:extLst>
      <p:ext uri="{BB962C8B-B14F-4D97-AF65-F5344CB8AC3E}">
        <p14:creationId xmlns:p14="http://schemas.microsoft.com/office/powerpoint/2010/main" val="43991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4633289" y="183712"/>
            <a:ext cx="3725977" cy="612648"/>
          </a:xfrm>
        </p:spPr>
        <p:txBody>
          <a:bodyPr>
            <a:normAutofit/>
          </a:bodyPr>
          <a:lstStyle/>
          <a:p>
            <a:r>
              <a:rPr lang="en-US" dirty="0"/>
              <a:t>Acknowledgement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19136" y="3982847"/>
            <a:ext cx="184731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endParaRPr lang="en-US" sz="1000" dirty="0">
              <a:latin typeface="Calibri" panose="020F0502020204030204" pitchFamily="34" charset="0"/>
            </a:endParaRP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4872636" y="4327645"/>
            <a:ext cx="1105694" cy="714340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A6A6A6"/>
            </a:solidFill>
            <a:round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anchor="ctr"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en-US" sz="1400" kern="1200" dirty="0"/>
              <a:t>Atomic reference</a:t>
            </a:r>
          </a:p>
        </p:txBody>
      </p:sp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6753558" y="4413991"/>
            <a:ext cx="1306778" cy="541648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anchor="ctr"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en-US" sz="1400" kern="1200" dirty="0"/>
              <a:t>CMOS</a:t>
            </a:r>
          </a:p>
          <a:p>
            <a:pPr algn="ctr">
              <a:defRPr/>
            </a:pPr>
            <a:r>
              <a:rPr lang="en-US" sz="1400" dirty="0"/>
              <a:t>Synthesizer</a:t>
            </a:r>
            <a:endParaRPr lang="en-US" sz="1400" kern="1200" dirty="0"/>
          </a:p>
        </p:txBody>
      </p:sp>
      <p:sp>
        <p:nvSpPr>
          <p:cNvPr id="14" name="Rounded Rectangle 13"/>
          <p:cNvSpPr>
            <a:spLocks noChangeArrowheads="1"/>
          </p:cNvSpPr>
          <p:nvPr/>
        </p:nvSpPr>
        <p:spPr bwMode="auto">
          <a:xfrm>
            <a:off x="4878106" y="3038852"/>
            <a:ext cx="1094053" cy="544158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A6A6A6"/>
            </a:solidFill>
            <a:round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en-US" sz="1400" kern="1200" dirty="0"/>
              <a:t>Micro lamp</a:t>
            </a:r>
          </a:p>
          <a:p>
            <a:pPr algn="ctr">
              <a:defRPr/>
            </a:pPr>
            <a:r>
              <a:rPr lang="en-US" dirty="0"/>
              <a:t>and driver</a:t>
            </a:r>
            <a:endParaRPr lang="en-US" sz="1400" kern="1200" dirty="0"/>
          </a:p>
        </p:txBody>
      </p:sp>
      <p:sp>
        <p:nvSpPr>
          <p:cNvPr id="15" name="Rounded Rectangle 14"/>
          <p:cNvSpPr>
            <a:spLocks noChangeArrowheads="1"/>
          </p:cNvSpPr>
          <p:nvPr/>
        </p:nvSpPr>
        <p:spPr bwMode="auto">
          <a:xfrm>
            <a:off x="6934004" y="3764356"/>
            <a:ext cx="945886" cy="35722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anchor="ctr"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en-US" sz="1400" kern="1200" dirty="0"/>
              <a:t>LO</a:t>
            </a:r>
          </a:p>
        </p:txBody>
      </p:sp>
      <p:cxnSp>
        <p:nvCxnSpPr>
          <p:cNvPr id="16" name="Straight Arrow Connector 15"/>
          <p:cNvCxnSpPr>
            <a:cxnSpLocks noChangeShapeType="1"/>
            <a:stCxn id="15" idx="2"/>
            <a:endCxn id="23" idx="0"/>
          </p:cNvCxnSpPr>
          <p:nvPr/>
        </p:nvCxnSpPr>
        <p:spPr bwMode="auto">
          <a:xfrm>
            <a:off x="7406947" y="4121578"/>
            <a:ext cx="0" cy="292413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cxnSp>
        <p:nvCxnSpPr>
          <p:cNvPr id="17" name="Straight Arrow Connector 16"/>
          <p:cNvCxnSpPr>
            <a:cxnSpLocks noChangeShapeType="1"/>
            <a:stCxn id="23" idx="1"/>
            <a:endCxn id="21" idx="3"/>
          </p:cNvCxnSpPr>
          <p:nvPr/>
        </p:nvCxnSpPr>
        <p:spPr bwMode="auto">
          <a:xfrm flipH="1">
            <a:off x="5978330" y="4684815"/>
            <a:ext cx="775228" cy="0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cxnSp>
        <p:nvCxnSpPr>
          <p:cNvPr id="18" name="Straight Arrow Connector 17"/>
          <p:cNvCxnSpPr>
            <a:cxnSpLocks noChangeShapeType="1"/>
            <a:endCxn id="21" idx="0"/>
          </p:cNvCxnSpPr>
          <p:nvPr/>
        </p:nvCxnSpPr>
        <p:spPr bwMode="auto">
          <a:xfrm>
            <a:off x="5425133" y="3583010"/>
            <a:ext cx="350" cy="744635"/>
          </a:xfrm>
          <a:prstGeom prst="straightConnector1">
            <a:avLst/>
          </a:prstGeom>
          <a:noFill/>
          <a:ln w="9525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cxnSp>
        <p:nvCxnSpPr>
          <p:cNvPr id="19" name="Shape 20"/>
          <p:cNvCxnSpPr>
            <a:cxnSpLocks noChangeShapeType="1"/>
          </p:cNvCxnSpPr>
          <p:nvPr/>
        </p:nvCxnSpPr>
        <p:spPr bwMode="auto">
          <a:xfrm rot="10800000">
            <a:off x="3506947" y="4958150"/>
            <a:ext cx="1189125" cy="891731"/>
          </a:xfrm>
          <a:prstGeom prst="bentConnector2">
            <a:avLst/>
          </a:prstGeom>
          <a:noFill/>
          <a:ln w="9525">
            <a:solidFill>
              <a:srgbClr val="0070C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sp>
        <p:nvSpPr>
          <p:cNvPr id="20" name="Rounded Rectangle 19"/>
          <p:cNvSpPr>
            <a:spLocks noChangeArrowheads="1"/>
          </p:cNvSpPr>
          <p:nvPr/>
        </p:nvSpPr>
        <p:spPr bwMode="auto">
          <a:xfrm>
            <a:off x="4696071" y="5577801"/>
            <a:ext cx="1458121" cy="544158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A6A6A6"/>
            </a:solidFill>
            <a:round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en-US" sz="1400" kern="1200" dirty="0"/>
              <a:t>Electronics and Firmware</a:t>
            </a:r>
          </a:p>
        </p:txBody>
      </p:sp>
      <p:cxnSp>
        <p:nvCxnSpPr>
          <p:cNvPr id="21" name="Straight Arrow Connector 20"/>
          <p:cNvCxnSpPr>
            <a:cxnSpLocks noChangeShapeType="1"/>
            <a:endCxn id="21" idx="2"/>
          </p:cNvCxnSpPr>
          <p:nvPr/>
        </p:nvCxnSpPr>
        <p:spPr bwMode="auto">
          <a:xfrm flipV="1">
            <a:off x="5425132" y="5041985"/>
            <a:ext cx="351" cy="535816"/>
          </a:xfrm>
          <a:prstGeom prst="straightConnector1">
            <a:avLst/>
          </a:prstGeom>
          <a:noFill/>
          <a:ln w="9525">
            <a:solidFill>
              <a:schemeClr val="accent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sp>
        <p:nvSpPr>
          <p:cNvPr id="22" name="Rounded Rectangle 21"/>
          <p:cNvSpPr>
            <a:spLocks noChangeArrowheads="1"/>
          </p:cNvSpPr>
          <p:nvPr/>
        </p:nvSpPr>
        <p:spPr bwMode="auto">
          <a:xfrm>
            <a:off x="2959919" y="4413991"/>
            <a:ext cx="1094053" cy="544158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A6A6A6"/>
            </a:solidFill>
            <a:round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defRPr/>
            </a:pPr>
            <a:r>
              <a:rPr lang="en-US" sz="1400" kern="1200" dirty="0"/>
              <a:t>Optics and detector</a:t>
            </a:r>
          </a:p>
        </p:txBody>
      </p:sp>
      <p:cxnSp>
        <p:nvCxnSpPr>
          <p:cNvPr id="23" name="Straight Arrow Connector 22"/>
          <p:cNvCxnSpPr>
            <a:cxnSpLocks noChangeShapeType="1"/>
            <a:stCxn id="21" idx="1"/>
          </p:cNvCxnSpPr>
          <p:nvPr/>
        </p:nvCxnSpPr>
        <p:spPr bwMode="auto">
          <a:xfrm flipH="1">
            <a:off x="4053972" y="4684815"/>
            <a:ext cx="818664" cy="1255"/>
          </a:xfrm>
          <a:prstGeom prst="straightConnector1">
            <a:avLst/>
          </a:prstGeom>
          <a:noFill/>
          <a:ln w="9525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sp>
        <p:nvSpPr>
          <p:cNvPr id="24" name="Rectangle 23"/>
          <p:cNvSpPr/>
          <p:nvPr/>
        </p:nvSpPr>
        <p:spPr>
          <a:xfrm>
            <a:off x="2815236" y="3982847"/>
            <a:ext cx="3745811" cy="2221526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564" r="98957">
                        <a14:foregroundMark x1="75287" y1="54000" x2="75287" y2="54000"/>
                        <a14:foregroundMark x1="24713" y1="52500" x2="24713" y2="5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7112" y="4976964"/>
            <a:ext cx="977828" cy="61178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757" y="5153901"/>
            <a:ext cx="1619250" cy="45553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6680" y="2749926"/>
            <a:ext cx="1654374" cy="451193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196115" y="1057498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i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Dr. Nan Yu</a:t>
            </a:r>
          </a:p>
          <a:p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JET PROPULSION LABORATORY (JPL)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California Institute of Technology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Pasadena, California 91109</a:t>
            </a:r>
          </a:p>
          <a:p>
            <a:pPr>
              <a:tabLst>
                <a:tab pos="3886200" algn="l"/>
              </a:tabLst>
            </a:pPr>
            <a:endParaRPr lang="en-US" sz="1200" b="1" i="1" dirty="0">
              <a:solidFill>
                <a:srgbClr val="002060"/>
              </a:solidFill>
              <a:latin typeface="Times New Roman" charset="0"/>
              <a:ea typeface="Times New Roman" charset="0"/>
            </a:endParaRPr>
          </a:p>
          <a:p>
            <a:pPr>
              <a:tabLst>
                <a:tab pos="3886200" algn="l"/>
              </a:tabLst>
            </a:pPr>
            <a:r>
              <a:rPr lang="en-US" sz="1200" b="1" i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Prof. Gary Eden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Electrical and Computer Engineering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University of Illinois, Urbana-Champaign (UIUC)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306 North Wright Street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Urbana Illinois 61801</a:t>
            </a:r>
          </a:p>
          <a:p>
            <a:pPr>
              <a:tabLst>
                <a:tab pos="3886200" algn="l"/>
              </a:tabLst>
            </a:pPr>
            <a:endParaRPr lang="en-US" sz="1200" b="1" dirty="0">
              <a:solidFill>
                <a:srgbClr val="002060"/>
              </a:solidFill>
              <a:latin typeface="Times New Roman" charset="0"/>
              <a:ea typeface="Times New Roman" charset="0"/>
            </a:endParaRPr>
          </a:p>
          <a:p>
            <a:pPr>
              <a:tabLst>
                <a:tab pos="3886200" algn="l"/>
              </a:tabLst>
            </a:pPr>
            <a:r>
              <a:rPr lang="en-US" sz="1200" b="1" i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Prof. Omeed Momeni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Electrical &amp; Computer Engineering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University of California, Davis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3167 Kemper Hall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Davis, CA 95616</a:t>
            </a:r>
          </a:p>
          <a:p>
            <a:pPr>
              <a:tabLst>
                <a:tab pos="3886200" algn="l"/>
              </a:tabLst>
            </a:pPr>
            <a:endParaRPr lang="en-US" sz="1200" b="1" dirty="0">
              <a:solidFill>
                <a:srgbClr val="002060"/>
              </a:solidFill>
              <a:latin typeface="Times New Roman" charset="0"/>
              <a:ea typeface="Times New Roman" charset="0"/>
            </a:endParaRPr>
          </a:p>
          <a:p>
            <a:pPr>
              <a:tabLst>
                <a:tab pos="3886200" algn="l"/>
              </a:tabLst>
            </a:pPr>
            <a:r>
              <a:rPr lang="en-US" sz="1200" b="1" i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Dr. Chris Holland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SRI International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333 Ravenswood Ave,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Menlo Park, CA 94025</a:t>
            </a:r>
          </a:p>
          <a:p>
            <a:pPr>
              <a:tabLst>
                <a:tab pos="3886200" algn="l"/>
              </a:tabLst>
            </a:pPr>
            <a:endParaRPr lang="en-US" sz="1200" b="1" dirty="0">
              <a:solidFill>
                <a:srgbClr val="002060"/>
              </a:solidFill>
              <a:latin typeface="Times New Roman" charset="0"/>
              <a:ea typeface="Times New Roman" charset="0"/>
            </a:endParaRP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Dr. Sung-</a:t>
            </a:r>
            <a:r>
              <a:rPr lang="en-US" sz="1200" b="1" dirty="0" err="1">
                <a:solidFill>
                  <a:srgbClr val="002060"/>
                </a:solidFill>
                <a:latin typeface="Times New Roman" charset="0"/>
                <a:ea typeface="Times New Roman" charset="0"/>
              </a:rPr>
              <a:t>Jin</a:t>
            </a: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 Park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Eden Park Illumination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903 N Country Fair Drive</a:t>
            </a:r>
          </a:p>
          <a:p>
            <a:pPr>
              <a:tabLst>
                <a:tab pos="3886200" algn="l"/>
              </a:tabLst>
            </a:pPr>
            <a:r>
              <a:rPr lang="en-US" sz="1200" b="1" dirty="0">
                <a:solidFill>
                  <a:srgbClr val="002060"/>
                </a:solidFill>
                <a:latin typeface="Times New Roman" charset="0"/>
                <a:ea typeface="Times New Roman" charset="0"/>
              </a:rPr>
              <a:t>Champaign, IL 61822</a:t>
            </a:r>
          </a:p>
          <a:p>
            <a:pPr>
              <a:tabLst>
                <a:tab pos="3886200" algn="l"/>
              </a:tabLst>
            </a:pPr>
            <a:endParaRPr lang="en-US" sz="1200" b="1" dirty="0">
              <a:solidFill>
                <a:srgbClr val="002060"/>
              </a:solidFill>
              <a:latin typeface="Times New Roman" charset="0"/>
              <a:ea typeface="Times New Roman" charset="0"/>
            </a:endParaRPr>
          </a:p>
          <a:p>
            <a:pPr>
              <a:tabLst>
                <a:tab pos="3886200" algn="l"/>
              </a:tabLst>
            </a:pPr>
            <a:endParaRPr lang="en-US" sz="1200" b="1" i="1" dirty="0">
              <a:solidFill>
                <a:srgbClr val="002060"/>
              </a:solidFill>
              <a:latin typeface="Times New Roman" charset="0"/>
              <a:ea typeface="Times New Roman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686" y="4117355"/>
            <a:ext cx="537971" cy="48253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127874" y="1134236"/>
            <a:ext cx="560316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</a:rPr>
              <a:t>JPL team key members:</a:t>
            </a:r>
          </a:p>
          <a:p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</a:rPr>
              <a:t>John Prestage, Sang Chung, Thanh Le, Thai Hoang, Lin Yi, Blake Tucker, Jacob Gorelik, and Robert </a:t>
            </a:r>
            <a:r>
              <a:rPr lang="en-US" sz="1200" dirty="0" err="1">
                <a:solidFill>
                  <a:srgbClr val="002060"/>
                </a:solidFill>
                <a:latin typeface="Calibri" panose="020F0502020204030204" pitchFamily="34" charset="0"/>
              </a:rPr>
              <a:t>Tjoelker</a:t>
            </a:r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2749893" y="2007367"/>
            <a:ext cx="54761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Calibri" charset="0"/>
                <a:ea typeface="Calibri" charset="0"/>
                <a:cs typeface="Calibri" charset="0"/>
              </a:rPr>
              <a:t>Team: Sung-Jin Park, </a:t>
            </a:r>
            <a:r>
              <a:rPr lang="en-US" sz="1200" dirty="0" err="1">
                <a:solidFill>
                  <a:srgbClr val="002060"/>
                </a:solidFill>
                <a:latin typeface="Calibri" charset="0"/>
                <a:ea typeface="Calibri" charset="0"/>
                <a:cs typeface="Calibri" charset="0"/>
              </a:rPr>
              <a:t>Sehyun</a:t>
            </a:r>
            <a:r>
              <a:rPr lang="en-US" sz="1200" dirty="0">
                <a:solidFill>
                  <a:srgbClr val="002060"/>
                </a:solidFill>
                <a:latin typeface="Calibri" charset="0"/>
                <a:ea typeface="Calibri" charset="0"/>
                <a:cs typeface="Calibri" charset="0"/>
              </a:rPr>
              <a:t> Park</a:t>
            </a:r>
            <a:endParaRPr lang="en-US" sz="1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43750" y="3062619"/>
            <a:ext cx="15867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3886200" algn="l"/>
              </a:tabLst>
            </a:pPr>
            <a:r>
              <a:rPr lang="en-US" sz="1200" dirty="0">
                <a:solidFill>
                  <a:srgbClr val="002060"/>
                </a:solidFill>
                <a:latin typeface="Calibri" charset="0"/>
                <a:ea typeface="Calibri" charset="0"/>
                <a:cs typeface="Calibri" charset="0"/>
              </a:rPr>
              <a:t>Team: Hao Wang et al.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3042" y="3211041"/>
            <a:ext cx="1347293" cy="321577"/>
          </a:xfrm>
          <a:prstGeom prst="rect">
            <a:avLst/>
          </a:prstGeom>
        </p:spPr>
      </p:pic>
      <p:pic>
        <p:nvPicPr>
          <p:cNvPr id="1026" name="Picture 2" descr="ARCOS: Automated Rapid Certification of Software &gt; The ...">
            <a:extLst>
              <a:ext uri="{FF2B5EF4-FFF2-40B4-BE49-F238E27FC236}">
                <a16:creationId xmlns:a16="http://schemas.microsoft.com/office/drawing/2014/main" id="{E33B4911-779A-D1A9-45FB-BB2031D60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196" y="116227"/>
            <a:ext cx="1310139" cy="66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399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27"/>
          <p:cNvSpPr txBox="1">
            <a:spLocks noChangeArrowheads="1"/>
          </p:cNvSpPr>
          <p:nvPr/>
        </p:nvSpPr>
        <p:spPr bwMode="auto">
          <a:xfrm>
            <a:off x="3488727" y="72187"/>
            <a:ext cx="5394150" cy="592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ＭＳ Ｐゴシック" pitchFamily="-106" charset="-128"/>
                <a:cs typeface="ＭＳ Ｐゴシック" pitchFamily="-106" charset="-128"/>
              </a:rPr>
              <a:t>Quantum Sciences and Technology Group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0" y="460759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2" name="TextBox 26"/>
          <p:cNvSpPr txBox="1">
            <a:spLocks noChangeArrowheads="1"/>
          </p:cNvSpPr>
          <p:nvPr/>
        </p:nvSpPr>
        <p:spPr bwMode="auto">
          <a:xfrm>
            <a:off x="3648939" y="412346"/>
            <a:ext cx="508769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100" dirty="0"/>
              <a:t>Nan Yu (818)-354-4093 </a:t>
            </a:r>
            <a:r>
              <a:rPr lang="en-US" sz="1100" dirty="0">
                <a:hlinkClick r:id="rId2"/>
              </a:rPr>
              <a:t>nan.yu@jpl.nasa.gov</a:t>
            </a:r>
            <a:r>
              <a:rPr lang="en-US" sz="1100" dirty="0"/>
              <a:t>; http://</a:t>
            </a:r>
            <a:r>
              <a:rPr lang="en-US" sz="1100" dirty="0" err="1"/>
              <a:t>quantum.jpl.nasa.gov</a:t>
            </a:r>
            <a:endParaRPr lang="en-US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0" y="460759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Right Triangle 2">
            <a:extLst>
              <a:ext uri="{FF2B5EF4-FFF2-40B4-BE49-F238E27FC236}">
                <a16:creationId xmlns:a16="http://schemas.microsoft.com/office/drawing/2014/main" id="{B0A177D8-FABC-EECE-F3F9-F5304A23B576}"/>
              </a:ext>
            </a:extLst>
          </p:cNvPr>
          <p:cNvSpPr/>
          <p:nvPr/>
        </p:nvSpPr>
        <p:spPr bwMode="auto">
          <a:xfrm flipH="1">
            <a:off x="5834596" y="3387563"/>
            <a:ext cx="3085332" cy="3062119"/>
          </a:xfrm>
          <a:prstGeom prst="rtTriangle">
            <a:avLst/>
          </a:prstGeom>
          <a:solidFill>
            <a:srgbClr val="FFC000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DFE2CFD5-FA31-F66F-EAA3-9015B2109BF0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244101" y="1757773"/>
            <a:ext cx="8285443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u="sng" dirty="0">
                <a:solidFill>
                  <a:srgbClr val="0000CC"/>
                </a:solidFill>
              </a:rPr>
              <a:t>Frequency Standards and Clocks</a:t>
            </a:r>
            <a:endParaRPr lang="en-US" sz="1600" i="1" dirty="0">
              <a:solidFill>
                <a:srgbClr val="6666FF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Small and micro atomic clock</a:t>
            </a:r>
            <a:endParaRPr lang="en-US" sz="1600" dirty="0">
              <a:solidFill>
                <a:srgbClr val="6666FF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Trapped ion optical clocks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Neutral lattice clocks</a:t>
            </a:r>
          </a:p>
          <a:p>
            <a:r>
              <a:rPr lang="en-US" sz="1600" u="sng" dirty="0">
                <a:solidFill>
                  <a:srgbClr val="0000CC"/>
                </a:solidFill>
              </a:rPr>
              <a:t>Atomic Quantum Sensors</a:t>
            </a:r>
            <a:endParaRPr lang="en-US" sz="1600" dirty="0">
              <a:solidFill>
                <a:srgbClr val="0000CC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Quantum gravity gradiometer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Atomic quantum accelerometers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Atomic quantum magnetometer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Quantum enhanced sensors</a:t>
            </a:r>
          </a:p>
          <a:p>
            <a:r>
              <a:rPr lang="en-US" sz="1600" u="sng" dirty="0">
                <a:solidFill>
                  <a:srgbClr val="0000CC"/>
                </a:solidFill>
              </a:rPr>
              <a:t>Science and Experiments in Space</a:t>
            </a:r>
            <a:endParaRPr lang="en-US" sz="1600" i="1" dirty="0">
              <a:solidFill>
                <a:srgbClr val="6666FF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Fundamental Physics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Ultra-cold atoms in space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Planetary and Earth Sciences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Space Comm and Navigation</a:t>
            </a:r>
          </a:p>
          <a:p>
            <a:r>
              <a:rPr lang="en-US" sz="1600" u="sng" dirty="0">
                <a:solidFill>
                  <a:srgbClr val="0000CC"/>
                </a:solidFill>
              </a:rPr>
              <a:t>Light and Microwave Photonics</a:t>
            </a:r>
            <a:endParaRPr lang="en-US" sz="1600" dirty="0">
              <a:solidFill>
                <a:srgbClr val="6666FF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Micro resonator research and devices</a:t>
            </a:r>
          </a:p>
          <a:p>
            <a:pPr marL="9525" indent="-9525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 Nonlinear and quantum optics</a:t>
            </a:r>
            <a:endParaRPr lang="en-US" sz="1600" u="sng" dirty="0">
              <a:solidFill>
                <a:srgbClr val="0000CC"/>
              </a:solidFill>
            </a:endParaRP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Frequency comb and applications</a:t>
            </a:r>
          </a:p>
          <a:p>
            <a:pPr marL="119063" indent="-119063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rgbClr val="6666FF"/>
                </a:solidFill>
              </a:rPr>
              <a:t>Optical links at quantum limit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F13F5677-A02D-2CDA-C229-82E06F0A65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276" y="792543"/>
            <a:ext cx="870544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b="1" i="1" dirty="0">
                <a:solidFill>
                  <a:srgbClr val="FF0000"/>
                </a:solidFill>
                <a:cs typeface="Times" charset="0"/>
              </a:rPr>
              <a:t>Study quantum systems and exploit quantum properties, and develop  new technology for advanced clocks, sensors and precision measurement tools, and apply them to space science exploration and fundamental physics measurements</a:t>
            </a:r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555B147-3905-74B5-D6CE-F05C45BD2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035" y="1793238"/>
            <a:ext cx="8681689" cy="4672315"/>
          </a:xfrm>
          <a:prstGeom prst="rect">
            <a:avLst/>
          </a:prstGeom>
          <a:noFill/>
          <a:ln w="9525">
            <a:solidFill>
              <a:srgbClr val="66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dirty="0"/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6F58C267-1841-CDC9-74ED-1DF21FA93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9735" y="5885677"/>
            <a:ext cx="208319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/>
            <a:r>
              <a:rPr lang="en-US" sz="1100" dirty="0"/>
              <a:t>Gravity, fundamental physics, and space science  through precision measurements in space</a:t>
            </a:r>
          </a:p>
        </p:txBody>
      </p:sp>
      <p:sp>
        <p:nvSpPr>
          <p:cNvPr id="9" name="TextBox 19">
            <a:extLst>
              <a:ext uri="{FF2B5EF4-FFF2-40B4-BE49-F238E27FC236}">
                <a16:creationId xmlns:a16="http://schemas.microsoft.com/office/drawing/2014/main" id="{93990924-24C8-F774-84C2-BC0DDF9F6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6143" y="5100742"/>
            <a:ext cx="32706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/>
              <a:t>Whispering Gallery mode resonators and quantum optics</a:t>
            </a:r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2CA7539B-C000-BFE2-A205-AA911F1D61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0496" y="3572794"/>
            <a:ext cx="11782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000" dirty="0"/>
              <a:t>Atom interferometer and quantum sensors</a:t>
            </a:r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7ED713BA-5A6D-C0C8-B927-F08250D40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1057" y="3702533"/>
            <a:ext cx="14392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000" dirty="0"/>
              <a:t>Cold Atom Laboratory</a:t>
            </a:r>
          </a:p>
        </p:txBody>
      </p:sp>
      <p:pic>
        <p:nvPicPr>
          <p:cNvPr id="12" name="Picture 31" descr="Untitled">
            <a:extLst>
              <a:ext uri="{FF2B5EF4-FFF2-40B4-BE49-F238E27FC236}">
                <a16:creationId xmlns:a16="http://schemas.microsoft.com/office/drawing/2014/main" id="{8A1F39D4-B7AF-5493-120E-028FFE58A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2727" y="2056380"/>
            <a:ext cx="1389739" cy="93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7">
            <a:extLst>
              <a:ext uri="{FF2B5EF4-FFF2-40B4-BE49-F238E27FC236}">
                <a16:creationId xmlns:a16="http://schemas.microsoft.com/office/drawing/2014/main" id="{FE4E458B-906A-E9E4-64FC-CAA032B66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2066" y="1856684"/>
            <a:ext cx="112236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/>
              <a:t>Trapped Hg ion Space clock </a:t>
            </a:r>
          </a:p>
          <a:p>
            <a:pPr eaLnBrk="1" hangingPunct="1"/>
            <a:r>
              <a:rPr lang="en-US" sz="900" dirty="0"/>
              <a:t>(DSAC genesis)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05D6B0-45AE-3C7B-B9EC-82C5D039277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9809" y="4222672"/>
            <a:ext cx="952103" cy="10688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4E9831E-4717-EB7B-DB58-E3950F5CF2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565" y="3053891"/>
            <a:ext cx="1028442" cy="709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8636D1C-9D76-3F3E-16EC-DF4B0ADAD5E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193" y="4576232"/>
            <a:ext cx="2000654" cy="5780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6FEA97B-E86C-E4D4-7424-9693E1027FD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695" y="4468599"/>
            <a:ext cx="595705" cy="24423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A79155-26F4-2497-0C51-F617ECE267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1303" y="2189269"/>
            <a:ext cx="868218" cy="74418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F16A817-D445-7769-D227-C8DC834DF62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5537" y="5492759"/>
            <a:ext cx="767073" cy="576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7">
            <a:extLst>
              <a:ext uri="{FF2B5EF4-FFF2-40B4-BE49-F238E27FC236}">
                <a16:creationId xmlns:a16="http://schemas.microsoft.com/office/drawing/2014/main" id="{BF49CE69-E49C-DAF7-CC23-8E564DADD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9172" y="2958391"/>
            <a:ext cx="13357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/>
              <a:t>Miniature singly trapped Yb</a:t>
            </a:r>
            <a:r>
              <a:rPr lang="en-US" sz="900" baseline="30000" dirty="0"/>
              <a:t>+</a:t>
            </a:r>
            <a:r>
              <a:rPr lang="en-US" sz="900" dirty="0"/>
              <a:t> optical clock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789BB2-7EEF-6CBC-FE6D-6E5DE7429DB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0798" y="5180117"/>
            <a:ext cx="1185675" cy="677529"/>
          </a:xfrm>
          <a:prstGeom prst="rect">
            <a:avLst/>
          </a:prstGeom>
        </p:spPr>
      </p:pic>
      <p:pic>
        <p:nvPicPr>
          <p:cNvPr id="22" name="Picture 15" descr="IMG_1981.jpg">
            <a:extLst>
              <a:ext uri="{FF2B5EF4-FFF2-40B4-BE49-F238E27FC236}">
                <a16:creationId xmlns:a16="http://schemas.microsoft.com/office/drawing/2014/main" id="{6EBA40C7-83A5-AC7E-3A97-B7F145B8E97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24982" y="2941363"/>
            <a:ext cx="543671" cy="1201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2866CE-6148-9BAC-DD12-F1985C70AFF1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027757" y="3098134"/>
            <a:ext cx="713392" cy="832819"/>
          </a:xfrm>
          <a:prstGeom prst="rect">
            <a:avLst/>
          </a:prstGeom>
        </p:spPr>
      </p:pic>
      <p:pic>
        <p:nvPicPr>
          <p:cNvPr id="24" name="Picture 3">
            <a:extLst>
              <a:ext uri="{FF2B5EF4-FFF2-40B4-BE49-F238E27FC236}">
                <a16:creationId xmlns:a16="http://schemas.microsoft.com/office/drawing/2014/main" id="{619ED37B-364D-404A-F1E4-0339844144C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5914" y="3027318"/>
            <a:ext cx="764195" cy="57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778C08D-FC1C-BA94-A4D4-D5422598985B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5748" y="4216994"/>
            <a:ext cx="1311397" cy="55891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9209EA8-302A-5E57-32E8-889199B82E2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05613" y="5688012"/>
            <a:ext cx="923643" cy="532871"/>
          </a:xfrm>
          <a:prstGeom prst="rect">
            <a:avLst/>
          </a:prstGeom>
        </p:spPr>
      </p:pic>
      <p:pic>
        <p:nvPicPr>
          <p:cNvPr id="27" name="Picture 3">
            <a:extLst>
              <a:ext uri="{FF2B5EF4-FFF2-40B4-BE49-F238E27FC236}">
                <a16:creationId xmlns:a16="http://schemas.microsoft.com/office/drawing/2014/main" id="{85D42D8D-65AD-9C62-EA2E-B4B1746AA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5376" y="4564481"/>
            <a:ext cx="907705" cy="54462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AAE7623-AD47-4508-34BE-B370F05070EF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5447" y="1994156"/>
            <a:ext cx="1014042" cy="694176"/>
          </a:xfrm>
          <a:prstGeom prst="rect">
            <a:avLst/>
          </a:prstGeom>
        </p:spPr>
      </p:pic>
      <p:sp>
        <p:nvSpPr>
          <p:cNvPr id="29" name="TextBox 17">
            <a:extLst>
              <a:ext uri="{FF2B5EF4-FFF2-40B4-BE49-F238E27FC236}">
                <a16:creationId xmlns:a16="http://schemas.microsoft.com/office/drawing/2014/main" id="{8BA570F8-5A94-46BC-9DCC-9BFC19A14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0503" y="2697483"/>
            <a:ext cx="10099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/>
              <a:t>Sr lattice clock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BCD0B91-110E-F416-7E70-71AB7DBD2B46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5897" y="2912381"/>
            <a:ext cx="856814" cy="854529"/>
          </a:xfrm>
          <a:prstGeom prst="rect">
            <a:avLst/>
          </a:prstGeom>
        </p:spPr>
      </p:pic>
      <p:sp>
        <p:nvSpPr>
          <p:cNvPr id="31" name="TextBox 22">
            <a:extLst>
              <a:ext uri="{FF2B5EF4-FFF2-40B4-BE49-F238E27FC236}">
                <a16:creationId xmlns:a16="http://schemas.microsoft.com/office/drawing/2014/main" id="{727C5DBB-9E6A-CE64-A3F9-569E32CEA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3922" y="3795263"/>
            <a:ext cx="14392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000" dirty="0"/>
              <a:t>BEC-CAL</a:t>
            </a:r>
          </a:p>
        </p:txBody>
      </p:sp>
      <p:sp>
        <p:nvSpPr>
          <p:cNvPr id="32" name="TextBox 19">
            <a:extLst>
              <a:ext uri="{FF2B5EF4-FFF2-40B4-BE49-F238E27FC236}">
                <a16:creationId xmlns:a16="http://schemas.microsoft.com/office/drawing/2014/main" id="{56666756-73DA-2106-10B3-730015DBE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0547" y="6159769"/>
            <a:ext cx="20654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/>
              <a:t>Laser frequency and phase controls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47F9BB5-63C8-8BB9-3A1A-A8B4ED9F5E08}"/>
              </a:ext>
            </a:extLst>
          </p:cNvPr>
          <p:cNvPicPr>
            <a:picLocks noChangeAspect="1"/>
          </p:cNvPicPr>
          <p:nvPr/>
        </p:nvPicPr>
        <p:blipFill>
          <a:blip r:embed="rId19">
            <a:alphaModFix amt="81000"/>
          </a:blip>
          <a:stretch>
            <a:fillRect/>
          </a:stretch>
        </p:blipFill>
        <p:spPr>
          <a:xfrm>
            <a:off x="6245534" y="4238797"/>
            <a:ext cx="759578" cy="56968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F099541-7B37-DE38-AD07-A61C0FB4C13E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6918" y="5050235"/>
            <a:ext cx="982033" cy="832819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6EEF2F8-B205-385D-96D2-634879F0697C}"/>
              </a:ext>
            </a:extLst>
          </p:cNvPr>
          <p:cNvCxnSpPr/>
          <p:nvPr/>
        </p:nvCxnSpPr>
        <p:spPr bwMode="auto">
          <a:xfrm>
            <a:off x="7995137" y="3699922"/>
            <a:ext cx="310081" cy="2732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821D8B8-7E7B-2A9E-7C6B-BB97EB556C3A}"/>
              </a:ext>
            </a:extLst>
          </p:cNvPr>
          <p:cNvCxnSpPr/>
          <p:nvPr/>
        </p:nvCxnSpPr>
        <p:spPr bwMode="auto">
          <a:xfrm>
            <a:off x="7109291" y="4587283"/>
            <a:ext cx="310081" cy="2732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EDFCD3E-7B22-32C3-AA05-87264A89A732}"/>
              </a:ext>
            </a:extLst>
          </p:cNvPr>
          <p:cNvCxnSpPr/>
          <p:nvPr/>
        </p:nvCxnSpPr>
        <p:spPr bwMode="auto">
          <a:xfrm>
            <a:off x="5815928" y="5838380"/>
            <a:ext cx="310081" cy="2732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5DD832A-DC89-6BA4-729A-D77A2CC816FD}"/>
              </a:ext>
            </a:extLst>
          </p:cNvPr>
          <p:cNvGrpSpPr/>
          <p:nvPr/>
        </p:nvGrpSpPr>
        <p:grpSpPr>
          <a:xfrm>
            <a:off x="6193467" y="4590571"/>
            <a:ext cx="2719011" cy="1845465"/>
            <a:chOff x="8021466" y="4316947"/>
            <a:chExt cx="2719011" cy="1845465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0EA3549B-A2FB-2EF1-1C11-A3928C7E2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8021466" y="5414388"/>
              <a:ext cx="846819" cy="748024"/>
            </a:xfrm>
            <a:prstGeom prst="rect">
              <a:avLst/>
            </a:prstGeom>
          </p:spPr>
        </p:pic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5E6952AC-4DED-C7B8-F054-546312942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screen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ackgroundRemoval t="0" b="100000" l="781" r="99219">
                          <a14:foregroundMark x1="64063" y1="58095" x2="64063" y2="58095"/>
                          <a14:foregroundMark x1="75781" y1="70476" x2="75781" y2="70476"/>
                          <a14:foregroundMark x1="87500" y1="74286" x2="87500" y2="7428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092776">
              <a:off x="8081785" y="5450764"/>
              <a:ext cx="430201" cy="352899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C09A3B0-36D0-1E9A-4689-426DF327EEC4}"/>
                </a:ext>
              </a:extLst>
            </p:cNvPr>
            <p:cNvSpPr txBox="1"/>
            <p:nvPr/>
          </p:nvSpPr>
          <p:spPr>
            <a:xfrm>
              <a:off x="8257605" y="5752332"/>
              <a:ext cx="6226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FF00"/>
                  </a:solidFill>
                </a:rPr>
                <a:t>Q.C.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0CBD9CF-F0C3-6F40-DED7-53EEC5FF2099}"/>
                </a:ext>
              </a:extLst>
            </p:cNvPr>
            <p:cNvSpPr txBox="1"/>
            <p:nvPr/>
          </p:nvSpPr>
          <p:spPr>
            <a:xfrm>
              <a:off x="9506592" y="4316947"/>
              <a:ext cx="8757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FF00"/>
                  </a:solidFill>
                </a:rPr>
                <a:t>EP and GR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5193950-77DE-A83B-10F1-EBAAEB15D473}"/>
                </a:ext>
              </a:extLst>
            </p:cNvPr>
            <p:cNvSpPr txBox="1"/>
            <p:nvPr/>
          </p:nvSpPr>
          <p:spPr>
            <a:xfrm>
              <a:off x="8619615" y="4779608"/>
              <a:ext cx="11856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FF00"/>
                  </a:solidFill>
                </a:rPr>
                <a:t>Dark energy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FE95B97-3612-ACA1-B79C-39CD3B76D63E}"/>
                </a:ext>
              </a:extLst>
            </p:cNvPr>
            <p:cNvSpPr txBox="1"/>
            <p:nvPr/>
          </p:nvSpPr>
          <p:spPr>
            <a:xfrm>
              <a:off x="9987133" y="5295476"/>
              <a:ext cx="7533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FF00"/>
                  </a:solidFill>
                </a:rPr>
                <a:t>Cold atom</a:t>
              </a:r>
            </a:p>
          </p:txBody>
        </p:sp>
      </p:grpSp>
      <p:pic>
        <p:nvPicPr>
          <p:cNvPr id="69" name="Picture 68">
            <a:extLst>
              <a:ext uri="{FF2B5EF4-FFF2-40B4-BE49-F238E27FC236}">
                <a16:creationId xmlns:a16="http://schemas.microsoft.com/office/drawing/2014/main" id="{BBCA4FAB-7A86-F189-BCC9-00009AD85EF8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739" y="1923063"/>
            <a:ext cx="632063" cy="959578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DFBD3C68-C2FD-2E2F-DC27-FE1A840D1E70}"/>
              </a:ext>
            </a:extLst>
          </p:cNvPr>
          <p:cNvSpPr txBox="1"/>
          <p:nvPr/>
        </p:nvSpPr>
        <p:spPr>
          <a:xfrm>
            <a:off x="6150531" y="1848876"/>
            <a:ext cx="854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Micro Mercury Trapped Ion Clock</a:t>
            </a:r>
          </a:p>
        </p:txBody>
      </p:sp>
      <p:sp>
        <p:nvSpPr>
          <p:cNvPr id="38" name="Oval Callout 37">
            <a:extLst>
              <a:ext uri="{FF2B5EF4-FFF2-40B4-BE49-F238E27FC236}">
                <a16:creationId xmlns:a16="http://schemas.microsoft.com/office/drawing/2014/main" id="{006D9488-EDDD-55A1-0C59-E0D39FFBD26E}"/>
              </a:ext>
            </a:extLst>
          </p:cNvPr>
          <p:cNvSpPr/>
          <p:nvPr/>
        </p:nvSpPr>
        <p:spPr bwMode="auto">
          <a:xfrm>
            <a:off x="6350905" y="740244"/>
            <a:ext cx="2695942" cy="1127712"/>
          </a:xfrm>
          <a:prstGeom prst="wedgeEllipseCallout">
            <a:avLst>
              <a:gd name="adj1" fmla="val 6533"/>
              <a:gd name="adj2" fmla="val 76322"/>
            </a:avLst>
          </a:prstGeom>
          <a:solidFill>
            <a:schemeClr val="accent6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Actively looking for new postdoc and staff members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B84150-2482-52E4-C521-0A311D326D0C}"/>
              </a:ext>
            </a:extLst>
          </p:cNvPr>
          <p:cNvSpPr txBox="1"/>
          <p:nvPr/>
        </p:nvSpPr>
        <p:spPr>
          <a:xfrm>
            <a:off x="5718562" y="3785905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QGG</a:t>
            </a:r>
          </a:p>
        </p:txBody>
      </p:sp>
    </p:spTree>
    <p:extLst>
      <p:ext uri="{BB962C8B-B14F-4D97-AF65-F5344CB8AC3E}">
        <p14:creationId xmlns:p14="http://schemas.microsoft.com/office/powerpoint/2010/main" val="1257433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227294" y="0"/>
            <a:ext cx="6260950" cy="860612"/>
          </a:xfrm>
        </p:spPr>
        <p:txBody>
          <a:bodyPr>
            <a:normAutofit fontScale="90000"/>
          </a:bodyPr>
          <a:lstStyle/>
          <a:p>
            <a:r>
              <a:rPr lang="en-US" dirty="0"/>
              <a:t>Compact Atomic Frequency Reference Standards </a:t>
            </a:r>
            <a:br>
              <a:rPr lang="en-US" dirty="0"/>
            </a:br>
            <a:r>
              <a:rPr lang="en-US" dirty="0"/>
              <a:t>– State of Practice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D08F24-1A9D-6870-B213-F8BD3DB29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96" y="1762908"/>
            <a:ext cx="8997203" cy="34324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912BF5-2427-ACDE-0EE0-37E0D2E73EE2}"/>
              </a:ext>
            </a:extLst>
          </p:cNvPr>
          <p:cNvSpPr txBox="1"/>
          <p:nvPr/>
        </p:nvSpPr>
        <p:spPr>
          <a:xfrm>
            <a:off x="2549562" y="6097663"/>
            <a:ext cx="6006313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Times"/>
              </a:rPr>
              <a:t>Marlow, B. L. S. &amp; Scherer, D. R. A review of commercial and emerging atomic frequency standards. </a:t>
            </a:r>
            <a:r>
              <a:rPr lang="en-US" sz="1200" i="1" dirty="0">
                <a:effectLst/>
                <a:latin typeface="Times"/>
              </a:rPr>
              <a:t>IEEE Trans. </a:t>
            </a:r>
            <a:r>
              <a:rPr lang="en-US" sz="1200" i="1" dirty="0" err="1">
                <a:effectLst/>
                <a:latin typeface="Times"/>
              </a:rPr>
              <a:t>Ultrason</a:t>
            </a:r>
            <a:r>
              <a:rPr lang="en-US" sz="1200" i="1" dirty="0">
                <a:effectLst/>
                <a:latin typeface="Times"/>
              </a:rPr>
              <a:t>. </a:t>
            </a:r>
            <a:r>
              <a:rPr lang="en-US" sz="1200" i="1" dirty="0" err="1">
                <a:effectLst/>
                <a:latin typeface="Times"/>
              </a:rPr>
              <a:t>Ferroelectr</a:t>
            </a:r>
            <a:r>
              <a:rPr lang="en-US" sz="1200" i="1" dirty="0">
                <a:effectLst/>
                <a:latin typeface="Times"/>
              </a:rPr>
              <a:t>. Freq. Control </a:t>
            </a:r>
            <a:r>
              <a:rPr lang="en-US" sz="1200" dirty="0">
                <a:effectLst/>
                <a:latin typeface="Times"/>
              </a:rPr>
              <a:t>68, 2007–2022 (2021).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0E6003B-DC49-A8B7-53E7-5223AB809A3F}"/>
              </a:ext>
            </a:extLst>
          </p:cNvPr>
          <p:cNvCxnSpPr>
            <a:cxnSpLocks/>
          </p:cNvCxnSpPr>
          <p:nvPr/>
        </p:nvCxnSpPr>
        <p:spPr bwMode="auto">
          <a:xfrm>
            <a:off x="4873336" y="2140527"/>
            <a:ext cx="1911928" cy="252499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BA08341-397A-516F-B4A4-8ECAFF1146D8}"/>
              </a:ext>
            </a:extLst>
          </p:cNvPr>
          <p:cNvGrpSpPr/>
          <p:nvPr/>
        </p:nvGrpSpPr>
        <p:grpSpPr>
          <a:xfrm>
            <a:off x="1160980" y="3611513"/>
            <a:ext cx="5734672" cy="441064"/>
            <a:chOff x="1160980" y="3625327"/>
            <a:chExt cx="5734672" cy="44106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075B8D5-7CD6-03AF-1740-FD57EC739BF7}"/>
                </a:ext>
              </a:extLst>
            </p:cNvPr>
            <p:cNvSpPr/>
            <p:nvPr/>
          </p:nvSpPr>
          <p:spPr bwMode="auto">
            <a:xfrm>
              <a:off x="6174889" y="3625327"/>
              <a:ext cx="720763" cy="43030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720763"/>
                        <a:gd name="connsiteY0" fmla="*/ 215153 h 430306"/>
                        <a:gd name="connsiteX1" fmla="*/ 360382 w 720763"/>
                        <a:gd name="connsiteY1" fmla="*/ 0 h 430306"/>
                        <a:gd name="connsiteX2" fmla="*/ 720764 w 720763"/>
                        <a:gd name="connsiteY2" fmla="*/ 215153 h 430306"/>
                        <a:gd name="connsiteX3" fmla="*/ 360382 w 720763"/>
                        <a:gd name="connsiteY3" fmla="*/ 430306 h 430306"/>
                        <a:gd name="connsiteX4" fmla="*/ 0 w 720763"/>
                        <a:gd name="connsiteY4" fmla="*/ 215153 h 4303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20763" h="430306" extrusionOk="0">
                          <a:moveTo>
                            <a:pt x="0" y="215153"/>
                          </a:moveTo>
                          <a:cubicBezTo>
                            <a:pt x="-15545" y="86738"/>
                            <a:pt x="116876" y="16692"/>
                            <a:pt x="360382" y="0"/>
                          </a:cubicBezTo>
                          <a:cubicBezTo>
                            <a:pt x="576827" y="3666"/>
                            <a:pt x="714494" y="96526"/>
                            <a:pt x="720764" y="215153"/>
                          </a:cubicBezTo>
                          <a:cubicBezTo>
                            <a:pt x="716069" y="338564"/>
                            <a:pt x="550278" y="480812"/>
                            <a:pt x="360382" y="430306"/>
                          </a:cubicBezTo>
                          <a:cubicBezTo>
                            <a:pt x="151387" y="424856"/>
                            <a:pt x="23870" y="345384"/>
                            <a:pt x="0" y="21515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06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CD99855-07DD-5519-CC95-C39266F33F08}"/>
                </a:ext>
              </a:extLst>
            </p:cNvPr>
            <p:cNvSpPr/>
            <p:nvPr/>
          </p:nvSpPr>
          <p:spPr bwMode="auto">
            <a:xfrm>
              <a:off x="2549562" y="3636085"/>
              <a:ext cx="720763" cy="43030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720763"/>
                        <a:gd name="connsiteY0" fmla="*/ 215153 h 430306"/>
                        <a:gd name="connsiteX1" fmla="*/ 360382 w 720763"/>
                        <a:gd name="connsiteY1" fmla="*/ 0 h 430306"/>
                        <a:gd name="connsiteX2" fmla="*/ 720764 w 720763"/>
                        <a:gd name="connsiteY2" fmla="*/ 215153 h 430306"/>
                        <a:gd name="connsiteX3" fmla="*/ 360382 w 720763"/>
                        <a:gd name="connsiteY3" fmla="*/ 430306 h 430306"/>
                        <a:gd name="connsiteX4" fmla="*/ 0 w 720763"/>
                        <a:gd name="connsiteY4" fmla="*/ 215153 h 4303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20763" h="430306" extrusionOk="0">
                          <a:moveTo>
                            <a:pt x="0" y="215153"/>
                          </a:moveTo>
                          <a:cubicBezTo>
                            <a:pt x="-15545" y="86738"/>
                            <a:pt x="116876" y="16692"/>
                            <a:pt x="360382" y="0"/>
                          </a:cubicBezTo>
                          <a:cubicBezTo>
                            <a:pt x="576827" y="3666"/>
                            <a:pt x="714494" y="96526"/>
                            <a:pt x="720764" y="215153"/>
                          </a:cubicBezTo>
                          <a:cubicBezTo>
                            <a:pt x="716069" y="338564"/>
                            <a:pt x="550278" y="480812"/>
                            <a:pt x="360382" y="430306"/>
                          </a:cubicBezTo>
                          <a:cubicBezTo>
                            <a:pt x="151387" y="424856"/>
                            <a:pt x="23870" y="345384"/>
                            <a:pt x="0" y="21515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06" charset="0"/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10AE627-5DF4-AC77-23D8-2A78B26FE9F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160980" y="3803073"/>
              <a:ext cx="1613393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53F26A1-9851-BD2D-923C-D78C7D79F87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664467" y="3761509"/>
              <a:ext cx="158046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FC0F6C-B184-5500-7813-A8C7BFD1DF38}"/>
              </a:ext>
            </a:extLst>
          </p:cNvPr>
          <p:cNvGrpSpPr/>
          <p:nvPr/>
        </p:nvGrpSpPr>
        <p:grpSpPr>
          <a:xfrm>
            <a:off x="2549562" y="4114923"/>
            <a:ext cx="3862119" cy="438255"/>
            <a:chOff x="2549562" y="4114923"/>
            <a:chExt cx="3862119" cy="438255"/>
          </a:xfrm>
        </p:grpSpPr>
        <p:sp>
          <p:nvSpPr>
            <p:cNvPr id="20" name="Triangle 19">
              <a:extLst>
                <a:ext uri="{FF2B5EF4-FFF2-40B4-BE49-F238E27FC236}">
                  <a16:creationId xmlns:a16="http://schemas.microsoft.com/office/drawing/2014/main" id="{A807582A-8DF5-317B-9B60-37DA7F1179C5}"/>
                </a:ext>
              </a:extLst>
            </p:cNvPr>
            <p:cNvSpPr/>
            <p:nvPr/>
          </p:nvSpPr>
          <p:spPr bwMode="auto">
            <a:xfrm>
              <a:off x="2743689" y="4125313"/>
              <a:ext cx="218209" cy="166255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itchFamily="-106" charset="0"/>
              </a:endParaRPr>
            </a:p>
          </p:txBody>
        </p:sp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4D05E83D-7BBE-76E9-7098-2DE4E860A882}"/>
                </a:ext>
              </a:extLst>
            </p:cNvPr>
            <p:cNvSpPr/>
            <p:nvPr/>
          </p:nvSpPr>
          <p:spPr bwMode="auto">
            <a:xfrm>
              <a:off x="6193472" y="4135704"/>
              <a:ext cx="218209" cy="166255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itchFamily="-106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D1E5246-8E29-BBB3-5F0F-1A1EA058D2BA}"/>
                </a:ext>
              </a:extLst>
            </p:cNvPr>
            <p:cNvSpPr txBox="1"/>
            <p:nvPr/>
          </p:nvSpPr>
          <p:spPr>
            <a:xfrm>
              <a:off x="2549562" y="4291568"/>
              <a:ext cx="5629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1">
                      <a:lumMod val="75000"/>
                    </a:schemeClr>
                  </a:solidFill>
                </a:rPr>
                <a:t>DSAC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CA6048E-DD2E-1EF0-E119-FC7A177CC0DE}"/>
                </a:ext>
              </a:extLst>
            </p:cNvPr>
            <p:cNvSpPr txBox="1"/>
            <p:nvPr/>
          </p:nvSpPr>
          <p:spPr>
            <a:xfrm>
              <a:off x="5614880" y="4114923"/>
              <a:ext cx="5629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1">
                      <a:lumMod val="75000"/>
                    </a:schemeClr>
                  </a:solidFill>
                </a:rPr>
                <a:t>DSAC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1CFC11F-05F7-461E-B5C6-F7194E543B6C}"/>
              </a:ext>
            </a:extLst>
          </p:cNvPr>
          <p:cNvSpPr txBox="1"/>
          <p:nvPr/>
        </p:nvSpPr>
        <p:spPr>
          <a:xfrm>
            <a:off x="151707" y="2533685"/>
            <a:ext cx="5982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030A0"/>
                </a:solidFill>
              </a:rPr>
              <a:t>(1e-11)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64A2255-6795-8132-ED54-7BE7B77E5656}"/>
              </a:ext>
            </a:extLst>
          </p:cNvPr>
          <p:cNvSpPr txBox="1"/>
          <p:nvPr/>
        </p:nvSpPr>
        <p:spPr>
          <a:xfrm>
            <a:off x="144938" y="3863703"/>
            <a:ext cx="5982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030A0"/>
                </a:solidFill>
              </a:rPr>
              <a:t>(1e-14)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A6EFB4-7C4C-8CB7-0436-3EC46DC31439}"/>
              </a:ext>
            </a:extLst>
          </p:cNvPr>
          <p:cNvSpPr txBox="1"/>
          <p:nvPr/>
        </p:nvSpPr>
        <p:spPr>
          <a:xfrm>
            <a:off x="123285" y="4724435"/>
            <a:ext cx="5982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030A0"/>
                </a:solidFill>
              </a:rPr>
              <a:t>(1e-16)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9F4D7A4-AE3B-CBBC-E1BA-43FBB4CFA212}"/>
              </a:ext>
            </a:extLst>
          </p:cNvPr>
          <p:cNvSpPr/>
          <p:nvPr/>
        </p:nvSpPr>
        <p:spPr bwMode="auto">
          <a:xfrm>
            <a:off x="1776207" y="3650558"/>
            <a:ext cx="277403" cy="277402"/>
          </a:xfrm>
          <a:prstGeom prst="ellipse">
            <a:avLst/>
          </a:prstGeom>
          <a:solidFill>
            <a:srgbClr val="FF8000">
              <a:alpha val="50980"/>
            </a:srgb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2E51833-816F-6F26-B24E-AF6B79E19170}"/>
              </a:ext>
            </a:extLst>
          </p:cNvPr>
          <p:cNvSpPr/>
          <p:nvPr/>
        </p:nvSpPr>
        <p:spPr bwMode="auto">
          <a:xfrm>
            <a:off x="5444081" y="3609462"/>
            <a:ext cx="277403" cy="277402"/>
          </a:xfrm>
          <a:prstGeom prst="ellipse">
            <a:avLst/>
          </a:prstGeom>
          <a:solidFill>
            <a:srgbClr val="FF8000">
              <a:alpha val="50980"/>
            </a:srgb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2D20133-2642-034C-AC95-E774BF2E91D4}"/>
              </a:ext>
            </a:extLst>
          </p:cNvPr>
          <p:cNvGrpSpPr/>
          <p:nvPr/>
        </p:nvGrpSpPr>
        <p:grpSpPr>
          <a:xfrm>
            <a:off x="2109210" y="5455474"/>
            <a:ext cx="4084262" cy="338554"/>
            <a:chOff x="2109210" y="5455474"/>
            <a:chExt cx="4084262" cy="338554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2C0D7586-1BC1-70B2-FE02-C1E95A30F572}"/>
                </a:ext>
              </a:extLst>
            </p:cNvPr>
            <p:cNvSpPr txBox="1"/>
            <p:nvPr/>
          </p:nvSpPr>
          <p:spPr>
            <a:xfrm>
              <a:off x="2348893" y="5455474"/>
              <a:ext cx="38445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Micro Mercury Trapped Ion Clock (M2TIC)</a:t>
              </a: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99BB680-D74E-EE00-C610-93552D5C3DDD}"/>
                </a:ext>
              </a:extLst>
            </p:cNvPr>
            <p:cNvSpPr/>
            <p:nvPr/>
          </p:nvSpPr>
          <p:spPr bwMode="auto">
            <a:xfrm>
              <a:off x="2109210" y="5482317"/>
              <a:ext cx="277403" cy="277402"/>
            </a:xfrm>
            <a:prstGeom prst="ellipse">
              <a:avLst/>
            </a:prstGeom>
            <a:solidFill>
              <a:srgbClr val="FF8000">
                <a:alpha val="50980"/>
              </a:srgbClr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0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044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/>
          <p:cNvSpPr txBox="1">
            <a:spLocks/>
          </p:cNvSpPr>
          <p:nvPr/>
        </p:nvSpPr>
        <p:spPr bwMode="auto">
          <a:xfrm>
            <a:off x="3892112" y="101305"/>
            <a:ext cx="4930226" cy="61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Calibri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/>
              <a:t>Basic Mercury Ion Clock Scheme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15597" y="1278639"/>
            <a:ext cx="170161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5EFDBA7-E86E-644B-B0F7-BB7DA853F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5642" y="1467055"/>
            <a:ext cx="1126816" cy="2658132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2D4CB7A-6917-3740-9893-0FA29215C26E}"/>
              </a:ext>
            </a:extLst>
          </p:cNvPr>
          <p:cNvSpPr txBox="1"/>
          <p:nvPr/>
        </p:nvSpPr>
        <p:spPr>
          <a:xfrm>
            <a:off x="6214420" y="1140725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199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Hg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grpSp>
        <p:nvGrpSpPr>
          <p:cNvPr id="18" name="Group 17"/>
          <p:cNvGrpSpPr/>
          <p:nvPr/>
        </p:nvGrpSpPr>
        <p:grpSpPr>
          <a:xfrm rot="5400000">
            <a:off x="6549112" y="2369094"/>
            <a:ext cx="1977716" cy="1126816"/>
            <a:chOff x="656614" y="681320"/>
            <a:chExt cx="5412796" cy="3704332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6614" y="681320"/>
              <a:ext cx="5412796" cy="3704332"/>
            </a:xfrm>
            <a:prstGeom prst="rect">
              <a:avLst/>
            </a:prstGeom>
          </p:spPr>
        </p:pic>
        <p:cxnSp>
          <p:nvCxnSpPr>
            <p:cNvPr id="20" name="Curved Connector 19"/>
            <p:cNvCxnSpPr/>
            <p:nvPr/>
          </p:nvCxnSpPr>
          <p:spPr>
            <a:xfrm rot="16200000" flipH="1">
              <a:off x="3477456" y="2950562"/>
              <a:ext cx="319680" cy="120955"/>
            </a:xfrm>
            <a:prstGeom prst="curvedConnector3">
              <a:avLst>
                <a:gd name="adj1" fmla="val 95946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urved Connector 20"/>
            <p:cNvCxnSpPr/>
            <p:nvPr/>
          </p:nvCxnSpPr>
          <p:spPr>
            <a:xfrm rot="5400000">
              <a:off x="3281500" y="2895968"/>
              <a:ext cx="327126" cy="237589"/>
            </a:xfrm>
            <a:prstGeom prst="curvedConnector3">
              <a:avLst>
                <a:gd name="adj1" fmla="val 94897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C27D61B-952D-8E4C-9A83-83516C7C5756}"/>
              </a:ext>
            </a:extLst>
          </p:cNvPr>
          <p:cNvGrpSpPr/>
          <p:nvPr/>
        </p:nvGrpSpPr>
        <p:grpSpPr>
          <a:xfrm>
            <a:off x="7413935" y="1183857"/>
            <a:ext cx="1535502" cy="1748645"/>
            <a:chOff x="6744262" y="3624568"/>
            <a:chExt cx="1535502" cy="1748645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1839FBB-69A8-5C47-9F5A-648931D25DD9}"/>
                </a:ext>
              </a:extLst>
            </p:cNvPr>
            <p:cNvCxnSpPr/>
            <p:nvPr/>
          </p:nvCxnSpPr>
          <p:spPr bwMode="auto">
            <a:xfrm>
              <a:off x="7503386" y="4002658"/>
              <a:ext cx="776378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1C19CDF-F585-0A4D-B893-C5C9946E0F36}"/>
                </a:ext>
              </a:extLst>
            </p:cNvPr>
            <p:cNvCxnSpPr/>
            <p:nvPr/>
          </p:nvCxnSpPr>
          <p:spPr bwMode="auto">
            <a:xfrm>
              <a:off x="7503386" y="5373213"/>
              <a:ext cx="776378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5C67338-A072-1448-A9CA-BE17E64B8A2D}"/>
                </a:ext>
              </a:extLst>
            </p:cNvPr>
            <p:cNvSpPr txBox="1"/>
            <p:nvPr/>
          </p:nvSpPr>
          <p:spPr>
            <a:xfrm>
              <a:off x="7520196" y="3624568"/>
              <a:ext cx="6864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202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  <a:r>
                <a:rPr lang="en-US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61DEFA8-ED64-EA4B-83FA-C22DB4F074C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854176" y="4008584"/>
              <a:ext cx="9223" cy="136462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6BE9114-7C77-D34D-A36C-3D2F3089ED8D}"/>
                </a:ext>
              </a:extLst>
            </p:cNvPr>
            <p:cNvSpPr txBox="1"/>
            <p:nvPr/>
          </p:nvSpPr>
          <p:spPr>
            <a:xfrm rot="16200000">
              <a:off x="7463684" y="4594078"/>
              <a:ext cx="78098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194 nm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2F854E2-79BB-3440-83B8-027A49809BA8}"/>
                </a:ext>
              </a:extLst>
            </p:cNvPr>
            <p:cNvCxnSpPr/>
            <p:nvPr/>
          </p:nvCxnSpPr>
          <p:spPr bwMode="auto">
            <a:xfrm>
              <a:off x="6744262" y="5373213"/>
              <a:ext cx="776378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85E05F7-DF0D-0D4B-B2F5-1FAC04194EA7}"/>
              </a:ext>
            </a:extLst>
          </p:cNvPr>
          <p:cNvCxnSpPr/>
          <p:nvPr/>
        </p:nvCxnSpPr>
        <p:spPr bwMode="auto">
          <a:xfrm>
            <a:off x="6801459" y="3070523"/>
            <a:ext cx="77637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15D4C11-1E2B-D9C7-0DA4-8F0BE1D51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76" y="1183857"/>
            <a:ext cx="4930276" cy="27332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41F2DF6-38A6-9A3C-721A-C886C46964D0}"/>
              </a:ext>
            </a:extLst>
          </p:cNvPr>
          <p:cNvSpPr txBox="1"/>
          <p:nvPr/>
        </p:nvSpPr>
        <p:spPr>
          <a:xfrm>
            <a:off x="4447611" y="1588444"/>
            <a:ext cx="9310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Electron source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BACA384-8972-0ED6-E05F-51CC68ECEDFD}"/>
              </a:ext>
            </a:extLst>
          </p:cNvPr>
          <p:cNvSpPr/>
          <p:nvPr/>
        </p:nvSpPr>
        <p:spPr bwMode="auto">
          <a:xfrm>
            <a:off x="4887966" y="1183857"/>
            <a:ext cx="627321" cy="40458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72736C3-DB4E-80FD-551C-DAAA55A9454F}"/>
              </a:ext>
            </a:extLst>
          </p:cNvPr>
          <p:cNvGrpSpPr/>
          <p:nvPr/>
        </p:nvGrpSpPr>
        <p:grpSpPr>
          <a:xfrm>
            <a:off x="373476" y="4263207"/>
            <a:ext cx="6880079" cy="1754326"/>
            <a:chOff x="391129" y="4481819"/>
            <a:chExt cx="7564476" cy="1754326"/>
          </a:xfrm>
        </p:grpSpPr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391129" y="4481819"/>
              <a:ext cx="5564513" cy="1754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sz="1800" b="1" i="1" dirty="0">
                  <a:solidFill>
                    <a:schemeClr val="accent2"/>
                  </a:solidFill>
                </a:rPr>
                <a:t>Advantages of using Hg ions as atomic reference</a:t>
              </a:r>
            </a:p>
            <a:p>
              <a:endParaRPr lang="en-US" altLang="en-US" sz="1800" b="1" i="1" dirty="0">
                <a:solidFill>
                  <a:schemeClr val="accent2"/>
                </a:solidFill>
              </a:endParaRPr>
            </a:p>
            <a:p>
              <a:pPr>
                <a:buFontTx/>
                <a:buChar char="•"/>
              </a:pPr>
              <a:r>
                <a:rPr lang="en-US" altLang="en-US" sz="1800" dirty="0">
                  <a:solidFill>
                    <a:schemeClr val="accent2"/>
                  </a:solidFill>
                </a:rPr>
                <a:t> No lasers </a:t>
              </a:r>
            </a:p>
            <a:p>
              <a:pPr>
                <a:buFontTx/>
                <a:buChar char="•"/>
              </a:pPr>
              <a:r>
                <a:rPr lang="en-US" altLang="en-US" sz="1800" dirty="0">
                  <a:solidFill>
                    <a:schemeClr val="accent2"/>
                  </a:solidFill>
                </a:rPr>
                <a:t> No microwave cavity</a:t>
              </a:r>
            </a:p>
            <a:p>
              <a:pPr>
                <a:buFontTx/>
                <a:buChar char="•"/>
              </a:pPr>
              <a:r>
                <a:rPr lang="en-US" altLang="en-US" sz="1800" dirty="0">
                  <a:solidFill>
                    <a:schemeClr val="accent2"/>
                  </a:solidFill>
                </a:rPr>
                <a:t> No oven</a:t>
              </a:r>
            </a:p>
            <a:p>
              <a:endParaRPr lang="en-US" altLang="en-US" sz="1800" dirty="0">
                <a:solidFill>
                  <a:schemeClr val="accent2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5F5CD5A-0FF7-0276-61D9-675E3B6428CC}"/>
                </a:ext>
              </a:extLst>
            </p:cNvPr>
            <p:cNvSpPr txBox="1"/>
            <p:nvPr/>
          </p:nvSpPr>
          <p:spPr>
            <a:xfrm>
              <a:off x="4187807" y="5052876"/>
              <a:ext cx="376779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Tx/>
                <a:buChar char="•"/>
              </a:pPr>
              <a:r>
                <a:rPr lang="en-US" altLang="en-US" sz="1800" dirty="0">
                  <a:solidFill>
                    <a:schemeClr val="accent2"/>
                  </a:solidFill>
                </a:rPr>
                <a:t> Low </a:t>
              </a:r>
              <a:r>
                <a:rPr lang="en-US" altLang="en-US" sz="1800" i="1" dirty="0">
                  <a:solidFill>
                    <a:schemeClr val="accent2"/>
                  </a:solidFill>
                </a:rPr>
                <a:t>g</a:t>
              </a:r>
              <a:r>
                <a:rPr lang="en-US" altLang="en-US" sz="1800" dirty="0">
                  <a:solidFill>
                    <a:schemeClr val="accent2"/>
                  </a:solidFill>
                </a:rPr>
                <a:t> sensitivity</a:t>
              </a:r>
            </a:p>
            <a:p>
              <a:pPr>
                <a:buFontTx/>
                <a:buChar char="•"/>
              </a:pPr>
              <a:r>
                <a:rPr lang="en-US" altLang="en-US" sz="1800" dirty="0">
                  <a:solidFill>
                    <a:schemeClr val="accent2"/>
                  </a:solidFill>
                </a:rPr>
                <a:t> Low </a:t>
              </a:r>
              <a:r>
                <a:rPr lang="en-US" altLang="en-US" sz="1800" i="1" dirty="0">
                  <a:solidFill>
                    <a:schemeClr val="accent2"/>
                  </a:solidFill>
                </a:rPr>
                <a:t>B</a:t>
              </a:r>
              <a:r>
                <a:rPr lang="en-US" altLang="en-US" sz="1800" dirty="0">
                  <a:solidFill>
                    <a:schemeClr val="accent2"/>
                  </a:solidFill>
                </a:rPr>
                <a:t> field sensitivity 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AA42CB93-C064-A8AF-7787-2E182C8E58DA}"/>
              </a:ext>
            </a:extLst>
          </p:cNvPr>
          <p:cNvSpPr txBox="1"/>
          <p:nvPr/>
        </p:nvSpPr>
        <p:spPr>
          <a:xfrm>
            <a:off x="2747980" y="5783578"/>
            <a:ext cx="6380017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+mn-lt"/>
              </a:rPr>
              <a:t>Cutler, L. S., </a:t>
            </a:r>
            <a:r>
              <a:rPr lang="en-US" sz="1100" dirty="0" err="1">
                <a:effectLst/>
                <a:latin typeface="+mn-lt"/>
              </a:rPr>
              <a:t>Giffard</a:t>
            </a:r>
            <a:r>
              <a:rPr lang="en-US" sz="1100" dirty="0">
                <a:effectLst/>
                <a:latin typeface="+mn-lt"/>
              </a:rPr>
              <a:t>, R. P. &amp; McGuire, M. D. A trapped mercury 199 ion frequency standard. In Proceedings of the 13th Annual Precise Time and Time Interval Systems and Applications Meeting 563–578 (1981).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A3E1BF6-5BFF-3221-77C8-E2ACFD17BD33}"/>
              </a:ext>
            </a:extLst>
          </p:cNvPr>
          <p:cNvSpPr txBox="1"/>
          <p:nvPr/>
        </p:nvSpPr>
        <p:spPr>
          <a:xfrm>
            <a:off x="2699594" y="6231937"/>
            <a:ext cx="6428403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91440" indent="-91440"/>
            <a:r>
              <a:rPr lang="en-US" sz="1100" dirty="0">
                <a:latin typeface="+mn-lt"/>
              </a:rPr>
              <a:t>“Integrated physics package of </a:t>
            </a:r>
            <a:r>
              <a:rPr lang="en-US" sz="1100" dirty="0" err="1">
                <a:latin typeface="+mn-lt"/>
              </a:rPr>
              <a:t>micromercury</a:t>
            </a:r>
            <a:r>
              <a:rPr lang="en-US" sz="1100" dirty="0">
                <a:latin typeface="+mn-lt"/>
              </a:rPr>
              <a:t> trapped ion clock with -10^-14 level frequency Stability,” T. Hoang </a:t>
            </a:r>
            <a:r>
              <a:rPr lang="en-US" sz="1100" i="1" dirty="0">
                <a:latin typeface="+mn-lt"/>
              </a:rPr>
              <a:t>et al</a:t>
            </a:r>
            <a:r>
              <a:rPr lang="en-US" sz="1100" dirty="0">
                <a:latin typeface="+mn-lt"/>
              </a:rPr>
              <a:t>., Appl. Phys. Lett. 119, 044001 (2021); </a:t>
            </a:r>
            <a:r>
              <a:rPr lang="en-US" sz="1100" dirty="0"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https://doi.org/10.1063/5.0049734</a:t>
            </a:r>
            <a:r>
              <a:rPr lang="en-US" sz="1100" dirty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243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/>
          <p:cNvSpPr txBox="1">
            <a:spLocks/>
          </p:cNvSpPr>
          <p:nvPr/>
        </p:nvSpPr>
        <p:spPr bwMode="auto">
          <a:xfrm>
            <a:off x="3501736" y="101305"/>
            <a:ext cx="5642264" cy="61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Calibri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err="1"/>
              <a:t>SWaP</a:t>
            </a:r>
            <a:r>
              <a:rPr lang="en-US" dirty="0"/>
              <a:t> Reduction Approaches in Hg+ Clock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2C60F3E-2C68-F186-F840-F6F37118D4B3}"/>
              </a:ext>
            </a:extLst>
          </p:cNvPr>
          <p:cNvGrpSpPr/>
          <p:nvPr/>
        </p:nvGrpSpPr>
        <p:grpSpPr>
          <a:xfrm>
            <a:off x="1297489" y="1734681"/>
            <a:ext cx="5141811" cy="2734056"/>
            <a:chOff x="373476" y="1183857"/>
            <a:chExt cx="5141811" cy="273327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15D4C11-1E2B-D9C7-0DA4-8F0BE1D51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3476" y="1183857"/>
              <a:ext cx="4930276" cy="273327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41F2DF6-38A6-9A3C-721A-C886C46964D0}"/>
                </a:ext>
              </a:extLst>
            </p:cNvPr>
            <p:cNvSpPr txBox="1"/>
            <p:nvPr/>
          </p:nvSpPr>
          <p:spPr>
            <a:xfrm>
              <a:off x="4447611" y="1588444"/>
              <a:ext cx="93104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Electron source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BACA384-8972-0ED6-E05F-51CC68ECEDFD}"/>
                </a:ext>
              </a:extLst>
            </p:cNvPr>
            <p:cNvSpPr/>
            <p:nvPr/>
          </p:nvSpPr>
          <p:spPr bwMode="auto">
            <a:xfrm>
              <a:off x="4887966" y="1183857"/>
              <a:ext cx="627321" cy="40458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06" charset="0"/>
              </a:endParaRP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C0A756D4-A58D-6BDE-98D3-72AC0E3FB9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5871" y="945349"/>
            <a:ext cx="1472854" cy="1694791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3B67AC79-C46B-8C9D-870F-786CE91F8808}"/>
              </a:ext>
            </a:extLst>
          </p:cNvPr>
          <p:cNvGrpSpPr/>
          <p:nvPr/>
        </p:nvGrpSpPr>
        <p:grpSpPr>
          <a:xfrm>
            <a:off x="4147118" y="787043"/>
            <a:ext cx="2080647" cy="1007278"/>
            <a:chOff x="4147118" y="787043"/>
            <a:chExt cx="2080647" cy="1007278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0FE00A7-3B5A-7CD1-D091-A8BC16CB4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4247217" y="686944"/>
              <a:ext cx="874548" cy="1074746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7C97B93-8D77-ABC7-242D-81EE02C14171}"/>
                </a:ext>
              </a:extLst>
            </p:cNvPr>
            <p:cNvSpPr txBox="1"/>
            <p:nvPr/>
          </p:nvSpPr>
          <p:spPr>
            <a:xfrm>
              <a:off x="4980777" y="1271101"/>
              <a:ext cx="12469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UV single photon APD??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85DBBCA-81CC-818F-C2A5-E3D8A272B0F8}"/>
              </a:ext>
            </a:extLst>
          </p:cNvPr>
          <p:cNvGrpSpPr/>
          <p:nvPr/>
        </p:nvGrpSpPr>
        <p:grpSpPr>
          <a:xfrm>
            <a:off x="2314149" y="4747723"/>
            <a:ext cx="1717524" cy="1686329"/>
            <a:chOff x="2314149" y="4747723"/>
            <a:chExt cx="1717524" cy="168632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AA3EA767-6A6F-5794-10AD-24CBFD53C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14149" y="4747723"/>
              <a:ext cx="1656092" cy="832427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15FD205-1BFA-79A6-10E4-13019733962A}"/>
                </a:ext>
              </a:extLst>
            </p:cNvPr>
            <p:cNvSpPr txBox="1"/>
            <p:nvPr/>
          </p:nvSpPr>
          <p:spPr>
            <a:xfrm>
              <a:off x="2891206" y="5272615"/>
              <a:ext cx="114046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O. </a:t>
              </a:r>
              <a:r>
                <a:rPr lang="en-US" sz="11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Momeni</a:t>
              </a:r>
              <a:r>
                <a:rPr lang="en-US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, UCD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B5506FE-8C67-C295-31E9-4CFDE4DD0812}"/>
                </a:ext>
              </a:extLst>
            </p:cNvPr>
            <p:cNvSpPr txBox="1"/>
            <p:nvPr/>
          </p:nvSpPr>
          <p:spPr>
            <a:xfrm>
              <a:off x="2560958" y="5695388"/>
              <a:ext cx="133115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High speed CMOS Electronics?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8D68C62-2BDC-E26E-357A-B8F8C7AA6607}"/>
              </a:ext>
            </a:extLst>
          </p:cNvPr>
          <p:cNvGrpSpPr/>
          <p:nvPr/>
        </p:nvGrpSpPr>
        <p:grpSpPr>
          <a:xfrm>
            <a:off x="27917" y="3075709"/>
            <a:ext cx="1448637" cy="1805715"/>
            <a:chOff x="27917" y="3075709"/>
            <a:chExt cx="1448637" cy="1805715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89A3147B-3000-411F-9872-6788D437C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917" y="3075709"/>
              <a:ext cx="1207648" cy="1026824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41965FA-0C70-6BFE-A1E8-973EDEBAA79D}"/>
                </a:ext>
              </a:extLst>
            </p:cNvPr>
            <p:cNvSpPr txBox="1"/>
            <p:nvPr/>
          </p:nvSpPr>
          <p:spPr>
            <a:xfrm>
              <a:off x="145400" y="4142760"/>
              <a:ext cx="133115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Ultra-low power oscillator??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DEE008B-11CF-F623-A7E6-B2B104F26805}"/>
              </a:ext>
            </a:extLst>
          </p:cNvPr>
          <p:cNvGrpSpPr/>
          <p:nvPr/>
        </p:nvGrpSpPr>
        <p:grpSpPr>
          <a:xfrm>
            <a:off x="4319669" y="4718618"/>
            <a:ext cx="1908096" cy="1778976"/>
            <a:chOff x="4319669" y="4718618"/>
            <a:chExt cx="1908096" cy="177897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6037111-8B92-E6FE-CA6F-B5F25EEA9667}"/>
                </a:ext>
              </a:extLst>
            </p:cNvPr>
            <p:cNvGrpSpPr/>
            <p:nvPr/>
          </p:nvGrpSpPr>
          <p:grpSpPr>
            <a:xfrm>
              <a:off x="4374709" y="4718618"/>
              <a:ext cx="1853056" cy="1499990"/>
              <a:chOff x="4131526" y="4983156"/>
              <a:chExt cx="1853056" cy="1499990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AA0C8299-D88F-8A08-37B3-80CDB3174F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31526" y="5012261"/>
                <a:ext cx="1694311" cy="1470885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139B016-4133-685A-B175-DCC94FA4327A}"/>
                  </a:ext>
                </a:extLst>
              </p:cNvPr>
              <p:cNvSpPr txBox="1"/>
              <p:nvPr/>
            </p:nvSpPr>
            <p:spPr>
              <a:xfrm>
                <a:off x="4978681" y="4983156"/>
                <a:ext cx="100590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000090"/>
                    </a:solidFill>
                  </a:rPr>
                  <a:t>DARPA IMPACT Trap PKG: 3 cc</a:t>
                </a: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763E30D-3219-0A88-77A5-08C3A0740BE1}"/>
                </a:ext>
              </a:extLst>
            </p:cNvPr>
            <p:cNvSpPr txBox="1"/>
            <p:nvPr/>
          </p:nvSpPr>
          <p:spPr>
            <a:xfrm>
              <a:off x="4319669" y="6189817"/>
              <a:ext cx="18644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Yb+ micro tube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2318D8B-4918-3CC4-A8F1-BC35AFE403A2}"/>
              </a:ext>
            </a:extLst>
          </p:cNvPr>
          <p:cNvGrpSpPr/>
          <p:nvPr/>
        </p:nvGrpSpPr>
        <p:grpSpPr>
          <a:xfrm>
            <a:off x="6332553" y="2935687"/>
            <a:ext cx="2709181" cy="1812036"/>
            <a:chOff x="6332553" y="2935687"/>
            <a:chExt cx="2709181" cy="181203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62C6BB8-5D2D-C916-EF67-6058230DC453}"/>
                </a:ext>
              </a:extLst>
            </p:cNvPr>
            <p:cNvGrpSpPr/>
            <p:nvPr/>
          </p:nvGrpSpPr>
          <p:grpSpPr>
            <a:xfrm>
              <a:off x="6332553" y="3066322"/>
              <a:ext cx="1617679" cy="1681401"/>
              <a:chOff x="6763976" y="2988538"/>
              <a:chExt cx="1963053" cy="1991779"/>
            </a:xfrm>
          </p:grpSpPr>
          <p:pic>
            <p:nvPicPr>
              <p:cNvPr id="1026" name="Picture 2" descr="Plasma display - Wikipedia">
                <a:extLst>
                  <a:ext uri="{FF2B5EF4-FFF2-40B4-BE49-F238E27FC236}">
                    <a16:creationId xmlns:a16="http://schemas.microsoft.com/office/drawing/2014/main" id="{E30AE700-7B5E-DAB8-515B-833DC55AD7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63976" y="2988538"/>
                <a:ext cx="1963053" cy="14703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85BCFC4-CBA2-6D30-EF43-513589B009EC}"/>
                  </a:ext>
                </a:extLst>
              </p:cNvPr>
              <p:cNvSpPr txBox="1"/>
              <p:nvPr/>
            </p:nvSpPr>
            <p:spPr>
              <a:xfrm>
                <a:off x="6893513" y="3491909"/>
                <a:ext cx="1088964" cy="510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Plasma TV</a:t>
                </a:r>
              </a:p>
              <a:p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(Wikipedia)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5FDC5E4-27FC-5F95-7D99-876BCB683B2B}"/>
                  </a:ext>
                </a:extLst>
              </p:cNvPr>
              <p:cNvSpPr txBox="1"/>
              <p:nvPr/>
            </p:nvSpPr>
            <p:spPr>
              <a:xfrm>
                <a:off x="7200789" y="4457097"/>
                <a:ext cx="13484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Micro discharge lamp??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FC53C26-08A3-8E0D-F700-8B452D544EB6}"/>
                </a:ext>
              </a:extLst>
            </p:cNvPr>
            <p:cNvGrpSpPr/>
            <p:nvPr/>
          </p:nvGrpSpPr>
          <p:grpSpPr>
            <a:xfrm>
              <a:off x="7950232" y="2935687"/>
              <a:ext cx="1091502" cy="1248063"/>
              <a:chOff x="7950232" y="2935687"/>
              <a:chExt cx="1091502" cy="1248063"/>
            </a:xfrm>
          </p:grpSpPr>
          <p:pic>
            <p:nvPicPr>
              <p:cNvPr id="1034" name="Picture 10" descr="Eden Park - Continuous Disinfection | Champaign IL">
                <a:extLst>
                  <a:ext uri="{FF2B5EF4-FFF2-40B4-BE49-F238E27FC236}">
                    <a16:creationId xmlns:a16="http://schemas.microsoft.com/office/drawing/2014/main" id="{23D5F2FD-DDBF-3DC2-6FD0-37E936F0176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50232" y="2935687"/>
                <a:ext cx="816987" cy="7710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275E5A6-6616-D938-BC25-32BD88F57569}"/>
                  </a:ext>
                </a:extLst>
              </p:cNvPr>
              <p:cNvSpPr txBox="1"/>
              <p:nvPr/>
            </p:nvSpPr>
            <p:spPr>
              <a:xfrm>
                <a:off x="7961152" y="3660530"/>
                <a:ext cx="10805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Lighting industry</a:t>
                </a:r>
              </a:p>
            </p:txBody>
          </p:sp>
        </p:grpSp>
      </p:grpSp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19BDE11E-F349-89FE-733B-ED79EE1B882B}"/>
                  </a:ext>
                </a:extLst>
              </p14:cNvPr>
              <p14:cNvContentPartPr/>
              <p14:nvPr/>
            </p14:nvContentPartPr>
            <p14:xfrm>
              <a:off x="7113092" y="4660094"/>
              <a:ext cx="676800" cy="62964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19BDE11E-F349-89FE-733B-ED79EE1B882B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095092" y="4642454"/>
                <a:ext cx="712440" cy="66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BF8F5FC7-CA48-27F2-9CE0-C9CD103DAE12}"/>
                  </a:ext>
                </a:extLst>
              </p14:cNvPr>
              <p14:cNvContentPartPr/>
              <p14:nvPr/>
            </p14:nvContentPartPr>
            <p14:xfrm>
              <a:off x="5273534" y="5832678"/>
              <a:ext cx="676800" cy="62964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BF8F5FC7-CA48-27F2-9CE0-C9CD103DAE1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255534" y="5815038"/>
                <a:ext cx="712440" cy="66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B3ADE925-2A29-001A-47A7-B266F16E0AB8}"/>
                  </a:ext>
                </a:extLst>
              </p14:cNvPr>
              <p14:cNvContentPartPr/>
              <p14:nvPr/>
            </p14:nvContentPartPr>
            <p14:xfrm>
              <a:off x="3304885" y="5940254"/>
              <a:ext cx="676800" cy="629640"/>
            </p14:xfrm>
          </p:contentPart>
        </mc:Choice>
        <mc:Fallback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B3ADE925-2A29-001A-47A7-B266F16E0AB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286885" y="5922614"/>
                <a:ext cx="712440" cy="66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0C75EF90-1470-A5B9-D8CF-76266AD62597}"/>
                  </a:ext>
                </a:extLst>
              </p14:cNvPr>
              <p14:cNvContentPartPr/>
              <p14:nvPr/>
            </p14:nvContentPartPr>
            <p14:xfrm>
              <a:off x="7468094" y="2164320"/>
              <a:ext cx="676800" cy="629640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0C75EF90-1470-A5B9-D8CF-76266AD62597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450094" y="2146680"/>
                <a:ext cx="712440" cy="66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3379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379122" y="170965"/>
            <a:ext cx="5512444" cy="612648"/>
          </a:xfrm>
        </p:spPr>
        <p:txBody>
          <a:bodyPr/>
          <a:lstStyle/>
          <a:p>
            <a:pPr algn="r"/>
            <a:r>
              <a:rPr lang="en-US" dirty="0"/>
              <a:t>Micro Mercury Ion Trap Tube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67E4DB-0A0E-BD48-9C02-E65566FC06CF}"/>
              </a:ext>
            </a:extLst>
          </p:cNvPr>
          <p:cNvSpPr/>
          <p:nvPr/>
        </p:nvSpPr>
        <p:spPr bwMode="auto">
          <a:xfrm>
            <a:off x="712270" y="1681153"/>
            <a:ext cx="1666852" cy="2511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06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02B470E-4C55-B134-1670-40F371357262}"/>
              </a:ext>
            </a:extLst>
          </p:cNvPr>
          <p:cNvGrpSpPr/>
          <p:nvPr/>
        </p:nvGrpSpPr>
        <p:grpSpPr>
          <a:xfrm>
            <a:off x="548920" y="2828755"/>
            <a:ext cx="3835373" cy="3229285"/>
            <a:chOff x="633628" y="2615418"/>
            <a:chExt cx="3835373" cy="322928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D99217B-9203-EE4C-89ED-5C8BAA7E2EAA}"/>
                </a:ext>
              </a:extLst>
            </p:cNvPr>
            <p:cNvGrpSpPr/>
            <p:nvPr/>
          </p:nvGrpSpPr>
          <p:grpSpPr>
            <a:xfrm>
              <a:off x="633628" y="2615418"/>
              <a:ext cx="3639272" cy="2845182"/>
              <a:chOff x="454590" y="2404928"/>
              <a:chExt cx="4117410" cy="3302179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2E70E561-B643-7645-832E-5FD8D34A43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4590" y="2404928"/>
                <a:ext cx="4117410" cy="3302179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A6BC91E-2225-A944-8585-F1D69FB7354F}"/>
                  </a:ext>
                </a:extLst>
              </p:cNvPr>
              <p:cNvSpPr txBox="1"/>
              <p:nvPr/>
            </p:nvSpPr>
            <p:spPr>
              <a:xfrm>
                <a:off x="872502" y="2584160"/>
                <a:ext cx="1957324" cy="47163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1A060AC-857B-1444-B12E-0E96285FAC5D}"/>
                </a:ext>
              </a:extLst>
            </p:cNvPr>
            <p:cNvSpPr txBox="1"/>
            <p:nvPr/>
          </p:nvSpPr>
          <p:spPr>
            <a:xfrm>
              <a:off x="949505" y="4677113"/>
              <a:ext cx="22942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 fitted lifetime is </a:t>
              </a:r>
              <a:r>
                <a:rPr lang="en-US" dirty="0">
                  <a:solidFill>
                    <a:srgbClr val="FF0000"/>
                  </a:solidFill>
                </a:rPr>
                <a:t>260</a:t>
              </a:r>
              <a:r>
                <a:rPr lang="en-US" dirty="0"/>
                <a:t> days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438A61E-C61C-B943-84CE-9C5DE8CC98BE}"/>
                </a:ext>
              </a:extLst>
            </p:cNvPr>
            <p:cNvSpPr txBox="1"/>
            <p:nvPr/>
          </p:nvSpPr>
          <p:spPr>
            <a:xfrm>
              <a:off x="633628" y="5536926"/>
              <a:ext cx="38353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The actual lifetime may be well &gt; 260 days. 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72D8BF0-FA2B-3046-9687-2ECAD9C83C45}"/>
              </a:ext>
            </a:extLst>
          </p:cNvPr>
          <p:cNvSpPr/>
          <p:nvPr/>
        </p:nvSpPr>
        <p:spPr>
          <a:xfrm>
            <a:off x="110704" y="853397"/>
            <a:ext cx="5804866" cy="1762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Trap vacuum tube fabricated using the glass-metal seal approach.</a:t>
            </a:r>
          </a:p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Sapphire windows, DUV transmission, impermeable to helium.</a:t>
            </a:r>
          </a:p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Constructed from materials to withstand bake-out to 400 ˚C.</a:t>
            </a:r>
          </a:p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Use of field emission electron (FEA) source.</a:t>
            </a:r>
          </a:p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Non-evaporative getter to maintain high vacuum.</a:t>
            </a:r>
          </a:p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Helium buffer gas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F688F6F-C175-6248-B529-B556C27C2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9638" y="915611"/>
            <a:ext cx="1942092" cy="1881129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6D488286-60EB-D2C1-AC96-2A5890C35187}"/>
              </a:ext>
            </a:extLst>
          </p:cNvPr>
          <p:cNvGrpSpPr/>
          <p:nvPr/>
        </p:nvGrpSpPr>
        <p:grpSpPr>
          <a:xfrm>
            <a:off x="4678849" y="3350993"/>
            <a:ext cx="4161827" cy="2860936"/>
            <a:chOff x="4678849" y="3350993"/>
            <a:chExt cx="4161827" cy="286093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22AECD8-7687-9844-80C9-4BB7CF5109A6}"/>
                </a:ext>
              </a:extLst>
            </p:cNvPr>
            <p:cNvSpPr txBox="1"/>
            <p:nvPr/>
          </p:nvSpPr>
          <p:spPr>
            <a:xfrm>
              <a:off x="5688935" y="3350993"/>
              <a:ext cx="1183503" cy="4716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5A51E36-71CF-1748-813D-DA1D9F95CC7D}"/>
                </a:ext>
              </a:extLst>
            </p:cNvPr>
            <p:cNvSpPr txBox="1"/>
            <p:nvPr/>
          </p:nvSpPr>
          <p:spPr>
            <a:xfrm>
              <a:off x="7281633" y="4612011"/>
              <a:ext cx="1183503" cy="4716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3110C4D-E55A-DE65-547D-ACC4573E3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47141" y="4238142"/>
              <a:ext cx="811492" cy="845507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FEC4A4D-AEEC-4B1E-FEDE-CE0F8491C2BD}"/>
                </a:ext>
              </a:extLst>
            </p:cNvPr>
            <p:cNvGrpSpPr/>
            <p:nvPr/>
          </p:nvGrpSpPr>
          <p:grpSpPr>
            <a:xfrm>
              <a:off x="4678849" y="3562858"/>
              <a:ext cx="3728532" cy="2420345"/>
              <a:chOff x="4468117" y="3276250"/>
              <a:chExt cx="4669539" cy="3333755"/>
            </a:xfrm>
          </p:grpSpPr>
          <p:pic>
            <p:nvPicPr>
              <p:cNvPr id="11" name="Picture 15" descr="FEA2-HELIUM-MERCURY.png">
                <a:extLst>
                  <a:ext uri="{FF2B5EF4-FFF2-40B4-BE49-F238E27FC236}">
                    <a16:creationId xmlns:a16="http://schemas.microsoft.com/office/drawing/2014/main" id="{F397932A-CC45-30F3-EA32-0F0BFD2285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5981" y="3276250"/>
                <a:ext cx="4271675" cy="290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TextBox 6">
                <a:extLst>
                  <a:ext uri="{FF2B5EF4-FFF2-40B4-BE49-F238E27FC236}">
                    <a16:creationId xmlns:a16="http://schemas.microsoft.com/office/drawing/2014/main" id="{30F81244-62E0-A2AB-6546-92B907C5630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05399" y="6228470"/>
                <a:ext cx="1182298" cy="3815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1200" dirty="0">
                    <a:latin typeface="Arial" charset="0"/>
                  </a:rPr>
                  <a:t>Voltage (V)</a:t>
                </a: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A56DC404-DE63-B62A-1DD7-790E4151D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53250" y="5064448"/>
                <a:ext cx="269875" cy="293688"/>
              </a:xfrm>
              <a:prstGeom prst="ellipse">
                <a:avLst/>
              </a:prstGeom>
              <a:noFill/>
              <a:ln w="57150">
                <a:solidFill>
                  <a:srgbClr val="660066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000000">
                    <a:alpha val="34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algn="ctr" eaLnBrk="1" hangingPunct="1"/>
                <a:endParaRPr lang="x-none" altLang="x-none" sz="120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6F910185-3BE1-441A-1FDA-13397AEB154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6735913" y="4536060"/>
                <a:ext cx="877077" cy="575585"/>
              </a:xfrm>
              <a:prstGeom prst="straightConnector1">
                <a:avLst/>
              </a:prstGeom>
              <a:noFill/>
              <a:ln w="57150">
                <a:solidFill>
                  <a:srgbClr val="000090"/>
                </a:solidFill>
                <a:round/>
                <a:headEnd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" name="TextBox 10">
                <a:extLst>
                  <a:ext uri="{FF2B5EF4-FFF2-40B4-BE49-F238E27FC236}">
                    <a16:creationId xmlns:a16="http://schemas.microsoft.com/office/drawing/2014/main" id="{29753450-DD47-85D9-566F-1E061D4DC0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3837" y="4166172"/>
                <a:ext cx="1409473" cy="3815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1200"/>
                  <a:t>Operating here</a:t>
                </a:r>
              </a:p>
            </p:txBody>
          </p:sp>
          <p:sp>
            <p:nvSpPr>
              <p:cNvPr id="24" name="TextBox 5">
                <a:extLst>
                  <a:ext uri="{FF2B5EF4-FFF2-40B4-BE49-F238E27FC236}">
                    <a16:creationId xmlns:a16="http://schemas.microsoft.com/office/drawing/2014/main" id="{B0AD6AC8-4E7F-52E4-6946-FBFA184FCE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3930387" y="4642586"/>
                <a:ext cx="1422367" cy="346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x-none" sz="1200">
                    <a:latin typeface="Arial" charset="0"/>
                  </a:rPr>
                  <a:t>Current (</a:t>
                </a:r>
                <a:r>
                  <a:rPr lang="en-US" altLang="x-none" sz="1200" dirty="0" err="1">
                    <a:latin typeface="Arial" charset="0"/>
                  </a:rPr>
                  <a:t>μA</a:t>
                </a:r>
                <a:r>
                  <a:rPr lang="en-US" altLang="x-none" sz="1200" dirty="0">
                    <a:latin typeface="Arial" charset="0"/>
                  </a:rPr>
                  <a:t>)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5DC87C7-0CE5-1DD0-6AE2-70DD8C6497BC}"/>
                </a:ext>
              </a:extLst>
            </p:cNvPr>
            <p:cNvSpPr txBox="1"/>
            <p:nvPr/>
          </p:nvSpPr>
          <p:spPr>
            <a:xfrm>
              <a:off x="5870879" y="3703308"/>
              <a:ext cx="12471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FEA I-V curve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AEFD5D7-D093-3FD6-C2D9-2D290A823BF8}"/>
                </a:ext>
              </a:extLst>
            </p:cNvPr>
            <p:cNvSpPr txBox="1"/>
            <p:nvPr/>
          </p:nvSpPr>
          <p:spPr>
            <a:xfrm>
              <a:off x="4931914" y="5904152"/>
              <a:ext cx="39087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&lt;10 </a:t>
              </a:r>
              <a:r>
                <a:rPr lang="en-US" b="1" dirty="0" err="1">
                  <a:solidFill>
                    <a:srgbClr val="FF0000"/>
                  </a:solidFill>
                </a:rPr>
                <a:t>mW</a:t>
              </a:r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dirty="0"/>
                <a:t>DC power,  normally operate infrequently.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598ECD4-E0A1-77C5-7DF5-B3E73BFAD62A}"/>
              </a:ext>
            </a:extLst>
          </p:cNvPr>
          <p:cNvSpPr txBox="1"/>
          <p:nvPr/>
        </p:nvSpPr>
        <p:spPr>
          <a:xfrm>
            <a:off x="2699594" y="6231937"/>
            <a:ext cx="6428403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91440" indent="-91440"/>
            <a:r>
              <a:rPr lang="en-US" sz="1100" dirty="0">
                <a:latin typeface="+mn-lt"/>
              </a:rPr>
              <a:t>“Integrated physics package of micro mercury trapped ion clock with -10^-14 level frequency Stability,” T. Hoang </a:t>
            </a:r>
            <a:r>
              <a:rPr lang="en-US" sz="1100" i="1" dirty="0">
                <a:latin typeface="+mn-lt"/>
              </a:rPr>
              <a:t>et al</a:t>
            </a:r>
            <a:r>
              <a:rPr lang="en-US" sz="1100" dirty="0">
                <a:latin typeface="+mn-lt"/>
              </a:rPr>
              <a:t>., Appl. Phys. Lett. 119, 044001 (2021); </a:t>
            </a:r>
            <a:r>
              <a:rPr lang="en-US" sz="1100" dirty="0">
                <a:latin typeface="+mn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https://doi.org/10.1063/5.0049734</a:t>
            </a:r>
            <a:r>
              <a:rPr lang="en-US" sz="1100" dirty="0">
                <a:latin typeface="+mn-lt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5ED6E0-1FFA-4941-85FF-B01DA869E1BC}"/>
              </a:ext>
            </a:extLst>
          </p:cNvPr>
          <p:cNvSpPr txBox="1"/>
          <p:nvPr/>
        </p:nvSpPr>
        <p:spPr>
          <a:xfrm>
            <a:off x="6489637" y="2800843"/>
            <a:ext cx="1942427" cy="6001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</a:rPr>
              <a:t>U3.1 sealed tube has been working over 4 years without any sign of degradation</a:t>
            </a:r>
          </a:p>
        </p:txBody>
      </p:sp>
    </p:spTree>
    <p:extLst>
      <p:ext uri="{BB962C8B-B14F-4D97-AF65-F5344CB8AC3E}">
        <p14:creationId xmlns:p14="http://schemas.microsoft.com/office/powerpoint/2010/main" val="118443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7350046" y="909098"/>
            <a:ext cx="134756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  <a:latin typeface="Calibri" panose="020F0502020204030204" pitchFamily="34" charset="0"/>
              </a:rPr>
              <a:t>Mercury micro discharge lamp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1B0C1F4-D447-AD4D-8E67-207A68879A8E}"/>
              </a:ext>
            </a:extLst>
          </p:cNvPr>
          <p:cNvSpPr/>
          <p:nvPr/>
        </p:nvSpPr>
        <p:spPr>
          <a:xfrm>
            <a:off x="110874" y="811518"/>
            <a:ext cx="686142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The dielectric barrier micro cavity plasma discharge lamp design.</a:t>
            </a:r>
          </a:p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Helium carrier gas provides transient excited He dimers for efficient one-step Hg ion excitation and 194 nm generation.</a:t>
            </a:r>
          </a:p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Pulsed high voltage plasma excitation for intense efficient light production.</a:t>
            </a:r>
          </a:p>
        </p:txBody>
      </p:sp>
      <p:sp>
        <p:nvSpPr>
          <p:cNvPr id="25" name="Title 6">
            <a:extLst>
              <a:ext uri="{FF2B5EF4-FFF2-40B4-BE49-F238E27FC236}">
                <a16:creationId xmlns:a16="http://schemas.microsoft.com/office/drawing/2014/main" id="{21012835-E81C-4E4F-AC13-F312533DF7B4}"/>
              </a:ext>
            </a:extLst>
          </p:cNvPr>
          <p:cNvSpPr txBox="1">
            <a:spLocks/>
          </p:cNvSpPr>
          <p:nvPr/>
        </p:nvSpPr>
        <p:spPr bwMode="auto">
          <a:xfrm>
            <a:off x="3240951" y="109270"/>
            <a:ext cx="5762547" cy="61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Calibri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r"/>
            <a:r>
              <a:rPr lang="en-US" dirty="0"/>
              <a:t>194 nm DUV Micro Plasma Discharge Lamp</a:t>
            </a:r>
          </a:p>
        </p:txBody>
      </p:sp>
      <p:pic>
        <p:nvPicPr>
          <p:cNvPr id="17" name="Picture 16" descr="A close up of a map&#10;&#10;Description automatically generated">
            <a:extLst>
              <a:ext uri="{FF2B5EF4-FFF2-40B4-BE49-F238E27FC236}">
                <a16:creationId xmlns:a16="http://schemas.microsoft.com/office/drawing/2014/main" id="{C1299BF0-7D7F-1248-8AED-7AFB148E91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399" y="4407343"/>
            <a:ext cx="2939546" cy="2239655"/>
          </a:xfrm>
          <a:prstGeom prst="rect">
            <a:avLst/>
          </a:prstGeom>
        </p:spPr>
      </p:pic>
      <p:pic>
        <p:nvPicPr>
          <p:cNvPr id="18" name="Picture 17" descr="A clock on the wall&#10;&#10;Description automatically generated">
            <a:extLst>
              <a:ext uri="{FF2B5EF4-FFF2-40B4-BE49-F238E27FC236}">
                <a16:creationId xmlns:a16="http://schemas.microsoft.com/office/drawing/2014/main" id="{9FB056EE-695F-9646-9DEC-276A7A07EBB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390051" y="2277970"/>
            <a:ext cx="1377493" cy="1237636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00890B1-7FE3-4958-46D2-AE09ED9D91D4}"/>
              </a:ext>
            </a:extLst>
          </p:cNvPr>
          <p:cNvGrpSpPr/>
          <p:nvPr/>
        </p:nvGrpSpPr>
        <p:grpSpPr>
          <a:xfrm>
            <a:off x="5806195" y="3771596"/>
            <a:ext cx="3197304" cy="2856609"/>
            <a:chOff x="5806195" y="3771596"/>
            <a:chExt cx="3197304" cy="285660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2975552-D752-5240-9D4D-6BD5A4053025}"/>
                </a:ext>
              </a:extLst>
            </p:cNvPr>
            <p:cNvSpPr txBox="1"/>
            <p:nvPr/>
          </p:nvSpPr>
          <p:spPr>
            <a:xfrm>
              <a:off x="6554265" y="3771596"/>
              <a:ext cx="17604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Optical pumping time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7B45E8D-67E3-6072-CB03-F8EFF3F64F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46696" y="4084520"/>
              <a:ext cx="2806700" cy="20447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2BC8487-F107-CDD2-A6AD-D20474AC6C1D}"/>
                </a:ext>
              </a:extLst>
            </p:cNvPr>
            <p:cNvSpPr txBox="1"/>
            <p:nvPr/>
          </p:nvSpPr>
          <p:spPr>
            <a:xfrm>
              <a:off x="5806195" y="6104985"/>
              <a:ext cx="3197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Sub-second pumping time has been demonstrated with </a:t>
              </a:r>
              <a:r>
                <a:rPr lang="en-US" b="1" dirty="0">
                  <a:solidFill>
                    <a:srgbClr val="FF0000"/>
                  </a:solidFill>
                </a:rPr>
                <a:t>300 </a:t>
              </a:r>
              <a:r>
                <a:rPr lang="en-US" b="1" dirty="0" err="1">
                  <a:solidFill>
                    <a:srgbClr val="FF0000"/>
                  </a:solidFill>
                </a:rPr>
                <a:t>mW</a:t>
              </a:r>
              <a:r>
                <a:rPr lang="en-US" dirty="0"/>
                <a:t> DC power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A33145A-B65D-365D-6B00-60D5B9C181FC}"/>
              </a:ext>
            </a:extLst>
          </p:cNvPr>
          <p:cNvSpPr txBox="1"/>
          <p:nvPr/>
        </p:nvSpPr>
        <p:spPr>
          <a:xfrm rot="16200000">
            <a:off x="6813928" y="2432832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Lamp driver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49A75D-B4DF-CFD9-8468-BA8A81D494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8775" y="1408579"/>
            <a:ext cx="869034" cy="75843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D216C40-894A-C1F5-535A-91EE4DA80757}"/>
              </a:ext>
            </a:extLst>
          </p:cNvPr>
          <p:cNvGrpSpPr/>
          <p:nvPr/>
        </p:nvGrpSpPr>
        <p:grpSpPr>
          <a:xfrm>
            <a:off x="263233" y="1985681"/>
            <a:ext cx="6521075" cy="1703636"/>
            <a:chOff x="263233" y="1985681"/>
            <a:chExt cx="6521075" cy="1703636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3233" y="1985681"/>
              <a:ext cx="3929860" cy="170363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21AA05A-E406-7D4A-B161-4DA6D884A483}"/>
                </a:ext>
              </a:extLst>
            </p:cNvPr>
            <p:cNvSpPr txBox="1"/>
            <p:nvPr/>
          </p:nvSpPr>
          <p:spPr>
            <a:xfrm>
              <a:off x="4095442" y="2504972"/>
              <a:ext cx="25912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Micro plasma discharge concept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50FFCC1-9872-7AB7-6127-443E5E6BFE16}"/>
                </a:ext>
              </a:extLst>
            </p:cNvPr>
            <p:cNvSpPr txBox="1"/>
            <p:nvPr/>
          </p:nvSpPr>
          <p:spPr>
            <a:xfrm>
              <a:off x="4152244" y="2822750"/>
              <a:ext cx="2632064" cy="6001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100" dirty="0">
                  <a:effectLst/>
                  <a:latin typeface="Times"/>
                </a:rPr>
                <a:t>S.-J Park, </a:t>
              </a:r>
              <a:r>
                <a:rPr lang="en-US" sz="1100" i="1" dirty="0">
                  <a:effectLst/>
                  <a:latin typeface="Times"/>
                </a:rPr>
                <a:t>et al</a:t>
              </a:r>
              <a:r>
                <a:rPr lang="en-US" sz="1100" dirty="0">
                  <a:effectLst/>
                  <a:latin typeface="Times"/>
                </a:rPr>
                <a:t>. 2016 IEEE International Conference on Plasma Science (ICOPS) 1–1 (IEEE, 2016).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47D54A2-8E5E-F177-2358-F37BA57C5C07}"/>
              </a:ext>
            </a:extLst>
          </p:cNvPr>
          <p:cNvGrpSpPr/>
          <p:nvPr/>
        </p:nvGrpSpPr>
        <p:grpSpPr>
          <a:xfrm>
            <a:off x="140501" y="3682784"/>
            <a:ext cx="4896547" cy="2918887"/>
            <a:chOff x="140501" y="3682784"/>
            <a:chExt cx="4896547" cy="291888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01D757B-D3F2-43C0-76F0-64B822BFFBA1}"/>
                </a:ext>
              </a:extLst>
            </p:cNvPr>
            <p:cNvSpPr txBox="1"/>
            <p:nvPr/>
          </p:nvSpPr>
          <p:spPr>
            <a:xfrm>
              <a:off x="140501" y="6170784"/>
              <a:ext cx="2032605" cy="4308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100" dirty="0">
                  <a:effectLst/>
                  <a:latin typeface="Times"/>
                </a:rPr>
                <a:t>S. Park, </a:t>
              </a:r>
              <a:r>
                <a:rPr lang="en-US" sz="1100" i="1" dirty="0">
                  <a:effectLst/>
                  <a:latin typeface="Times"/>
                </a:rPr>
                <a:t>et al. </a:t>
              </a:r>
              <a:r>
                <a:rPr lang="en-US" sz="1100" dirty="0">
                  <a:effectLst/>
                  <a:latin typeface="Times"/>
                </a:rPr>
                <a:t>Plasma </a:t>
              </a:r>
              <a:r>
                <a:rPr lang="en-US" sz="1100" dirty="0" err="1">
                  <a:effectLst/>
                  <a:latin typeface="Times"/>
                </a:rPr>
                <a:t>Sourc</a:t>
              </a:r>
              <a:r>
                <a:rPr lang="en-US" sz="1100" dirty="0">
                  <a:effectLst/>
                  <a:latin typeface="Times"/>
                </a:rPr>
                <a:t>. Sci. Technol. 31, 045007 (2022).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AA649A4-49B1-6E98-D517-DE6409D99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6707" y="3682784"/>
              <a:ext cx="2753729" cy="2419074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B45D0BD-3C37-A842-A1DD-7A12712AECDD}"/>
                </a:ext>
              </a:extLst>
            </p:cNvPr>
            <p:cNvSpPr txBox="1"/>
            <p:nvPr/>
          </p:nvSpPr>
          <p:spPr>
            <a:xfrm>
              <a:off x="1949539" y="3756930"/>
              <a:ext cx="30875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Efficient 194 nm generation mechanism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123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08C9542-F6C5-2640-8998-61EE4F8C2ADB}"/>
              </a:ext>
            </a:extLst>
          </p:cNvPr>
          <p:cNvSpPr/>
          <p:nvPr/>
        </p:nvSpPr>
        <p:spPr>
          <a:xfrm>
            <a:off x="143914" y="1083058"/>
            <a:ext cx="4618027" cy="2177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High-speed CMOS circuitry for overall low power consumption</a:t>
            </a:r>
          </a:p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Sub-sampling phase detector for dividerless loop resulting low power and low noise</a:t>
            </a:r>
          </a:p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Dual PLL architecture for robust locking operation with minimum power consumption.</a:t>
            </a:r>
          </a:p>
          <a:p>
            <a:pPr marL="285750" indent="-285750" algn="just">
              <a:spcBef>
                <a:spcPts val="300"/>
              </a:spcBef>
              <a:buFont typeface="Arial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</a:rPr>
              <a:t>Temperature compensation and wide tuning range for wide operating temperature range</a:t>
            </a:r>
          </a:p>
        </p:txBody>
      </p:sp>
      <p:sp>
        <p:nvSpPr>
          <p:cNvPr id="14" name="Title 6">
            <a:extLst>
              <a:ext uri="{FF2B5EF4-FFF2-40B4-BE49-F238E27FC236}">
                <a16:creationId xmlns:a16="http://schemas.microsoft.com/office/drawing/2014/main" id="{7D20D2C2-4CD1-FB46-81A7-D617FDE1E49A}"/>
              </a:ext>
            </a:extLst>
          </p:cNvPr>
          <p:cNvSpPr txBox="1">
            <a:spLocks/>
          </p:cNvSpPr>
          <p:nvPr/>
        </p:nvSpPr>
        <p:spPr bwMode="auto">
          <a:xfrm>
            <a:off x="2673839" y="158393"/>
            <a:ext cx="6358133" cy="61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Calibri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r"/>
            <a:r>
              <a:rPr lang="en-US" dirty="0"/>
              <a:t>Lower Power Low Noise 40 GHz Synthesizer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462EB50-1420-B64D-9A1C-4892D95F3744}"/>
              </a:ext>
            </a:extLst>
          </p:cNvPr>
          <p:cNvGrpSpPr/>
          <p:nvPr/>
        </p:nvGrpSpPr>
        <p:grpSpPr>
          <a:xfrm>
            <a:off x="5035424" y="910009"/>
            <a:ext cx="4156711" cy="2630646"/>
            <a:chOff x="5045042" y="955089"/>
            <a:chExt cx="3525902" cy="212864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6671391B-29A0-BF4D-B6BD-914D1DF16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45042" y="955089"/>
              <a:ext cx="3348188" cy="2128649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931A878-2B86-6A46-9C56-50CB8237B318}"/>
                </a:ext>
              </a:extLst>
            </p:cNvPr>
            <p:cNvSpPr/>
            <p:nvPr/>
          </p:nvSpPr>
          <p:spPr bwMode="auto">
            <a:xfrm>
              <a:off x="7546206" y="1099790"/>
              <a:ext cx="1024738" cy="113327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-106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9DA1500-3CAA-0AE9-16F1-BD9530B44641}"/>
              </a:ext>
            </a:extLst>
          </p:cNvPr>
          <p:cNvGrpSpPr/>
          <p:nvPr/>
        </p:nvGrpSpPr>
        <p:grpSpPr>
          <a:xfrm>
            <a:off x="225347" y="3519396"/>
            <a:ext cx="8395855" cy="2417784"/>
            <a:chOff x="225347" y="3519396"/>
            <a:chExt cx="8395855" cy="241778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06A49EE-620C-5646-B9AA-B8F0426C9A99}"/>
                </a:ext>
              </a:extLst>
            </p:cNvPr>
            <p:cNvSpPr txBox="1"/>
            <p:nvPr/>
          </p:nvSpPr>
          <p:spPr>
            <a:xfrm>
              <a:off x="225347" y="5598626"/>
              <a:ext cx="83958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2060"/>
                  </a:solidFill>
                </a:rPr>
                <a:t>The second generation CMOS synthesizer board (40.5 GHz output phase locked to 20 MHz input)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01E0E1-2814-1741-840B-FA335B6DDA8B}"/>
                </a:ext>
              </a:extLst>
            </p:cNvPr>
            <p:cNvGrpSpPr/>
            <p:nvPr/>
          </p:nvGrpSpPr>
          <p:grpSpPr>
            <a:xfrm>
              <a:off x="362589" y="3519396"/>
              <a:ext cx="4103104" cy="2181750"/>
              <a:chOff x="385310" y="3819952"/>
              <a:chExt cx="4186690" cy="2364321"/>
            </a:xfrm>
          </p:grpSpPr>
          <p:pic>
            <p:nvPicPr>
              <p:cNvPr id="15" name="图片 5" descr="图片包含 电路, 钟表, 许多, 男人&#10;&#10;描述已自动生成">
                <a:extLst>
                  <a:ext uri="{FF2B5EF4-FFF2-40B4-BE49-F238E27FC236}">
                    <a16:creationId xmlns:a16="http://schemas.microsoft.com/office/drawing/2014/main" id="{31C50EA1-FA59-8748-B260-33D3ECADD6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5310" y="3819952"/>
                <a:ext cx="1707785" cy="1685135"/>
              </a:xfrm>
              <a:prstGeom prst="rect">
                <a:avLst/>
              </a:prstGeom>
            </p:spPr>
          </p:pic>
          <p:pic>
            <p:nvPicPr>
              <p:cNvPr id="17" name="图片 7" descr="图片包含 游戏机, 牌子, 文字, 电路&#10;&#10;描述已自动生成">
                <a:extLst>
                  <a:ext uri="{FF2B5EF4-FFF2-40B4-BE49-F238E27FC236}">
                    <a16:creationId xmlns:a16="http://schemas.microsoft.com/office/drawing/2014/main" id="{F0C2CA5D-55B7-724C-963D-91F2D346B5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23582" y="3855964"/>
                <a:ext cx="2148418" cy="1719149"/>
              </a:xfrm>
              <a:prstGeom prst="rect">
                <a:avLst/>
              </a:prstGeom>
            </p:spPr>
          </p:pic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4EF88DFB-C2AB-7C45-904F-142BF529E74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032813" y="4412264"/>
                <a:ext cx="1374530" cy="109282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34FF646F-8B4D-3D4F-9796-12B0DFFD427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00737" y="3838092"/>
                <a:ext cx="1306606" cy="46829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32F2F64-BCE9-1249-B762-7D7FB9004F26}"/>
                  </a:ext>
                </a:extLst>
              </p:cNvPr>
              <p:cNvSpPr txBox="1"/>
              <p:nvPr/>
            </p:nvSpPr>
            <p:spPr>
              <a:xfrm>
                <a:off x="2288189" y="5617270"/>
                <a:ext cx="2280893" cy="5670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C00000"/>
                    </a:solidFill>
                  </a:rPr>
                  <a:t>~ 40 </a:t>
                </a:r>
                <a:r>
                  <a:rPr lang="en-US" sz="1200" b="1" dirty="0" err="1">
                    <a:solidFill>
                      <a:srgbClr val="C00000"/>
                    </a:solidFill>
                  </a:rPr>
                  <a:t>mW</a:t>
                </a:r>
                <a:r>
                  <a:rPr lang="en-US" sz="1200" b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power consumption</a:t>
                </a:r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8 </a:t>
                </a:r>
                <a:r>
                  <a:rPr lang="en-US" dirty="0" err="1">
                    <a:solidFill>
                      <a:srgbClr val="C00000"/>
                    </a:solidFill>
                  </a:rPr>
                  <a:t>mW</a:t>
                </a:r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on the chip</a:t>
                </a:r>
              </a:p>
            </p:txBody>
          </p:sp>
        </p:grpSp>
        <p:pic>
          <p:nvPicPr>
            <p:cNvPr id="18" name="图片 5">
              <a:extLst>
                <a:ext uri="{FF2B5EF4-FFF2-40B4-BE49-F238E27FC236}">
                  <a16:creationId xmlns:a16="http://schemas.microsoft.com/office/drawing/2014/main" id="{5C2743C6-CAB1-FF41-A2B9-9B8C12B9E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8857" y="3679624"/>
              <a:ext cx="2729695" cy="1768058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B2710AF-CF8E-D540-B3F7-F18F1805F927}"/>
                </a:ext>
              </a:extLst>
            </p:cNvPr>
            <p:cNvSpPr txBox="1"/>
            <p:nvPr/>
          </p:nvSpPr>
          <p:spPr>
            <a:xfrm>
              <a:off x="5063277" y="5425570"/>
              <a:ext cx="21562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75000"/>
                    </a:schemeClr>
                  </a:solidFill>
                </a:rPr>
                <a:t>Chip temperature locking range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DA057B4-F565-9F4C-17A5-EFDE4EA576F2}"/>
              </a:ext>
            </a:extLst>
          </p:cNvPr>
          <p:cNvSpPr txBox="1"/>
          <p:nvPr/>
        </p:nvSpPr>
        <p:spPr>
          <a:xfrm>
            <a:off x="108623" y="6008933"/>
            <a:ext cx="8512579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Times"/>
              </a:rPr>
              <a:t>Wang, H. &amp; </a:t>
            </a:r>
            <a:r>
              <a:rPr lang="en-US" sz="1100" dirty="0" err="1">
                <a:effectLst/>
                <a:latin typeface="Times"/>
              </a:rPr>
              <a:t>Momeni</a:t>
            </a:r>
            <a:r>
              <a:rPr lang="en-US" sz="1100" dirty="0">
                <a:effectLst/>
                <a:latin typeface="Times"/>
              </a:rPr>
              <a:t>, O.. In 2019 IEEE Radio Frequency Integrated Circuits Symposium (RFIC) 171–174 (IEEE, 2019).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AFAC26-90FF-3CF3-B9AA-C9B0CF1C2166}"/>
              </a:ext>
            </a:extLst>
          </p:cNvPr>
          <p:cNvSpPr txBox="1"/>
          <p:nvPr/>
        </p:nvSpPr>
        <p:spPr>
          <a:xfrm>
            <a:off x="119014" y="6310269"/>
            <a:ext cx="8512579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Times"/>
              </a:rPr>
              <a:t>Wang, H. &amp; </a:t>
            </a:r>
            <a:r>
              <a:rPr lang="en-US" sz="1100" dirty="0" err="1">
                <a:effectLst/>
                <a:latin typeface="Times"/>
              </a:rPr>
              <a:t>Momeni</a:t>
            </a:r>
            <a:r>
              <a:rPr lang="en-US" sz="1100" dirty="0">
                <a:effectLst/>
                <a:latin typeface="Times"/>
              </a:rPr>
              <a:t>, O. IEEE Trans. </a:t>
            </a:r>
            <a:r>
              <a:rPr lang="en-US" sz="1100" dirty="0" err="1">
                <a:effectLst/>
                <a:latin typeface="Times"/>
              </a:rPr>
              <a:t>Microw</a:t>
            </a:r>
            <a:r>
              <a:rPr lang="en-US" sz="1100" dirty="0">
                <a:effectLst/>
                <a:latin typeface="Times"/>
              </a:rPr>
              <a:t>. Theory Tech. 69, 469–481 (2021).</a:t>
            </a:r>
          </a:p>
        </p:txBody>
      </p:sp>
    </p:spTree>
    <p:extLst>
      <p:ext uri="{BB962C8B-B14F-4D97-AF65-F5344CB8AC3E}">
        <p14:creationId xmlns:p14="http://schemas.microsoft.com/office/powerpoint/2010/main" val="91237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29F5918C-143F-4249-B9CF-6F97982AAEE0}"/>
              </a:ext>
            </a:extLst>
          </p:cNvPr>
          <p:cNvCxnSpPr>
            <a:cxnSpLocks/>
          </p:cNvCxnSpPr>
          <p:nvPr/>
        </p:nvCxnSpPr>
        <p:spPr>
          <a:xfrm flipH="1">
            <a:off x="3829056" y="3468895"/>
            <a:ext cx="250754" cy="516126"/>
          </a:xfrm>
          <a:prstGeom prst="straightConnector1">
            <a:avLst/>
          </a:prstGeom>
          <a:ln w="12700" cmpd="sng">
            <a:solidFill>
              <a:srgbClr val="7030A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196041" y="153557"/>
            <a:ext cx="6099089" cy="56749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Micro Mercury Ion Clock Components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CB2328A-4A57-0543-8A05-D16E738DB975}"/>
              </a:ext>
            </a:extLst>
          </p:cNvPr>
          <p:cNvSpPr/>
          <p:nvPr/>
        </p:nvSpPr>
        <p:spPr>
          <a:xfrm>
            <a:off x="943958" y="1477475"/>
            <a:ext cx="7847861" cy="4759247"/>
          </a:xfrm>
          <a:prstGeom prst="rect">
            <a:avLst/>
          </a:prstGeom>
          <a:noFill/>
          <a:ln w="12700">
            <a:solidFill>
              <a:srgbClr val="0070C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EFC570E-480A-3F41-BD42-B27369D9B053}"/>
              </a:ext>
            </a:extLst>
          </p:cNvPr>
          <p:cNvSpPr/>
          <p:nvPr/>
        </p:nvSpPr>
        <p:spPr>
          <a:xfrm>
            <a:off x="2743968" y="3957966"/>
            <a:ext cx="971368" cy="67146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Trap vacuum tube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9A9656D-E939-B345-8935-80F15A90C018}"/>
              </a:ext>
            </a:extLst>
          </p:cNvPr>
          <p:cNvSpPr/>
          <p:nvPr/>
        </p:nvSpPr>
        <p:spPr>
          <a:xfrm>
            <a:off x="2695131" y="2813616"/>
            <a:ext cx="1076725" cy="61237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Trap RF drive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D81141A-3321-4048-BC82-74A9EDD4E754}"/>
              </a:ext>
            </a:extLst>
          </p:cNvPr>
          <p:cNvSpPr/>
          <p:nvPr/>
        </p:nvSpPr>
        <p:spPr>
          <a:xfrm>
            <a:off x="1145484" y="3985110"/>
            <a:ext cx="1036443" cy="60876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FEA supplies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752EB0E-E3BF-B94F-AC1D-508FCD3156C8}"/>
              </a:ext>
            </a:extLst>
          </p:cNvPr>
          <p:cNvSpPr/>
          <p:nvPr/>
        </p:nvSpPr>
        <p:spPr>
          <a:xfrm>
            <a:off x="6052171" y="3985021"/>
            <a:ext cx="856620" cy="59541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Lamp driver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8C78B37-EA62-4948-92C6-4D2FBB6DCB00}"/>
              </a:ext>
            </a:extLst>
          </p:cNvPr>
          <p:cNvSpPr/>
          <p:nvPr/>
        </p:nvSpPr>
        <p:spPr>
          <a:xfrm>
            <a:off x="7207024" y="3903016"/>
            <a:ext cx="1416961" cy="59542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Microprocessor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E78245A-D08C-A443-9800-235945569C70}"/>
              </a:ext>
            </a:extLst>
          </p:cNvPr>
          <p:cNvSpPr/>
          <p:nvPr/>
        </p:nvSpPr>
        <p:spPr>
          <a:xfrm>
            <a:off x="6247909" y="5653826"/>
            <a:ext cx="1137444" cy="55488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Signal conditioner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889AB6D-5E8A-F54C-A11A-80B33804D8B5}"/>
              </a:ext>
            </a:extLst>
          </p:cNvPr>
          <p:cNvSpPr/>
          <p:nvPr/>
        </p:nvSpPr>
        <p:spPr>
          <a:xfrm>
            <a:off x="2880655" y="5767660"/>
            <a:ext cx="697989" cy="32757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PMT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1B4FD5D-EBC6-1C4E-ADA6-281DA8B70B65}"/>
              </a:ext>
            </a:extLst>
          </p:cNvPr>
          <p:cNvSpPr/>
          <p:nvPr/>
        </p:nvSpPr>
        <p:spPr>
          <a:xfrm>
            <a:off x="5100019" y="1513540"/>
            <a:ext cx="1419744" cy="53895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40 GHz CMOS synthesizer PLL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39B9E2B-268D-2045-BD4A-B48AFC44B429}"/>
              </a:ext>
            </a:extLst>
          </p:cNvPr>
          <p:cNvCxnSpPr>
            <a:stCxn id="48" idx="2"/>
            <a:endCxn id="47" idx="0"/>
          </p:cNvCxnSpPr>
          <p:nvPr/>
        </p:nvCxnSpPr>
        <p:spPr>
          <a:xfrm flipH="1">
            <a:off x="3229652" y="3425987"/>
            <a:ext cx="3842" cy="531979"/>
          </a:xfrm>
          <a:prstGeom prst="straightConnector1">
            <a:avLst/>
          </a:prstGeom>
          <a:ln w="12700" cmpd="sng">
            <a:solidFill>
              <a:srgbClr val="7030A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99E90ED-6512-5D43-8C50-265FA0A609CD}"/>
              </a:ext>
            </a:extLst>
          </p:cNvPr>
          <p:cNvCxnSpPr>
            <a:stCxn id="63" idx="1"/>
            <a:endCxn id="47" idx="3"/>
          </p:cNvCxnSpPr>
          <p:nvPr/>
        </p:nvCxnSpPr>
        <p:spPr>
          <a:xfrm flipH="1">
            <a:off x="3715336" y="4292793"/>
            <a:ext cx="258243" cy="905"/>
          </a:xfrm>
          <a:prstGeom prst="straightConnector1">
            <a:avLst/>
          </a:prstGeom>
          <a:ln w="12700" cmpd="sng">
            <a:solidFill>
              <a:srgbClr val="0070C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4801179-8D1E-B645-A885-76990E6E7916}"/>
              </a:ext>
            </a:extLst>
          </p:cNvPr>
          <p:cNvCxnSpPr>
            <a:stCxn id="49" idx="3"/>
            <a:endCxn id="47" idx="1"/>
          </p:cNvCxnSpPr>
          <p:nvPr/>
        </p:nvCxnSpPr>
        <p:spPr>
          <a:xfrm>
            <a:off x="2181927" y="4289493"/>
            <a:ext cx="562041" cy="4205"/>
          </a:xfrm>
          <a:prstGeom prst="straightConnector1">
            <a:avLst/>
          </a:prstGeom>
          <a:ln w="12700" cmpd="sng">
            <a:solidFill>
              <a:srgbClr val="C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ABBB7E11-4645-7C4F-8303-9D634D2ADAFF}"/>
              </a:ext>
            </a:extLst>
          </p:cNvPr>
          <p:cNvSpPr/>
          <p:nvPr/>
        </p:nvSpPr>
        <p:spPr>
          <a:xfrm>
            <a:off x="1401701" y="5710610"/>
            <a:ext cx="681523" cy="44205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PMT HV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CA08B4F-BDE1-8D4D-AE70-BE8BFFD019C2}"/>
              </a:ext>
            </a:extLst>
          </p:cNvPr>
          <p:cNvSpPr/>
          <p:nvPr/>
        </p:nvSpPr>
        <p:spPr>
          <a:xfrm>
            <a:off x="3973579" y="4040716"/>
            <a:ext cx="750306" cy="50415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Lamp optics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89AAA27-9F9A-2843-93AB-C91865DE95E0}"/>
              </a:ext>
            </a:extLst>
          </p:cNvPr>
          <p:cNvSpPr/>
          <p:nvPr/>
        </p:nvSpPr>
        <p:spPr>
          <a:xfrm>
            <a:off x="2799674" y="4931906"/>
            <a:ext cx="859953" cy="50415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detector optics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8F1DADF-F8B7-AB4B-A836-D9B5DA3A224D}"/>
              </a:ext>
            </a:extLst>
          </p:cNvPr>
          <p:cNvCxnSpPr>
            <a:stCxn id="47" idx="2"/>
            <a:endCxn id="64" idx="0"/>
          </p:cNvCxnSpPr>
          <p:nvPr/>
        </p:nvCxnSpPr>
        <p:spPr>
          <a:xfrm flipH="1">
            <a:off x="3229651" y="4629430"/>
            <a:ext cx="1" cy="302476"/>
          </a:xfrm>
          <a:prstGeom prst="straightConnector1">
            <a:avLst/>
          </a:prstGeom>
          <a:ln w="12700" cmpd="sng">
            <a:solidFill>
              <a:srgbClr val="0070C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3C8FDCED-2269-E743-99C9-8CC1F5378F77}"/>
              </a:ext>
            </a:extLst>
          </p:cNvPr>
          <p:cNvCxnSpPr>
            <a:stCxn id="76" idx="1"/>
            <a:endCxn id="63" idx="3"/>
          </p:cNvCxnSpPr>
          <p:nvPr/>
        </p:nvCxnSpPr>
        <p:spPr>
          <a:xfrm flipH="1">
            <a:off x="4723885" y="4284323"/>
            <a:ext cx="230689" cy="8470"/>
          </a:xfrm>
          <a:prstGeom prst="straightConnector1">
            <a:avLst/>
          </a:prstGeom>
          <a:ln w="12700" cmpd="sng">
            <a:solidFill>
              <a:srgbClr val="0070C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2140E5B-FCF2-8A4C-A3F3-D1F22044A477}"/>
              </a:ext>
            </a:extLst>
          </p:cNvPr>
          <p:cNvCxnSpPr>
            <a:stCxn id="64" idx="2"/>
            <a:endCxn id="55" idx="0"/>
          </p:cNvCxnSpPr>
          <p:nvPr/>
        </p:nvCxnSpPr>
        <p:spPr>
          <a:xfrm flipH="1">
            <a:off x="3229650" y="5436060"/>
            <a:ext cx="1" cy="331600"/>
          </a:xfrm>
          <a:prstGeom prst="straightConnector1">
            <a:avLst/>
          </a:prstGeom>
          <a:ln w="12700" cmpd="sng">
            <a:solidFill>
              <a:srgbClr val="C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67231AA-8022-FA4E-9646-103907F8E2EA}"/>
              </a:ext>
            </a:extLst>
          </p:cNvPr>
          <p:cNvCxnSpPr>
            <a:stCxn id="62" idx="3"/>
            <a:endCxn id="55" idx="1"/>
          </p:cNvCxnSpPr>
          <p:nvPr/>
        </p:nvCxnSpPr>
        <p:spPr>
          <a:xfrm flipV="1">
            <a:off x="2083224" y="5931447"/>
            <a:ext cx="797431" cy="192"/>
          </a:xfrm>
          <a:prstGeom prst="straightConnector1">
            <a:avLst/>
          </a:prstGeom>
          <a:ln w="12700" cmpd="sng">
            <a:solidFill>
              <a:srgbClr val="C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E6BDC19-68EF-0C41-94F5-737E63C1BD89}"/>
              </a:ext>
            </a:extLst>
          </p:cNvPr>
          <p:cNvCxnSpPr>
            <a:stCxn id="55" idx="3"/>
            <a:endCxn id="53" idx="1"/>
          </p:cNvCxnSpPr>
          <p:nvPr/>
        </p:nvCxnSpPr>
        <p:spPr>
          <a:xfrm flipV="1">
            <a:off x="3578644" y="5931268"/>
            <a:ext cx="2669265" cy="179"/>
          </a:xfrm>
          <a:prstGeom prst="straightConnector1">
            <a:avLst/>
          </a:prstGeom>
          <a:ln w="12700" cmpd="sng">
            <a:solidFill>
              <a:srgbClr val="C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>
            <a:extLst>
              <a:ext uri="{FF2B5EF4-FFF2-40B4-BE49-F238E27FC236}">
                <a16:creationId xmlns:a16="http://schemas.microsoft.com/office/drawing/2014/main" id="{FC86970B-D753-5242-ABD7-1DECF1D83237}"/>
              </a:ext>
            </a:extLst>
          </p:cNvPr>
          <p:cNvCxnSpPr>
            <a:stCxn id="82" idx="3"/>
            <a:endCxn id="56" idx="2"/>
          </p:cNvCxnSpPr>
          <p:nvPr/>
        </p:nvCxnSpPr>
        <p:spPr bwMode="auto">
          <a:xfrm flipV="1">
            <a:off x="5551548" y="2052492"/>
            <a:ext cx="258343" cy="475573"/>
          </a:xfrm>
          <a:prstGeom prst="bentConnector2">
            <a:avLst/>
          </a:prstGeom>
          <a:noFill/>
          <a:ln w="12700">
            <a:solidFill>
              <a:srgbClr val="7030A0"/>
            </a:solidFill>
            <a:round/>
            <a:headEnd type="arrow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" name="Elbow Connector 74">
            <a:extLst>
              <a:ext uri="{FF2B5EF4-FFF2-40B4-BE49-F238E27FC236}">
                <a16:creationId xmlns:a16="http://schemas.microsoft.com/office/drawing/2014/main" id="{B2952322-CE0C-004F-B714-CD0E3B3B1265}"/>
              </a:ext>
            </a:extLst>
          </p:cNvPr>
          <p:cNvCxnSpPr>
            <a:cxnSpLocks/>
            <a:stCxn id="52" idx="2"/>
            <a:endCxn id="53" idx="3"/>
          </p:cNvCxnSpPr>
          <p:nvPr/>
        </p:nvCxnSpPr>
        <p:spPr bwMode="auto">
          <a:xfrm rot="5400000">
            <a:off x="6934013" y="4949776"/>
            <a:ext cx="1432832" cy="530152"/>
          </a:xfrm>
          <a:prstGeom prst="bentConnector2">
            <a:avLst/>
          </a:prstGeom>
          <a:noFill/>
          <a:ln w="12700">
            <a:solidFill>
              <a:srgbClr val="C00000"/>
            </a:solidFill>
            <a:round/>
            <a:headEnd type="arrow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0E105B0D-A09A-9547-927E-27C657981B7E}"/>
              </a:ext>
            </a:extLst>
          </p:cNvPr>
          <p:cNvSpPr/>
          <p:nvPr/>
        </p:nvSpPr>
        <p:spPr>
          <a:xfrm>
            <a:off x="4954574" y="4014458"/>
            <a:ext cx="697881" cy="53972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Lamp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1D1AE4B-E36E-4548-B1A4-61B30761C670}"/>
              </a:ext>
            </a:extLst>
          </p:cNvPr>
          <p:cNvCxnSpPr>
            <a:stCxn id="50" idx="1"/>
            <a:endCxn id="76" idx="3"/>
          </p:cNvCxnSpPr>
          <p:nvPr/>
        </p:nvCxnSpPr>
        <p:spPr>
          <a:xfrm flipH="1">
            <a:off x="5652455" y="4282731"/>
            <a:ext cx="399716" cy="1592"/>
          </a:xfrm>
          <a:prstGeom prst="straightConnector1">
            <a:avLst/>
          </a:prstGeom>
          <a:ln w="12700" cmpd="sng">
            <a:solidFill>
              <a:srgbClr val="7030A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A00954E6-914F-2445-8D62-C2280D97EAC4}"/>
              </a:ext>
            </a:extLst>
          </p:cNvPr>
          <p:cNvSpPr/>
          <p:nvPr/>
        </p:nvSpPr>
        <p:spPr>
          <a:xfrm>
            <a:off x="3700486" y="4149725"/>
            <a:ext cx="45719" cy="3362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36C9C1E-D3CA-4940-8D14-B3EFE45073DF}"/>
              </a:ext>
            </a:extLst>
          </p:cNvPr>
          <p:cNvSpPr/>
          <p:nvPr/>
        </p:nvSpPr>
        <p:spPr>
          <a:xfrm>
            <a:off x="3044910" y="4593656"/>
            <a:ext cx="344602" cy="479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031272B-59AE-4B44-870C-400CA1F02E8E}"/>
              </a:ext>
            </a:extLst>
          </p:cNvPr>
          <p:cNvSpPr/>
          <p:nvPr/>
        </p:nvSpPr>
        <p:spPr>
          <a:xfrm>
            <a:off x="4688230" y="2318928"/>
            <a:ext cx="863318" cy="41827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Off chip DDS</a:t>
            </a:r>
          </a:p>
        </p:txBody>
      </p:sp>
      <p:cxnSp>
        <p:nvCxnSpPr>
          <p:cNvPr id="83" name="Elbow Connector 82">
            <a:extLst>
              <a:ext uri="{FF2B5EF4-FFF2-40B4-BE49-F238E27FC236}">
                <a16:creationId xmlns:a16="http://schemas.microsoft.com/office/drawing/2014/main" id="{B55612AB-6864-3E4A-908A-6A391CBB7DA0}"/>
              </a:ext>
            </a:extLst>
          </p:cNvPr>
          <p:cNvCxnSpPr>
            <a:stCxn id="87" idx="4"/>
            <a:endCxn id="82" idx="1"/>
          </p:cNvCxnSpPr>
          <p:nvPr/>
        </p:nvCxnSpPr>
        <p:spPr bwMode="auto">
          <a:xfrm rot="16200000" flipH="1">
            <a:off x="4278337" y="2118172"/>
            <a:ext cx="578800" cy="240985"/>
          </a:xfrm>
          <a:prstGeom prst="bentConnector2">
            <a:avLst/>
          </a:prstGeom>
          <a:noFill/>
          <a:ln w="12700">
            <a:solidFill>
              <a:srgbClr val="7030A0"/>
            </a:solidFill>
            <a:round/>
            <a:headEnd type="arrow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4" name="Elbow Connector 83">
            <a:extLst>
              <a:ext uri="{FF2B5EF4-FFF2-40B4-BE49-F238E27FC236}">
                <a16:creationId xmlns:a16="http://schemas.microsoft.com/office/drawing/2014/main" id="{696CEB1D-D0D8-C047-AA39-BF7F1A4C8F26}"/>
              </a:ext>
            </a:extLst>
          </p:cNvPr>
          <p:cNvCxnSpPr>
            <a:stCxn id="56" idx="3"/>
            <a:endCxn id="85" idx="0"/>
          </p:cNvCxnSpPr>
          <p:nvPr/>
        </p:nvCxnSpPr>
        <p:spPr bwMode="auto">
          <a:xfrm>
            <a:off x="6519763" y="1783016"/>
            <a:ext cx="446087" cy="432277"/>
          </a:xfrm>
          <a:prstGeom prst="bentConnector2">
            <a:avLst/>
          </a:prstGeom>
          <a:noFill/>
          <a:ln w="12700">
            <a:solidFill>
              <a:srgbClr val="7030A0"/>
            </a:solidFill>
            <a:round/>
            <a:headEnd type="arrow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696669F1-921C-F746-913A-E5AD3114CF6A}"/>
              </a:ext>
            </a:extLst>
          </p:cNvPr>
          <p:cNvSpPr/>
          <p:nvPr/>
        </p:nvSpPr>
        <p:spPr>
          <a:xfrm>
            <a:off x="6414866" y="2215293"/>
            <a:ext cx="1101968" cy="42189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Low power oscillator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2BFB78D4-DDA3-C847-AB9A-576471A2B94E}"/>
              </a:ext>
            </a:extLst>
          </p:cNvPr>
          <p:cNvGrpSpPr/>
          <p:nvPr/>
        </p:nvGrpSpPr>
        <p:grpSpPr>
          <a:xfrm>
            <a:off x="4280300" y="1633335"/>
            <a:ext cx="333889" cy="315930"/>
            <a:chOff x="6636774" y="1917688"/>
            <a:chExt cx="333889" cy="344751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C3DA31E2-5AC9-4F41-964F-A35F5F597CE3}"/>
                </a:ext>
              </a:extLst>
            </p:cNvPr>
            <p:cNvSpPr/>
            <p:nvPr/>
          </p:nvSpPr>
          <p:spPr>
            <a:xfrm>
              <a:off x="6636774" y="1917688"/>
              <a:ext cx="333889" cy="34475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942765AE-A717-2F49-8C1C-F62CFCF5798A}"/>
                </a:ext>
              </a:extLst>
            </p:cNvPr>
            <p:cNvCxnSpPr>
              <a:endCxn id="87" idx="3"/>
            </p:cNvCxnSpPr>
            <p:nvPr/>
          </p:nvCxnSpPr>
          <p:spPr bwMode="auto">
            <a:xfrm flipH="1">
              <a:off x="6685671" y="1965908"/>
              <a:ext cx="226444" cy="24604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AA2D991F-FEDA-7840-86E5-46A0889BE80C}"/>
                </a:ext>
              </a:extLst>
            </p:cNvPr>
            <p:cNvCxnSpPr>
              <a:stCxn id="87" idx="1"/>
              <a:endCxn id="87" idx="5"/>
            </p:cNvCxnSpPr>
            <p:nvPr/>
          </p:nvCxnSpPr>
          <p:spPr bwMode="auto">
            <a:xfrm>
              <a:off x="6685671" y="1968176"/>
              <a:ext cx="236095" cy="2437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52BD5C96-E128-D843-91F5-E3781AE70E0A}"/>
              </a:ext>
            </a:extLst>
          </p:cNvPr>
          <p:cNvCxnSpPr>
            <a:stCxn id="56" idx="1"/>
            <a:endCxn id="87" idx="6"/>
          </p:cNvCxnSpPr>
          <p:nvPr/>
        </p:nvCxnSpPr>
        <p:spPr>
          <a:xfrm flipH="1">
            <a:off x="4614189" y="1783016"/>
            <a:ext cx="485830" cy="8284"/>
          </a:xfrm>
          <a:prstGeom prst="straightConnector1">
            <a:avLst/>
          </a:prstGeom>
          <a:ln w="12700" cmpd="sng">
            <a:solidFill>
              <a:srgbClr val="7030A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>
            <a:extLst>
              <a:ext uri="{FF2B5EF4-FFF2-40B4-BE49-F238E27FC236}">
                <a16:creationId xmlns:a16="http://schemas.microsoft.com/office/drawing/2014/main" id="{71DB70A1-333C-6245-AC56-789DA9E8390D}"/>
              </a:ext>
            </a:extLst>
          </p:cNvPr>
          <p:cNvCxnSpPr>
            <a:cxnSpLocks/>
            <a:stCxn id="85" idx="3"/>
            <a:endCxn id="52" idx="0"/>
          </p:cNvCxnSpPr>
          <p:nvPr/>
        </p:nvCxnSpPr>
        <p:spPr bwMode="auto">
          <a:xfrm>
            <a:off x="7516834" y="2426241"/>
            <a:ext cx="398671" cy="1476775"/>
          </a:xfrm>
          <a:prstGeom prst="bentConnector2">
            <a:avLst/>
          </a:prstGeom>
          <a:noFill/>
          <a:ln w="12700">
            <a:solidFill>
              <a:srgbClr val="C00000"/>
            </a:solidFill>
            <a:round/>
            <a:headEnd type="arrow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" name="Elbow Connector 91">
            <a:extLst>
              <a:ext uri="{FF2B5EF4-FFF2-40B4-BE49-F238E27FC236}">
                <a16:creationId xmlns:a16="http://schemas.microsoft.com/office/drawing/2014/main" id="{26FCC331-CBDC-3D41-BC87-65190762175D}"/>
              </a:ext>
            </a:extLst>
          </p:cNvPr>
          <p:cNvCxnSpPr>
            <a:endCxn id="87" idx="2"/>
          </p:cNvCxnSpPr>
          <p:nvPr/>
        </p:nvCxnSpPr>
        <p:spPr bwMode="auto">
          <a:xfrm rot="5400000" flipH="1" flipV="1">
            <a:off x="3341258" y="2529853"/>
            <a:ext cx="1677594" cy="200489"/>
          </a:xfrm>
          <a:prstGeom prst="bentConnector2">
            <a:avLst/>
          </a:prstGeom>
          <a:noFill/>
          <a:ln w="12700">
            <a:solidFill>
              <a:srgbClr val="7030A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8FC1A1A7-859B-4646-BF61-73B18648E5D3}"/>
              </a:ext>
            </a:extLst>
          </p:cNvPr>
          <p:cNvSpPr/>
          <p:nvPr/>
        </p:nvSpPr>
        <p:spPr>
          <a:xfrm>
            <a:off x="2376056" y="4167263"/>
            <a:ext cx="564114" cy="22450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FEA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DF4026D6-D039-2948-BD31-1901B656EC6D}"/>
              </a:ext>
            </a:extLst>
          </p:cNvPr>
          <p:cNvSpPr/>
          <p:nvPr/>
        </p:nvSpPr>
        <p:spPr>
          <a:xfrm rot="5400000">
            <a:off x="3144727" y="3362690"/>
            <a:ext cx="179888" cy="962218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105611A-93C6-F944-87AA-1B49485F0D36}"/>
              </a:ext>
            </a:extLst>
          </p:cNvPr>
          <p:cNvSpPr/>
          <p:nvPr/>
        </p:nvSpPr>
        <p:spPr>
          <a:xfrm rot="5400000">
            <a:off x="3148168" y="4192408"/>
            <a:ext cx="179888" cy="962218"/>
          </a:xfrm>
          <a:prstGeom prst="ellips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AEBE7F7-1725-4B4C-B66D-D83BAD323ADC}"/>
              </a:ext>
            </a:extLst>
          </p:cNvPr>
          <p:cNvGrpSpPr/>
          <p:nvPr/>
        </p:nvGrpSpPr>
        <p:grpSpPr>
          <a:xfrm>
            <a:off x="1533090" y="1940395"/>
            <a:ext cx="1361386" cy="1839804"/>
            <a:chOff x="1187687" y="1828229"/>
            <a:chExt cx="1361386" cy="1839804"/>
          </a:xfrm>
        </p:grpSpPr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BD49C4A5-CD69-FC45-B2C1-19BF7A19D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7687" y="2103127"/>
              <a:ext cx="839572" cy="673420"/>
            </a:xfrm>
            <a:prstGeom prst="rect">
              <a:avLst/>
            </a:prstGeom>
          </p:spPr>
        </p:pic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C75447D1-9CE3-304B-8568-F05C867F80AF}"/>
                </a:ext>
              </a:extLst>
            </p:cNvPr>
            <p:cNvCxnSpPr>
              <a:cxnSpLocks/>
              <a:endCxn id="99" idx="3"/>
            </p:cNvCxnSpPr>
            <p:nvPr/>
          </p:nvCxnSpPr>
          <p:spPr>
            <a:xfrm>
              <a:off x="1900226" y="2783524"/>
              <a:ext cx="648847" cy="8845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14E7616-E651-F444-9A01-4C5A6CF88C04}"/>
                </a:ext>
              </a:extLst>
            </p:cNvPr>
            <p:cNvSpPr txBox="1"/>
            <p:nvPr/>
          </p:nvSpPr>
          <p:spPr>
            <a:xfrm>
              <a:off x="1248613" y="1828229"/>
              <a:ext cx="6431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C field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8E8209F-3821-0948-96E1-F32D2D80FCA7}"/>
              </a:ext>
            </a:extLst>
          </p:cNvPr>
          <p:cNvGrpSpPr/>
          <p:nvPr/>
        </p:nvGrpSpPr>
        <p:grpSpPr>
          <a:xfrm>
            <a:off x="2579685" y="1251772"/>
            <a:ext cx="1109063" cy="1654733"/>
            <a:chOff x="2418321" y="1036619"/>
            <a:chExt cx="1109063" cy="1654733"/>
          </a:xfrm>
        </p:grpSpPr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199C1403-5981-CC45-9C4E-BBCFFD27650A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8321" y="1353013"/>
              <a:ext cx="1109063" cy="9358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A2E67436-8F20-8C46-A82F-318071AFA0F0}"/>
                </a:ext>
              </a:extLst>
            </p:cNvPr>
            <p:cNvSpPr txBox="1"/>
            <p:nvPr/>
          </p:nvSpPr>
          <p:spPr>
            <a:xfrm>
              <a:off x="2505395" y="1036619"/>
              <a:ext cx="835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RF driver</a:t>
              </a:r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367748B2-FE27-6C41-8784-47EA500EEC91}"/>
                </a:ext>
              </a:extLst>
            </p:cNvPr>
            <p:cNvCxnSpPr>
              <a:cxnSpLocks/>
              <a:stCxn id="109" idx="2"/>
            </p:cNvCxnSpPr>
            <p:nvPr/>
          </p:nvCxnSpPr>
          <p:spPr>
            <a:xfrm>
              <a:off x="2972853" y="2288830"/>
              <a:ext cx="61961" cy="4025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7316160-1136-DF41-85B8-2E15850F56E4}"/>
              </a:ext>
            </a:extLst>
          </p:cNvPr>
          <p:cNvGrpSpPr/>
          <p:nvPr/>
        </p:nvGrpSpPr>
        <p:grpSpPr>
          <a:xfrm>
            <a:off x="328392" y="4593656"/>
            <a:ext cx="2628300" cy="1381689"/>
            <a:chOff x="167028" y="4378503"/>
            <a:chExt cx="2628300" cy="1381689"/>
          </a:xfrm>
        </p:grpSpPr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404E82E5-9E6A-CD4D-B4B4-9056AFBF1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7028" y="4628444"/>
              <a:ext cx="1413078" cy="786436"/>
            </a:xfrm>
            <a:prstGeom prst="rect">
              <a:avLst/>
            </a:prstGeom>
          </p:spPr>
        </p:pic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9EAC1AF4-7363-0B46-B3CC-22B5FDB6CFDE}"/>
                </a:ext>
              </a:extLst>
            </p:cNvPr>
            <p:cNvCxnSpPr>
              <a:cxnSpLocks/>
            </p:cNvCxnSpPr>
            <p:nvPr/>
          </p:nvCxnSpPr>
          <p:spPr>
            <a:xfrm>
              <a:off x="1175850" y="5334303"/>
              <a:ext cx="412893" cy="42588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17800B2F-15FE-5A46-B7F4-2211F4152306}"/>
                </a:ext>
              </a:extLst>
            </p:cNvPr>
            <p:cNvSpPr txBox="1"/>
            <p:nvPr/>
          </p:nvSpPr>
          <p:spPr>
            <a:xfrm>
              <a:off x="174486" y="4378503"/>
              <a:ext cx="13276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PMT and driver</a:t>
              </a:r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7A636283-C6F5-2149-8D3E-02E163BFEADE}"/>
                </a:ext>
              </a:extLst>
            </p:cNvPr>
            <p:cNvCxnSpPr>
              <a:cxnSpLocks/>
            </p:cNvCxnSpPr>
            <p:nvPr/>
          </p:nvCxnSpPr>
          <p:spPr>
            <a:xfrm>
              <a:off x="1269322" y="5022392"/>
              <a:ext cx="1526006" cy="5732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03EC321-771C-E14B-AE24-CBEA444E1C03}"/>
              </a:ext>
            </a:extLst>
          </p:cNvPr>
          <p:cNvGrpSpPr/>
          <p:nvPr/>
        </p:nvGrpSpPr>
        <p:grpSpPr>
          <a:xfrm>
            <a:off x="5435386" y="2519790"/>
            <a:ext cx="3564485" cy="1521014"/>
            <a:chOff x="5435386" y="2519790"/>
            <a:chExt cx="3564485" cy="1521014"/>
          </a:xfrm>
        </p:grpSpPr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8CEC9F32-8E7E-E64F-B5DE-BB030C0043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16036" y="2519790"/>
              <a:ext cx="1083835" cy="720233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AC00A11-1640-7443-905B-8017BDF0CBC9}"/>
                </a:ext>
              </a:extLst>
            </p:cNvPr>
            <p:cNvGrpSpPr/>
            <p:nvPr/>
          </p:nvGrpSpPr>
          <p:grpSpPr>
            <a:xfrm>
              <a:off x="5435386" y="2582496"/>
              <a:ext cx="2965125" cy="1458308"/>
              <a:chOff x="5258530" y="2367289"/>
              <a:chExt cx="2965125" cy="1458308"/>
            </a:xfrm>
          </p:grpSpPr>
          <p:pic>
            <p:nvPicPr>
              <p:cNvPr id="118" name="Picture 117">
                <a:extLst>
                  <a:ext uri="{FF2B5EF4-FFF2-40B4-BE49-F238E27FC236}">
                    <a16:creationId xmlns:a16="http://schemas.microsoft.com/office/drawing/2014/main" id="{3367727F-2060-F549-8CA6-1B1009CB6A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274094" y="2752067"/>
                <a:ext cx="949561" cy="691313"/>
              </a:xfrm>
              <a:prstGeom prst="rect">
                <a:avLst/>
              </a:prstGeom>
            </p:spPr>
          </p:pic>
          <p:cxnSp>
            <p:nvCxnSpPr>
              <p:cNvPr id="119" name="Straight Arrow Connector 118">
                <a:extLst>
                  <a:ext uri="{FF2B5EF4-FFF2-40B4-BE49-F238E27FC236}">
                    <a16:creationId xmlns:a16="http://schemas.microsoft.com/office/drawing/2014/main" id="{C26F101B-3304-264B-A478-E8A74644FB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72942" y="3410647"/>
                <a:ext cx="248702" cy="41495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833D8273-36FD-5944-91EE-D7ED86305D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258530" y="2367289"/>
                <a:ext cx="2323840" cy="38477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21" name="Picture 120" descr="OX-304  10MHz Ultra Low Phase Noise OCXO">
            <a:extLst>
              <a:ext uri="{FF2B5EF4-FFF2-40B4-BE49-F238E27FC236}">
                <a16:creationId xmlns:a16="http://schemas.microsoft.com/office/drawing/2014/main" id="{BA64CFF5-A897-CD41-BF86-EE08565EB6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99918" y="1848912"/>
            <a:ext cx="557833" cy="507291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8A4C3A0-EF14-2446-9E72-1E70BB8AB4F2}"/>
              </a:ext>
            </a:extLst>
          </p:cNvPr>
          <p:cNvGrpSpPr/>
          <p:nvPr/>
        </p:nvGrpSpPr>
        <p:grpSpPr>
          <a:xfrm>
            <a:off x="4998246" y="2817979"/>
            <a:ext cx="1948417" cy="1283731"/>
            <a:chOff x="4836882" y="2602826"/>
            <a:chExt cx="1948417" cy="1283731"/>
          </a:xfrm>
        </p:grpSpPr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6B25BB2E-648F-D147-9D9A-35ED36749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85639" y="2844968"/>
              <a:ext cx="1199660" cy="693733"/>
            </a:xfrm>
            <a:prstGeom prst="rect">
              <a:avLst/>
            </a:prstGeom>
          </p:spPr>
        </p:pic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E21F33D4-5F77-D046-B580-1E92DB85CC9D}"/>
                </a:ext>
              </a:extLst>
            </p:cNvPr>
            <p:cNvSpPr txBox="1"/>
            <p:nvPr/>
          </p:nvSpPr>
          <p:spPr>
            <a:xfrm>
              <a:off x="5621781" y="2602826"/>
              <a:ext cx="10166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lamp driver</a:t>
              </a:r>
            </a:p>
          </p:txBody>
        </p: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2492E81C-22DC-0D47-BF05-E4D81EFB7D9D}"/>
                </a:ext>
              </a:extLst>
            </p:cNvPr>
            <p:cNvCxnSpPr/>
            <p:nvPr/>
          </p:nvCxnSpPr>
          <p:spPr>
            <a:xfrm>
              <a:off x="6084222" y="3410647"/>
              <a:ext cx="0" cy="4759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id="{572F1971-0052-D346-A51F-CB13A24516B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36882" y="3172176"/>
              <a:ext cx="551854" cy="544593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D894605-0A0B-EF42-8ABD-DCC08FE69B97}"/>
              </a:ext>
            </a:extLst>
          </p:cNvPr>
          <p:cNvGrpSpPr/>
          <p:nvPr/>
        </p:nvGrpSpPr>
        <p:grpSpPr>
          <a:xfrm>
            <a:off x="5122594" y="4641230"/>
            <a:ext cx="1354109" cy="1112982"/>
            <a:chOff x="4757079" y="4639355"/>
            <a:chExt cx="1354109" cy="1112982"/>
          </a:xfrm>
        </p:grpSpPr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11442BB7-F639-3543-BD22-DD3BD727D1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57079" y="4928435"/>
              <a:ext cx="1029821" cy="731094"/>
            </a:xfrm>
            <a:prstGeom prst="rect">
              <a:avLst/>
            </a:prstGeom>
          </p:spPr>
        </p:pic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9500B88-8758-B547-8E9F-A37972312D43}"/>
                </a:ext>
              </a:extLst>
            </p:cNvPr>
            <p:cNvSpPr txBox="1"/>
            <p:nvPr/>
          </p:nvSpPr>
          <p:spPr>
            <a:xfrm>
              <a:off x="4809683" y="4639355"/>
              <a:ext cx="751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C00000"/>
                  </a:solidFill>
                </a:rPr>
                <a:t>Preamp</a:t>
              </a: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4E9756F8-E9C6-B740-A558-74E4CBD0993F}"/>
                </a:ext>
              </a:extLst>
            </p:cNvPr>
            <p:cNvCxnSpPr>
              <a:cxnSpLocks/>
            </p:cNvCxnSpPr>
            <p:nvPr/>
          </p:nvCxnSpPr>
          <p:spPr>
            <a:xfrm>
              <a:off x="5621781" y="5547247"/>
              <a:ext cx="489407" cy="2050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509C39A-AD4C-754B-B2AB-9D2DD7A30F95}"/>
              </a:ext>
            </a:extLst>
          </p:cNvPr>
          <p:cNvGrpSpPr/>
          <p:nvPr/>
        </p:nvGrpSpPr>
        <p:grpSpPr>
          <a:xfrm>
            <a:off x="3376174" y="4544870"/>
            <a:ext cx="1325869" cy="872988"/>
            <a:chOff x="3214810" y="4513719"/>
            <a:chExt cx="1325869" cy="872988"/>
          </a:xfrm>
        </p:grpSpPr>
        <p:pic>
          <p:nvPicPr>
            <p:cNvPr id="124" name="Picture 123">
              <a:extLst>
                <a:ext uri="{FF2B5EF4-FFF2-40B4-BE49-F238E27FC236}">
                  <a16:creationId xmlns:a16="http://schemas.microsoft.com/office/drawing/2014/main" id="{F3E5D8EA-E1E2-3B41-98D6-1FF9D0EF3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3667691" y="4513719"/>
              <a:ext cx="872988" cy="872988"/>
            </a:xfrm>
            <a:prstGeom prst="rect">
              <a:avLst/>
            </a:prstGeom>
          </p:spPr>
        </p:pic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A7750DC4-0A44-8A4A-B306-DC4D137780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14810" y="5056855"/>
              <a:ext cx="596472" cy="601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7580CD0B-28AB-5643-958E-5C820E793217}"/>
                </a:ext>
              </a:extLst>
            </p:cNvPr>
            <p:cNvCxnSpPr>
              <a:cxnSpLocks/>
              <a:endCxn id="63" idx="2"/>
            </p:cNvCxnSpPr>
            <p:nvPr/>
          </p:nvCxnSpPr>
          <p:spPr>
            <a:xfrm flipV="1">
              <a:off x="4318086" y="4544870"/>
              <a:ext cx="30646" cy="4215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3FF4404-5D99-7542-884D-B889AFA4154B}"/>
              </a:ext>
            </a:extLst>
          </p:cNvPr>
          <p:cNvGrpSpPr/>
          <p:nvPr/>
        </p:nvGrpSpPr>
        <p:grpSpPr>
          <a:xfrm>
            <a:off x="3542141" y="2957391"/>
            <a:ext cx="1239515" cy="1276094"/>
            <a:chOff x="3380777" y="2742238"/>
            <a:chExt cx="1239515" cy="1276094"/>
          </a:xfrm>
        </p:grpSpPr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7F2407D2-6FE0-C944-A1C5-59E5923D17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30993" y="2742238"/>
              <a:ext cx="889299" cy="855897"/>
            </a:xfrm>
            <a:prstGeom prst="rect">
              <a:avLst/>
            </a:prstGeom>
          </p:spPr>
        </p:pic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514D734C-27DB-F843-BB89-CB8948EBAD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80777" y="3395263"/>
              <a:ext cx="487001" cy="6230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22A3F16-190D-1444-9766-D79BDB1D5BAF}"/>
              </a:ext>
            </a:extLst>
          </p:cNvPr>
          <p:cNvGrpSpPr/>
          <p:nvPr/>
        </p:nvGrpSpPr>
        <p:grpSpPr>
          <a:xfrm>
            <a:off x="6591489" y="811046"/>
            <a:ext cx="1621026" cy="943957"/>
            <a:chOff x="6591489" y="811046"/>
            <a:chExt cx="1621026" cy="943957"/>
          </a:xfrm>
        </p:grpSpPr>
        <p:pic>
          <p:nvPicPr>
            <p:cNvPr id="114" name="Picture 2">
              <a:extLst>
                <a:ext uri="{FF2B5EF4-FFF2-40B4-BE49-F238E27FC236}">
                  <a16:creationId xmlns:a16="http://schemas.microsoft.com/office/drawing/2014/main" id="{3AB79CE7-8C61-E043-8990-A4A24BF1012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305937" y="811046"/>
              <a:ext cx="906578" cy="8020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图片 7" descr="图片包含 游戏机, 牌子, 文字, 电路&#10;&#10;描述已自动生成">
              <a:extLst>
                <a:ext uri="{FF2B5EF4-FFF2-40B4-BE49-F238E27FC236}">
                  <a16:creationId xmlns:a16="http://schemas.microsoft.com/office/drawing/2014/main" id="{D56855C8-275E-FD4C-9AAF-50224E570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91489" y="1024118"/>
              <a:ext cx="913385" cy="730885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EE480B8-A2D0-7948-AB14-395C827BF283}"/>
              </a:ext>
            </a:extLst>
          </p:cNvPr>
          <p:cNvGrpSpPr/>
          <p:nvPr/>
        </p:nvGrpSpPr>
        <p:grpSpPr>
          <a:xfrm>
            <a:off x="368264" y="3068050"/>
            <a:ext cx="1099304" cy="1033660"/>
            <a:chOff x="206900" y="2852897"/>
            <a:chExt cx="1099304" cy="10336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3F6785B-A20E-2840-8BFA-917F8D949486}"/>
                </a:ext>
              </a:extLst>
            </p:cNvPr>
            <p:cNvGrpSpPr/>
            <p:nvPr/>
          </p:nvGrpSpPr>
          <p:grpSpPr>
            <a:xfrm>
              <a:off x="206900" y="2852897"/>
              <a:ext cx="1099304" cy="1033660"/>
              <a:chOff x="206900" y="2852897"/>
              <a:chExt cx="1099304" cy="1033660"/>
            </a:xfrm>
          </p:grpSpPr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B312995E-94CF-4041-8114-CAF5AF2BE394}"/>
                  </a:ext>
                </a:extLst>
              </p:cNvPr>
              <p:cNvSpPr txBox="1"/>
              <p:nvPr/>
            </p:nvSpPr>
            <p:spPr>
              <a:xfrm>
                <a:off x="206900" y="2852897"/>
                <a:ext cx="98597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C00000"/>
                    </a:solidFill>
                  </a:rPr>
                  <a:t>FEA driver</a:t>
                </a:r>
              </a:p>
            </p:txBody>
          </p:sp>
          <p:cxnSp>
            <p:nvCxnSpPr>
              <p:cNvPr id="129" name="Straight Arrow Connector 128">
                <a:extLst>
                  <a:ext uri="{FF2B5EF4-FFF2-40B4-BE49-F238E27FC236}">
                    <a16:creationId xmlns:a16="http://schemas.microsoft.com/office/drawing/2014/main" id="{90B9C211-6082-644A-8FD8-3EC6B605A7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1842" y="3528275"/>
                <a:ext cx="384362" cy="3582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18102324-7CB8-5545-9D60-B93E63680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4490" y="3144148"/>
              <a:ext cx="684697" cy="637746"/>
            </a:xfrm>
            <a:prstGeom prst="rect">
              <a:avLst/>
            </a:prstGeom>
          </p:spPr>
        </p:pic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5070A175-2BB5-2345-8408-E57D67C1E4A7}"/>
              </a:ext>
            </a:extLst>
          </p:cNvPr>
          <p:cNvSpPr txBox="1"/>
          <p:nvPr/>
        </p:nvSpPr>
        <p:spPr>
          <a:xfrm>
            <a:off x="169352" y="1023795"/>
            <a:ext cx="2019271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Clock system diagram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196D141-224A-4B4F-A78C-DF3659049585}"/>
              </a:ext>
            </a:extLst>
          </p:cNvPr>
          <p:cNvGrpSpPr/>
          <p:nvPr/>
        </p:nvGrpSpPr>
        <p:grpSpPr>
          <a:xfrm>
            <a:off x="1667538" y="3300570"/>
            <a:ext cx="844157" cy="907157"/>
            <a:chOff x="1667538" y="3300570"/>
            <a:chExt cx="844157" cy="90715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299A4E2-657A-9A41-8ED6-41894A1A6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667538" y="3300570"/>
              <a:ext cx="685800" cy="495300"/>
            </a:xfrm>
            <a:prstGeom prst="rect">
              <a:avLst/>
            </a:prstGeom>
          </p:spPr>
        </p:pic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4EA382A1-B096-7D47-8BEA-81D0D2E34D36}"/>
                </a:ext>
              </a:extLst>
            </p:cNvPr>
            <p:cNvCxnSpPr>
              <a:cxnSpLocks/>
            </p:cNvCxnSpPr>
            <p:nvPr/>
          </p:nvCxnSpPr>
          <p:spPr>
            <a:xfrm>
              <a:off x="2177779" y="3710182"/>
              <a:ext cx="333916" cy="4975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5212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6">
            <a:extLst>
              <a:ext uri="{FF2B5EF4-FFF2-40B4-BE49-F238E27FC236}">
                <a16:creationId xmlns:a16="http://schemas.microsoft.com/office/drawing/2014/main" id="{7D20D2C2-4CD1-FB46-81A7-D617FDE1E49A}"/>
              </a:ext>
            </a:extLst>
          </p:cNvPr>
          <p:cNvSpPr txBox="1">
            <a:spLocks/>
          </p:cNvSpPr>
          <p:nvPr/>
        </p:nvSpPr>
        <p:spPr bwMode="auto">
          <a:xfrm>
            <a:off x="2425759" y="39088"/>
            <a:ext cx="6593550" cy="61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Calibri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r"/>
            <a:r>
              <a:rPr lang="en-US" dirty="0"/>
              <a:t>Evaluation of Integrated Clock Stability Performance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F969D1-F1F1-3073-4E3A-58C6EA072A54}"/>
              </a:ext>
            </a:extLst>
          </p:cNvPr>
          <p:cNvGrpSpPr/>
          <p:nvPr/>
        </p:nvGrpSpPr>
        <p:grpSpPr>
          <a:xfrm>
            <a:off x="193708" y="895116"/>
            <a:ext cx="8758406" cy="5674808"/>
            <a:chOff x="193708" y="895116"/>
            <a:chExt cx="8758406" cy="567480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1E2B29AF-81AC-C046-8916-5B39F04F56C2}"/>
                    </a:ext>
                  </a:extLst>
                </p:cNvPr>
                <p:cNvSpPr txBox="1"/>
                <p:nvPr/>
              </p:nvSpPr>
              <p:spPr>
                <a:xfrm>
                  <a:off x="193708" y="5605429"/>
                  <a:ext cx="7572991" cy="9644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U3.1 is a working breadboard prototype and has been used for all other component tests.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Short-term instability capable of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−1/2</m:t>
                          </m:r>
                        </m:sup>
                      </m:sSup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depedent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on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interrogation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time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. </m:t>
                      </m:r>
                    </m:oMath>
                  </a14:m>
                  <a:endParaRPr lang="en-US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Demonstrated the ion reference a long-term fractional frequency instability to </a:t>
                  </a:r>
                  <a14:m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&lt;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−15</m:t>
                          </m:r>
                        </m:sup>
                      </m:sSup>
                    </m:oMath>
                  </a14:m>
                  <a:r>
                    <a:rPr lang="en-US" dirty="0"/>
                    <a:t> .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Estimated drift rate at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−15</m:t>
                          </m:r>
                        </m:sup>
                      </m:sSup>
                    </m:oMath>
                  </a14:m>
                  <a:r>
                    <a:rPr lang="en-US" dirty="0"/>
                    <a:t>/day</a:t>
                  </a:r>
                </a:p>
              </p:txBody>
            </p:sp>
          </mc:Choice>
          <mc:Fallback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1E2B29AF-81AC-C046-8916-5B39F04F56C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3708" y="5605429"/>
                  <a:ext cx="7572991" cy="964495"/>
                </a:xfrm>
                <a:prstGeom prst="rect">
                  <a:avLst/>
                </a:prstGeom>
                <a:blipFill>
                  <a:blip r:embed="rId3"/>
                  <a:stretch>
                    <a:fillRect l="-168" t="-1299" b="-51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B3395DC-D150-3C4C-AD8A-E0ECF6F48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31624" y="1322138"/>
              <a:ext cx="5181820" cy="402554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0914301-9EAD-7065-C15B-F8567A6E8FBF}"/>
                </a:ext>
              </a:extLst>
            </p:cNvPr>
            <p:cNvSpPr txBox="1"/>
            <p:nvPr/>
          </p:nvSpPr>
          <p:spPr>
            <a:xfrm>
              <a:off x="3027222" y="895116"/>
              <a:ext cx="5924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Measurements of the trapped ion stabilities against a hydrogen maser.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31D223F6-782B-5549-9AD3-4FD4D2C2C26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923" y="3530287"/>
            <a:ext cx="1852691" cy="13995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BF6902-B78A-1C43-9533-A35CCD38AC70}"/>
              </a:ext>
            </a:extLst>
          </p:cNvPr>
          <p:cNvSpPr txBox="1"/>
          <p:nvPr/>
        </p:nvSpPr>
        <p:spPr>
          <a:xfrm>
            <a:off x="624327" y="4919659"/>
            <a:ext cx="2119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COTS processor controller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49B3B9-AA1B-4842-AECB-7E0101D5CCFB}"/>
              </a:ext>
            </a:extLst>
          </p:cNvPr>
          <p:cNvSpPr txBox="1"/>
          <p:nvPr/>
        </p:nvSpPr>
        <p:spPr>
          <a:xfrm>
            <a:off x="511845" y="3187824"/>
            <a:ext cx="1122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M2TIC U3.1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2A958D-5B22-B583-1F66-3F145F8A2B8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708" y="1586238"/>
            <a:ext cx="1841665" cy="162516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DAD7C2-3874-0048-B5AE-8F8670D3726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9135" y="1322138"/>
            <a:ext cx="1208087" cy="964495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A3A6C78-A206-2B4B-8CAE-3309E284EF9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430767" y="2903347"/>
            <a:ext cx="604606" cy="13267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1879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0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NYuTiHD:Applications:Microsoft Office X:Templates:Presentations:Designs:Stream</Template>
  <TotalTime>39983</TotalTime>
  <Words>1428</Words>
  <Application>Microsoft Macintosh PowerPoint</Application>
  <PresentationFormat>On-screen Show (4:3)</PresentationFormat>
  <Paragraphs>210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-webkit-standard</vt:lpstr>
      <vt:lpstr>Times</vt:lpstr>
      <vt:lpstr>Arial</vt:lpstr>
      <vt:lpstr>Calibri</vt:lpstr>
      <vt:lpstr>Cambria Math</vt:lpstr>
      <vt:lpstr>Comic Sans MS</vt:lpstr>
      <vt:lpstr>Helvetica Neue</vt:lpstr>
      <vt:lpstr>Helvetica Neue Bold Condensed</vt:lpstr>
      <vt:lpstr>Helvetica RO</vt:lpstr>
      <vt:lpstr>Times New Roman</vt:lpstr>
      <vt:lpstr>Wingdings</vt:lpstr>
      <vt:lpstr>Blank Presentation</vt:lpstr>
      <vt:lpstr>PowerPoint Presentation</vt:lpstr>
      <vt:lpstr>Compact Atomic Frequency Reference Standards  – State of Practice </vt:lpstr>
      <vt:lpstr>PowerPoint Presentation</vt:lpstr>
      <vt:lpstr>PowerPoint Presentation</vt:lpstr>
      <vt:lpstr>Micro Mercury Ion Trap Tube</vt:lpstr>
      <vt:lpstr>PowerPoint Presentation</vt:lpstr>
      <vt:lpstr>PowerPoint Presentation</vt:lpstr>
      <vt:lpstr>Micro Mercury Ion Clock Components</vt:lpstr>
      <vt:lpstr>PowerPoint Presentation</vt:lpstr>
      <vt:lpstr>PowerPoint Presentation</vt:lpstr>
      <vt:lpstr>Independently Evaluated at US NRL</vt:lpstr>
      <vt:lpstr>Summary and Outlook</vt:lpstr>
      <vt:lpstr>Acknowledgement</vt:lpstr>
      <vt:lpstr>PowerPoint Presentation</vt:lpstr>
    </vt:vector>
  </TitlesOfParts>
  <Company>OAO/JPL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OAO/JPL</dc:creator>
  <cp:lastModifiedBy>Yu, Nan (US 332J)</cp:lastModifiedBy>
  <cp:revision>2063</cp:revision>
  <cp:lastPrinted>2019-01-12T07:16:31Z</cp:lastPrinted>
  <dcterms:created xsi:type="dcterms:W3CDTF">2010-03-17T05:10:53Z</dcterms:created>
  <dcterms:modified xsi:type="dcterms:W3CDTF">2023-10-19T10:33:10Z</dcterms:modified>
</cp:coreProperties>
</file>